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5"/>
  </p:notesMasterIdLst>
  <p:sldIdLst>
    <p:sldId id="402" r:id="rId2"/>
    <p:sldId id="617" r:id="rId3"/>
    <p:sldId id="625" r:id="rId4"/>
    <p:sldId id="626" r:id="rId5"/>
    <p:sldId id="618" r:id="rId6"/>
    <p:sldId id="627" r:id="rId7"/>
    <p:sldId id="632" r:id="rId8"/>
    <p:sldId id="633" r:id="rId9"/>
    <p:sldId id="628" r:id="rId10"/>
    <p:sldId id="622" r:id="rId11"/>
    <p:sldId id="629" r:id="rId12"/>
    <p:sldId id="630" r:id="rId13"/>
    <p:sldId id="631" r:id="rId14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61"/>
    <a:srgbClr val="008750"/>
    <a:srgbClr val="FFCC00"/>
    <a:srgbClr val="FFFFFF"/>
    <a:srgbClr val="FFFFCC"/>
    <a:srgbClr val="FFFF99"/>
    <a:srgbClr val="FFCCCC"/>
    <a:srgbClr val="FF99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>
      <p:cViewPr varScale="1">
        <p:scale>
          <a:sx n="126" d="100"/>
          <a:sy n="126" d="100"/>
        </p:scale>
        <p:origin x="91" y="2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F7BEC-488D-4E19-8816-1694770E7DA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2EAD5C-3106-4501-A942-0B4281248E7C}">
      <dgm:prSet/>
      <dgm:spPr/>
      <dgm:t>
        <a:bodyPr/>
        <a:lstStyle/>
        <a:p>
          <a:r>
            <a:rPr lang="en-US" dirty="0" smtClean="0"/>
            <a:t>It’s an R package</a:t>
          </a:r>
          <a:endParaRPr lang="en-US" dirty="0"/>
        </a:p>
      </dgm:t>
    </dgm:pt>
    <dgm:pt modelId="{C1CBB85F-F0DC-4B8B-96C4-E65AB3080A57}" type="parTrans" cxnId="{A26E5E1F-FF79-45AA-B375-E85952B3E0ED}">
      <dgm:prSet/>
      <dgm:spPr/>
      <dgm:t>
        <a:bodyPr/>
        <a:lstStyle/>
        <a:p>
          <a:endParaRPr lang="en-US"/>
        </a:p>
      </dgm:t>
    </dgm:pt>
    <dgm:pt modelId="{DFB59AE9-FE1D-4BD8-A69A-1CD314FF528B}" type="sibTrans" cxnId="{A26E5E1F-FF79-45AA-B375-E85952B3E0ED}">
      <dgm:prSet/>
      <dgm:spPr/>
      <dgm:t>
        <a:bodyPr/>
        <a:lstStyle/>
        <a:p>
          <a:endParaRPr lang="en-US"/>
        </a:p>
      </dgm:t>
    </dgm:pt>
    <dgm:pt modelId="{2C70F24C-AD82-4AA7-BD11-6387A3A8A7C3}">
      <dgm:prSet/>
      <dgm:spPr/>
      <dgm:t>
        <a:bodyPr/>
        <a:lstStyle/>
        <a:p>
          <a:r>
            <a:rPr lang="en-US" dirty="0" smtClean="0"/>
            <a:t>All data fully documented, including citations and sources, and vetted by experts</a:t>
          </a:r>
          <a:endParaRPr lang="en-US" dirty="0"/>
        </a:p>
      </dgm:t>
    </dgm:pt>
    <dgm:pt modelId="{6CA1D4D2-08D6-4831-8B8D-D5E3351BBAF9}" type="parTrans" cxnId="{DC678D40-1480-431C-AA26-4C6511F47288}">
      <dgm:prSet/>
      <dgm:spPr/>
      <dgm:t>
        <a:bodyPr/>
        <a:lstStyle/>
        <a:p>
          <a:endParaRPr lang="en-US"/>
        </a:p>
      </dgm:t>
    </dgm:pt>
    <dgm:pt modelId="{00BA1F5A-7645-4129-AEED-72C83E591BCC}" type="sibTrans" cxnId="{DC678D40-1480-431C-AA26-4C6511F47288}">
      <dgm:prSet/>
      <dgm:spPr/>
      <dgm:t>
        <a:bodyPr/>
        <a:lstStyle/>
        <a:p>
          <a:endParaRPr lang="en-US"/>
        </a:p>
      </dgm:t>
    </dgm:pt>
    <dgm:pt modelId="{B578B85B-B42A-4D13-BF26-B8A41BF9D1F3}">
      <dgm:prSet/>
      <dgm:spPr>
        <a:solidFill>
          <a:srgbClr val="FFC000"/>
        </a:solidFill>
      </dgm:spPr>
      <dgm:t>
        <a:bodyPr/>
        <a:lstStyle/>
        <a:p>
          <a:r>
            <a:rPr lang="en-US" dirty="0" smtClean="0"/>
            <a:t>Fancy spatial stuff done behind the scenes – users can export as simple data frames or .csv files</a:t>
          </a:r>
          <a:endParaRPr lang="en-US" dirty="0"/>
        </a:p>
      </dgm:t>
    </dgm:pt>
    <dgm:pt modelId="{39EA004D-064B-426D-8394-04F0D2CC792C}" type="parTrans" cxnId="{895A17B7-EFCD-4553-A6B5-0CB5D3687788}">
      <dgm:prSet/>
      <dgm:spPr/>
      <dgm:t>
        <a:bodyPr/>
        <a:lstStyle/>
        <a:p>
          <a:endParaRPr lang="en-US"/>
        </a:p>
      </dgm:t>
    </dgm:pt>
    <dgm:pt modelId="{1884E8A6-DFA4-45C2-A253-F5E97A811ECF}" type="sibTrans" cxnId="{895A17B7-EFCD-4553-A6B5-0CB5D3687788}">
      <dgm:prSet/>
      <dgm:spPr/>
      <dgm:t>
        <a:bodyPr/>
        <a:lstStyle/>
        <a:p>
          <a:endParaRPr lang="en-US"/>
        </a:p>
      </dgm:t>
    </dgm:pt>
    <dgm:pt modelId="{1BFE9806-A24F-464F-AADF-4EF11775C858}">
      <dgm:prSet/>
      <dgm:spPr>
        <a:solidFill>
          <a:schemeClr val="accent4"/>
        </a:solidFill>
      </dgm:spPr>
      <dgm:t>
        <a:bodyPr/>
        <a:lstStyle/>
        <a:p>
          <a:r>
            <a:rPr lang="en-US" dirty="0" smtClean="0"/>
            <a:t>Traceable and updatable – each dataset to have reproducible code showing </a:t>
          </a:r>
          <a:r>
            <a:rPr lang="en-US" dirty="0"/>
            <a:t>how </a:t>
          </a:r>
          <a:r>
            <a:rPr lang="en-US" dirty="0" smtClean="0"/>
            <a:t>it </a:t>
          </a:r>
          <a:r>
            <a:rPr lang="en-US" dirty="0"/>
            <a:t>was made </a:t>
          </a:r>
        </a:p>
      </dgm:t>
    </dgm:pt>
    <dgm:pt modelId="{B7BED882-9119-456E-AB04-05B881354610}" type="parTrans" cxnId="{518F93A7-2C7B-4EFF-B88F-0888AEDE6AAB}">
      <dgm:prSet/>
      <dgm:spPr/>
      <dgm:t>
        <a:bodyPr/>
        <a:lstStyle/>
        <a:p>
          <a:endParaRPr lang="en-US"/>
        </a:p>
      </dgm:t>
    </dgm:pt>
    <dgm:pt modelId="{E9352087-59E8-42DB-B5F5-4C9F069B181C}" type="sibTrans" cxnId="{518F93A7-2C7B-4EFF-B88F-0888AEDE6AAB}">
      <dgm:prSet/>
      <dgm:spPr/>
      <dgm:t>
        <a:bodyPr/>
        <a:lstStyle/>
        <a:p>
          <a:endParaRPr lang="en-US"/>
        </a:p>
      </dgm:t>
    </dgm:pt>
    <dgm:pt modelId="{E90FA679-939D-467F-B93E-1AA66ED9A7D6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Fully open source and downloadable from GitHub</a:t>
          </a:r>
          <a:endParaRPr lang="en-US" dirty="0"/>
        </a:p>
      </dgm:t>
    </dgm:pt>
    <dgm:pt modelId="{AB646444-5275-4420-AE77-9F73491BABE9}" type="parTrans" cxnId="{AA50AE69-AA18-49FD-882A-5BD767723429}">
      <dgm:prSet/>
      <dgm:spPr/>
      <dgm:t>
        <a:bodyPr/>
        <a:lstStyle/>
        <a:p>
          <a:endParaRPr lang="en-US"/>
        </a:p>
      </dgm:t>
    </dgm:pt>
    <dgm:pt modelId="{4C1873A9-9EB7-4E8E-BFF5-1C5D8B5CBC38}" type="sibTrans" cxnId="{AA50AE69-AA18-49FD-882A-5BD767723429}">
      <dgm:prSet/>
      <dgm:spPr/>
      <dgm:t>
        <a:bodyPr/>
        <a:lstStyle/>
        <a:p>
          <a:endParaRPr lang="en-US"/>
        </a:p>
      </dgm:t>
    </dgm:pt>
    <dgm:pt modelId="{DD812906-6002-429C-AB78-C2E7F53502D8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Vignettes showing example applications and plotting</a:t>
          </a:r>
          <a:endParaRPr lang="en-US" dirty="0"/>
        </a:p>
      </dgm:t>
    </dgm:pt>
    <dgm:pt modelId="{DB0FB420-9437-4CBC-98D7-DB61E74A0636}" type="parTrans" cxnId="{B2D6A0BA-5902-4FF8-8268-02DFF910BB22}">
      <dgm:prSet/>
      <dgm:spPr/>
      <dgm:t>
        <a:bodyPr/>
        <a:lstStyle/>
        <a:p>
          <a:endParaRPr lang="en-US"/>
        </a:p>
      </dgm:t>
    </dgm:pt>
    <dgm:pt modelId="{FE4CB529-737E-4C3F-89CD-331901AD0B00}" type="sibTrans" cxnId="{B2D6A0BA-5902-4FF8-8268-02DFF910BB22}">
      <dgm:prSet/>
      <dgm:spPr/>
      <dgm:t>
        <a:bodyPr/>
        <a:lstStyle/>
        <a:p>
          <a:endParaRPr lang="en-US"/>
        </a:p>
      </dgm:t>
    </dgm:pt>
    <dgm:pt modelId="{D00CDCDC-41A2-4C36-869D-EE3F7FCFFE45}">
      <dgm:prSet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Continually expand with more datasets</a:t>
          </a:r>
          <a:endParaRPr lang="en-US" dirty="0"/>
        </a:p>
      </dgm:t>
    </dgm:pt>
    <dgm:pt modelId="{EACABA70-4DA2-406A-9A8C-D330FB4BCE0D}" type="parTrans" cxnId="{A42CF258-6B53-46F3-9B0E-994940395FB3}">
      <dgm:prSet/>
      <dgm:spPr/>
      <dgm:t>
        <a:bodyPr/>
        <a:lstStyle/>
        <a:p>
          <a:endParaRPr lang="en-US"/>
        </a:p>
      </dgm:t>
    </dgm:pt>
    <dgm:pt modelId="{FAB597C1-B0C6-4F8B-BC1B-8D10F626B2CB}" type="sibTrans" cxnId="{A42CF258-6B53-46F3-9B0E-994940395FB3}">
      <dgm:prSet/>
      <dgm:spPr/>
      <dgm:t>
        <a:bodyPr/>
        <a:lstStyle/>
        <a:p>
          <a:endParaRPr lang="en-US"/>
        </a:p>
      </dgm:t>
    </dgm:pt>
    <dgm:pt modelId="{28DB8BE0-0FC3-43BC-94E9-588DA4F4B933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Contains temporal, spatial, and spatiotemporal datasets </a:t>
          </a:r>
          <a:endParaRPr lang="en-US" dirty="0"/>
        </a:p>
      </dgm:t>
    </dgm:pt>
    <dgm:pt modelId="{F30C1EE5-DAA3-4C76-BA6C-3043351AD764}" type="parTrans" cxnId="{5BA490B9-26B0-4058-A259-73F7A7291ECE}">
      <dgm:prSet/>
      <dgm:spPr/>
    </dgm:pt>
    <dgm:pt modelId="{644E54EB-472C-419C-9ADF-7CAE5A03CC95}" type="sibTrans" cxnId="{5BA490B9-26B0-4058-A259-73F7A7291ECE}">
      <dgm:prSet/>
      <dgm:spPr/>
    </dgm:pt>
    <dgm:pt modelId="{455FD50F-3638-44ED-B087-56CE02C43F9C}" type="pres">
      <dgm:prSet presAssocID="{3C9F7BEC-488D-4E19-8816-1694770E7DA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FDC3FB-D2BD-41FF-B56D-A84F237C9A0A}" type="pres">
      <dgm:prSet presAssocID="{7E2EAD5C-3106-4501-A942-0B4281248E7C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73633-F60F-4480-8556-C0B0D562C7BA}" type="pres">
      <dgm:prSet presAssocID="{DFB59AE9-FE1D-4BD8-A69A-1CD314FF528B}" presName="sibTrans" presStyleCnt="0"/>
      <dgm:spPr/>
    </dgm:pt>
    <dgm:pt modelId="{350DA805-C567-479A-BF64-10B91C7F36C2}" type="pres">
      <dgm:prSet presAssocID="{28DB8BE0-0FC3-43BC-94E9-588DA4F4B93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0B7A1-403B-4F9B-9BD3-4F133732C375}" type="pres">
      <dgm:prSet presAssocID="{644E54EB-472C-419C-9ADF-7CAE5A03CC95}" presName="sibTrans" presStyleCnt="0"/>
      <dgm:spPr/>
    </dgm:pt>
    <dgm:pt modelId="{C7360671-0DA0-4AA5-A70D-F4812667894D}" type="pres">
      <dgm:prSet presAssocID="{2C70F24C-AD82-4AA7-BD11-6387A3A8A7C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B1026-1C7F-47DF-A8E5-E0BBE764AABF}" type="pres">
      <dgm:prSet presAssocID="{00BA1F5A-7645-4129-AEED-72C83E591BCC}" presName="sibTrans" presStyleCnt="0"/>
      <dgm:spPr/>
    </dgm:pt>
    <dgm:pt modelId="{E292593D-E35F-4C4A-9D74-78A6510145A9}" type="pres">
      <dgm:prSet presAssocID="{B578B85B-B42A-4D13-BF26-B8A41BF9D1F3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9D25B-B7BC-4A32-BA71-9044DB7053B1}" type="pres">
      <dgm:prSet presAssocID="{1884E8A6-DFA4-45C2-A253-F5E97A811ECF}" presName="sibTrans" presStyleCnt="0"/>
      <dgm:spPr/>
    </dgm:pt>
    <dgm:pt modelId="{6A7BD193-C86F-4104-87C1-DF1EC690A788}" type="pres">
      <dgm:prSet presAssocID="{1BFE9806-A24F-464F-AADF-4EF11775C858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F0F5F-2349-4F03-B2BF-D5FBF4E11B10}" type="pres">
      <dgm:prSet presAssocID="{E9352087-59E8-42DB-B5F5-4C9F069B181C}" presName="sibTrans" presStyleCnt="0"/>
      <dgm:spPr/>
    </dgm:pt>
    <dgm:pt modelId="{58299DF6-7217-4042-9F80-9009D2C36FB3}" type="pres">
      <dgm:prSet presAssocID="{E90FA679-939D-467F-B93E-1AA66ED9A7D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E2549-0F08-4EED-950A-C14632D4E9A1}" type="pres">
      <dgm:prSet presAssocID="{4C1873A9-9EB7-4E8E-BFF5-1C5D8B5CBC38}" presName="sibTrans" presStyleCnt="0"/>
      <dgm:spPr/>
    </dgm:pt>
    <dgm:pt modelId="{D9DAA327-7431-4EE8-9671-2050A77A4BD6}" type="pres">
      <dgm:prSet presAssocID="{DD812906-6002-429C-AB78-C2E7F53502D8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E6F1E-96ED-4D5C-B0BA-F8620FCE6E77}" type="pres">
      <dgm:prSet presAssocID="{FE4CB529-737E-4C3F-89CD-331901AD0B00}" presName="sibTrans" presStyleCnt="0"/>
      <dgm:spPr/>
    </dgm:pt>
    <dgm:pt modelId="{ABE01F50-00C3-475A-9B95-67B5BC5C0031}" type="pres">
      <dgm:prSet presAssocID="{D00CDCDC-41A2-4C36-869D-EE3F7FCFFE4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A490B9-26B0-4058-A259-73F7A7291ECE}" srcId="{3C9F7BEC-488D-4E19-8816-1694770E7DA6}" destId="{28DB8BE0-0FC3-43BC-94E9-588DA4F4B933}" srcOrd="1" destOrd="0" parTransId="{F30C1EE5-DAA3-4C76-BA6C-3043351AD764}" sibTransId="{644E54EB-472C-419C-9ADF-7CAE5A03CC95}"/>
    <dgm:cxn modelId="{A42CF258-6B53-46F3-9B0E-994940395FB3}" srcId="{3C9F7BEC-488D-4E19-8816-1694770E7DA6}" destId="{D00CDCDC-41A2-4C36-869D-EE3F7FCFFE45}" srcOrd="7" destOrd="0" parTransId="{EACABA70-4DA2-406A-9A8C-D330FB4BCE0D}" sibTransId="{FAB597C1-B0C6-4F8B-BC1B-8D10F626B2CB}"/>
    <dgm:cxn modelId="{B2D6A0BA-5902-4FF8-8268-02DFF910BB22}" srcId="{3C9F7BEC-488D-4E19-8816-1694770E7DA6}" destId="{DD812906-6002-429C-AB78-C2E7F53502D8}" srcOrd="6" destOrd="0" parTransId="{DB0FB420-9437-4CBC-98D7-DB61E74A0636}" sibTransId="{FE4CB529-737E-4C3F-89CD-331901AD0B00}"/>
    <dgm:cxn modelId="{8C812883-354F-4FAF-AE60-354C2ACE78B6}" type="presOf" srcId="{3C9F7BEC-488D-4E19-8816-1694770E7DA6}" destId="{455FD50F-3638-44ED-B087-56CE02C43F9C}" srcOrd="0" destOrd="0" presId="urn:microsoft.com/office/officeart/2005/8/layout/default"/>
    <dgm:cxn modelId="{731E2D60-9AF4-4853-9F49-99B42CE65AE3}" type="presOf" srcId="{E90FA679-939D-467F-B93E-1AA66ED9A7D6}" destId="{58299DF6-7217-4042-9F80-9009D2C36FB3}" srcOrd="0" destOrd="0" presId="urn:microsoft.com/office/officeart/2005/8/layout/default"/>
    <dgm:cxn modelId="{534513C8-06A7-455C-A8CC-A167B058C805}" type="presOf" srcId="{2C70F24C-AD82-4AA7-BD11-6387A3A8A7C3}" destId="{C7360671-0DA0-4AA5-A70D-F4812667894D}" srcOrd="0" destOrd="0" presId="urn:microsoft.com/office/officeart/2005/8/layout/default"/>
    <dgm:cxn modelId="{AA50AE69-AA18-49FD-882A-5BD767723429}" srcId="{3C9F7BEC-488D-4E19-8816-1694770E7DA6}" destId="{E90FA679-939D-467F-B93E-1AA66ED9A7D6}" srcOrd="5" destOrd="0" parTransId="{AB646444-5275-4420-AE77-9F73491BABE9}" sibTransId="{4C1873A9-9EB7-4E8E-BFF5-1C5D8B5CBC38}"/>
    <dgm:cxn modelId="{7BCABDC0-7538-4670-9FB9-7D44194859E4}" type="presOf" srcId="{D00CDCDC-41A2-4C36-869D-EE3F7FCFFE45}" destId="{ABE01F50-00C3-475A-9B95-67B5BC5C0031}" srcOrd="0" destOrd="0" presId="urn:microsoft.com/office/officeart/2005/8/layout/default"/>
    <dgm:cxn modelId="{A26E5E1F-FF79-45AA-B375-E85952B3E0ED}" srcId="{3C9F7BEC-488D-4E19-8816-1694770E7DA6}" destId="{7E2EAD5C-3106-4501-A942-0B4281248E7C}" srcOrd="0" destOrd="0" parTransId="{C1CBB85F-F0DC-4B8B-96C4-E65AB3080A57}" sibTransId="{DFB59AE9-FE1D-4BD8-A69A-1CD314FF528B}"/>
    <dgm:cxn modelId="{20BBDA31-45AB-4135-8DA7-10F7930E52DF}" type="presOf" srcId="{7E2EAD5C-3106-4501-A942-0B4281248E7C}" destId="{04FDC3FB-D2BD-41FF-B56D-A84F237C9A0A}" srcOrd="0" destOrd="0" presId="urn:microsoft.com/office/officeart/2005/8/layout/default"/>
    <dgm:cxn modelId="{518F93A7-2C7B-4EFF-B88F-0888AEDE6AAB}" srcId="{3C9F7BEC-488D-4E19-8816-1694770E7DA6}" destId="{1BFE9806-A24F-464F-AADF-4EF11775C858}" srcOrd="4" destOrd="0" parTransId="{B7BED882-9119-456E-AB04-05B881354610}" sibTransId="{E9352087-59E8-42DB-B5F5-4C9F069B181C}"/>
    <dgm:cxn modelId="{DC678D40-1480-431C-AA26-4C6511F47288}" srcId="{3C9F7BEC-488D-4E19-8816-1694770E7DA6}" destId="{2C70F24C-AD82-4AA7-BD11-6387A3A8A7C3}" srcOrd="2" destOrd="0" parTransId="{6CA1D4D2-08D6-4831-8B8D-D5E3351BBAF9}" sibTransId="{00BA1F5A-7645-4129-AEED-72C83E591BCC}"/>
    <dgm:cxn modelId="{895A17B7-EFCD-4553-A6B5-0CB5D3687788}" srcId="{3C9F7BEC-488D-4E19-8816-1694770E7DA6}" destId="{B578B85B-B42A-4D13-BF26-B8A41BF9D1F3}" srcOrd="3" destOrd="0" parTransId="{39EA004D-064B-426D-8394-04F0D2CC792C}" sibTransId="{1884E8A6-DFA4-45C2-A253-F5E97A811ECF}"/>
    <dgm:cxn modelId="{9F6418D7-A6DA-4ABD-B5ED-2C5FA1A2932C}" type="presOf" srcId="{B578B85B-B42A-4D13-BF26-B8A41BF9D1F3}" destId="{E292593D-E35F-4C4A-9D74-78A6510145A9}" srcOrd="0" destOrd="0" presId="urn:microsoft.com/office/officeart/2005/8/layout/default"/>
    <dgm:cxn modelId="{207D1BF3-9D6A-482C-9A5C-CB8C9AE2CCF7}" type="presOf" srcId="{DD812906-6002-429C-AB78-C2E7F53502D8}" destId="{D9DAA327-7431-4EE8-9671-2050A77A4BD6}" srcOrd="0" destOrd="0" presId="urn:microsoft.com/office/officeart/2005/8/layout/default"/>
    <dgm:cxn modelId="{AF627645-36FF-43E7-B950-78C34A5B8CE8}" type="presOf" srcId="{1BFE9806-A24F-464F-AADF-4EF11775C858}" destId="{6A7BD193-C86F-4104-87C1-DF1EC690A788}" srcOrd="0" destOrd="0" presId="urn:microsoft.com/office/officeart/2005/8/layout/default"/>
    <dgm:cxn modelId="{3E7DF8CC-D233-41F6-9D9F-E3853EFEDE06}" type="presOf" srcId="{28DB8BE0-0FC3-43BC-94E9-588DA4F4B933}" destId="{350DA805-C567-479A-BF64-10B91C7F36C2}" srcOrd="0" destOrd="0" presId="urn:microsoft.com/office/officeart/2005/8/layout/default"/>
    <dgm:cxn modelId="{D3F62291-7888-451A-9056-76182112C5D9}" type="presParOf" srcId="{455FD50F-3638-44ED-B087-56CE02C43F9C}" destId="{04FDC3FB-D2BD-41FF-B56D-A84F237C9A0A}" srcOrd="0" destOrd="0" presId="urn:microsoft.com/office/officeart/2005/8/layout/default"/>
    <dgm:cxn modelId="{EAB02D62-CDB8-4A13-BF18-0BB663BA957C}" type="presParOf" srcId="{455FD50F-3638-44ED-B087-56CE02C43F9C}" destId="{9DE73633-F60F-4480-8556-C0B0D562C7BA}" srcOrd="1" destOrd="0" presId="urn:microsoft.com/office/officeart/2005/8/layout/default"/>
    <dgm:cxn modelId="{54A49C87-6608-44F4-972F-AF57C280C1DE}" type="presParOf" srcId="{455FD50F-3638-44ED-B087-56CE02C43F9C}" destId="{350DA805-C567-479A-BF64-10B91C7F36C2}" srcOrd="2" destOrd="0" presId="urn:microsoft.com/office/officeart/2005/8/layout/default"/>
    <dgm:cxn modelId="{04583906-4416-4A0D-9A94-73325EC91295}" type="presParOf" srcId="{455FD50F-3638-44ED-B087-56CE02C43F9C}" destId="{7700B7A1-403B-4F9B-9BD3-4F133732C375}" srcOrd="3" destOrd="0" presId="urn:microsoft.com/office/officeart/2005/8/layout/default"/>
    <dgm:cxn modelId="{C13F521A-5C9E-4628-80F9-F246BC65E3B6}" type="presParOf" srcId="{455FD50F-3638-44ED-B087-56CE02C43F9C}" destId="{C7360671-0DA0-4AA5-A70D-F4812667894D}" srcOrd="4" destOrd="0" presId="urn:microsoft.com/office/officeart/2005/8/layout/default"/>
    <dgm:cxn modelId="{BBB8F19E-E6BF-4605-9F8E-348D7D25015D}" type="presParOf" srcId="{455FD50F-3638-44ED-B087-56CE02C43F9C}" destId="{716B1026-1C7F-47DF-A8E5-E0BBE764AABF}" srcOrd="5" destOrd="0" presId="urn:microsoft.com/office/officeart/2005/8/layout/default"/>
    <dgm:cxn modelId="{369DE21B-7411-411F-BE34-9A19EE683C4E}" type="presParOf" srcId="{455FD50F-3638-44ED-B087-56CE02C43F9C}" destId="{E292593D-E35F-4C4A-9D74-78A6510145A9}" srcOrd="6" destOrd="0" presId="urn:microsoft.com/office/officeart/2005/8/layout/default"/>
    <dgm:cxn modelId="{32558335-2A9C-4E72-B55B-6F97BB30F715}" type="presParOf" srcId="{455FD50F-3638-44ED-B087-56CE02C43F9C}" destId="{44B9D25B-B7BC-4A32-BA71-9044DB7053B1}" srcOrd="7" destOrd="0" presId="urn:microsoft.com/office/officeart/2005/8/layout/default"/>
    <dgm:cxn modelId="{FC9D2A44-FDFE-42D4-B68C-F68F52EE3CF3}" type="presParOf" srcId="{455FD50F-3638-44ED-B087-56CE02C43F9C}" destId="{6A7BD193-C86F-4104-87C1-DF1EC690A788}" srcOrd="8" destOrd="0" presId="urn:microsoft.com/office/officeart/2005/8/layout/default"/>
    <dgm:cxn modelId="{ECB41C79-FC2E-4537-B5AD-77FD839919CB}" type="presParOf" srcId="{455FD50F-3638-44ED-B087-56CE02C43F9C}" destId="{5D2F0F5F-2349-4F03-B2BF-D5FBF4E11B10}" srcOrd="9" destOrd="0" presId="urn:microsoft.com/office/officeart/2005/8/layout/default"/>
    <dgm:cxn modelId="{F7E49C43-7EA5-4502-982C-C39263882314}" type="presParOf" srcId="{455FD50F-3638-44ED-B087-56CE02C43F9C}" destId="{58299DF6-7217-4042-9F80-9009D2C36FB3}" srcOrd="10" destOrd="0" presId="urn:microsoft.com/office/officeart/2005/8/layout/default"/>
    <dgm:cxn modelId="{012DF81D-FBA6-4F96-9005-DB7396A50368}" type="presParOf" srcId="{455FD50F-3638-44ED-B087-56CE02C43F9C}" destId="{F7AE2549-0F08-4EED-950A-C14632D4E9A1}" srcOrd="11" destOrd="0" presId="urn:microsoft.com/office/officeart/2005/8/layout/default"/>
    <dgm:cxn modelId="{DF99F091-E1CE-452F-8FE2-6BB65DC13AD5}" type="presParOf" srcId="{455FD50F-3638-44ED-B087-56CE02C43F9C}" destId="{D9DAA327-7431-4EE8-9671-2050A77A4BD6}" srcOrd="12" destOrd="0" presId="urn:microsoft.com/office/officeart/2005/8/layout/default"/>
    <dgm:cxn modelId="{5DE1D7ED-E9EA-4BA0-BBF5-96294F12CB03}" type="presParOf" srcId="{455FD50F-3638-44ED-B087-56CE02C43F9C}" destId="{83EE6F1E-96ED-4D5C-B0BA-F8620FCE6E77}" srcOrd="13" destOrd="0" presId="urn:microsoft.com/office/officeart/2005/8/layout/default"/>
    <dgm:cxn modelId="{30A26D26-C9A6-46CD-A3A4-7A359BBB426A}" type="presParOf" srcId="{455FD50F-3638-44ED-B087-56CE02C43F9C}" destId="{ABE01F50-00C3-475A-9B95-67B5BC5C003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DC3FB-D2BD-41FF-B56D-A84F237C9A0A}">
      <dsp:nvSpPr>
        <dsp:cNvPr id="0" name=""/>
        <dsp:cNvSpPr/>
      </dsp:nvSpPr>
      <dsp:spPr>
        <a:xfrm>
          <a:off x="2957" y="491097"/>
          <a:ext cx="2346482" cy="1407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It’s an R package</a:t>
          </a:r>
          <a:endParaRPr lang="en-US" sz="1600" kern="1200" dirty="0"/>
        </a:p>
      </dsp:txBody>
      <dsp:txXfrm>
        <a:off x="2957" y="491097"/>
        <a:ext cx="2346482" cy="1407889"/>
      </dsp:txXfrm>
    </dsp:sp>
    <dsp:sp modelId="{350DA805-C567-479A-BF64-10B91C7F36C2}">
      <dsp:nvSpPr>
        <dsp:cNvPr id="0" name=""/>
        <dsp:cNvSpPr/>
      </dsp:nvSpPr>
      <dsp:spPr>
        <a:xfrm>
          <a:off x="2584088" y="491097"/>
          <a:ext cx="2346482" cy="1407889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Contains temporal, spatial, and spatiotemporal datasets </a:t>
          </a:r>
          <a:endParaRPr lang="en-US" sz="1600" kern="1200" dirty="0"/>
        </a:p>
      </dsp:txBody>
      <dsp:txXfrm>
        <a:off x="2584088" y="491097"/>
        <a:ext cx="2346482" cy="1407889"/>
      </dsp:txXfrm>
    </dsp:sp>
    <dsp:sp modelId="{C7360671-0DA0-4AA5-A70D-F4812667894D}">
      <dsp:nvSpPr>
        <dsp:cNvPr id="0" name=""/>
        <dsp:cNvSpPr/>
      </dsp:nvSpPr>
      <dsp:spPr>
        <a:xfrm>
          <a:off x="5165218" y="491097"/>
          <a:ext cx="2346482" cy="14078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All data fully documented, including citations and sources, and vetted by experts</a:t>
          </a:r>
          <a:endParaRPr lang="en-US" sz="1600" kern="1200" dirty="0"/>
        </a:p>
      </dsp:txBody>
      <dsp:txXfrm>
        <a:off x="5165218" y="491097"/>
        <a:ext cx="2346482" cy="1407889"/>
      </dsp:txXfrm>
    </dsp:sp>
    <dsp:sp modelId="{E292593D-E35F-4C4A-9D74-78A6510145A9}">
      <dsp:nvSpPr>
        <dsp:cNvPr id="0" name=""/>
        <dsp:cNvSpPr/>
      </dsp:nvSpPr>
      <dsp:spPr>
        <a:xfrm>
          <a:off x="7746349" y="491097"/>
          <a:ext cx="2346482" cy="1407889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Fancy spatial stuff done behind the scenes – users can export as simple data frames or .csv files</a:t>
          </a:r>
          <a:endParaRPr lang="en-US" sz="1600" kern="1200" dirty="0"/>
        </a:p>
      </dsp:txBody>
      <dsp:txXfrm>
        <a:off x="7746349" y="491097"/>
        <a:ext cx="2346482" cy="1407889"/>
      </dsp:txXfrm>
    </dsp:sp>
    <dsp:sp modelId="{6A7BD193-C86F-4104-87C1-DF1EC690A788}">
      <dsp:nvSpPr>
        <dsp:cNvPr id="0" name=""/>
        <dsp:cNvSpPr/>
      </dsp:nvSpPr>
      <dsp:spPr>
        <a:xfrm>
          <a:off x="2957" y="2133634"/>
          <a:ext cx="2346482" cy="1407889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Traceable and updatable – each dataset to have reproducible code showing </a:t>
          </a:r>
          <a:r>
            <a:rPr lang="en-US" sz="1600" kern="1200" dirty="0"/>
            <a:t>how </a:t>
          </a:r>
          <a:r>
            <a:rPr lang="en-US" sz="1600" kern="1200" dirty="0" smtClean="0"/>
            <a:t>it </a:t>
          </a:r>
          <a:r>
            <a:rPr lang="en-US" sz="1600" kern="1200" dirty="0"/>
            <a:t>was made </a:t>
          </a:r>
        </a:p>
      </dsp:txBody>
      <dsp:txXfrm>
        <a:off x="2957" y="2133634"/>
        <a:ext cx="2346482" cy="1407889"/>
      </dsp:txXfrm>
    </dsp:sp>
    <dsp:sp modelId="{58299DF6-7217-4042-9F80-9009D2C36FB3}">
      <dsp:nvSpPr>
        <dsp:cNvPr id="0" name=""/>
        <dsp:cNvSpPr/>
      </dsp:nvSpPr>
      <dsp:spPr>
        <a:xfrm>
          <a:off x="2584088" y="2133634"/>
          <a:ext cx="2346482" cy="1407889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Fully open source and downloadable from GitHub</a:t>
          </a:r>
          <a:endParaRPr lang="en-US" sz="1600" kern="1200" dirty="0"/>
        </a:p>
      </dsp:txBody>
      <dsp:txXfrm>
        <a:off x="2584088" y="2133634"/>
        <a:ext cx="2346482" cy="1407889"/>
      </dsp:txXfrm>
    </dsp:sp>
    <dsp:sp modelId="{D9DAA327-7431-4EE8-9671-2050A77A4BD6}">
      <dsp:nvSpPr>
        <dsp:cNvPr id="0" name=""/>
        <dsp:cNvSpPr/>
      </dsp:nvSpPr>
      <dsp:spPr>
        <a:xfrm>
          <a:off x="5165218" y="2133634"/>
          <a:ext cx="2346482" cy="1407889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Vignettes showing example applications and plotting</a:t>
          </a:r>
          <a:endParaRPr lang="en-US" sz="1600" kern="1200" dirty="0"/>
        </a:p>
      </dsp:txBody>
      <dsp:txXfrm>
        <a:off x="5165218" y="2133634"/>
        <a:ext cx="2346482" cy="1407889"/>
      </dsp:txXfrm>
    </dsp:sp>
    <dsp:sp modelId="{ABE01F50-00C3-475A-9B95-67B5BC5C0031}">
      <dsp:nvSpPr>
        <dsp:cNvPr id="0" name=""/>
        <dsp:cNvSpPr/>
      </dsp:nvSpPr>
      <dsp:spPr>
        <a:xfrm>
          <a:off x="7746349" y="2133634"/>
          <a:ext cx="2346482" cy="1407889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Continually expand with more datasets</a:t>
          </a:r>
          <a:endParaRPr lang="en-US" sz="1600" kern="1200" dirty="0"/>
        </a:p>
      </dsp:txBody>
      <dsp:txXfrm>
        <a:off x="7746349" y="2133634"/>
        <a:ext cx="2346482" cy="1407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29633-481F-4E49-A262-E3049DEE732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A192F-C627-4AF3-8F4F-0B12400FFEC7}" type="slidenum">
              <a:rPr lang="en-GB"/>
              <a:pPr/>
              <a:t>1</a:t>
            </a:fld>
            <a:endParaRPr lang="en-GB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B56AF-667B-4549-B78B-71E337CC9EAD}" type="slidenum">
              <a:rPr lang="en-GB"/>
              <a:pPr/>
              <a:t>2</a:t>
            </a:fld>
            <a:endParaRPr lang="en-GB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791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B56AF-667B-4549-B78B-71E337CC9EAD}" type="slidenum">
              <a:rPr lang="en-GB"/>
              <a:pPr/>
              <a:t>3</a:t>
            </a:fld>
            <a:endParaRPr lang="en-GB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8697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B56AF-667B-4549-B78B-71E337CC9EAD}" type="slidenum">
              <a:rPr lang="en-GB"/>
              <a:pPr/>
              <a:t>4</a:t>
            </a:fld>
            <a:endParaRPr lang="en-GB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08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B56AF-667B-4549-B78B-71E337CC9EAD}" type="slidenum">
              <a:rPr lang="en-GB"/>
              <a:pPr/>
              <a:t>5</a:t>
            </a:fld>
            <a:endParaRPr lang="en-GB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415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B56AF-667B-4549-B78B-71E337CC9EAD}" type="slidenum">
              <a:rPr lang="en-GB"/>
              <a:pPr/>
              <a:t>6</a:t>
            </a:fld>
            <a:endParaRPr lang="en-GB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6161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B56AF-667B-4549-B78B-71E337CC9EAD}" type="slidenum">
              <a:rPr lang="en-GB"/>
              <a:pPr/>
              <a:t>7</a:t>
            </a:fld>
            <a:endParaRPr lang="en-GB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3474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B56AF-667B-4549-B78B-71E337CC9EAD}" type="slidenum">
              <a:rPr lang="en-GB"/>
              <a:pPr/>
              <a:t>10</a:t>
            </a:fld>
            <a:endParaRPr lang="en-GB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70171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B56AF-667B-4549-B78B-71E337CC9EAD}" type="slidenum">
              <a:rPr lang="en-GB"/>
              <a:pPr/>
              <a:t>11</a:t>
            </a:fld>
            <a:endParaRPr lang="en-GB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40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6394B-AF8B-45E8-969E-BBEB284B9A3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B76E7-221F-4C6D-9FE0-691F58246ED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8500A-FFFF-455B-BD66-D70CA2281AB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B851F-6297-412A-8ABA-EE829048D9DB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0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8E13-CD53-483C-B719-4EB2BC4964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BF64A-5621-49F6-B274-1F99A5660AC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D4E7F-5BC7-4043-95BA-F23A01A193A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A9A58-E9C0-4868-8DBC-D20B8399DB8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0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244DB-C075-4AF2-860E-6ACBF93B305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1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2C99-D610-4DE9-8D8F-CEBA61D0EC2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EC587-D7B3-4D30-A441-F79F4432E14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1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0363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/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D2949C6-096E-44B8-B6B8-70AB74AE1894}" type="slidenum">
              <a:rPr lang="en-GB">
                <a:solidFill>
                  <a:srgbClr val="000000"/>
                </a:solidFill>
                <a:latin typeface="Arial" charset="0"/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CA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0" y="1976735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Andrew Edwards &amp; </a:t>
            </a:r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Travis Tai</a:t>
            </a:r>
            <a:endParaRPr lang="en-GB" b="1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04800" y="228600"/>
            <a:ext cx="11582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CA" sz="3200" b="1" dirty="0" smtClean="0">
                <a:solidFill>
                  <a:srgbClr val="0000CC"/>
                </a:solidFill>
                <a:latin typeface="Arial" charset="0"/>
              </a:rPr>
              <a:t>Introducing </a:t>
            </a:r>
            <a:r>
              <a:rPr lang="en-CA" sz="3200" b="1" dirty="0" err="1" smtClean="0">
                <a:solidFill>
                  <a:srgbClr val="0000CC"/>
                </a:solidFill>
                <a:latin typeface="Arial" charset="0"/>
              </a:rPr>
              <a:t>pace</a:t>
            </a:r>
            <a:r>
              <a:rPr lang="en-CA" sz="3200" b="1" dirty="0" err="1" smtClean="0">
                <a:solidFill>
                  <a:srgbClr val="0000CC"/>
                </a:solidFill>
                <a:latin typeface="Arial" charset="0"/>
              </a:rPr>
              <a:t>a</a:t>
            </a:r>
            <a:r>
              <a:rPr lang="en-CA" sz="3200" b="1" dirty="0" smtClean="0">
                <a:solidFill>
                  <a:srgbClr val="0000CC"/>
                </a:solidFill>
                <a:latin typeface="Arial" charset="0"/>
              </a:rPr>
              <a:t>: 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an R package to amalgamate </a:t>
            </a:r>
            <a:endParaRPr lang="en-US" sz="3200" b="1" dirty="0" smtClean="0">
              <a:solidFill>
                <a:srgbClr val="0000CC"/>
              </a:solidFill>
              <a:latin typeface="Arial" charset="0"/>
            </a:endParaRPr>
          </a:p>
          <a:p>
            <a:pPr algn="ctr"/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Pacific 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data to </a:t>
            </a: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help </a:t>
            </a:r>
            <a:r>
              <a:rPr lang="en-US" sz="3200" b="1" dirty="0" err="1" smtClean="0">
                <a:solidFill>
                  <a:srgbClr val="0000CC"/>
                </a:solidFill>
                <a:latin typeface="Arial" charset="0"/>
              </a:rPr>
              <a:t>operationalise</a:t>
            </a: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 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an </a:t>
            </a: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ecosystem </a:t>
            </a:r>
          </a:p>
          <a:p>
            <a:pPr algn="ctr"/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approach </a:t>
            </a:r>
            <a:r>
              <a:rPr lang="en-US" sz="3200" b="1" dirty="0">
                <a:solidFill>
                  <a:srgbClr val="0000CC"/>
                </a:solidFill>
                <a:latin typeface="Arial" charset="0"/>
              </a:rPr>
              <a:t>to fisheries management</a:t>
            </a:r>
            <a:endParaRPr lang="en-CA" sz="32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28600" y="6150114"/>
            <a:ext cx="6705600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EBM MSP talk</a:t>
            </a:r>
            <a:endParaRPr lang="en-GB" sz="2000" b="1" dirty="0">
              <a:solidFill>
                <a:srgbClr val="3333CC"/>
              </a:solidFill>
              <a:latin typeface="Arial" charset="0"/>
            </a:endParaRPr>
          </a:p>
          <a:p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Friday </a:t>
            </a:r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13</a:t>
            </a:r>
            <a:r>
              <a:rPr lang="en-GB" sz="2000" b="1" baseline="30000" dirty="0" smtClean="0">
                <a:solidFill>
                  <a:srgbClr val="3333CC"/>
                </a:solidFill>
                <a:latin typeface="Arial" charset="0"/>
              </a:rPr>
              <a:t>th</a:t>
            </a:r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 October </a:t>
            </a:r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2023</a:t>
            </a:r>
            <a:endParaRPr lang="en-US" sz="2000" b="1" dirty="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524000" y="252626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Pacific Biological Station, Fisheries and Oceans Canada, Nanaimo, BC.</a:t>
            </a:r>
          </a:p>
        </p:txBody>
      </p:sp>
      <p:pic>
        <p:nvPicPr>
          <p:cNvPr id="38927" name="Picture 15" descr="goc_bloc_e_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969000"/>
            <a:ext cx="23622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0" y="4724401"/>
            <a:ext cx="91440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95600"/>
            <a:ext cx="2667000" cy="2613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2889802"/>
            <a:ext cx="3581400" cy="2937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951" y="4267200"/>
            <a:ext cx="2029097" cy="254874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V="1">
            <a:off x="2971800" y="3505200"/>
            <a:ext cx="1600200" cy="1524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6705600" y="3505200"/>
            <a:ext cx="1524000" cy="22860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flipV="1">
            <a:off x="5562600" y="3733800"/>
            <a:ext cx="0" cy="50681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47914" y="3124200"/>
            <a:ext cx="1345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dirty="0" err="1" smtClean="0">
                <a:solidFill>
                  <a:srgbClr val="0000CC"/>
                </a:solidFill>
                <a:latin typeface="Arial" charset="0"/>
              </a:rPr>
              <a:t>pac</a:t>
            </a:r>
            <a:r>
              <a:rPr lang="en-CA" sz="3200" b="1" dirty="0" err="1" smtClean="0">
                <a:solidFill>
                  <a:srgbClr val="0000CC"/>
                </a:solidFill>
                <a:latin typeface="Arial" charset="0"/>
              </a:rPr>
              <a:t>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752600" y="703957"/>
            <a:ext cx="8915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2B64E12-D33D-4C97-99C8-168CF3F35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77880"/>
              </p:ext>
            </p:extLst>
          </p:nvPr>
        </p:nvGraphicFramePr>
        <p:xfrm>
          <a:off x="1048105" y="1412690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3900313" y="228600"/>
            <a:ext cx="4253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0000CC"/>
                </a:solidFill>
                <a:latin typeface="Arial" charset="0"/>
              </a:rPr>
              <a:t>PACea</a:t>
            </a: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" y="-12011"/>
            <a:ext cx="11887200" cy="669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endParaRPr lang="en-US" b="1" dirty="0">
              <a:solidFill>
                <a:srgbClr val="0000CC"/>
              </a:solidFill>
              <a:latin typeface="Arial" charset="0"/>
            </a:endParaRPr>
          </a:p>
          <a:p>
            <a:pPr algn="ctr">
              <a:spcBef>
                <a:spcPts val="0"/>
              </a:spcBef>
            </a:pP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Example datasets initially being incorporated</a:t>
            </a:r>
            <a:endParaRPr lang="en-US" sz="3200" b="1" dirty="0">
              <a:solidFill>
                <a:srgbClr val="0000CC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ROMS output from 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Angelica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Peña:</a:t>
            </a:r>
          </a:p>
          <a:p>
            <a:pPr marL="742950" marR="0" lvl="1" indent="-28575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</a:rPr>
              <a:t>temperature at the sea surface and at various depths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</a:rPr>
              <a:t>oxygen at various depths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</a:rPr>
              <a:t>salinity at various depths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</a:rPr>
              <a:t>primary production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</a:rPr>
              <a:t>chlorophyll 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</a:rPr>
              <a:t>pH at different </a:t>
            </a:r>
            <a:r>
              <a:rPr lang="en-CA" dirty="0" smtClean="0">
                <a:latin typeface="Arial" panose="020B0604020202020204" pitchFamily="34" charset="0"/>
                <a:ea typeface="Calibri" panose="020F0502020204030204" pitchFamily="34" charset="0"/>
              </a:rPr>
              <a:t>depths and depth of </a:t>
            </a:r>
            <a:r>
              <a:rPr lang="en-CA" dirty="0">
                <a:latin typeface="Arial" panose="020B0604020202020204" pitchFamily="34" charset="0"/>
                <a:ea typeface="Calibri" panose="020F0502020204030204" pitchFamily="34" charset="0"/>
              </a:rPr>
              <a:t>aragonite </a:t>
            </a:r>
            <a:r>
              <a:rPr lang="en-CA" dirty="0" smtClean="0">
                <a:latin typeface="Arial" panose="020B0604020202020204" pitchFamily="34" charset="0"/>
                <a:ea typeface="Calibri" panose="020F0502020204030204" pitchFamily="34" charset="0"/>
              </a:rPr>
              <a:t>saturation</a:t>
            </a:r>
            <a:endParaRPr lang="en-CA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sea-surface temperature from satellite measurements (one of the ERDDAP datasets)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lighthouse temperature time series</a:t>
            </a:r>
            <a:endParaRPr lang="en-US" dirty="0">
              <a:solidFill>
                <a:schemeClr val="accent2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oceanographic indices such as Pacific Decadal Oscillation, Oceanic Niño Index, Southern Oscillation </a:t>
            </a:r>
            <a:r>
              <a:rPr lang="en-CA" dirty="0" smtClean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Index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 smtClean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Monthly resolution where possible.</a:t>
            </a:r>
          </a:p>
        </p:txBody>
      </p:sp>
    </p:spTree>
    <p:extLst>
      <p:ext uri="{BB962C8B-B14F-4D97-AF65-F5344CB8AC3E}">
        <p14:creationId xmlns:p14="http://schemas.microsoft.com/office/powerpoint/2010/main" val="241317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11012904" cy="23845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152400"/>
            <a:ext cx="1181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</a:pP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Openly available at github.com/</a:t>
            </a:r>
            <a:r>
              <a:rPr lang="en-US" sz="3200" b="1" dirty="0" err="1" smtClean="0">
                <a:solidFill>
                  <a:srgbClr val="0000CC"/>
                </a:solidFill>
                <a:latin typeface="Arial" charset="0"/>
              </a:rPr>
              <a:t>pbs</a:t>
            </a: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-assess/</a:t>
            </a:r>
            <a:r>
              <a:rPr lang="en-US" sz="3200" b="1" dirty="0" err="1" smtClean="0">
                <a:solidFill>
                  <a:srgbClr val="0000CC"/>
                </a:solidFill>
                <a:latin typeface="Arial" charset="0"/>
              </a:rPr>
              <a:t>PACea</a:t>
            </a: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 </a:t>
            </a:r>
            <a:endParaRPr lang="en-US" sz="32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658663"/>
            <a:ext cx="1165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Not yet operational, but once it is we will ensure it remains usable even as we expand it.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Dealing with spatial data is tricky (many options and R packages), but users will be able to use simple data frames of </a:t>
            </a:r>
            <a:r>
              <a:rPr lang="en-US" dirty="0" err="1" smtClean="0">
                <a:solidFill>
                  <a:schemeClr val="accent2"/>
                </a:solidFill>
                <a:latin typeface="Arial" charset="0"/>
              </a:rPr>
              <a:t>lon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Arial" charset="0"/>
              </a:rPr>
              <a:t>lat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, and (say) sea-surface temperature.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2400"/>
            <a:ext cx="1181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0"/>
              </a:spcBef>
            </a:pP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What </a:t>
            </a:r>
            <a:r>
              <a:rPr lang="en-US" sz="3200" b="1" dirty="0" err="1" smtClean="0">
                <a:solidFill>
                  <a:srgbClr val="0000CC"/>
                </a:solidFill>
                <a:latin typeface="Arial" charset="0"/>
              </a:rPr>
              <a:t>PACea</a:t>
            </a: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 is </a:t>
            </a:r>
            <a:r>
              <a:rPr lang="en-US" sz="3200" b="1" i="1" dirty="0" smtClean="0">
                <a:solidFill>
                  <a:srgbClr val="0000CC"/>
                </a:solidFill>
                <a:latin typeface="Arial" charset="0"/>
              </a:rPr>
              <a:t>not</a:t>
            </a:r>
            <a:endParaRPr lang="en-US" sz="32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730087"/>
            <a:ext cx="11430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Not going to be the sole repository for detailed raw data (not replacing existing databases).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Not replacing Open Data, but </a:t>
            </a:r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utilsing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it and making it easier to incorporate into analyses.</a:t>
            </a: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“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Organise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 your data you'll find those connections” – Mark Leblanc (CHS),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   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emphasising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 benefits of </a:t>
            </a:r>
            <a:r>
              <a:rPr lang="en-US" dirty="0" err="1">
                <a:solidFill>
                  <a:schemeClr val="accent2"/>
                </a:solidFill>
                <a:latin typeface="Arial" charset="0"/>
              </a:rPr>
              <a:t>storeable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 and shareable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data (Oct 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2022 All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Staff).</a:t>
            </a: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Acknowledgments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Arial" charset="0"/>
              </a:rPr>
              <a:t>Thanks </a:t>
            </a:r>
            <a:r>
              <a:rPr lang="en-US" dirty="0">
                <a:latin typeface="Arial" charset="0"/>
              </a:rPr>
              <a:t>to Angelica </a:t>
            </a:r>
            <a:r>
              <a:rPr lang="en-US" dirty="0" smtClean="0">
                <a:latin typeface="Arial" charset="0"/>
              </a:rPr>
              <a:t>Peña, Kelsey Flynn, Chris Rooper, Lindsay Davidson, Jessica Nephin, Brianna Wright, Charles Hannah, Patrick Thompson, and others for earlier feedback at the planning stage. CSRF for funding.</a:t>
            </a:r>
          </a:p>
        </p:txBody>
      </p:sp>
    </p:spTree>
    <p:extLst>
      <p:ext uri="{BB962C8B-B14F-4D97-AF65-F5344CB8AC3E}">
        <p14:creationId xmlns:p14="http://schemas.microsoft.com/office/powerpoint/2010/main" val="29386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" y="41493"/>
            <a:ext cx="1188720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endParaRPr lang="en-US" b="1" dirty="0" smtClean="0">
              <a:solidFill>
                <a:srgbClr val="0000CC"/>
              </a:solidFill>
              <a:latin typeface="Arial" charset="0"/>
            </a:endParaRPr>
          </a:p>
          <a:p>
            <a:pPr algn="ctr">
              <a:spcBef>
                <a:spcPts val="0"/>
              </a:spcBef>
            </a:pP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Motivation</a:t>
            </a:r>
            <a:endParaRPr lang="en-US" sz="3200" b="1" dirty="0">
              <a:solidFill>
                <a:srgbClr val="0000CC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Revised 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Fisheries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Act: “… the 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Minister shall take into account the environmental conditions affecting a fish stock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.”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Yet &lt;50% of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DFO’s stock assessments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currently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use environmental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data.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Only 28% of assessments in Pacific Region use environmental data.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Leading cause of not using environmental data is </a:t>
            </a:r>
            <a:r>
              <a:rPr lang="en-US" dirty="0" smtClean="0">
                <a:solidFill>
                  <a:srgbClr val="008061"/>
                </a:solidFill>
                <a:latin typeface="Arial" charset="0"/>
              </a:rPr>
              <a:t>availability of the data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.</a:t>
            </a: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CA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Kulka et al. (2022). An </a:t>
            </a:r>
            <a:r>
              <a:rPr lang="en-CA" sz="1600" dirty="0">
                <a:latin typeface="Arial" panose="020B0604020202020204" pitchFamily="34" charset="0"/>
                <a:ea typeface="Calibri" panose="020F0502020204030204" pitchFamily="34" charset="0"/>
              </a:rPr>
              <a:t>Accounting of Integration of Environmental Variables in Fishery Stock Assessments in Canada. </a:t>
            </a:r>
            <a:r>
              <a:rPr lang="en-CA" sz="1600" i="1" dirty="0">
                <a:latin typeface="Arial" panose="020B0604020202020204" pitchFamily="34" charset="0"/>
                <a:ea typeface="Calibri" panose="020F0502020204030204" pitchFamily="34" charset="0"/>
              </a:rPr>
              <a:t>Can. Tech. Rep. Fish. </a:t>
            </a:r>
            <a:r>
              <a:rPr lang="en-CA" sz="1600" i="1" dirty="0" err="1">
                <a:latin typeface="Arial" panose="020B0604020202020204" pitchFamily="34" charset="0"/>
                <a:ea typeface="Calibri" panose="020F0502020204030204" pitchFamily="34" charset="0"/>
              </a:rPr>
              <a:t>Aquat</a:t>
            </a:r>
            <a:r>
              <a:rPr lang="en-CA" sz="1600" i="1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en-US" sz="1600" i="1" dirty="0">
                <a:latin typeface="Arial" panose="020B0604020202020204" pitchFamily="34" charset="0"/>
                <a:ea typeface="Calibri" panose="020F0502020204030204" pitchFamily="34" charset="0"/>
              </a:rPr>
              <a:t>Sci.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3473: viii + 79 p</a:t>
            </a:r>
            <a:r>
              <a:rPr lang="en-US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https://</a:t>
            </a:r>
            <a:r>
              <a:rPr lang="en-US" sz="1600" dirty="0" smtClean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publications.gc.ca/collections/collection_2022/mpo-dfo/Fs97-6-3473-eng.pdf</a:t>
            </a:r>
            <a:r>
              <a:rPr lang="en-US" sz="1600" u="sng" dirty="0" smtClean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1600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" y="41493"/>
            <a:ext cx="11887200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endParaRPr lang="en-US" b="1" dirty="0" smtClean="0">
              <a:solidFill>
                <a:srgbClr val="0000CC"/>
              </a:solidFill>
              <a:latin typeface="Arial" charset="0"/>
            </a:endParaRPr>
          </a:p>
          <a:p>
            <a:pPr algn="ctr">
              <a:spcBef>
                <a:spcPts val="0"/>
              </a:spcBef>
            </a:pP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Motivation (based on a true story)</a:t>
            </a:r>
            <a:endParaRPr lang="en-US" sz="3200" b="1" dirty="0">
              <a:solidFill>
                <a:srgbClr val="0000CC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sightings of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Humpback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CA" sz="16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r">
              <a:spcBef>
                <a:spcPts val="0"/>
              </a:spcBef>
            </a:pPr>
            <a:r>
              <a:rPr lang="en-CA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					See Doniol-Valcroze et al. (2022) in last year’s SOPO report.</a:t>
            </a:r>
          </a:p>
          <a:p>
            <a:pPr algn="r">
              <a:spcBef>
                <a:spcPts val="0"/>
              </a:spcBef>
            </a:pPr>
            <a:r>
              <a:rPr lang="en-CA" sz="1600" dirty="0" smtClean="0">
                <a:latin typeface="Arial" panose="020B0604020202020204" pitchFamily="34" charset="0"/>
                <a:ea typeface="Calibri" panose="020F0502020204030204" pitchFamily="34" charset="0"/>
              </a:rPr>
              <a:t>Density plot courtesy Brianna Wright.  </a:t>
            </a:r>
            <a:endParaRPr lang="en-US" sz="1600" dirty="0" smtClean="0">
              <a:solidFill>
                <a:schemeClr val="accent2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8078"/>
            <a:ext cx="2362200" cy="1574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453604"/>
            <a:ext cx="3923229" cy="318519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4343400" y="4038600"/>
            <a:ext cx="2133600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35474" y="3638490"/>
            <a:ext cx="1284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Modelling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2209800"/>
            <a:ext cx="4573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Survey sightings of Humpback Whales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399066"/>
            <a:ext cx="3696934" cy="369693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67600" y="2209800"/>
            <a:ext cx="24080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Estimated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 densities</a:t>
            </a:r>
            <a:endParaRPr lang="en-US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1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" y="41493"/>
            <a:ext cx="118872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endParaRPr lang="en-US" b="1" dirty="0" smtClean="0">
              <a:solidFill>
                <a:srgbClr val="0000CC"/>
              </a:solidFill>
              <a:latin typeface="Arial" charset="0"/>
            </a:endParaRPr>
          </a:p>
          <a:p>
            <a:pPr algn="ctr">
              <a:spcBef>
                <a:spcPts val="0"/>
              </a:spcBef>
            </a:pP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Motivation (based on a true story)</a:t>
            </a:r>
          </a:p>
          <a:p>
            <a:pPr>
              <a:spcBef>
                <a:spcPts val="0"/>
              </a:spcBef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sightings of Humpback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CA" sz="16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8078"/>
            <a:ext cx="2362200" cy="1574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453604"/>
            <a:ext cx="3923229" cy="318519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4343400" y="4038600"/>
            <a:ext cx="2133600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35474" y="3638490"/>
            <a:ext cx="1284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Modelling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52400" y="2209800"/>
            <a:ext cx="4573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Survey sightings of Humpback Whales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410200" y="4191001"/>
            <a:ext cx="0" cy="1523999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86400" y="4724400"/>
            <a:ext cx="8933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SST ?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399066"/>
            <a:ext cx="3696934" cy="3696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467600" y="2209800"/>
            <a:ext cx="24080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  <a:latin typeface="Arial" charset="0"/>
              </a:rPr>
              <a:t>Estimated</a:t>
            </a: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 densities</a:t>
            </a:r>
            <a:endParaRPr lang="en-US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676400" y="76201"/>
            <a:ext cx="883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Motivation (based on a true story)</a:t>
            </a:r>
            <a:endParaRPr lang="en-US" sz="32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752600" y="703957"/>
            <a:ext cx="8915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058" y="827297"/>
            <a:ext cx="11825673" cy="56323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3333CC"/>
                </a:solidFill>
                <a:latin typeface="Arial" charset="0"/>
              </a:rPr>
              <a:t>A search for sea surface temperature yields an overwhelming number (341) of choices.</a:t>
            </a:r>
          </a:p>
          <a:p>
            <a:endParaRPr lang="en-US" sz="2000" dirty="0" smtClean="0">
              <a:solidFill>
                <a:srgbClr val="3333CC"/>
              </a:solidFill>
              <a:latin typeface="Arial" charset="0"/>
            </a:endParaRPr>
          </a:p>
          <a:p>
            <a:endParaRPr lang="en-US" sz="2000" dirty="0">
              <a:solidFill>
                <a:srgbClr val="3333CC"/>
              </a:solidFill>
              <a:latin typeface="Arial" charset="0"/>
            </a:endParaRPr>
          </a:p>
          <a:p>
            <a:endParaRPr lang="en-US" sz="2000" dirty="0" smtClean="0">
              <a:solidFill>
                <a:srgbClr val="3333CC"/>
              </a:solidFill>
              <a:latin typeface="Arial" charset="0"/>
            </a:endParaRPr>
          </a:p>
          <a:p>
            <a:endParaRPr lang="en-US" sz="2000" dirty="0">
              <a:solidFill>
                <a:srgbClr val="3333CC"/>
              </a:solidFill>
              <a:latin typeface="Arial" charset="0"/>
            </a:endParaRPr>
          </a:p>
          <a:p>
            <a:endParaRPr lang="en-US" sz="2000" dirty="0" smtClean="0">
              <a:solidFill>
                <a:srgbClr val="3333CC"/>
              </a:solidFill>
              <a:latin typeface="Arial" charset="0"/>
            </a:endParaRPr>
          </a:p>
          <a:p>
            <a:endParaRPr lang="en-US" sz="2000" dirty="0">
              <a:solidFill>
                <a:srgbClr val="3333CC"/>
              </a:solidFill>
              <a:latin typeface="Arial" charset="0"/>
            </a:endParaRPr>
          </a:p>
          <a:p>
            <a:endParaRPr lang="en-US" sz="2000" dirty="0" smtClean="0">
              <a:solidFill>
                <a:srgbClr val="3333CC"/>
              </a:solidFill>
              <a:latin typeface="Arial" charset="0"/>
            </a:endParaRPr>
          </a:p>
          <a:p>
            <a:endParaRPr lang="en-US" sz="2000" dirty="0">
              <a:solidFill>
                <a:srgbClr val="3333CC"/>
              </a:solidFill>
              <a:latin typeface="Arial" charset="0"/>
            </a:endParaRPr>
          </a:p>
          <a:p>
            <a:endParaRPr lang="en-US" sz="2000" dirty="0" smtClean="0">
              <a:solidFill>
                <a:srgbClr val="3333CC"/>
              </a:solidFill>
              <a:latin typeface="Arial" charset="0"/>
            </a:endParaRPr>
          </a:p>
          <a:p>
            <a:endParaRPr lang="en-US" sz="2000" dirty="0">
              <a:solidFill>
                <a:srgbClr val="3333CC"/>
              </a:solidFill>
              <a:latin typeface="Arial" charset="0"/>
            </a:endParaRPr>
          </a:p>
          <a:p>
            <a:endParaRPr lang="en-US" sz="2000" dirty="0">
              <a:solidFill>
                <a:srgbClr val="3333CC"/>
              </a:solidFill>
              <a:latin typeface="Arial" charset="0"/>
            </a:endParaRPr>
          </a:p>
          <a:p>
            <a:endParaRPr lang="en-US" sz="2000" dirty="0" smtClean="0">
              <a:solidFill>
                <a:srgbClr val="3333CC"/>
              </a:solidFill>
              <a:latin typeface="Arial" charset="0"/>
            </a:endParaRPr>
          </a:p>
          <a:p>
            <a:endParaRPr lang="en-US" sz="2000" dirty="0">
              <a:solidFill>
                <a:srgbClr val="3333CC"/>
              </a:solidFill>
              <a:latin typeface="Arial" charset="0"/>
            </a:endParaRPr>
          </a:p>
          <a:p>
            <a:endParaRPr lang="en-US" sz="2000" dirty="0" smtClean="0">
              <a:solidFill>
                <a:srgbClr val="3333CC"/>
              </a:solidFill>
              <a:latin typeface="Arial" charset="0"/>
            </a:endParaRPr>
          </a:p>
          <a:p>
            <a:r>
              <a:rPr lang="en-US" sz="2000" dirty="0" smtClean="0">
                <a:solidFill>
                  <a:srgbClr val="3333CC"/>
                </a:solidFill>
                <a:latin typeface="Arial" charset="0"/>
              </a:rPr>
              <a:t>Likely requires some data wrangling to be usable – usually takes way, way, way longer than anticipated.</a:t>
            </a:r>
          </a:p>
          <a:p>
            <a:endParaRPr lang="en-US" sz="2000" dirty="0" smtClean="0">
              <a:solidFill>
                <a:srgbClr val="3333CC"/>
              </a:solidFill>
              <a:latin typeface="Arial" charset="0"/>
            </a:endParaRPr>
          </a:p>
          <a:p>
            <a:r>
              <a:rPr lang="en-US" sz="2000" dirty="0" smtClean="0">
                <a:solidFill>
                  <a:srgbClr val="3333CC"/>
                </a:solidFill>
                <a:latin typeface="Arial" charset="0"/>
              </a:rPr>
              <a:t>So SST analysis did not happen.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0" y="1295400"/>
            <a:ext cx="11994999" cy="38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" y="41493"/>
            <a:ext cx="118872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endParaRPr lang="en-US" b="1" dirty="0" smtClean="0">
              <a:solidFill>
                <a:srgbClr val="0000CC"/>
              </a:solidFill>
              <a:latin typeface="Arial" charset="0"/>
            </a:endParaRPr>
          </a:p>
          <a:p>
            <a:pPr algn="ctr">
              <a:spcBef>
                <a:spcPts val="0"/>
              </a:spcBef>
            </a:pP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Motivation</a:t>
            </a:r>
            <a:endParaRPr lang="en-US" sz="3200" b="1" dirty="0">
              <a:solidFill>
                <a:srgbClr val="0000CC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Similarly, ROMS (Regional Ocean Modelling System) outputs are available from 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Angelica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Peña (a DFO oceanography).</a:t>
            </a: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ut still requires extensive coding to convert results from </a:t>
            </a:r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netCDF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files into R.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rgbClr val="FF0000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US" dirty="0" smtClean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8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778640"/>
            <a:ext cx="3886200" cy="3900314"/>
          </a:xfrm>
          <a:prstGeom prst="rect">
            <a:avLst/>
          </a:prstGeom>
        </p:spPr>
      </p:pic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2400" y="167580"/>
            <a:ext cx="11887200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200" b="1" dirty="0" smtClean="0">
                <a:solidFill>
                  <a:srgbClr val="0000CC"/>
                </a:solidFill>
                <a:latin typeface="Arial" charset="0"/>
              </a:rPr>
              <a:t>Motivation</a:t>
            </a:r>
            <a:endParaRPr lang="en-US" sz="3200" b="1" dirty="0">
              <a:solidFill>
                <a:srgbClr val="0000CC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GB" dirty="0"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Similarly, ROMS (Regional Ocean Modelling System) outputs are available from </a:t>
            </a:r>
            <a:r>
              <a:rPr lang="en-US" dirty="0">
                <a:solidFill>
                  <a:schemeClr val="accent2"/>
                </a:solidFill>
                <a:latin typeface="Arial" charset="0"/>
              </a:rPr>
              <a:t>Angelica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Peña.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ut still requires extensive coding to convert results from </a:t>
            </a:r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netCDF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files into R.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“Open Data” is not enough.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FF0000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Hence, the </a:t>
            </a:r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pac</a:t>
            </a:r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ea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R package, motivated by      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       the </a:t>
            </a:r>
            <a:r>
              <a:rPr lang="en-US" dirty="0" err="1" smtClean="0">
                <a:solidFill>
                  <a:srgbClr val="FF0000"/>
                </a:solidFill>
                <a:latin typeface="Arial" charset="0"/>
              </a:rPr>
              <a:t>GSLea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 package for the Gulf of St. Lawrence.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Primary audience is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Pacific DFO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stock assessment </a:t>
            </a:r>
            <a:endParaRPr lang="en-US" dirty="0" smtClean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      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scientists,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but usable by anyone (need minimal working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       knowledge of R).</a:t>
            </a:r>
            <a:endParaRPr lang="en-US" dirty="0">
              <a:solidFill>
                <a:schemeClr val="accent2"/>
              </a:solidFill>
              <a:latin typeface="Arial" charset="0"/>
            </a:endParaRPr>
          </a:p>
          <a:p>
            <a:pPr>
              <a:spcBef>
                <a:spcPts val="0"/>
              </a:spcBef>
            </a:pPr>
            <a:endParaRPr lang="en-US" sz="18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Arial" panose="020B0604020202020204" pitchFamily="34" charset="0"/>
                <a:ea typeface="Calibri" panose="020F0502020204030204" pitchFamily="34" charset="0"/>
              </a:rPr>
              <a:t>Duplisea et al. (2020). </a:t>
            </a:r>
            <a:r>
              <a:rPr lang="en-US" sz="1800" dirty="0" err="1" smtClean="0">
                <a:latin typeface="Arial" panose="020B0604020202020204" pitchFamily="34" charset="0"/>
                <a:ea typeface="Calibri" panose="020F0502020204030204" pitchFamily="34" charset="0"/>
              </a:rPr>
              <a:t>gslea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: the Gulf of St Lawrence ecosystem </a:t>
            </a:r>
            <a:endParaRPr lang="en-US" sz="1800" dirty="0" smtClean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latin typeface="Arial" panose="020B0604020202020204" pitchFamily="34" charset="0"/>
                <a:ea typeface="Calibri" panose="020F0502020204030204" pitchFamily="34" charset="0"/>
              </a:rPr>
              <a:t>approach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data matrix R-package. R package version 0.1 https://github.com/duplisea/gslea</a:t>
            </a:r>
            <a:endParaRPr lang="en-US" sz="1800" dirty="0" smtClean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09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976ADC21-388F-45E0-9349-89CCA5121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7" y="1660987"/>
            <a:ext cx="4523101" cy="4368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FDEFDA-50E4-475F-87CC-9BB06AAC0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22" y="1728059"/>
            <a:ext cx="4807866" cy="4345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9ED6F-87AD-4A58-9F43-2FAFA6CD1E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7783" y="1279672"/>
            <a:ext cx="5184407" cy="47942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1600" y="304800"/>
            <a:ext cx="1726435" cy="461665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1" dirty="0" smtClean="0">
                <a:solidFill>
                  <a:srgbClr val="0000CC"/>
                </a:solidFill>
                <a:latin typeface="Arial" charset="0"/>
              </a:rPr>
              <a:t>Spatial data</a:t>
            </a:r>
            <a:endParaRPr lang="en-US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000" y="838200"/>
            <a:ext cx="6096000" cy="83099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Arial" panose="020B0604020202020204" pitchFamily="34" charset="0"/>
              </a:rPr>
              <a:t>Spatial data will be stored on a master grid (likely 2 km x 2km), conceptually similar to:</a:t>
            </a:r>
            <a:endParaRPr lang="en-US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515600" y="2057400"/>
            <a:ext cx="1295400" cy="3810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6243935"/>
            <a:ext cx="70866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>
                <a:latin typeface="Arial" panose="020B0604020202020204" pitchFamily="34" charset="0"/>
              </a:rPr>
              <a:t>Currently working on </a:t>
            </a:r>
            <a:r>
              <a:rPr lang="en-US" dirty="0" err="1" smtClean="0">
                <a:latin typeface="Arial" panose="020B0604020202020204" pitchFamily="34" charset="0"/>
              </a:rPr>
              <a:t>finalising</a:t>
            </a:r>
            <a:r>
              <a:rPr lang="en-US" dirty="0" smtClean="0">
                <a:latin typeface="Arial" panose="020B0604020202020204" pitchFamily="34" charset="0"/>
              </a:rPr>
              <a:t> the master grid size.</a:t>
            </a:r>
            <a:endParaRPr lang="en-US" dirty="0">
              <a:solidFill>
                <a:schemeClr val="accent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Files\Office97\Templates\Blank Presentation.pot</Template>
  <TotalTime>55275</TotalTime>
  <Words>771</Words>
  <Application>Microsoft Office PowerPoint</Application>
  <PresentationFormat>Widescreen</PresentationFormat>
  <Paragraphs>177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Cosma Shiva</Manager>
  <Company>starrfish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Yellowmouth Rockfish RAP Talk</dc:title>
  <dc:creator>Edwards, Haigh, Starr</dc:creator>
  <cp:lastModifiedBy>Edwards, Andrew</cp:lastModifiedBy>
  <cp:revision>1061</cp:revision>
  <dcterms:created xsi:type="dcterms:W3CDTF">2010-08-08T23:12:55Z</dcterms:created>
  <dcterms:modified xsi:type="dcterms:W3CDTF">2023-10-13T17:53:23Z</dcterms:modified>
</cp:coreProperties>
</file>