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5" r:id="rId5"/>
    <p:sldId id="259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52B2-8105-4CDE-A849-FD3E7402B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4AAB-717B-4CD4-9336-C281B809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harvest control rules for </a:t>
            </a:r>
            <a:br>
              <a:rPr lang="en-US" dirty="0" smtClean="0"/>
            </a:br>
            <a:r>
              <a:rPr lang="en-US" dirty="0" smtClean="0"/>
              <a:t>Pacific Cod and Rock Sole*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781"/>
            <a:ext cx="8229600" cy="46894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issue: </a:t>
            </a:r>
          </a:p>
          <a:p>
            <a:r>
              <a:rPr lang="en-US" sz="2000" dirty="0" smtClean="0"/>
              <a:t>Large uncertainty in natural mortality (</a:t>
            </a:r>
            <a:r>
              <a:rPr lang="en-US" sz="2000" i="1" dirty="0" smtClean="0"/>
              <a:t>M</a:t>
            </a:r>
            <a:r>
              <a:rPr lang="en-US" sz="2000" dirty="0" smtClean="0"/>
              <a:t>) for both species</a:t>
            </a:r>
          </a:p>
          <a:p>
            <a:pPr lvl="1"/>
            <a:r>
              <a:rPr lang="en-US" sz="1800" dirty="0" smtClean="0"/>
              <a:t>Pacific cod: possible density dependence in </a:t>
            </a:r>
            <a:r>
              <a:rPr lang="en-US" sz="1800" i="1" dirty="0" smtClean="0"/>
              <a:t>M</a:t>
            </a:r>
          </a:p>
          <a:p>
            <a:pPr lvl="1"/>
            <a:r>
              <a:rPr lang="en-US" sz="1800" dirty="0" smtClean="0"/>
              <a:t>Rock Sole: Large range of possible values for </a:t>
            </a:r>
            <a:r>
              <a:rPr lang="en-US" sz="1800" i="1" dirty="0" smtClean="0"/>
              <a:t>M</a:t>
            </a:r>
            <a:r>
              <a:rPr lang="en-US" sz="1800" dirty="0" smtClean="0"/>
              <a:t> (choice of prior probability distribution)</a:t>
            </a:r>
          </a:p>
          <a:p>
            <a:r>
              <a:rPr lang="en-US" sz="2000" dirty="0" smtClean="0"/>
              <a:t>Unreliable estimates of 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MSY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baseline="-25000" dirty="0" smtClean="0"/>
              <a:t>MSY</a:t>
            </a:r>
            <a:r>
              <a:rPr lang="en-US" sz="2000" dirty="0" smtClean="0"/>
              <a:t> for calculation of operational control points (OCPs) in the Harvest Control Rule (HCR)</a:t>
            </a:r>
          </a:p>
          <a:p>
            <a:r>
              <a:rPr lang="en-US" sz="2000" dirty="0" smtClean="0"/>
              <a:t>Need to understand performance of “history-based” and alternative OCPs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674" y="6356350"/>
            <a:ext cx="856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*</a:t>
            </a:r>
            <a:r>
              <a:rPr lang="en-CA" sz="1400" b="1" dirty="0">
                <a:solidFill>
                  <a:srgbClr val="002060"/>
                </a:solidFill>
              </a:rPr>
              <a:t>Forrest, R.E., Holt, K.R., Kronlund, A.R.</a:t>
            </a:r>
            <a:r>
              <a:rPr lang="en-CA" sz="1400" dirty="0">
                <a:solidFill>
                  <a:srgbClr val="002060"/>
                </a:solidFill>
              </a:rPr>
              <a:t> </a:t>
            </a:r>
            <a:r>
              <a:rPr lang="en-CA" sz="1400" dirty="0" smtClean="0">
                <a:solidFill>
                  <a:srgbClr val="002060"/>
                </a:solidFill>
              </a:rPr>
              <a:t>Performance </a:t>
            </a:r>
            <a:r>
              <a:rPr lang="en-CA" sz="1400" dirty="0">
                <a:solidFill>
                  <a:srgbClr val="002060"/>
                </a:solidFill>
              </a:rPr>
              <a:t>of alternative harvest control rules for two Pacific groundfish stocks with uncertain natural mortality: bias, robustness and </a:t>
            </a:r>
            <a:r>
              <a:rPr lang="en-CA" sz="1400" dirty="0" smtClean="0">
                <a:solidFill>
                  <a:srgbClr val="002060"/>
                </a:solidFill>
              </a:rPr>
              <a:t>trade-offs. </a:t>
            </a:r>
            <a:r>
              <a:rPr lang="en-CA" sz="1400" dirty="0">
                <a:solidFill>
                  <a:srgbClr val="002060"/>
                </a:solidFill>
              </a:rPr>
              <a:t>Fisheries </a:t>
            </a:r>
            <a:r>
              <a:rPr lang="en-CA" sz="1400" dirty="0" smtClean="0">
                <a:solidFill>
                  <a:srgbClr val="002060"/>
                </a:solidFill>
              </a:rPr>
              <a:t>Research 206: 259-286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12476" r="5595" b="9463"/>
          <a:stretch/>
        </p:blipFill>
        <p:spPr>
          <a:xfrm>
            <a:off x="1141904" y="17026471"/>
            <a:ext cx="2848205" cy="175659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22605" r="9333" b="19899"/>
          <a:stretch/>
        </p:blipFill>
        <p:spPr bwMode="auto">
          <a:xfrm>
            <a:off x="1288553" y="4191531"/>
            <a:ext cx="6518353" cy="2164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05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52"/>
            <a:ext cx="8229600" cy="985837"/>
          </a:xfrm>
        </p:spPr>
        <p:txBody>
          <a:bodyPr>
            <a:noAutofit/>
          </a:bodyPr>
          <a:lstStyle/>
          <a:p>
            <a:r>
              <a:rPr lang="en-US" sz="3200" dirty="0" smtClean="0"/>
              <a:t>“History-based” vs “MSY-based” (and three other) Operational Control Points (OCPs)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1374"/>
            <a:ext cx="4438996" cy="3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757088" y="2060784"/>
            <a:ext cx="3929712" cy="2963554"/>
            <a:chOff x="4559491" y="4305087"/>
            <a:chExt cx="3160637" cy="2128523"/>
          </a:xfrm>
        </p:grpSpPr>
        <p:pic>
          <p:nvPicPr>
            <p:cNvPr id="11" name="Picture 10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06" b="79851"/>
            <a:stretch/>
          </p:blipFill>
          <p:spPr bwMode="auto">
            <a:xfrm>
              <a:off x="4748963" y="4474111"/>
              <a:ext cx="2971165" cy="8704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75" r="48406" b="40090"/>
            <a:stretch/>
          </p:blipFill>
          <p:spPr bwMode="auto">
            <a:xfrm>
              <a:off x="4748962" y="5372560"/>
              <a:ext cx="2971165" cy="8395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738699" y="6172000"/>
              <a:ext cx="1676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entury Gothic" panose="020B0502020202020204" pitchFamily="34" charset="0"/>
                </a:rPr>
                <a:t>Spawning biomass</a:t>
              </a:r>
              <a:endParaRPr lang="en-US" sz="11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769935" y="5094643"/>
              <a:ext cx="1840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entury Gothic" panose="020B0502020202020204" pitchFamily="34" charset="0"/>
                </a:rPr>
                <a:t>Fishing mortality rate</a:t>
              </a:r>
              <a:endParaRPr lang="en-US" sz="11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2121992"/>
            <a:ext cx="1468310" cy="981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7874" y="1396538"/>
            <a:ext cx="11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OCPs</a:t>
            </a: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5827222" y="1765870"/>
            <a:ext cx="91440" cy="603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918662" y="1765870"/>
            <a:ext cx="166254" cy="603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1163" y="6217850"/>
            <a:ext cx="8413660" cy="13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52"/>
            <a:ext cx="8229600" cy="985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“History-based” vs “MSY-based” OCPs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2732" y="1260606"/>
            <a:ext cx="1871990" cy="54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96" y="1062171"/>
            <a:ext cx="1468310" cy="98183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5" y="2213326"/>
            <a:ext cx="3383293" cy="208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03" y="2139452"/>
            <a:ext cx="3192086" cy="23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8" r="48645" b="40475"/>
          <a:stretch/>
        </p:blipFill>
        <p:spPr bwMode="auto">
          <a:xfrm>
            <a:off x="1110506" y="5316296"/>
            <a:ext cx="2957830" cy="851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5" b="78466"/>
          <a:stretch/>
        </p:blipFill>
        <p:spPr bwMode="auto">
          <a:xfrm>
            <a:off x="1110506" y="4463094"/>
            <a:ext cx="2957830" cy="930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6" b="79851"/>
          <a:stretch/>
        </p:blipFill>
        <p:spPr bwMode="auto">
          <a:xfrm>
            <a:off x="4748963" y="4474111"/>
            <a:ext cx="2971165" cy="870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5" r="48406" b="40090"/>
          <a:stretch/>
        </p:blipFill>
        <p:spPr bwMode="auto">
          <a:xfrm>
            <a:off x="4748962" y="5372560"/>
            <a:ext cx="2971165" cy="839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3761" y="6168043"/>
            <a:ext cx="1676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panose="020B0502020202020204" pitchFamily="34" charset="0"/>
              </a:rPr>
              <a:t>Spawning biomass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8699" y="6172000"/>
            <a:ext cx="1676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panose="020B0502020202020204" pitchFamily="34" charset="0"/>
              </a:rPr>
              <a:t>Spawning biomass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00118" y="5088896"/>
            <a:ext cx="184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panose="020B0502020202020204" pitchFamily="34" charset="0"/>
              </a:rPr>
              <a:t>Fishing mortality rate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769935" y="5094643"/>
            <a:ext cx="184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 panose="020B0502020202020204" pitchFamily="34" charset="0"/>
              </a:rPr>
              <a:t>Fishing mortality rate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813" y="4305087"/>
            <a:ext cx="7311995" cy="2128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Harvest Control Rules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" t="42500" b="20401"/>
          <a:stretch/>
        </p:blipFill>
        <p:spPr bwMode="auto">
          <a:xfrm>
            <a:off x="1981200" y="3429000"/>
            <a:ext cx="5604378" cy="287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29"/>
          <a:stretch/>
        </p:blipFill>
        <p:spPr bwMode="auto">
          <a:xfrm>
            <a:off x="1558421" y="1371600"/>
            <a:ext cx="60271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9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1163" y="6217850"/>
            <a:ext cx="8413660" cy="13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591"/>
            <a:ext cx="8229600" cy="985837"/>
          </a:xfrm>
        </p:spPr>
        <p:txBody>
          <a:bodyPr/>
          <a:lstStyle/>
          <a:p>
            <a:r>
              <a:rPr lang="en-US" dirty="0" smtClean="0"/>
              <a:t>Results – two </a:t>
            </a:r>
            <a:r>
              <a:rPr lang="en-US" i="1" dirty="0" smtClean="0"/>
              <a:t>M</a:t>
            </a:r>
            <a:r>
              <a:rPr lang="en-US" dirty="0" smtClean="0"/>
              <a:t>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 descr="C:\pbs-pcod\3_CloseLoopSimulation\0_PcodRockSole_March2017\mseR-FF_DDM_mseR_Paper_PCOD_ALL_100_REPS_May2017\mseR_ResultsFigs_Pcod\AllPeriods_BtBmsy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t="65591" r="62578" b="3823"/>
          <a:stretch/>
        </p:blipFill>
        <p:spPr bwMode="auto">
          <a:xfrm>
            <a:off x="152400" y="1833244"/>
            <a:ext cx="4419600" cy="2357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forrestr\Documents\Publications\In prep\PacificCod_refPoints_mseR\0 MANUSCRIPT\NewFigs\mseR_ResultsFigs_RockSole\AllPeriods_BtBms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65591" r="62684" b="3823"/>
          <a:stretch/>
        </p:blipFill>
        <p:spPr bwMode="auto">
          <a:xfrm>
            <a:off x="4664814" y="1817411"/>
            <a:ext cx="4326786" cy="23735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3178" y="1053194"/>
            <a:ext cx="1871990" cy="54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36" y="762000"/>
            <a:ext cx="1309113" cy="981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8433" y="4270863"/>
            <a:ext cx="1932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10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/BMSY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2851" y="4267200"/>
            <a:ext cx="1932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10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/BMSY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455" y="1900534"/>
            <a:ext cx="136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Base</a:t>
            </a:r>
          </a:p>
          <a:p>
            <a:r>
              <a:rPr lang="en-US" sz="1200" b="1" dirty="0" smtClean="0">
                <a:solidFill>
                  <a:srgbClr val="808080"/>
                </a:solidFill>
                <a:latin typeface="Century Gothic" panose="020B0502020202020204" pitchFamily="34" charset="0"/>
              </a:rPr>
              <a:t>Depensatory </a:t>
            </a:r>
            <a:r>
              <a:rPr lang="en-US" sz="1200" b="1" i="1" dirty="0" smtClean="0">
                <a:solidFill>
                  <a:srgbClr val="808080"/>
                </a:solidFill>
                <a:latin typeface="Century Gothic" panose="020B0502020202020204" pitchFamily="34" charset="0"/>
              </a:rPr>
              <a:t>M</a:t>
            </a:r>
            <a:endParaRPr lang="en-US" sz="1200" b="1" i="1" dirty="0">
              <a:solidFill>
                <a:srgbClr val="80808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2055" y="1900535"/>
            <a:ext cx="136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Base</a:t>
            </a:r>
          </a:p>
          <a:p>
            <a:r>
              <a:rPr lang="en-US" sz="1200" b="1" dirty="0" smtClean="0">
                <a:solidFill>
                  <a:srgbClr val="808080"/>
                </a:solidFill>
                <a:latin typeface="Century Gothic" panose="020B0502020202020204" pitchFamily="34" charset="0"/>
              </a:rPr>
              <a:t>Lower </a:t>
            </a:r>
            <a:r>
              <a:rPr lang="en-US" sz="1200" b="1" i="1" dirty="0" smtClean="0">
                <a:solidFill>
                  <a:srgbClr val="808080"/>
                </a:solidFill>
                <a:latin typeface="Century Gothic" panose="020B0502020202020204" pitchFamily="34" charset="0"/>
              </a:rPr>
              <a:t>M</a:t>
            </a:r>
            <a:endParaRPr lang="en-US" sz="1200" b="1" i="1" dirty="0">
              <a:solidFill>
                <a:srgbClr val="80808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1163" y="6217850"/>
            <a:ext cx="8413660" cy="13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591"/>
            <a:ext cx="8229600" cy="985837"/>
          </a:xfrm>
        </p:spPr>
        <p:txBody>
          <a:bodyPr/>
          <a:lstStyle/>
          <a:p>
            <a:r>
              <a:rPr lang="en-US" dirty="0" smtClean="0"/>
              <a:t>Results: Trade-offs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4433" y="870020"/>
            <a:ext cx="1871990" cy="54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t="9777" r="3144" b="19524"/>
          <a:stretch/>
        </p:blipFill>
        <p:spPr>
          <a:xfrm>
            <a:off x="1542928" y="1530535"/>
            <a:ext cx="5715000" cy="52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424"/>
            <a:ext cx="8229600" cy="46894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History-based OCPs outperformed MSY-based and other OCPs in terms of performance </a:t>
            </a:r>
            <a:r>
              <a:rPr lang="en-US" u="sng" dirty="0" smtClean="0"/>
              <a:t>but there were trade-offs </a:t>
            </a:r>
            <a:r>
              <a:rPr lang="en-US" dirty="0" smtClean="0"/>
              <a:t>in terms of catch and catch variability.</a:t>
            </a:r>
          </a:p>
          <a:p>
            <a:r>
              <a:rPr lang="en-US" dirty="0" smtClean="0"/>
              <a:t>Trade-offs differed between species and scenarios.</a:t>
            </a:r>
          </a:p>
          <a:p>
            <a:r>
              <a:rPr lang="en-US" dirty="0" smtClean="0"/>
              <a:t>Mechanisms for performance differed between species, </a:t>
            </a:r>
            <a:r>
              <a:rPr lang="en-US" i="1" dirty="0" smtClean="0"/>
              <a:t>M</a:t>
            </a:r>
            <a:r>
              <a:rPr lang="en-US" dirty="0" smtClean="0"/>
              <a:t> scenarios and HCRs.</a:t>
            </a:r>
          </a:p>
          <a:p>
            <a:r>
              <a:rPr lang="en-US" dirty="0" smtClean="0"/>
              <a:t>Bias propagated through assessments in different directions under different HCRs … choice of OCP affects data, which affects bias and performance.</a:t>
            </a:r>
          </a:p>
          <a:p>
            <a:r>
              <a:rPr lang="en-US" dirty="0" smtClean="0"/>
              <a:t>Closed loop simulation studies could be applied more broadly to help managers </a:t>
            </a:r>
            <a:r>
              <a:rPr lang="en-US" dirty="0"/>
              <a:t>and stakeholders understand trade-offs in choices of HCRs.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115"/>
            <a:ext cx="7127421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Alternative harvest control rules for  Pacific Cod and Rock Sole*</vt:lpstr>
      <vt:lpstr>“History-based” vs “MSY-based” (and three other) Operational Control Points (OCPs)</vt:lpstr>
      <vt:lpstr>“History-based” vs “MSY-based” OCPs</vt:lpstr>
      <vt:lpstr>Harvest Control Rules</vt:lpstr>
      <vt:lpstr>Results – two M scenarios</vt:lpstr>
      <vt:lpstr>Results: Trade-offs</vt:lpstr>
      <vt:lpstr>Lessons learned …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harvest control rules for  Pacific Cod and Rock Sole*</dc:title>
  <dc:creator>Forrest, Robyn</dc:creator>
  <cp:lastModifiedBy>Forrest, Robyn</cp:lastModifiedBy>
  <cp:revision>6</cp:revision>
  <dcterms:created xsi:type="dcterms:W3CDTF">2018-10-11T05:24:49Z</dcterms:created>
  <dcterms:modified xsi:type="dcterms:W3CDTF">2018-10-11T14:52:23Z</dcterms:modified>
</cp:coreProperties>
</file>