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1F81-076E-1679-BB5D-EFC1BA20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18300-37F1-CD8F-0039-9C8BE133E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ACACF-B6DC-BC19-D78D-EF48CA2B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DD73F-CB2C-D8D1-D5F0-F59AAD69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71A1E-FA3B-5578-1623-868FED75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C375-0950-CF2D-CA18-BD670AA9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2E3B-921F-991E-FEC3-0F6F040E9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AA42A-3B1A-49DC-EDCD-092C0BB3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37E46-6A2E-BEB7-7BF5-2AE3A93C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4144-28C0-9280-6A4E-23454D82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E563E-6FFE-046D-21CC-0E258971E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2999C-A674-E7BC-FA18-6D132E634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65C3C-3243-6582-1B15-EE25D3B3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B900E-710F-E348-D35C-77356098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63526-714D-17BD-C764-3AB944E8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B76B-3675-9331-F6EC-3932C844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A9F3C-CEA9-7803-0B24-92755822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A10D6-201D-552E-4402-2C5D9EDD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25C2-C835-CBD2-1B4E-8A5967EA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34CD-7367-C7CE-59DE-7F346F29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A9E-DE88-64EB-E127-3C799259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2E5FF-EFEC-A144-5112-D7D5EBA3F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720A8-047B-4849-CD5B-41ADF786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EDB6F-D21F-D709-71A5-35BFADB2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66A45-1982-EA0E-359E-2B321B03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2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03D7-A839-A32C-A1BC-D07866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F52E-468E-149A-63A0-02D297AFE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24419-0BD4-D5FC-FCE8-FC8EF180D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4FFC1-AAFF-66AD-0BD6-66FA162B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EC375-72F6-F6BC-90D3-71BFE7DF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E11A9-D2A9-4D6B-4ACD-6ACD49B6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333A-BE82-61D5-A19F-7AC29882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A885E-B7D9-A42A-EE7B-B19D256B8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F2738-F5FF-DD8C-B266-AAE90CACE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0C504-524F-D840-C88E-5C2A50B70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758D0-6DF0-EF2E-A630-C739E5839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7208F-1DFF-095B-D93B-FAAA14F4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84668-88F3-E3AA-DEBC-1682327C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4785D-D023-607C-D871-DD64359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8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7F27-F32B-1633-D095-5C88F8A1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CAAD9-7B12-96A5-9854-6FAD242A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17F0A-9A42-1F61-FD86-5BF5A3CF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59CEA-0AB4-4220-B67C-EA4CDDE2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A7310-392D-6EBB-8331-89FB9DC7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FD85A-0D86-BD40-5077-77E1649F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82BD5-C45E-7020-477A-E0305709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DB45-D9B5-89AF-C58E-FE99A240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32B0-EFEE-6A2F-BE45-D3231142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7683E-BFD0-D9D9-BD26-BD596A641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37FD6-07E5-3E24-119F-C84DFED0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B3EE3-5B80-A59B-4BBD-4686FA14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9ADE8-0951-71E0-8B25-AA1BE97D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2A4B-5773-1FD8-8EAF-706E7F06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51260-A0F1-EFAF-3865-D9C4EE6FE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09A7E-8948-6EA7-FEC1-4B71053A3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C6815-C60B-69AF-C2A4-ABEA5BD7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19CD-BA8E-DE59-708F-32556B54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891F7-CF81-FEA4-6D62-A6A080D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1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6E935-1CB4-F312-A785-C11C63E1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33DA5-FF59-EF96-E1BE-224E580C6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3C4E3-3E02-47A3-957B-1AF3D1881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5DF8-7F76-9CE9-4787-8EDDBC716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907B-B0C3-5B71-5C75-ECBC35D30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2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2712B5-8996-B5EB-8F48-2F19E16DCA34}"/>
              </a:ext>
            </a:extLst>
          </p:cNvPr>
          <p:cNvSpPr txBox="1"/>
          <p:nvPr/>
        </p:nvSpPr>
        <p:spPr>
          <a:xfrm>
            <a:off x="885620" y="2779896"/>
            <a:ext cx="742511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bernoulli</a:t>
            </a:r>
            <a:endParaRPr lang="en-US" sz="1200" dirty="0"/>
          </a:p>
          <a:p>
            <a:r>
              <a:rPr lang="en-US" sz="1200" dirty="0"/>
              <a:t>binomial</a:t>
            </a:r>
          </a:p>
          <a:p>
            <a:r>
              <a:rPr lang="en-US" sz="1200" dirty="0" err="1"/>
              <a:t>poisson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C762C5-89AD-6F8C-49A8-57A78CF27DC3}"/>
              </a:ext>
            </a:extLst>
          </p:cNvPr>
          <p:cNvCxnSpPr>
            <a:cxnSpLocks/>
          </p:cNvCxnSpPr>
          <p:nvPr/>
        </p:nvCxnSpPr>
        <p:spPr>
          <a:xfrm>
            <a:off x="1857710" y="1839332"/>
            <a:ext cx="1085694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91E729-B257-F157-BE00-D87386CE4590}"/>
              </a:ext>
            </a:extLst>
          </p:cNvPr>
          <p:cNvSpPr txBox="1"/>
          <p:nvPr/>
        </p:nvSpPr>
        <p:spPr>
          <a:xfrm>
            <a:off x="1013261" y="3997382"/>
            <a:ext cx="1429046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truncated_nbinom1</a:t>
            </a:r>
          </a:p>
          <a:p>
            <a:r>
              <a:rPr lang="en-US" sz="1200" dirty="0"/>
              <a:t>truncated_nbinom2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3B41FB-3723-ACEB-C73D-A696DD554237}"/>
              </a:ext>
            </a:extLst>
          </p:cNvPr>
          <p:cNvCxnSpPr>
            <a:cxnSpLocks/>
          </p:cNvCxnSpPr>
          <p:nvPr/>
        </p:nvCxnSpPr>
        <p:spPr>
          <a:xfrm flipH="1">
            <a:off x="2922906" y="1821597"/>
            <a:ext cx="8086" cy="405733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B6E445-ADF3-AFC9-3F17-8B1A28A740CC}"/>
              </a:ext>
            </a:extLst>
          </p:cNvPr>
          <p:cNvCxnSpPr>
            <a:cxnSpLocks/>
          </p:cNvCxnSpPr>
          <p:nvPr/>
        </p:nvCxnSpPr>
        <p:spPr>
          <a:xfrm>
            <a:off x="735999" y="1838967"/>
            <a:ext cx="1085694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216763-550C-3D95-4A94-1D7D76A22504}"/>
              </a:ext>
            </a:extLst>
          </p:cNvPr>
          <p:cNvSpPr txBox="1"/>
          <p:nvPr/>
        </p:nvSpPr>
        <p:spPr>
          <a:xfrm>
            <a:off x="2714972" y="1609872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D95372-55F9-7036-B6F4-A322233359C3}"/>
              </a:ext>
            </a:extLst>
          </p:cNvPr>
          <p:cNvSpPr txBox="1"/>
          <p:nvPr/>
        </p:nvSpPr>
        <p:spPr>
          <a:xfrm>
            <a:off x="530591" y="160075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D1F664-5796-35BE-BA77-F70C37A3CCB3}"/>
              </a:ext>
            </a:extLst>
          </p:cNvPr>
          <p:cNvCxnSpPr>
            <a:cxnSpLocks/>
          </p:cNvCxnSpPr>
          <p:nvPr/>
        </p:nvCxnSpPr>
        <p:spPr>
          <a:xfrm>
            <a:off x="353593" y="2407485"/>
            <a:ext cx="371923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58B191F-9D46-E78E-AF8B-15947D0363D8}"/>
              </a:ext>
            </a:extLst>
          </p:cNvPr>
          <p:cNvCxnSpPr>
            <a:cxnSpLocks/>
          </p:cNvCxnSpPr>
          <p:nvPr/>
        </p:nvCxnSpPr>
        <p:spPr>
          <a:xfrm>
            <a:off x="353593" y="2393112"/>
            <a:ext cx="0" cy="1076009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9ACBFE6-C3EA-2775-8064-1F11475FF011}"/>
              </a:ext>
            </a:extLst>
          </p:cNvPr>
          <p:cNvSpPr txBox="1"/>
          <p:nvPr/>
        </p:nvSpPr>
        <p:spPr>
          <a:xfrm>
            <a:off x="135108" y="2180874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6372E6-C6C0-904C-CF86-130412414064}"/>
              </a:ext>
            </a:extLst>
          </p:cNvPr>
          <p:cNvCxnSpPr>
            <a:cxnSpLocks/>
          </p:cNvCxnSpPr>
          <p:nvPr/>
        </p:nvCxnSpPr>
        <p:spPr>
          <a:xfrm>
            <a:off x="761034" y="2403577"/>
            <a:ext cx="467049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48B6A11-E2CE-E4B2-0BD2-78027DF48E54}"/>
              </a:ext>
            </a:extLst>
          </p:cNvPr>
          <p:cNvSpPr txBox="1"/>
          <p:nvPr/>
        </p:nvSpPr>
        <p:spPr>
          <a:xfrm>
            <a:off x="1061988" y="2180138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CBCF94-AC7A-F295-FF42-2804CDB78E45}"/>
              </a:ext>
            </a:extLst>
          </p:cNvPr>
          <p:cNvSpPr txBox="1"/>
          <p:nvPr/>
        </p:nvSpPr>
        <p:spPr>
          <a:xfrm>
            <a:off x="25710" y="3519219"/>
            <a:ext cx="131593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censored_poisson</a:t>
            </a:r>
            <a:endParaRPr lang="en-US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98A735-A189-CA39-0C45-33812103D2E5}"/>
              </a:ext>
            </a:extLst>
          </p:cNvPr>
          <p:cNvCxnSpPr>
            <a:cxnSpLocks/>
          </p:cNvCxnSpPr>
          <p:nvPr/>
        </p:nvCxnSpPr>
        <p:spPr>
          <a:xfrm flipH="1">
            <a:off x="1234483" y="2388576"/>
            <a:ext cx="2798" cy="35395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115191B-3A8C-D0AD-B1DA-D5B60BF4BC98}"/>
              </a:ext>
            </a:extLst>
          </p:cNvPr>
          <p:cNvSpPr txBox="1"/>
          <p:nvPr/>
        </p:nvSpPr>
        <p:spPr>
          <a:xfrm>
            <a:off x="2186986" y="3469121"/>
            <a:ext cx="763351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nbinom1</a:t>
            </a:r>
          </a:p>
          <a:p>
            <a:r>
              <a:rPr lang="en-US" sz="1200" dirty="0"/>
              <a:t>nbinom2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3FA87D-9DF3-A928-7D28-6E777B153D03}"/>
              </a:ext>
            </a:extLst>
          </p:cNvPr>
          <p:cNvCxnSpPr>
            <a:cxnSpLocks/>
          </p:cNvCxnSpPr>
          <p:nvPr/>
        </p:nvCxnSpPr>
        <p:spPr>
          <a:xfrm>
            <a:off x="1699180" y="2949025"/>
            <a:ext cx="371923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AB44F17-3F0F-3BA2-CFAA-9CAAFE782161}"/>
              </a:ext>
            </a:extLst>
          </p:cNvPr>
          <p:cNvCxnSpPr>
            <a:cxnSpLocks/>
          </p:cNvCxnSpPr>
          <p:nvPr/>
        </p:nvCxnSpPr>
        <p:spPr>
          <a:xfrm>
            <a:off x="1708866" y="2942569"/>
            <a:ext cx="0" cy="1011390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12700FC-2B0E-1F3D-535D-FAD3D0E64514}"/>
              </a:ext>
            </a:extLst>
          </p:cNvPr>
          <p:cNvSpPr txBox="1"/>
          <p:nvPr/>
        </p:nvSpPr>
        <p:spPr>
          <a:xfrm>
            <a:off x="1533201" y="272137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EC7CE9A-CC2D-FFCC-B9C4-94B76BBC8F64}"/>
              </a:ext>
            </a:extLst>
          </p:cNvPr>
          <p:cNvCxnSpPr>
            <a:cxnSpLocks/>
          </p:cNvCxnSpPr>
          <p:nvPr/>
        </p:nvCxnSpPr>
        <p:spPr>
          <a:xfrm>
            <a:off x="2107655" y="2949025"/>
            <a:ext cx="467049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EE2F17F-D614-61E8-524D-70FE1616F865}"/>
              </a:ext>
            </a:extLst>
          </p:cNvPr>
          <p:cNvSpPr txBox="1"/>
          <p:nvPr/>
        </p:nvSpPr>
        <p:spPr>
          <a:xfrm>
            <a:off x="2365705" y="2719287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B73D76-D7EC-4508-8CD0-0E0F8131EBE6}"/>
              </a:ext>
            </a:extLst>
          </p:cNvPr>
          <p:cNvCxnSpPr>
            <a:cxnSpLocks/>
          </p:cNvCxnSpPr>
          <p:nvPr/>
        </p:nvCxnSpPr>
        <p:spPr>
          <a:xfrm flipH="1">
            <a:off x="2568662" y="2968096"/>
            <a:ext cx="6042" cy="476669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4F7464B-EA19-2E7A-913B-9CF34B5B3283}"/>
              </a:ext>
            </a:extLst>
          </p:cNvPr>
          <p:cNvSpPr txBox="1"/>
          <p:nvPr/>
        </p:nvSpPr>
        <p:spPr>
          <a:xfrm>
            <a:off x="1849125" y="2782938"/>
            <a:ext cx="59503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Zeros?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84675-B82D-7C15-D3AF-ECB3894D4050}"/>
              </a:ext>
            </a:extLst>
          </p:cNvPr>
          <p:cNvSpPr txBox="1"/>
          <p:nvPr/>
        </p:nvSpPr>
        <p:spPr>
          <a:xfrm>
            <a:off x="1269408" y="1698705"/>
            <a:ext cx="1176604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Overdispersed</a:t>
            </a:r>
            <a:r>
              <a:rPr lang="en-US" sz="12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F6A209-FAA3-2F8F-CC61-A15943DAD50D}"/>
              </a:ext>
            </a:extLst>
          </p:cNvPr>
          <p:cNvSpPr txBox="1"/>
          <p:nvPr/>
        </p:nvSpPr>
        <p:spPr>
          <a:xfrm>
            <a:off x="463517" y="2261339"/>
            <a:ext cx="59503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Zeros?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88D3C2-4C93-E148-D1AF-D00C0B4800B9}"/>
              </a:ext>
            </a:extLst>
          </p:cNvPr>
          <p:cNvSpPr txBox="1"/>
          <p:nvPr/>
        </p:nvSpPr>
        <p:spPr>
          <a:xfrm>
            <a:off x="2939596" y="2786574"/>
            <a:ext cx="1821524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delta_truncated_nbinom1</a:t>
            </a:r>
          </a:p>
          <a:p>
            <a:r>
              <a:rPr lang="en-US" sz="1200" dirty="0"/>
              <a:t>delta_truncated_nbinom2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ACD514B-2441-070B-B462-6E820F53F228}"/>
              </a:ext>
            </a:extLst>
          </p:cNvPr>
          <p:cNvCxnSpPr>
            <a:cxnSpLocks/>
          </p:cNvCxnSpPr>
          <p:nvPr/>
        </p:nvCxnSpPr>
        <p:spPr>
          <a:xfrm>
            <a:off x="2717531" y="2393477"/>
            <a:ext cx="1085694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F004F22-BA30-A29D-4CDE-541CD32C5072}"/>
              </a:ext>
            </a:extLst>
          </p:cNvPr>
          <p:cNvCxnSpPr>
            <a:cxnSpLocks/>
          </p:cNvCxnSpPr>
          <p:nvPr/>
        </p:nvCxnSpPr>
        <p:spPr>
          <a:xfrm>
            <a:off x="3811619" y="2393477"/>
            <a:ext cx="0" cy="361541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95E8CE-3FA5-B1A6-97A8-CE88691E526B}"/>
              </a:ext>
            </a:extLst>
          </p:cNvPr>
          <p:cNvCxnSpPr>
            <a:cxnSpLocks/>
          </p:cNvCxnSpPr>
          <p:nvPr/>
        </p:nvCxnSpPr>
        <p:spPr>
          <a:xfrm>
            <a:off x="2098754" y="2393112"/>
            <a:ext cx="582760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C2F3EB6-62E9-B4A1-CFCB-E3B4C4F8288E}"/>
              </a:ext>
            </a:extLst>
          </p:cNvPr>
          <p:cNvSpPr txBox="1"/>
          <p:nvPr/>
        </p:nvSpPr>
        <p:spPr>
          <a:xfrm>
            <a:off x="3600182" y="2169483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3F9D92-C376-65B4-08A6-01820A53D66A}"/>
              </a:ext>
            </a:extLst>
          </p:cNvPr>
          <p:cNvSpPr txBox="1"/>
          <p:nvPr/>
        </p:nvSpPr>
        <p:spPr>
          <a:xfrm>
            <a:off x="1916071" y="217238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5FD7873-A7C4-4D5D-D4B7-C094456FD5AF}"/>
              </a:ext>
            </a:extLst>
          </p:cNvPr>
          <p:cNvCxnSpPr>
            <a:cxnSpLocks/>
          </p:cNvCxnSpPr>
          <p:nvPr/>
        </p:nvCxnSpPr>
        <p:spPr>
          <a:xfrm>
            <a:off x="2110996" y="2383736"/>
            <a:ext cx="0" cy="371282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28388E-C658-0ED5-D3F9-9614A4F11988}"/>
              </a:ext>
            </a:extLst>
          </p:cNvPr>
          <p:cNvSpPr txBox="1"/>
          <p:nvPr/>
        </p:nvSpPr>
        <p:spPr>
          <a:xfrm>
            <a:off x="2424990" y="2261339"/>
            <a:ext cx="107888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Zero-inflated?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25F9952-2B40-1F14-8499-72A2B181C3EF}"/>
              </a:ext>
            </a:extLst>
          </p:cNvPr>
          <p:cNvCxnSpPr>
            <a:cxnSpLocks/>
          </p:cNvCxnSpPr>
          <p:nvPr/>
        </p:nvCxnSpPr>
        <p:spPr>
          <a:xfrm>
            <a:off x="2922906" y="1296510"/>
            <a:ext cx="5923331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75ADD0C-6557-3F08-6384-8D622C99EC1A}"/>
              </a:ext>
            </a:extLst>
          </p:cNvPr>
          <p:cNvCxnSpPr>
            <a:cxnSpLocks/>
          </p:cNvCxnSpPr>
          <p:nvPr/>
        </p:nvCxnSpPr>
        <p:spPr>
          <a:xfrm>
            <a:off x="8846237" y="1296509"/>
            <a:ext cx="0" cy="38918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42E6053-6029-3EF7-6185-4239AA42D9C1}"/>
              </a:ext>
            </a:extLst>
          </p:cNvPr>
          <p:cNvCxnSpPr>
            <a:cxnSpLocks/>
          </p:cNvCxnSpPr>
          <p:nvPr/>
        </p:nvCxnSpPr>
        <p:spPr>
          <a:xfrm>
            <a:off x="1902990" y="1296510"/>
            <a:ext cx="1085694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9D991E2-DCED-0F95-102C-38697E983A4D}"/>
              </a:ext>
            </a:extLst>
          </p:cNvPr>
          <p:cNvSpPr txBox="1"/>
          <p:nvPr/>
        </p:nvSpPr>
        <p:spPr>
          <a:xfrm>
            <a:off x="8651313" y="107401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734A3B-3C92-23E8-A8D3-F21E882A638A}"/>
              </a:ext>
            </a:extLst>
          </p:cNvPr>
          <p:cNvSpPr txBox="1"/>
          <p:nvPr/>
        </p:nvSpPr>
        <p:spPr>
          <a:xfrm>
            <a:off x="1708065" y="1065251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576BC-35CA-8526-F221-F24DDC80E9B0}"/>
              </a:ext>
            </a:extLst>
          </p:cNvPr>
          <p:cNvSpPr txBox="1"/>
          <p:nvPr/>
        </p:nvSpPr>
        <p:spPr>
          <a:xfrm>
            <a:off x="4669114" y="1158010"/>
            <a:ext cx="1258293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Are data counts?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28E66E-EF56-296C-1E02-DF0469631A36}"/>
              </a:ext>
            </a:extLst>
          </p:cNvPr>
          <p:cNvSpPr txBox="1"/>
          <p:nvPr/>
        </p:nvSpPr>
        <p:spPr>
          <a:xfrm>
            <a:off x="3353836" y="249492"/>
            <a:ext cx="5779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Which family to use in </a:t>
            </a:r>
            <a:r>
              <a:rPr lang="en-US" sz="3200" dirty="0" err="1">
                <a:solidFill>
                  <a:srgbClr val="0070C0"/>
                </a:solidFill>
              </a:rPr>
              <a:t>sdmTMB</a:t>
            </a:r>
            <a:r>
              <a:rPr lang="en-US" sz="3200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92756B4-DB4D-36CE-197B-0B6E07A569EC}"/>
              </a:ext>
            </a:extLst>
          </p:cNvPr>
          <p:cNvCxnSpPr>
            <a:cxnSpLocks/>
          </p:cNvCxnSpPr>
          <p:nvPr/>
        </p:nvCxnSpPr>
        <p:spPr>
          <a:xfrm>
            <a:off x="7271553" y="1822644"/>
            <a:ext cx="3710391" cy="16688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B724C90-0A94-120F-9304-FFA98C55F3B1}"/>
              </a:ext>
            </a:extLst>
          </p:cNvPr>
          <p:cNvCxnSpPr>
            <a:cxnSpLocks/>
          </p:cNvCxnSpPr>
          <p:nvPr/>
        </p:nvCxnSpPr>
        <p:spPr>
          <a:xfrm>
            <a:off x="10964597" y="1823010"/>
            <a:ext cx="0" cy="38918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091E41-66B1-FCE2-597F-59B47E2AB5ED}"/>
              </a:ext>
            </a:extLst>
          </p:cNvPr>
          <p:cNvCxnSpPr>
            <a:cxnSpLocks/>
          </p:cNvCxnSpPr>
          <p:nvPr/>
        </p:nvCxnSpPr>
        <p:spPr>
          <a:xfrm>
            <a:off x="7271553" y="1830988"/>
            <a:ext cx="0" cy="38918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34269A0-3360-B806-36E2-F9077533157E}"/>
              </a:ext>
            </a:extLst>
          </p:cNvPr>
          <p:cNvSpPr txBox="1"/>
          <p:nvPr/>
        </p:nvSpPr>
        <p:spPr>
          <a:xfrm>
            <a:off x="8380853" y="1700833"/>
            <a:ext cx="95224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Proportion?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1248EEE-953D-F2F6-A3C6-F14A3DC19855}"/>
              </a:ext>
            </a:extLst>
          </p:cNvPr>
          <p:cNvSpPr txBox="1"/>
          <p:nvPr/>
        </p:nvSpPr>
        <p:spPr>
          <a:xfrm>
            <a:off x="10766050" y="1595409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1B9F66-8EC2-A721-C259-8EA03122A372}"/>
              </a:ext>
            </a:extLst>
          </p:cNvPr>
          <p:cNvSpPr txBox="1"/>
          <p:nvPr/>
        </p:nvSpPr>
        <p:spPr>
          <a:xfrm>
            <a:off x="7025854" y="160075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7D3457C-21CB-6ED9-A7CD-97990D3F5C99}"/>
              </a:ext>
            </a:extLst>
          </p:cNvPr>
          <p:cNvCxnSpPr>
            <a:cxnSpLocks/>
          </p:cNvCxnSpPr>
          <p:nvPr/>
        </p:nvCxnSpPr>
        <p:spPr>
          <a:xfrm>
            <a:off x="10594554" y="2373992"/>
            <a:ext cx="1169155" cy="9744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8ADD66F-2733-7E17-1348-1E3B243386EA}"/>
              </a:ext>
            </a:extLst>
          </p:cNvPr>
          <p:cNvSpPr txBox="1"/>
          <p:nvPr/>
        </p:nvSpPr>
        <p:spPr>
          <a:xfrm>
            <a:off x="11635951" y="2153261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6A9B93F-7F03-3DDF-D515-89AED31FB67E}"/>
              </a:ext>
            </a:extLst>
          </p:cNvPr>
          <p:cNvSpPr txBox="1"/>
          <p:nvPr/>
        </p:nvSpPr>
        <p:spPr>
          <a:xfrm>
            <a:off x="10305787" y="2156109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03C0CC4-9792-C9C0-72CB-D2572C1436A2}"/>
              </a:ext>
            </a:extLst>
          </p:cNvPr>
          <p:cNvSpPr txBox="1"/>
          <p:nvPr/>
        </p:nvSpPr>
        <p:spPr>
          <a:xfrm>
            <a:off x="10887800" y="2227330"/>
            <a:ext cx="59503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Zeros?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DB4F34F-812C-6E2A-A3EE-2F028DADFE1E}"/>
              </a:ext>
            </a:extLst>
          </p:cNvPr>
          <p:cNvCxnSpPr>
            <a:cxnSpLocks/>
          </p:cNvCxnSpPr>
          <p:nvPr/>
        </p:nvCxnSpPr>
        <p:spPr>
          <a:xfrm>
            <a:off x="10594554" y="2383736"/>
            <a:ext cx="0" cy="38918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B5D4624-2942-7E8D-7DEB-4B0CEA1C70DE}"/>
              </a:ext>
            </a:extLst>
          </p:cNvPr>
          <p:cNvCxnSpPr>
            <a:cxnSpLocks/>
          </p:cNvCxnSpPr>
          <p:nvPr/>
        </p:nvCxnSpPr>
        <p:spPr>
          <a:xfrm>
            <a:off x="11763709" y="2365830"/>
            <a:ext cx="0" cy="38918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9E4996F-D2AE-C504-B2DA-3C982EC6A001}"/>
              </a:ext>
            </a:extLst>
          </p:cNvPr>
          <p:cNvSpPr txBox="1"/>
          <p:nvPr/>
        </p:nvSpPr>
        <p:spPr>
          <a:xfrm>
            <a:off x="11312770" y="2782939"/>
            <a:ext cx="856581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delta_beta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B3EBDC8-7AF7-2DDB-94E2-7C9E94B12806}"/>
              </a:ext>
            </a:extLst>
          </p:cNvPr>
          <p:cNvSpPr txBox="1"/>
          <p:nvPr/>
        </p:nvSpPr>
        <p:spPr>
          <a:xfrm>
            <a:off x="10362503" y="2779896"/>
            <a:ext cx="464101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beta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8C20759-A29B-0588-2D89-1F830195878D}"/>
              </a:ext>
            </a:extLst>
          </p:cNvPr>
          <p:cNvCxnSpPr>
            <a:cxnSpLocks/>
          </p:cNvCxnSpPr>
          <p:nvPr/>
        </p:nvCxnSpPr>
        <p:spPr>
          <a:xfrm>
            <a:off x="5791797" y="2420572"/>
            <a:ext cx="3297339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E5F783B-4CAD-B7C0-9764-13F669B24618}"/>
              </a:ext>
            </a:extLst>
          </p:cNvPr>
          <p:cNvSpPr txBox="1"/>
          <p:nvPr/>
        </p:nvSpPr>
        <p:spPr>
          <a:xfrm>
            <a:off x="6732111" y="2264166"/>
            <a:ext cx="107888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Zero-inflated?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1941567-391F-2138-CC46-AD6E219CFAF5}"/>
              </a:ext>
            </a:extLst>
          </p:cNvPr>
          <p:cNvCxnSpPr>
            <a:cxnSpLocks/>
          </p:cNvCxnSpPr>
          <p:nvPr/>
        </p:nvCxnSpPr>
        <p:spPr>
          <a:xfrm>
            <a:off x="5780434" y="2402388"/>
            <a:ext cx="0" cy="38918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4AE4862-D4B0-BDE1-2C51-46B77AFD7E80}"/>
              </a:ext>
            </a:extLst>
          </p:cNvPr>
          <p:cNvCxnSpPr>
            <a:cxnSpLocks/>
          </p:cNvCxnSpPr>
          <p:nvPr/>
        </p:nvCxnSpPr>
        <p:spPr>
          <a:xfrm>
            <a:off x="9078370" y="2430260"/>
            <a:ext cx="0" cy="312274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58DE004-838D-88B3-2122-0290947195D5}"/>
              </a:ext>
            </a:extLst>
          </p:cNvPr>
          <p:cNvSpPr txBox="1"/>
          <p:nvPr/>
        </p:nvSpPr>
        <p:spPr>
          <a:xfrm>
            <a:off x="8934268" y="2179212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87BF9C3-6F9A-545C-E9E2-841CE442ABAD}"/>
              </a:ext>
            </a:extLst>
          </p:cNvPr>
          <p:cNvCxnSpPr>
            <a:cxnSpLocks/>
          </p:cNvCxnSpPr>
          <p:nvPr/>
        </p:nvCxnSpPr>
        <p:spPr>
          <a:xfrm flipV="1">
            <a:off x="8188504" y="2918395"/>
            <a:ext cx="1806980" cy="12282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0DAECFC-E777-0B4D-2DC4-66652952066B}"/>
              </a:ext>
            </a:extLst>
          </p:cNvPr>
          <p:cNvCxnSpPr>
            <a:cxnSpLocks/>
          </p:cNvCxnSpPr>
          <p:nvPr/>
        </p:nvCxnSpPr>
        <p:spPr>
          <a:xfrm>
            <a:off x="9995484" y="2908482"/>
            <a:ext cx="0" cy="542241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75892F0-4ED8-0CAA-CA60-7C5B85F456C9}"/>
              </a:ext>
            </a:extLst>
          </p:cNvPr>
          <p:cNvCxnSpPr>
            <a:cxnSpLocks/>
          </p:cNvCxnSpPr>
          <p:nvPr/>
        </p:nvCxnSpPr>
        <p:spPr>
          <a:xfrm flipH="1">
            <a:off x="8186192" y="2918395"/>
            <a:ext cx="2312" cy="53232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AC0ECFC-992B-2A63-A1B7-605838169FFC}"/>
              </a:ext>
            </a:extLst>
          </p:cNvPr>
          <p:cNvSpPr txBox="1"/>
          <p:nvPr/>
        </p:nvSpPr>
        <p:spPr>
          <a:xfrm>
            <a:off x="7945666" y="270268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12B5DDF-0F9B-8EF6-E6B9-5313251CF233}"/>
              </a:ext>
            </a:extLst>
          </p:cNvPr>
          <p:cNvSpPr txBox="1"/>
          <p:nvPr/>
        </p:nvSpPr>
        <p:spPr>
          <a:xfrm>
            <a:off x="9750365" y="2678652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7DD33E9-DF3A-D755-34B5-81EB3C07EE86}"/>
              </a:ext>
            </a:extLst>
          </p:cNvPr>
          <p:cNvSpPr txBox="1"/>
          <p:nvPr/>
        </p:nvSpPr>
        <p:spPr>
          <a:xfrm>
            <a:off x="8482528" y="2779896"/>
            <a:ext cx="1291507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Positive mixture?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755BCDD-9CA1-73B2-ECB0-317C4D40AAE7}"/>
              </a:ext>
            </a:extLst>
          </p:cNvPr>
          <p:cNvSpPr txBox="1"/>
          <p:nvPr/>
        </p:nvSpPr>
        <p:spPr>
          <a:xfrm>
            <a:off x="9310099" y="3470011"/>
            <a:ext cx="1516505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delta_gamma_mix</a:t>
            </a:r>
            <a:endParaRPr lang="en-US" sz="1200" dirty="0"/>
          </a:p>
          <a:p>
            <a:r>
              <a:rPr lang="en-US" sz="1200" dirty="0" err="1"/>
              <a:t>delta_lognormal_mix</a:t>
            </a:r>
            <a:endParaRPr lang="en-US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0C9F8A-F181-6445-426C-E2112EED6D64}"/>
              </a:ext>
            </a:extLst>
          </p:cNvPr>
          <p:cNvSpPr txBox="1"/>
          <p:nvPr/>
        </p:nvSpPr>
        <p:spPr>
          <a:xfrm>
            <a:off x="7210303" y="3472294"/>
            <a:ext cx="2069541" cy="83099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delta_gamma</a:t>
            </a:r>
            <a:endParaRPr lang="en-US" sz="1200" dirty="0"/>
          </a:p>
          <a:p>
            <a:r>
              <a:rPr lang="en-US" sz="1200" dirty="0" err="1"/>
              <a:t>delta_lognormal</a:t>
            </a:r>
            <a:endParaRPr lang="en-US" sz="1200" dirty="0"/>
          </a:p>
          <a:p>
            <a:r>
              <a:rPr lang="en-US" sz="1200" dirty="0" err="1"/>
              <a:t>delta_poisson_link_gamma</a:t>
            </a:r>
            <a:endParaRPr lang="en-US" sz="1200" dirty="0"/>
          </a:p>
          <a:p>
            <a:r>
              <a:rPr lang="en-US" sz="1200" dirty="0" err="1"/>
              <a:t>delta_poisson_link_lognormal</a:t>
            </a:r>
            <a:endParaRPr lang="en-US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41B89B8-512F-5A3E-7A3E-9DD0CE0E3841}"/>
              </a:ext>
            </a:extLst>
          </p:cNvPr>
          <p:cNvSpPr txBox="1"/>
          <p:nvPr/>
        </p:nvSpPr>
        <p:spPr>
          <a:xfrm>
            <a:off x="5543684" y="219827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0C81475-ACA9-6DB9-4827-36D68313450B}"/>
              </a:ext>
            </a:extLst>
          </p:cNvPr>
          <p:cNvSpPr txBox="1"/>
          <p:nvPr/>
        </p:nvSpPr>
        <p:spPr>
          <a:xfrm>
            <a:off x="5454335" y="4893744"/>
            <a:ext cx="691471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tweedie</a:t>
            </a:r>
            <a:endParaRPr lang="en-US" sz="12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4A8FA4F-A934-FC57-6CCA-33476063DDB3}"/>
              </a:ext>
            </a:extLst>
          </p:cNvPr>
          <p:cNvCxnSpPr>
            <a:cxnSpLocks/>
          </p:cNvCxnSpPr>
          <p:nvPr/>
        </p:nvCxnSpPr>
        <p:spPr>
          <a:xfrm flipH="1">
            <a:off x="4976422" y="2915432"/>
            <a:ext cx="15033" cy="911460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E82E5B4-1CD2-D6E5-F342-18F1E8FDC6DC}"/>
              </a:ext>
            </a:extLst>
          </p:cNvPr>
          <p:cNvSpPr txBox="1"/>
          <p:nvPr/>
        </p:nvSpPr>
        <p:spPr>
          <a:xfrm>
            <a:off x="3794447" y="4893045"/>
            <a:ext cx="821059" cy="83099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gaussian</a:t>
            </a:r>
          </a:p>
          <a:p>
            <a:r>
              <a:rPr lang="en-US" sz="1200" dirty="0"/>
              <a:t>student</a:t>
            </a:r>
          </a:p>
          <a:p>
            <a:r>
              <a:rPr lang="en-US" sz="1200" dirty="0"/>
              <a:t>gamma</a:t>
            </a:r>
          </a:p>
          <a:p>
            <a:r>
              <a:rPr lang="en-US" sz="1200" dirty="0"/>
              <a:t>lognormal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1C5E381-9DA2-9310-AFF0-EBA0D7F1C019}"/>
              </a:ext>
            </a:extLst>
          </p:cNvPr>
          <p:cNvSpPr txBox="1"/>
          <p:nvPr/>
        </p:nvSpPr>
        <p:spPr>
          <a:xfrm>
            <a:off x="4743011" y="270193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D75F828-4FA7-C3D0-E663-74E29F4610C5}"/>
              </a:ext>
            </a:extLst>
          </p:cNvPr>
          <p:cNvSpPr txBox="1"/>
          <p:nvPr/>
        </p:nvSpPr>
        <p:spPr>
          <a:xfrm>
            <a:off x="6392389" y="2701937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AC600D8-5F6C-2B94-6495-346B941AAB7E}"/>
              </a:ext>
            </a:extLst>
          </p:cNvPr>
          <p:cNvCxnSpPr>
            <a:cxnSpLocks/>
          </p:cNvCxnSpPr>
          <p:nvPr/>
        </p:nvCxnSpPr>
        <p:spPr>
          <a:xfrm flipH="1">
            <a:off x="6586979" y="2932656"/>
            <a:ext cx="3689" cy="85170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EB3686B-F67A-BF01-28DA-6D0939E24B8E}"/>
              </a:ext>
            </a:extLst>
          </p:cNvPr>
          <p:cNvSpPr txBox="1"/>
          <p:nvPr/>
        </p:nvSpPr>
        <p:spPr>
          <a:xfrm>
            <a:off x="6035785" y="3835515"/>
            <a:ext cx="1124026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gamma_mix</a:t>
            </a:r>
            <a:endParaRPr lang="en-US" sz="1200" dirty="0"/>
          </a:p>
          <a:p>
            <a:r>
              <a:rPr lang="en-US" sz="1200" dirty="0" err="1"/>
              <a:t>lognormal_mix</a:t>
            </a:r>
            <a:endParaRPr lang="en-US" sz="1200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B496E2F-AC02-5AC2-8F61-D6812DFF256E}"/>
              </a:ext>
            </a:extLst>
          </p:cNvPr>
          <p:cNvCxnSpPr>
            <a:cxnSpLocks/>
          </p:cNvCxnSpPr>
          <p:nvPr/>
        </p:nvCxnSpPr>
        <p:spPr>
          <a:xfrm>
            <a:off x="4992373" y="2927784"/>
            <a:ext cx="1605425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05F9CD9C-CFD8-AD9A-2F8C-7ED25B4D7037}"/>
              </a:ext>
            </a:extLst>
          </p:cNvPr>
          <p:cNvSpPr txBox="1"/>
          <p:nvPr/>
        </p:nvSpPr>
        <p:spPr>
          <a:xfrm>
            <a:off x="5148460" y="2789537"/>
            <a:ext cx="1291507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Positive mixture?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083FD70-0E07-2EEA-80DE-6E8FB75EFB50}"/>
              </a:ext>
            </a:extLst>
          </p:cNvPr>
          <p:cNvSpPr txBox="1"/>
          <p:nvPr/>
        </p:nvSpPr>
        <p:spPr>
          <a:xfrm>
            <a:off x="3945284" y="376016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7763B33-A74F-CFDF-1F50-83F1E3D96AF1}"/>
              </a:ext>
            </a:extLst>
          </p:cNvPr>
          <p:cNvSpPr txBox="1"/>
          <p:nvPr/>
        </p:nvSpPr>
        <p:spPr>
          <a:xfrm>
            <a:off x="5594662" y="3760166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5466FD2-C24F-BD73-BB67-1234D567D03D}"/>
              </a:ext>
            </a:extLst>
          </p:cNvPr>
          <p:cNvCxnSpPr>
            <a:cxnSpLocks/>
          </p:cNvCxnSpPr>
          <p:nvPr/>
        </p:nvCxnSpPr>
        <p:spPr>
          <a:xfrm>
            <a:off x="4194646" y="3986013"/>
            <a:ext cx="1605425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C447A7E-08CB-40A7-AFFA-EBFA730408CF}"/>
              </a:ext>
            </a:extLst>
          </p:cNvPr>
          <p:cNvSpPr txBox="1"/>
          <p:nvPr/>
        </p:nvSpPr>
        <p:spPr>
          <a:xfrm>
            <a:off x="4669114" y="3839244"/>
            <a:ext cx="60048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Zeros?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16D4A6-4D1B-EE14-FA25-D218886A725C}"/>
              </a:ext>
            </a:extLst>
          </p:cNvPr>
          <p:cNvCxnSpPr>
            <a:cxnSpLocks/>
          </p:cNvCxnSpPr>
          <p:nvPr/>
        </p:nvCxnSpPr>
        <p:spPr>
          <a:xfrm flipH="1">
            <a:off x="4179613" y="3967489"/>
            <a:ext cx="15033" cy="911460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90D51275-C97C-E051-EE09-550A9C40C8F9}"/>
              </a:ext>
            </a:extLst>
          </p:cNvPr>
          <p:cNvCxnSpPr>
            <a:cxnSpLocks/>
          </p:cNvCxnSpPr>
          <p:nvPr/>
        </p:nvCxnSpPr>
        <p:spPr>
          <a:xfrm flipH="1">
            <a:off x="5780434" y="3971917"/>
            <a:ext cx="13976" cy="900933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7CB608D-1D1F-145F-BF1E-7341F80A9CA9}"/>
              </a:ext>
            </a:extLst>
          </p:cNvPr>
          <p:cNvCxnSpPr>
            <a:cxnSpLocks/>
          </p:cNvCxnSpPr>
          <p:nvPr/>
        </p:nvCxnSpPr>
        <p:spPr>
          <a:xfrm>
            <a:off x="1913474" y="1296509"/>
            <a:ext cx="0" cy="38918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3FA6D03-6E41-5EDE-B8E9-500E11FE03D4}"/>
              </a:ext>
            </a:extLst>
          </p:cNvPr>
          <p:cNvCxnSpPr>
            <a:cxnSpLocks/>
          </p:cNvCxnSpPr>
          <p:nvPr/>
        </p:nvCxnSpPr>
        <p:spPr>
          <a:xfrm flipH="1">
            <a:off x="742547" y="1832495"/>
            <a:ext cx="8086" cy="405733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3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124</Words>
  <Application>Microsoft Macintosh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Ward</dc:creator>
  <cp:lastModifiedBy>Eric Ward</cp:lastModifiedBy>
  <cp:revision>8</cp:revision>
  <dcterms:created xsi:type="dcterms:W3CDTF">2023-01-10T16:44:15Z</dcterms:created>
  <dcterms:modified xsi:type="dcterms:W3CDTF">2023-01-18T19:19:48Z</dcterms:modified>
</cp:coreProperties>
</file>