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ague Spartan" charset="1" panose="00000800000000000000"/>
      <p:regular r:id="rId15"/>
    </p:embeddedFont>
    <p:embeddedFont>
      <p:font typeface="Glacial Indifference Bold Italics" charset="1" panose="00000800000000000000"/>
      <p:regular r:id="rId16"/>
    </p:embeddedFont>
    <p:embeddedFont>
      <p:font typeface="Glacial Indifference" charset="1" panose="00000000000000000000"/>
      <p:regular r:id="rId17"/>
    </p:embeddedFont>
    <p:embeddedFont>
      <p:font typeface="Glacial Indifference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5959776" y="4128133"/>
            <a:ext cx="6368449" cy="2487933"/>
          </a:xfrm>
          <a:prstGeom prst="rect">
            <a:avLst/>
          </a:prstGeom>
        </p:spPr>
        <p:txBody>
          <a:bodyPr anchor="t" rtlCol="false" tIns="0" lIns="0" bIns="0" rIns="0">
            <a:spAutoFit/>
          </a:bodyPr>
          <a:lstStyle/>
          <a:p>
            <a:pPr algn="l">
              <a:lnSpc>
                <a:spcPts val="18437"/>
              </a:lnSpc>
            </a:pPr>
            <a:r>
              <a:rPr lang="en-US" sz="19407" spc="-970">
                <a:solidFill>
                  <a:srgbClr val="FFFFFF"/>
                </a:solidFill>
                <a:latin typeface="League Spartan"/>
                <a:ea typeface="League Spartan"/>
                <a:cs typeface="League Spartan"/>
                <a:sym typeface="League Spartan"/>
              </a:rPr>
              <a:t>CO</a:t>
            </a:r>
            <a:r>
              <a:rPr lang="en-US" sz="19407" spc="-970">
                <a:solidFill>
                  <a:srgbClr val="FF00D6"/>
                </a:solidFill>
                <a:latin typeface="League Spartan"/>
                <a:ea typeface="League Spartan"/>
                <a:cs typeface="League Spartan"/>
                <a:sym typeface="League Spartan"/>
              </a:rPr>
              <a:t>AI</a:t>
            </a:r>
          </a:p>
        </p:txBody>
      </p:sp>
      <p:sp>
        <p:nvSpPr>
          <p:cNvPr name="TextBox 4" id="4"/>
          <p:cNvSpPr txBox="true"/>
          <p:nvPr/>
        </p:nvSpPr>
        <p:spPr>
          <a:xfrm rot="0">
            <a:off x="6009010" y="5985957"/>
            <a:ext cx="6269981" cy="405965"/>
          </a:xfrm>
          <a:prstGeom prst="rect">
            <a:avLst/>
          </a:prstGeom>
        </p:spPr>
        <p:txBody>
          <a:bodyPr anchor="t" rtlCol="false" tIns="0" lIns="0" bIns="0" rIns="0">
            <a:spAutoFit/>
          </a:bodyPr>
          <a:lstStyle/>
          <a:p>
            <a:pPr algn="l">
              <a:lnSpc>
                <a:spcPts val="3154"/>
              </a:lnSpc>
            </a:pPr>
            <a:r>
              <a:rPr lang="en-US" b="true" sz="2742" i="true">
                <a:solidFill>
                  <a:srgbClr val="FFFFFF"/>
                </a:solidFill>
                <a:latin typeface="Glacial Indifference Bold Italics"/>
                <a:ea typeface="Glacial Indifference Bold Italics"/>
                <a:cs typeface="Glacial Indifference Bold Italics"/>
                <a:sym typeface="Glacial Indifference Bold Italics"/>
              </a:rPr>
              <a:t>Course Outcome Artificial Intelligence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83741" y="2682638"/>
            <a:ext cx="9207860" cy="5997234"/>
          </a:xfrm>
          <a:prstGeom prst="rect">
            <a:avLst/>
          </a:prstGeom>
        </p:spPr>
        <p:txBody>
          <a:bodyPr anchor="t" rtlCol="false" tIns="0" lIns="0" bIns="0" rIns="0">
            <a:spAutoFit/>
          </a:bodyPr>
          <a:lstStyle/>
          <a:p>
            <a:pPr algn="just">
              <a:lnSpc>
                <a:spcPts val="5968"/>
              </a:lnSpc>
            </a:pPr>
            <a:r>
              <a:rPr lang="en-US" sz="4263">
                <a:solidFill>
                  <a:srgbClr val="FFFFFF"/>
                </a:solidFill>
                <a:latin typeface="Glacial Indifference"/>
                <a:ea typeface="Glacial Indifference"/>
                <a:cs typeface="Glacial Indifference"/>
                <a:sym typeface="Glacial Indifference"/>
              </a:rPr>
              <a:t>Students struggle to improve their test scores because they don’t know exactly which concepts or skills are sabotaging their progress. On the other hand, teachers find it challenging to address these shortcomings effectively, as each student may have unique blind spots.</a:t>
            </a:r>
          </a:p>
          <a:p>
            <a:pPr algn="just" marL="0" indent="0" lvl="0">
              <a:lnSpc>
                <a:spcPts val="5968"/>
              </a:lnSpc>
              <a:spcBef>
                <a:spcPct val="0"/>
              </a:spcBef>
            </a:pPr>
          </a:p>
        </p:txBody>
      </p:sp>
      <p:sp>
        <p:nvSpPr>
          <p:cNvPr name="Freeform 3" id="3"/>
          <p:cNvSpPr/>
          <p:nvPr/>
        </p:nvSpPr>
        <p:spPr>
          <a:xfrm flipH="false" flipV="false" rot="0">
            <a:off x="13057665" y="3509180"/>
            <a:ext cx="3227040" cy="3268641"/>
          </a:xfrm>
          <a:custGeom>
            <a:avLst/>
            <a:gdLst/>
            <a:ahLst/>
            <a:cxnLst/>
            <a:rect r="r" b="b" t="t" l="l"/>
            <a:pathLst>
              <a:path h="3268641" w="3227040">
                <a:moveTo>
                  <a:pt x="0" y="0"/>
                </a:moveTo>
                <a:lnTo>
                  <a:pt x="3227040" y="0"/>
                </a:lnTo>
                <a:lnTo>
                  <a:pt x="3227040" y="3268640"/>
                </a:lnTo>
                <a:lnTo>
                  <a:pt x="0" y="3268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83741" y="1169877"/>
            <a:ext cx="7472649" cy="807796"/>
          </a:xfrm>
          <a:prstGeom prst="rect">
            <a:avLst/>
          </a:prstGeom>
        </p:spPr>
        <p:txBody>
          <a:bodyPr anchor="t" rtlCol="false" tIns="0" lIns="0" bIns="0" rIns="0">
            <a:spAutoFit/>
          </a:bodyPr>
          <a:lstStyle/>
          <a:p>
            <a:pPr algn="l">
              <a:lnSpc>
                <a:spcPts val="5930"/>
              </a:lnSpc>
            </a:pPr>
            <a:r>
              <a:rPr lang="en-US" sz="6242" spc="-312">
                <a:solidFill>
                  <a:srgbClr val="FFFFFF"/>
                </a:solidFill>
                <a:latin typeface="League Spartan"/>
                <a:ea typeface="League Spartan"/>
                <a:cs typeface="League Spartan"/>
                <a:sym typeface="League Spartan"/>
              </a:rPr>
              <a:t>Problem </a:t>
            </a:r>
            <a:r>
              <a:rPr lang="en-US" sz="6242" spc="-312">
                <a:solidFill>
                  <a:srgbClr val="FF00D6"/>
                </a:solidFill>
                <a:latin typeface="League Spartan"/>
                <a:ea typeface="League Spartan"/>
                <a:cs typeface="League Spartan"/>
                <a:sym typeface="League Spartan"/>
              </a:rPr>
              <a:t>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787486" y="360045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4" id="4"/>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grpSp>
        <p:nvGrpSpPr>
          <p:cNvPr name="Group 5" id="5"/>
          <p:cNvGrpSpPr/>
          <p:nvPr/>
        </p:nvGrpSpPr>
        <p:grpSpPr>
          <a:xfrm rot="0">
            <a:off x="7600950" y="360045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grpSp>
        <p:nvGrpSpPr>
          <p:cNvPr name="Group 8" id="8"/>
          <p:cNvGrpSpPr/>
          <p:nvPr/>
        </p:nvGrpSpPr>
        <p:grpSpPr>
          <a:xfrm rot="0">
            <a:off x="13414414" y="360045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10" id="10"/>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sp>
        <p:nvSpPr>
          <p:cNvPr name="Freeform 11" id="11"/>
          <p:cNvSpPr/>
          <p:nvPr/>
        </p:nvSpPr>
        <p:spPr>
          <a:xfrm flipH="false" flipV="false" rot="0">
            <a:off x="2303975" y="4323534"/>
            <a:ext cx="2053123" cy="1639932"/>
          </a:xfrm>
          <a:custGeom>
            <a:avLst/>
            <a:gdLst/>
            <a:ahLst/>
            <a:cxnLst/>
            <a:rect r="r" b="b" t="t" l="l"/>
            <a:pathLst>
              <a:path h="1639932" w="2053123">
                <a:moveTo>
                  <a:pt x="0" y="0"/>
                </a:moveTo>
                <a:lnTo>
                  <a:pt x="2053122" y="0"/>
                </a:lnTo>
                <a:lnTo>
                  <a:pt x="2053122" y="1639932"/>
                </a:lnTo>
                <a:lnTo>
                  <a:pt x="0" y="1639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584358" y="4114800"/>
            <a:ext cx="1119283" cy="1848666"/>
          </a:xfrm>
          <a:custGeom>
            <a:avLst/>
            <a:gdLst/>
            <a:ahLst/>
            <a:cxnLst/>
            <a:rect r="r" b="b" t="t" l="l"/>
            <a:pathLst>
              <a:path h="1848666" w="1119283">
                <a:moveTo>
                  <a:pt x="0" y="0"/>
                </a:moveTo>
                <a:lnTo>
                  <a:pt x="1119284" y="0"/>
                </a:lnTo>
                <a:lnTo>
                  <a:pt x="1119284" y="1848666"/>
                </a:lnTo>
                <a:lnTo>
                  <a:pt x="0" y="18486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401800" y="4498943"/>
            <a:ext cx="1477450" cy="1464523"/>
          </a:xfrm>
          <a:custGeom>
            <a:avLst/>
            <a:gdLst/>
            <a:ahLst/>
            <a:cxnLst/>
            <a:rect r="r" b="b" t="t" l="l"/>
            <a:pathLst>
              <a:path h="1464523" w="1477450">
                <a:moveTo>
                  <a:pt x="0" y="0"/>
                </a:moveTo>
                <a:lnTo>
                  <a:pt x="1477450" y="0"/>
                </a:lnTo>
                <a:lnTo>
                  <a:pt x="1477450" y="1464523"/>
                </a:lnTo>
                <a:lnTo>
                  <a:pt x="0" y="14645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4" id="14"/>
          <p:cNvSpPr/>
          <p:nvPr/>
        </p:nvSpPr>
        <p:spPr>
          <a:xfrm flipV="true">
            <a:off x="12436643" y="3145978"/>
            <a:ext cx="0" cy="4170453"/>
          </a:xfrm>
          <a:prstGeom prst="line">
            <a:avLst/>
          </a:prstGeom>
          <a:ln cap="flat" w="38100">
            <a:solidFill>
              <a:srgbClr val="FF00D6"/>
            </a:solidFill>
            <a:prstDash val="solid"/>
            <a:headEnd type="none" len="sm" w="sm"/>
            <a:tailEnd type="none" len="sm" w="sm"/>
          </a:ln>
        </p:spPr>
      </p:sp>
      <p:sp>
        <p:nvSpPr>
          <p:cNvPr name="AutoShape 15" id="15"/>
          <p:cNvSpPr/>
          <p:nvPr/>
        </p:nvSpPr>
        <p:spPr>
          <a:xfrm flipV="true">
            <a:off x="6237268" y="3145978"/>
            <a:ext cx="0" cy="4170453"/>
          </a:xfrm>
          <a:prstGeom prst="line">
            <a:avLst/>
          </a:prstGeom>
          <a:ln cap="flat" w="38100">
            <a:solidFill>
              <a:srgbClr val="FF00D6"/>
            </a:solidFill>
            <a:prstDash val="solid"/>
            <a:headEnd type="none" len="sm" w="sm"/>
            <a:tailEnd type="none" len="sm" w="sm"/>
          </a:ln>
        </p:spPr>
      </p:sp>
      <p:sp>
        <p:nvSpPr>
          <p:cNvPr name="TextBox 16" id="16"/>
          <p:cNvSpPr txBox="true"/>
          <p:nvPr/>
        </p:nvSpPr>
        <p:spPr>
          <a:xfrm rot="0">
            <a:off x="1836302" y="6815708"/>
            <a:ext cx="3037284"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Flaw analysis</a:t>
            </a:r>
          </a:p>
        </p:txBody>
      </p:sp>
      <p:sp>
        <p:nvSpPr>
          <p:cNvPr name="TextBox 17" id="17"/>
          <p:cNvSpPr txBox="true"/>
          <p:nvPr/>
        </p:nvSpPr>
        <p:spPr>
          <a:xfrm rot="0">
            <a:off x="8437424" y="6815708"/>
            <a:ext cx="1413153"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Tactic</a:t>
            </a:r>
          </a:p>
        </p:txBody>
      </p:sp>
      <p:sp>
        <p:nvSpPr>
          <p:cNvPr name="TextBox 18" id="18"/>
          <p:cNvSpPr txBox="true"/>
          <p:nvPr/>
        </p:nvSpPr>
        <p:spPr>
          <a:xfrm rot="0">
            <a:off x="14186237" y="6815708"/>
            <a:ext cx="1542455"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Report</a:t>
            </a:r>
          </a:p>
        </p:txBody>
      </p:sp>
      <p:sp>
        <p:nvSpPr>
          <p:cNvPr name="TextBox 19" id="19"/>
          <p:cNvSpPr txBox="true"/>
          <p:nvPr/>
        </p:nvSpPr>
        <p:spPr>
          <a:xfrm rot="0">
            <a:off x="1183741" y="1169877"/>
            <a:ext cx="7472649" cy="807796"/>
          </a:xfrm>
          <a:prstGeom prst="rect">
            <a:avLst/>
          </a:prstGeom>
        </p:spPr>
        <p:txBody>
          <a:bodyPr anchor="t" rtlCol="false" tIns="0" lIns="0" bIns="0" rIns="0">
            <a:spAutoFit/>
          </a:bodyPr>
          <a:lstStyle/>
          <a:p>
            <a:pPr algn="l">
              <a:lnSpc>
                <a:spcPts val="5930"/>
              </a:lnSpc>
            </a:pPr>
            <a:r>
              <a:rPr lang="en-US" sz="6242" spc="-312">
                <a:solidFill>
                  <a:srgbClr val="FFFFFF"/>
                </a:solidFill>
                <a:latin typeface="League Spartan"/>
                <a:ea typeface="League Spartan"/>
                <a:cs typeface="League Spartan"/>
                <a:sym typeface="League Spartan"/>
              </a:rPr>
              <a:t>What we </a:t>
            </a:r>
            <a:r>
              <a:rPr lang="en-US" sz="6242" spc="-312">
                <a:solidFill>
                  <a:srgbClr val="FF00D6"/>
                </a:solidFill>
                <a:latin typeface="League Spartan"/>
                <a:ea typeface="League Spartan"/>
                <a:cs typeface="League Spartan"/>
                <a:sym typeface="League Spartan"/>
              </a:rPr>
              <a:t>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83741" y="3099057"/>
            <a:ext cx="3491989" cy="5043919"/>
            <a:chOff x="0" y="0"/>
            <a:chExt cx="919701" cy="1328440"/>
          </a:xfrm>
        </p:grpSpPr>
        <p:sp>
          <p:nvSpPr>
            <p:cNvPr name="Freeform 3" id="3"/>
            <p:cNvSpPr/>
            <p:nvPr/>
          </p:nvSpPr>
          <p:spPr>
            <a:xfrm flipH="false" flipV="false" rot="0">
              <a:off x="0" y="0"/>
              <a:ext cx="919701" cy="1328440"/>
            </a:xfrm>
            <a:custGeom>
              <a:avLst/>
              <a:gdLst/>
              <a:ahLst/>
              <a:cxnLst/>
              <a:rect r="r" b="b" t="t" l="l"/>
              <a:pathLst>
                <a:path h="1328440" w="919701">
                  <a:moveTo>
                    <a:pt x="46558" y="0"/>
                  </a:moveTo>
                  <a:lnTo>
                    <a:pt x="873143" y="0"/>
                  </a:lnTo>
                  <a:cubicBezTo>
                    <a:pt x="885491" y="0"/>
                    <a:pt x="897333" y="4905"/>
                    <a:pt x="906064" y="13637"/>
                  </a:cubicBezTo>
                  <a:cubicBezTo>
                    <a:pt x="914796" y="22368"/>
                    <a:pt x="919701" y="34210"/>
                    <a:pt x="919701" y="46558"/>
                  </a:cubicBezTo>
                  <a:lnTo>
                    <a:pt x="919701" y="1281881"/>
                  </a:lnTo>
                  <a:cubicBezTo>
                    <a:pt x="919701" y="1294229"/>
                    <a:pt x="914796" y="1306072"/>
                    <a:pt x="906064" y="1314803"/>
                  </a:cubicBezTo>
                  <a:cubicBezTo>
                    <a:pt x="897333" y="1323534"/>
                    <a:pt x="885491" y="1328440"/>
                    <a:pt x="873143" y="1328440"/>
                  </a:cubicBezTo>
                  <a:lnTo>
                    <a:pt x="46558" y="1328440"/>
                  </a:lnTo>
                  <a:cubicBezTo>
                    <a:pt x="34210" y="1328440"/>
                    <a:pt x="22368" y="1323534"/>
                    <a:pt x="13637" y="1314803"/>
                  </a:cubicBezTo>
                  <a:cubicBezTo>
                    <a:pt x="4905" y="1306072"/>
                    <a:pt x="0" y="1294229"/>
                    <a:pt x="0" y="1281881"/>
                  </a:cubicBezTo>
                  <a:lnTo>
                    <a:pt x="0" y="46558"/>
                  </a:lnTo>
                  <a:cubicBezTo>
                    <a:pt x="0" y="34210"/>
                    <a:pt x="4905" y="22368"/>
                    <a:pt x="13637" y="13637"/>
                  </a:cubicBezTo>
                  <a:cubicBezTo>
                    <a:pt x="22368" y="4905"/>
                    <a:pt x="34210" y="0"/>
                    <a:pt x="46558" y="0"/>
                  </a:cubicBezTo>
                  <a:close/>
                </a:path>
              </a:pathLst>
            </a:custGeom>
            <a:solidFill>
              <a:srgbClr val="FF00D6"/>
            </a:solidFill>
          </p:spPr>
        </p:sp>
        <p:sp>
          <p:nvSpPr>
            <p:cNvPr name="TextBox 4" id="4"/>
            <p:cNvSpPr txBox="true"/>
            <p:nvPr/>
          </p:nvSpPr>
          <p:spPr>
            <a:xfrm>
              <a:off x="0" y="38100"/>
              <a:ext cx="919701" cy="1290340"/>
            </a:xfrm>
            <a:prstGeom prst="rect">
              <a:avLst/>
            </a:prstGeom>
          </p:spPr>
          <p:txBody>
            <a:bodyPr anchor="ctr" rtlCol="false" tIns="50800" lIns="50800" bIns="50800" rIns="50800"/>
            <a:lstStyle/>
            <a:p>
              <a:pPr algn="ctr">
                <a:lnSpc>
                  <a:spcPts val="2234"/>
                </a:lnSpc>
              </a:pPr>
            </a:p>
          </p:txBody>
        </p:sp>
      </p:grpSp>
      <p:grpSp>
        <p:nvGrpSpPr>
          <p:cNvPr name="Group 5" id="5"/>
          <p:cNvGrpSpPr/>
          <p:nvPr/>
        </p:nvGrpSpPr>
        <p:grpSpPr>
          <a:xfrm rot="0">
            <a:off x="5442786" y="3099057"/>
            <a:ext cx="3491989" cy="5043919"/>
            <a:chOff x="0" y="0"/>
            <a:chExt cx="919701" cy="1328440"/>
          </a:xfrm>
        </p:grpSpPr>
        <p:sp>
          <p:nvSpPr>
            <p:cNvPr name="Freeform 6" id="6"/>
            <p:cNvSpPr/>
            <p:nvPr/>
          </p:nvSpPr>
          <p:spPr>
            <a:xfrm flipH="false" flipV="false" rot="0">
              <a:off x="0" y="0"/>
              <a:ext cx="919701" cy="1328440"/>
            </a:xfrm>
            <a:custGeom>
              <a:avLst/>
              <a:gdLst/>
              <a:ahLst/>
              <a:cxnLst/>
              <a:rect r="r" b="b" t="t" l="l"/>
              <a:pathLst>
                <a:path h="1328440" w="919701">
                  <a:moveTo>
                    <a:pt x="46558" y="0"/>
                  </a:moveTo>
                  <a:lnTo>
                    <a:pt x="873143" y="0"/>
                  </a:lnTo>
                  <a:cubicBezTo>
                    <a:pt x="885491" y="0"/>
                    <a:pt x="897333" y="4905"/>
                    <a:pt x="906064" y="13637"/>
                  </a:cubicBezTo>
                  <a:cubicBezTo>
                    <a:pt x="914796" y="22368"/>
                    <a:pt x="919701" y="34210"/>
                    <a:pt x="919701" y="46558"/>
                  </a:cubicBezTo>
                  <a:lnTo>
                    <a:pt x="919701" y="1281881"/>
                  </a:lnTo>
                  <a:cubicBezTo>
                    <a:pt x="919701" y="1294229"/>
                    <a:pt x="914796" y="1306072"/>
                    <a:pt x="906064" y="1314803"/>
                  </a:cubicBezTo>
                  <a:cubicBezTo>
                    <a:pt x="897333" y="1323534"/>
                    <a:pt x="885491" y="1328440"/>
                    <a:pt x="873143" y="1328440"/>
                  </a:cubicBezTo>
                  <a:lnTo>
                    <a:pt x="46558" y="1328440"/>
                  </a:lnTo>
                  <a:cubicBezTo>
                    <a:pt x="34210" y="1328440"/>
                    <a:pt x="22368" y="1323534"/>
                    <a:pt x="13637" y="1314803"/>
                  </a:cubicBezTo>
                  <a:cubicBezTo>
                    <a:pt x="4905" y="1306072"/>
                    <a:pt x="0" y="1294229"/>
                    <a:pt x="0" y="1281881"/>
                  </a:cubicBezTo>
                  <a:lnTo>
                    <a:pt x="0" y="46558"/>
                  </a:lnTo>
                  <a:cubicBezTo>
                    <a:pt x="0" y="34210"/>
                    <a:pt x="4905" y="22368"/>
                    <a:pt x="13637" y="13637"/>
                  </a:cubicBezTo>
                  <a:cubicBezTo>
                    <a:pt x="22368" y="4905"/>
                    <a:pt x="34210" y="0"/>
                    <a:pt x="46558" y="0"/>
                  </a:cubicBezTo>
                  <a:close/>
                </a:path>
              </a:pathLst>
            </a:custGeom>
            <a:solidFill>
              <a:srgbClr val="FF00D6"/>
            </a:solidFill>
          </p:spPr>
        </p:sp>
        <p:sp>
          <p:nvSpPr>
            <p:cNvPr name="TextBox 7" id="7"/>
            <p:cNvSpPr txBox="true"/>
            <p:nvPr/>
          </p:nvSpPr>
          <p:spPr>
            <a:xfrm>
              <a:off x="0" y="38100"/>
              <a:ext cx="919701" cy="1290340"/>
            </a:xfrm>
            <a:prstGeom prst="rect">
              <a:avLst/>
            </a:prstGeom>
          </p:spPr>
          <p:txBody>
            <a:bodyPr anchor="ctr" rtlCol="false" tIns="50800" lIns="50800" bIns="50800" rIns="50800"/>
            <a:lstStyle/>
            <a:p>
              <a:pPr algn="ctr">
                <a:lnSpc>
                  <a:spcPts val="2234"/>
                </a:lnSpc>
              </a:pPr>
            </a:p>
          </p:txBody>
        </p:sp>
      </p:grpSp>
      <p:grpSp>
        <p:nvGrpSpPr>
          <p:cNvPr name="Group 8" id="8"/>
          <p:cNvGrpSpPr/>
          <p:nvPr/>
        </p:nvGrpSpPr>
        <p:grpSpPr>
          <a:xfrm rot="0">
            <a:off x="9701831" y="3099057"/>
            <a:ext cx="3491989" cy="5043919"/>
            <a:chOff x="0" y="0"/>
            <a:chExt cx="919701" cy="1328440"/>
          </a:xfrm>
        </p:grpSpPr>
        <p:sp>
          <p:nvSpPr>
            <p:cNvPr name="Freeform 9" id="9"/>
            <p:cNvSpPr/>
            <p:nvPr/>
          </p:nvSpPr>
          <p:spPr>
            <a:xfrm flipH="false" flipV="false" rot="0">
              <a:off x="0" y="0"/>
              <a:ext cx="919701" cy="1328440"/>
            </a:xfrm>
            <a:custGeom>
              <a:avLst/>
              <a:gdLst/>
              <a:ahLst/>
              <a:cxnLst/>
              <a:rect r="r" b="b" t="t" l="l"/>
              <a:pathLst>
                <a:path h="1328440" w="919701">
                  <a:moveTo>
                    <a:pt x="46558" y="0"/>
                  </a:moveTo>
                  <a:lnTo>
                    <a:pt x="873143" y="0"/>
                  </a:lnTo>
                  <a:cubicBezTo>
                    <a:pt x="885491" y="0"/>
                    <a:pt x="897333" y="4905"/>
                    <a:pt x="906064" y="13637"/>
                  </a:cubicBezTo>
                  <a:cubicBezTo>
                    <a:pt x="914796" y="22368"/>
                    <a:pt x="919701" y="34210"/>
                    <a:pt x="919701" y="46558"/>
                  </a:cubicBezTo>
                  <a:lnTo>
                    <a:pt x="919701" y="1281881"/>
                  </a:lnTo>
                  <a:cubicBezTo>
                    <a:pt x="919701" y="1294229"/>
                    <a:pt x="914796" y="1306072"/>
                    <a:pt x="906064" y="1314803"/>
                  </a:cubicBezTo>
                  <a:cubicBezTo>
                    <a:pt x="897333" y="1323534"/>
                    <a:pt x="885491" y="1328440"/>
                    <a:pt x="873143" y="1328440"/>
                  </a:cubicBezTo>
                  <a:lnTo>
                    <a:pt x="46558" y="1328440"/>
                  </a:lnTo>
                  <a:cubicBezTo>
                    <a:pt x="34210" y="1328440"/>
                    <a:pt x="22368" y="1323534"/>
                    <a:pt x="13637" y="1314803"/>
                  </a:cubicBezTo>
                  <a:cubicBezTo>
                    <a:pt x="4905" y="1306072"/>
                    <a:pt x="0" y="1294229"/>
                    <a:pt x="0" y="1281881"/>
                  </a:cubicBezTo>
                  <a:lnTo>
                    <a:pt x="0" y="46558"/>
                  </a:lnTo>
                  <a:cubicBezTo>
                    <a:pt x="0" y="34210"/>
                    <a:pt x="4905" y="22368"/>
                    <a:pt x="13637" y="13637"/>
                  </a:cubicBezTo>
                  <a:cubicBezTo>
                    <a:pt x="22368" y="4905"/>
                    <a:pt x="34210" y="0"/>
                    <a:pt x="46558" y="0"/>
                  </a:cubicBezTo>
                  <a:close/>
                </a:path>
              </a:pathLst>
            </a:custGeom>
            <a:solidFill>
              <a:srgbClr val="FF00D6"/>
            </a:solidFill>
          </p:spPr>
        </p:sp>
        <p:sp>
          <p:nvSpPr>
            <p:cNvPr name="TextBox 10" id="10"/>
            <p:cNvSpPr txBox="true"/>
            <p:nvPr/>
          </p:nvSpPr>
          <p:spPr>
            <a:xfrm>
              <a:off x="0" y="38100"/>
              <a:ext cx="919701" cy="1290340"/>
            </a:xfrm>
            <a:prstGeom prst="rect">
              <a:avLst/>
            </a:prstGeom>
          </p:spPr>
          <p:txBody>
            <a:bodyPr anchor="ctr" rtlCol="false" tIns="50800" lIns="50800" bIns="50800" rIns="50800"/>
            <a:lstStyle/>
            <a:p>
              <a:pPr algn="ctr">
                <a:lnSpc>
                  <a:spcPts val="2234"/>
                </a:lnSpc>
              </a:pPr>
            </a:p>
          </p:txBody>
        </p:sp>
      </p:grpSp>
      <p:grpSp>
        <p:nvGrpSpPr>
          <p:cNvPr name="Group 11" id="11"/>
          <p:cNvGrpSpPr/>
          <p:nvPr/>
        </p:nvGrpSpPr>
        <p:grpSpPr>
          <a:xfrm rot="0">
            <a:off x="13960876" y="3099057"/>
            <a:ext cx="3491989" cy="5043919"/>
            <a:chOff x="0" y="0"/>
            <a:chExt cx="919701" cy="1328440"/>
          </a:xfrm>
        </p:grpSpPr>
        <p:sp>
          <p:nvSpPr>
            <p:cNvPr name="Freeform 12" id="12"/>
            <p:cNvSpPr/>
            <p:nvPr/>
          </p:nvSpPr>
          <p:spPr>
            <a:xfrm flipH="false" flipV="false" rot="0">
              <a:off x="0" y="0"/>
              <a:ext cx="919701" cy="1328440"/>
            </a:xfrm>
            <a:custGeom>
              <a:avLst/>
              <a:gdLst/>
              <a:ahLst/>
              <a:cxnLst/>
              <a:rect r="r" b="b" t="t" l="l"/>
              <a:pathLst>
                <a:path h="1328440" w="919701">
                  <a:moveTo>
                    <a:pt x="46558" y="0"/>
                  </a:moveTo>
                  <a:lnTo>
                    <a:pt x="873143" y="0"/>
                  </a:lnTo>
                  <a:cubicBezTo>
                    <a:pt x="885491" y="0"/>
                    <a:pt x="897333" y="4905"/>
                    <a:pt x="906064" y="13637"/>
                  </a:cubicBezTo>
                  <a:cubicBezTo>
                    <a:pt x="914796" y="22368"/>
                    <a:pt x="919701" y="34210"/>
                    <a:pt x="919701" y="46558"/>
                  </a:cubicBezTo>
                  <a:lnTo>
                    <a:pt x="919701" y="1281881"/>
                  </a:lnTo>
                  <a:cubicBezTo>
                    <a:pt x="919701" y="1294229"/>
                    <a:pt x="914796" y="1306072"/>
                    <a:pt x="906064" y="1314803"/>
                  </a:cubicBezTo>
                  <a:cubicBezTo>
                    <a:pt x="897333" y="1323534"/>
                    <a:pt x="885491" y="1328440"/>
                    <a:pt x="873143" y="1328440"/>
                  </a:cubicBezTo>
                  <a:lnTo>
                    <a:pt x="46558" y="1328440"/>
                  </a:lnTo>
                  <a:cubicBezTo>
                    <a:pt x="34210" y="1328440"/>
                    <a:pt x="22368" y="1323534"/>
                    <a:pt x="13637" y="1314803"/>
                  </a:cubicBezTo>
                  <a:cubicBezTo>
                    <a:pt x="4905" y="1306072"/>
                    <a:pt x="0" y="1294229"/>
                    <a:pt x="0" y="1281881"/>
                  </a:cubicBezTo>
                  <a:lnTo>
                    <a:pt x="0" y="46558"/>
                  </a:lnTo>
                  <a:cubicBezTo>
                    <a:pt x="0" y="34210"/>
                    <a:pt x="4905" y="22368"/>
                    <a:pt x="13637" y="13637"/>
                  </a:cubicBezTo>
                  <a:cubicBezTo>
                    <a:pt x="22368" y="4905"/>
                    <a:pt x="34210" y="0"/>
                    <a:pt x="46558" y="0"/>
                  </a:cubicBezTo>
                  <a:close/>
                </a:path>
              </a:pathLst>
            </a:custGeom>
            <a:solidFill>
              <a:srgbClr val="FF00D6"/>
            </a:solidFill>
          </p:spPr>
        </p:sp>
        <p:sp>
          <p:nvSpPr>
            <p:cNvPr name="TextBox 13" id="13"/>
            <p:cNvSpPr txBox="true"/>
            <p:nvPr/>
          </p:nvSpPr>
          <p:spPr>
            <a:xfrm>
              <a:off x="0" y="38100"/>
              <a:ext cx="919701" cy="1290340"/>
            </a:xfrm>
            <a:prstGeom prst="rect">
              <a:avLst/>
            </a:prstGeom>
          </p:spPr>
          <p:txBody>
            <a:bodyPr anchor="ctr" rtlCol="false" tIns="50800" lIns="50800" bIns="50800" rIns="50800"/>
            <a:lstStyle/>
            <a:p>
              <a:pPr algn="ctr">
                <a:lnSpc>
                  <a:spcPts val="2234"/>
                </a:lnSpc>
              </a:pPr>
            </a:p>
          </p:txBody>
        </p:sp>
      </p:grpSp>
      <p:sp>
        <p:nvSpPr>
          <p:cNvPr name="Freeform 14" id="14"/>
          <p:cNvSpPr/>
          <p:nvPr/>
        </p:nvSpPr>
        <p:spPr>
          <a:xfrm flipH="false" flipV="false" rot="0">
            <a:off x="2208026" y="3983352"/>
            <a:ext cx="1443419" cy="1160148"/>
          </a:xfrm>
          <a:custGeom>
            <a:avLst/>
            <a:gdLst/>
            <a:ahLst/>
            <a:cxnLst/>
            <a:rect r="r" b="b" t="t" l="l"/>
            <a:pathLst>
              <a:path h="1160148" w="1443419">
                <a:moveTo>
                  <a:pt x="0" y="0"/>
                </a:moveTo>
                <a:lnTo>
                  <a:pt x="1443420" y="0"/>
                </a:lnTo>
                <a:lnTo>
                  <a:pt x="1443420" y="1160148"/>
                </a:lnTo>
                <a:lnTo>
                  <a:pt x="0" y="11601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6480199" y="3891730"/>
            <a:ext cx="1417163" cy="1343393"/>
          </a:xfrm>
          <a:custGeom>
            <a:avLst/>
            <a:gdLst/>
            <a:ahLst/>
            <a:cxnLst/>
            <a:rect r="r" b="b" t="t" l="l"/>
            <a:pathLst>
              <a:path h="1343393" w="1417163">
                <a:moveTo>
                  <a:pt x="0" y="0"/>
                </a:moveTo>
                <a:lnTo>
                  <a:pt x="1417163" y="0"/>
                </a:lnTo>
                <a:lnTo>
                  <a:pt x="1417163" y="1343392"/>
                </a:lnTo>
                <a:lnTo>
                  <a:pt x="0" y="1343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813963" y="3829266"/>
            <a:ext cx="1274967" cy="1468321"/>
          </a:xfrm>
          <a:custGeom>
            <a:avLst/>
            <a:gdLst/>
            <a:ahLst/>
            <a:cxnLst/>
            <a:rect r="r" b="b" t="t" l="l"/>
            <a:pathLst>
              <a:path h="1468321" w="1274967">
                <a:moveTo>
                  <a:pt x="0" y="0"/>
                </a:moveTo>
                <a:lnTo>
                  <a:pt x="1274967" y="0"/>
                </a:lnTo>
                <a:lnTo>
                  <a:pt x="1274967" y="1468320"/>
                </a:lnTo>
                <a:lnTo>
                  <a:pt x="0" y="1468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83741" y="1169915"/>
            <a:ext cx="7472649" cy="807720"/>
          </a:xfrm>
          <a:prstGeom prst="rect">
            <a:avLst/>
          </a:prstGeom>
        </p:spPr>
        <p:txBody>
          <a:bodyPr anchor="t" rtlCol="false" tIns="0" lIns="0" bIns="0" rIns="0">
            <a:spAutoFit/>
          </a:bodyPr>
          <a:lstStyle/>
          <a:p>
            <a:pPr algn="l">
              <a:lnSpc>
                <a:spcPts val="5928"/>
              </a:lnSpc>
            </a:pPr>
            <a:r>
              <a:rPr lang="en-US" sz="6240" spc="-312">
                <a:solidFill>
                  <a:srgbClr val="FFFFFF"/>
                </a:solidFill>
                <a:latin typeface="League Spartan"/>
                <a:ea typeface="League Spartan"/>
                <a:cs typeface="League Spartan"/>
                <a:sym typeface="League Spartan"/>
              </a:rPr>
              <a:t>Flow </a:t>
            </a:r>
            <a:r>
              <a:rPr lang="en-US" sz="6240" spc="-312">
                <a:solidFill>
                  <a:srgbClr val="FF00D6"/>
                </a:solidFill>
                <a:latin typeface="League Spartan"/>
                <a:ea typeface="League Spartan"/>
                <a:cs typeface="League Spartan"/>
                <a:sym typeface="League Spartan"/>
              </a:rPr>
              <a:t>Analysis.</a:t>
            </a:r>
          </a:p>
        </p:txBody>
      </p:sp>
      <p:sp>
        <p:nvSpPr>
          <p:cNvPr name="TextBox 18" id="18"/>
          <p:cNvSpPr txBox="true"/>
          <p:nvPr/>
        </p:nvSpPr>
        <p:spPr>
          <a:xfrm rot="0">
            <a:off x="1565590" y="5554342"/>
            <a:ext cx="2728292" cy="539656"/>
          </a:xfrm>
          <a:prstGeom prst="rect">
            <a:avLst/>
          </a:prstGeom>
        </p:spPr>
        <p:txBody>
          <a:bodyPr anchor="t" rtlCol="false" tIns="0" lIns="0" bIns="0" rIns="0">
            <a:spAutoFit/>
          </a:bodyPr>
          <a:lstStyle/>
          <a:p>
            <a:pPr algn="ctr" marL="0" indent="0" lvl="0">
              <a:lnSpc>
                <a:spcPts val="4380"/>
              </a:lnSpc>
              <a:spcBef>
                <a:spcPct val="0"/>
              </a:spcBef>
            </a:pPr>
            <a:r>
              <a:rPr lang="en-US" b="true" sz="3128">
                <a:solidFill>
                  <a:srgbClr val="000000"/>
                </a:solidFill>
                <a:latin typeface="Glacial Indifference Bold"/>
                <a:ea typeface="Glacial Indifference Bold"/>
                <a:cs typeface="Glacial Indifference Bold"/>
                <a:sym typeface="Glacial Indifference Bold"/>
              </a:rPr>
              <a:t>Upload Paper</a:t>
            </a:r>
          </a:p>
        </p:txBody>
      </p:sp>
      <p:sp>
        <p:nvSpPr>
          <p:cNvPr name="TextBox 19" id="19"/>
          <p:cNvSpPr txBox="true"/>
          <p:nvPr/>
        </p:nvSpPr>
        <p:spPr>
          <a:xfrm rot="0">
            <a:off x="1972348" y="6157971"/>
            <a:ext cx="1914775" cy="971775"/>
          </a:xfrm>
          <a:prstGeom prst="rect">
            <a:avLst/>
          </a:prstGeom>
        </p:spPr>
        <p:txBody>
          <a:bodyPr anchor="t" rtlCol="false" tIns="0" lIns="0" bIns="0" rIns="0">
            <a:spAutoFit/>
          </a:bodyPr>
          <a:lstStyle/>
          <a:p>
            <a:pPr algn="ctr" marL="0" indent="0" lvl="0">
              <a:lnSpc>
                <a:spcPts val="2612"/>
              </a:lnSpc>
              <a:spcBef>
                <a:spcPct val="0"/>
              </a:spcBef>
            </a:pPr>
            <a:r>
              <a:rPr lang="en-US" sz="1866">
                <a:solidFill>
                  <a:srgbClr val="3A3A3A"/>
                </a:solidFill>
                <a:latin typeface="Glacial Indifference"/>
                <a:ea typeface="Glacial Indifference"/>
                <a:cs typeface="Glacial Indifference"/>
                <a:sym typeface="Glacial Indifference"/>
              </a:rPr>
              <a:t>Upload your question paper here</a:t>
            </a:r>
          </a:p>
        </p:txBody>
      </p:sp>
      <p:sp>
        <p:nvSpPr>
          <p:cNvPr name="TextBox 20" id="20"/>
          <p:cNvSpPr txBox="true"/>
          <p:nvPr/>
        </p:nvSpPr>
        <p:spPr>
          <a:xfrm rot="0">
            <a:off x="5824635" y="5554342"/>
            <a:ext cx="2728292" cy="539656"/>
          </a:xfrm>
          <a:prstGeom prst="rect">
            <a:avLst/>
          </a:prstGeom>
        </p:spPr>
        <p:txBody>
          <a:bodyPr anchor="t" rtlCol="false" tIns="0" lIns="0" bIns="0" rIns="0">
            <a:spAutoFit/>
          </a:bodyPr>
          <a:lstStyle/>
          <a:p>
            <a:pPr algn="ctr" marL="0" indent="0" lvl="0">
              <a:lnSpc>
                <a:spcPts val="4380"/>
              </a:lnSpc>
              <a:spcBef>
                <a:spcPct val="0"/>
              </a:spcBef>
            </a:pPr>
            <a:r>
              <a:rPr lang="en-US" b="true" sz="3128">
                <a:solidFill>
                  <a:srgbClr val="000000"/>
                </a:solidFill>
                <a:latin typeface="Glacial Indifference Bold"/>
                <a:ea typeface="Glacial Indifference Bold"/>
                <a:cs typeface="Glacial Indifference Bold"/>
                <a:sym typeface="Glacial Indifference Bold"/>
              </a:rPr>
              <a:t>Upload Data</a:t>
            </a:r>
          </a:p>
        </p:txBody>
      </p:sp>
      <p:sp>
        <p:nvSpPr>
          <p:cNvPr name="TextBox 21" id="21"/>
          <p:cNvSpPr txBox="true"/>
          <p:nvPr/>
        </p:nvSpPr>
        <p:spPr>
          <a:xfrm rot="0">
            <a:off x="6231393" y="6157971"/>
            <a:ext cx="1914775" cy="971775"/>
          </a:xfrm>
          <a:prstGeom prst="rect">
            <a:avLst/>
          </a:prstGeom>
        </p:spPr>
        <p:txBody>
          <a:bodyPr anchor="t" rtlCol="false" tIns="0" lIns="0" bIns="0" rIns="0">
            <a:spAutoFit/>
          </a:bodyPr>
          <a:lstStyle/>
          <a:p>
            <a:pPr algn="ctr" marL="0" indent="0" lvl="0">
              <a:lnSpc>
                <a:spcPts val="2612"/>
              </a:lnSpc>
              <a:spcBef>
                <a:spcPct val="0"/>
              </a:spcBef>
            </a:pPr>
            <a:r>
              <a:rPr lang="en-US" sz="1866">
                <a:solidFill>
                  <a:srgbClr val="3A3A3A"/>
                </a:solidFill>
                <a:latin typeface="Glacial Indifference"/>
                <a:ea typeface="Glacial Indifference"/>
                <a:cs typeface="Glacial Indifference"/>
                <a:sym typeface="Glacial Indifference"/>
              </a:rPr>
              <a:t>Upload your Course outcome data</a:t>
            </a:r>
          </a:p>
        </p:txBody>
      </p:sp>
      <p:sp>
        <p:nvSpPr>
          <p:cNvPr name="TextBox 22" id="22"/>
          <p:cNvSpPr txBox="true"/>
          <p:nvPr/>
        </p:nvSpPr>
        <p:spPr>
          <a:xfrm rot="0">
            <a:off x="10087300" y="5554342"/>
            <a:ext cx="2728292" cy="539656"/>
          </a:xfrm>
          <a:prstGeom prst="rect">
            <a:avLst/>
          </a:prstGeom>
        </p:spPr>
        <p:txBody>
          <a:bodyPr anchor="t" rtlCol="false" tIns="0" lIns="0" bIns="0" rIns="0">
            <a:spAutoFit/>
          </a:bodyPr>
          <a:lstStyle/>
          <a:p>
            <a:pPr algn="ctr" marL="0" indent="0" lvl="0">
              <a:lnSpc>
                <a:spcPts val="4380"/>
              </a:lnSpc>
              <a:spcBef>
                <a:spcPct val="0"/>
              </a:spcBef>
            </a:pPr>
            <a:r>
              <a:rPr lang="en-US" b="true" sz="3128">
                <a:solidFill>
                  <a:srgbClr val="000000"/>
                </a:solidFill>
                <a:latin typeface="Glacial Indifference Bold"/>
                <a:ea typeface="Glacial Indifference Bold"/>
                <a:cs typeface="Glacial Indifference Bold"/>
                <a:sym typeface="Glacial Indifference Bold"/>
              </a:rPr>
              <a:t>Analysis</a:t>
            </a:r>
          </a:p>
        </p:txBody>
      </p:sp>
      <p:sp>
        <p:nvSpPr>
          <p:cNvPr name="TextBox 23" id="23"/>
          <p:cNvSpPr txBox="true"/>
          <p:nvPr/>
        </p:nvSpPr>
        <p:spPr>
          <a:xfrm rot="0">
            <a:off x="10494059" y="6157971"/>
            <a:ext cx="1914775" cy="647925"/>
          </a:xfrm>
          <a:prstGeom prst="rect">
            <a:avLst/>
          </a:prstGeom>
        </p:spPr>
        <p:txBody>
          <a:bodyPr anchor="t" rtlCol="false" tIns="0" lIns="0" bIns="0" rIns="0">
            <a:spAutoFit/>
          </a:bodyPr>
          <a:lstStyle/>
          <a:p>
            <a:pPr algn="ctr" marL="0" indent="0" lvl="0">
              <a:lnSpc>
                <a:spcPts val="2612"/>
              </a:lnSpc>
              <a:spcBef>
                <a:spcPct val="0"/>
              </a:spcBef>
            </a:pPr>
            <a:r>
              <a:rPr lang="en-US" sz="1866">
                <a:solidFill>
                  <a:srgbClr val="3A3A3A"/>
                </a:solidFill>
                <a:latin typeface="Glacial Indifference"/>
                <a:ea typeface="Glacial Indifference"/>
                <a:cs typeface="Glacial Indifference"/>
                <a:sym typeface="Glacial Indifference"/>
              </a:rPr>
              <a:t>Analysis of fed data</a:t>
            </a:r>
          </a:p>
        </p:txBody>
      </p:sp>
      <p:sp>
        <p:nvSpPr>
          <p:cNvPr name="Freeform 24" id="24"/>
          <p:cNvSpPr/>
          <p:nvPr/>
        </p:nvSpPr>
        <p:spPr>
          <a:xfrm flipH="false" flipV="false" rot="0">
            <a:off x="15070245" y="3770600"/>
            <a:ext cx="1385019" cy="1372900"/>
          </a:xfrm>
          <a:custGeom>
            <a:avLst/>
            <a:gdLst/>
            <a:ahLst/>
            <a:cxnLst/>
            <a:rect r="r" b="b" t="t" l="l"/>
            <a:pathLst>
              <a:path h="1372900" w="1385019">
                <a:moveTo>
                  <a:pt x="0" y="0"/>
                </a:moveTo>
                <a:lnTo>
                  <a:pt x="1385019" y="0"/>
                </a:lnTo>
                <a:lnTo>
                  <a:pt x="1385019" y="1372900"/>
                </a:lnTo>
                <a:lnTo>
                  <a:pt x="0" y="1372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5" id="25"/>
          <p:cNvSpPr txBox="true"/>
          <p:nvPr/>
        </p:nvSpPr>
        <p:spPr>
          <a:xfrm rot="0">
            <a:off x="14342724" y="5554342"/>
            <a:ext cx="2728292" cy="539656"/>
          </a:xfrm>
          <a:prstGeom prst="rect">
            <a:avLst/>
          </a:prstGeom>
        </p:spPr>
        <p:txBody>
          <a:bodyPr anchor="t" rtlCol="false" tIns="0" lIns="0" bIns="0" rIns="0">
            <a:spAutoFit/>
          </a:bodyPr>
          <a:lstStyle/>
          <a:p>
            <a:pPr algn="ctr" marL="0" indent="0" lvl="0">
              <a:lnSpc>
                <a:spcPts val="4380"/>
              </a:lnSpc>
              <a:spcBef>
                <a:spcPct val="0"/>
              </a:spcBef>
            </a:pPr>
            <a:r>
              <a:rPr lang="en-US" b="true" sz="3128">
                <a:solidFill>
                  <a:srgbClr val="000000"/>
                </a:solidFill>
                <a:latin typeface="Glacial Indifference Bold"/>
                <a:ea typeface="Glacial Indifference Bold"/>
                <a:cs typeface="Glacial Indifference Bold"/>
                <a:sym typeface="Glacial Indifference Bold"/>
              </a:rPr>
              <a:t>Response</a:t>
            </a:r>
          </a:p>
        </p:txBody>
      </p:sp>
      <p:sp>
        <p:nvSpPr>
          <p:cNvPr name="TextBox 26" id="26"/>
          <p:cNvSpPr txBox="true"/>
          <p:nvPr/>
        </p:nvSpPr>
        <p:spPr>
          <a:xfrm rot="0">
            <a:off x="14746395" y="6157971"/>
            <a:ext cx="1914775" cy="647925"/>
          </a:xfrm>
          <a:prstGeom prst="rect">
            <a:avLst/>
          </a:prstGeom>
        </p:spPr>
        <p:txBody>
          <a:bodyPr anchor="t" rtlCol="false" tIns="0" lIns="0" bIns="0" rIns="0">
            <a:spAutoFit/>
          </a:bodyPr>
          <a:lstStyle/>
          <a:p>
            <a:pPr algn="ctr" marL="0" indent="0" lvl="0">
              <a:lnSpc>
                <a:spcPts val="2612"/>
              </a:lnSpc>
              <a:spcBef>
                <a:spcPct val="0"/>
              </a:spcBef>
            </a:pPr>
            <a:r>
              <a:rPr lang="en-US" sz="1866">
                <a:solidFill>
                  <a:srgbClr val="3A3A3A"/>
                </a:solidFill>
                <a:latin typeface="Glacial Indifference"/>
                <a:ea typeface="Glacial Indifference"/>
                <a:cs typeface="Glacial Indifference"/>
                <a:sym typeface="Glacial Indifference"/>
              </a:rPr>
              <a:t>Response with respect to data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83741" y="1169915"/>
            <a:ext cx="7472649" cy="807720"/>
          </a:xfrm>
          <a:prstGeom prst="rect">
            <a:avLst/>
          </a:prstGeom>
        </p:spPr>
        <p:txBody>
          <a:bodyPr anchor="t" rtlCol="false" tIns="0" lIns="0" bIns="0" rIns="0">
            <a:spAutoFit/>
          </a:bodyPr>
          <a:lstStyle/>
          <a:p>
            <a:pPr algn="l">
              <a:lnSpc>
                <a:spcPts val="5928"/>
              </a:lnSpc>
            </a:pPr>
            <a:r>
              <a:rPr lang="en-US" sz="6240" spc="-312">
                <a:solidFill>
                  <a:srgbClr val="FFFFFF"/>
                </a:solidFill>
                <a:latin typeface="League Spartan"/>
                <a:ea typeface="League Spartan"/>
                <a:cs typeface="League Spartan"/>
                <a:sym typeface="League Spartan"/>
              </a:rPr>
              <a:t>Flaw </a:t>
            </a:r>
            <a:r>
              <a:rPr lang="en-US" sz="6240" spc="-312">
                <a:solidFill>
                  <a:srgbClr val="FF00D6"/>
                </a:solidFill>
                <a:latin typeface="League Spartan"/>
                <a:ea typeface="League Spartan"/>
                <a:cs typeface="League Spartan"/>
                <a:sym typeface="League Spartan"/>
              </a:rPr>
              <a:t>Analysis.</a:t>
            </a:r>
          </a:p>
        </p:txBody>
      </p:sp>
      <p:grpSp>
        <p:nvGrpSpPr>
          <p:cNvPr name="Group 3" id="3"/>
          <p:cNvGrpSpPr/>
          <p:nvPr/>
        </p:nvGrpSpPr>
        <p:grpSpPr>
          <a:xfrm rot="0">
            <a:off x="1787486" y="360045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5" id="5"/>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sp>
        <p:nvSpPr>
          <p:cNvPr name="Freeform 6" id="6"/>
          <p:cNvSpPr/>
          <p:nvPr/>
        </p:nvSpPr>
        <p:spPr>
          <a:xfrm flipH="false" flipV="false" rot="0">
            <a:off x="2303975" y="4323534"/>
            <a:ext cx="2053123" cy="1639932"/>
          </a:xfrm>
          <a:custGeom>
            <a:avLst/>
            <a:gdLst/>
            <a:ahLst/>
            <a:cxnLst/>
            <a:rect r="r" b="b" t="t" l="l"/>
            <a:pathLst>
              <a:path h="1639932" w="2053123">
                <a:moveTo>
                  <a:pt x="0" y="0"/>
                </a:moveTo>
                <a:lnTo>
                  <a:pt x="2053122" y="0"/>
                </a:lnTo>
                <a:lnTo>
                  <a:pt x="2053122" y="1639932"/>
                </a:lnTo>
                <a:lnTo>
                  <a:pt x="0" y="1639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836302" y="6815708"/>
            <a:ext cx="3037284"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Flaw analysis</a:t>
            </a:r>
          </a:p>
        </p:txBody>
      </p:sp>
      <p:sp>
        <p:nvSpPr>
          <p:cNvPr name="AutoShape 8" id="8"/>
          <p:cNvSpPr/>
          <p:nvPr/>
        </p:nvSpPr>
        <p:spPr>
          <a:xfrm flipV="true">
            <a:off x="6237268" y="3145978"/>
            <a:ext cx="0" cy="4170453"/>
          </a:xfrm>
          <a:prstGeom prst="line">
            <a:avLst/>
          </a:prstGeom>
          <a:ln cap="flat" w="38100">
            <a:solidFill>
              <a:srgbClr val="FF00D6"/>
            </a:solidFill>
            <a:prstDash val="solid"/>
            <a:headEnd type="none" len="sm" w="sm"/>
            <a:tailEnd type="none" len="sm" w="sm"/>
          </a:ln>
        </p:spPr>
      </p:sp>
      <p:sp>
        <p:nvSpPr>
          <p:cNvPr name="TextBox 9" id="9"/>
          <p:cNvSpPr txBox="true"/>
          <p:nvPr/>
        </p:nvSpPr>
        <p:spPr>
          <a:xfrm rot="0">
            <a:off x="8113693" y="3230733"/>
            <a:ext cx="7819223" cy="3739809"/>
          </a:xfrm>
          <a:prstGeom prst="rect">
            <a:avLst/>
          </a:prstGeom>
        </p:spPr>
        <p:txBody>
          <a:bodyPr anchor="t" rtlCol="false" tIns="0" lIns="0" bIns="0" rIns="0">
            <a:spAutoFit/>
          </a:bodyPr>
          <a:lstStyle/>
          <a:p>
            <a:pPr algn="just"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Llama2 7b model for the analysis for the non answered or incorrectly answered questions, Taking CO data as baseline it will predict most possible outcome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83741" y="1169915"/>
            <a:ext cx="7472649" cy="807720"/>
          </a:xfrm>
          <a:prstGeom prst="rect">
            <a:avLst/>
          </a:prstGeom>
        </p:spPr>
        <p:txBody>
          <a:bodyPr anchor="t" rtlCol="false" tIns="0" lIns="0" bIns="0" rIns="0">
            <a:spAutoFit/>
          </a:bodyPr>
          <a:lstStyle/>
          <a:p>
            <a:pPr algn="l">
              <a:lnSpc>
                <a:spcPts val="5928"/>
              </a:lnSpc>
            </a:pPr>
            <a:r>
              <a:rPr lang="en-US" sz="6240" spc="-312">
                <a:solidFill>
                  <a:srgbClr val="FFFFFF"/>
                </a:solidFill>
                <a:latin typeface="League Spartan"/>
                <a:ea typeface="League Spartan"/>
                <a:cs typeface="League Spartan"/>
                <a:sym typeface="League Spartan"/>
              </a:rPr>
              <a:t>The </a:t>
            </a:r>
            <a:r>
              <a:rPr lang="en-US" sz="6240" spc="-312">
                <a:solidFill>
                  <a:srgbClr val="FF00D6"/>
                </a:solidFill>
                <a:latin typeface="League Spartan"/>
                <a:ea typeface="League Spartan"/>
                <a:cs typeface="League Spartan"/>
                <a:sym typeface="League Spartan"/>
              </a:rPr>
              <a:t>Tactic.</a:t>
            </a:r>
          </a:p>
        </p:txBody>
      </p:sp>
      <p:sp>
        <p:nvSpPr>
          <p:cNvPr name="TextBox 3" id="3"/>
          <p:cNvSpPr txBox="true"/>
          <p:nvPr/>
        </p:nvSpPr>
        <p:spPr>
          <a:xfrm rot="0">
            <a:off x="2648367" y="6815708"/>
            <a:ext cx="1413153"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Tactic</a:t>
            </a:r>
          </a:p>
        </p:txBody>
      </p:sp>
      <p:sp>
        <p:nvSpPr>
          <p:cNvPr name="AutoShape 4" id="4"/>
          <p:cNvSpPr/>
          <p:nvPr/>
        </p:nvSpPr>
        <p:spPr>
          <a:xfrm flipV="true">
            <a:off x="6237268" y="3145978"/>
            <a:ext cx="0" cy="4170453"/>
          </a:xfrm>
          <a:prstGeom prst="line">
            <a:avLst/>
          </a:prstGeom>
          <a:ln cap="flat" w="38100">
            <a:solidFill>
              <a:srgbClr val="FF00D6"/>
            </a:solidFill>
            <a:prstDash val="solid"/>
            <a:headEnd type="none" len="sm" w="sm"/>
            <a:tailEnd type="none" len="sm" w="sm"/>
          </a:ln>
        </p:spPr>
      </p:sp>
      <p:sp>
        <p:nvSpPr>
          <p:cNvPr name="TextBox 5" id="5"/>
          <p:cNvSpPr txBox="true"/>
          <p:nvPr/>
        </p:nvSpPr>
        <p:spPr>
          <a:xfrm rot="0">
            <a:off x="8113693" y="3230733"/>
            <a:ext cx="7819223" cy="3739809"/>
          </a:xfrm>
          <a:prstGeom prst="rect">
            <a:avLst/>
          </a:prstGeom>
        </p:spPr>
        <p:txBody>
          <a:bodyPr anchor="t" rtlCol="false" tIns="0" lIns="0" bIns="0" rIns="0">
            <a:spAutoFit/>
          </a:bodyPr>
          <a:lstStyle/>
          <a:p>
            <a:pPr algn="just"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After flaw identification AI suggests you most appropriate answer where you most likely lack or which concept or which formula specfically</a:t>
            </a:r>
          </a:p>
        </p:txBody>
      </p:sp>
      <p:grpSp>
        <p:nvGrpSpPr>
          <p:cNvPr name="Group 6" id="6"/>
          <p:cNvGrpSpPr/>
          <p:nvPr/>
        </p:nvGrpSpPr>
        <p:grpSpPr>
          <a:xfrm rot="0">
            <a:off x="1787486" y="360045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8" id="8"/>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sp>
        <p:nvSpPr>
          <p:cNvPr name="Freeform 9" id="9"/>
          <p:cNvSpPr/>
          <p:nvPr/>
        </p:nvSpPr>
        <p:spPr>
          <a:xfrm flipH="false" flipV="false" rot="0">
            <a:off x="2770894" y="4114800"/>
            <a:ext cx="1119283" cy="1848666"/>
          </a:xfrm>
          <a:custGeom>
            <a:avLst/>
            <a:gdLst/>
            <a:ahLst/>
            <a:cxnLst/>
            <a:rect r="r" b="b" t="t" l="l"/>
            <a:pathLst>
              <a:path h="1848666" w="1119283">
                <a:moveTo>
                  <a:pt x="0" y="0"/>
                </a:moveTo>
                <a:lnTo>
                  <a:pt x="1119284" y="0"/>
                </a:lnTo>
                <a:lnTo>
                  <a:pt x="1119284" y="1848666"/>
                </a:lnTo>
                <a:lnTo>
                  <a:pt x="0" y="1848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83741" y="1169915"/>
            <a:ext cx="7472649" cy="807720"/>
          </a:xfrm>
          <a:prstGeom prst="rect">
            <a:avLst/>
          </a:prstGeom>
        </p:spPr>
        <p:txBody>
          <a:bodyPr anchor="t" rtlCol="false" tIns="0" lIns="0" bIns="0" rIns="0">
            <a:spAutoFit/>
          </a:bodyPr>
          <a:lstStyle/>
          <a:p>
            <a:pPr algn="l">
              <a:lnSpc>
                <a:spcPts val="5928"/>
              </a:lnSpc>
            </a:pPr>
            <a:r>
              <a:rPr lang="en-US" sz="6240" spc="-312">
                <a:solidFill>
                  <a:srgbClr val="FFFFFF"/>
                </a:solidFill>
                <a:latin typeface="League Spartan"/>
                <a:ea typeface="League Spartan"/>
                <a:cs typeface="League Spartan"/>
                <a:sym typeface="League Spartan"/>
              </a:rPr>
              <a:t>The </a:t>
            </a:r>
            <a:r>
              <a:rPr lang="en-US" sz="6240" spc="-312">
                <a:solidFill>
                  <a:srgbClr val="FF00D6"/>
                </a:solidFill>
                <a:latin typeface="League Spartan"/>
                <a:ea typeface="League Spartan"/>
                <a:cs typeface="League Spartan"/>
                <a:sym typeface="League Spartan"/>
              </a:rPr>
              <a:t>Report.</a:t>
            </a:r>
          </a:p>
        </p:txBody>
      </p:sp>
      <p:sp>
        <p:nvSpPr>
          <p:cNvPr name="TextBox 3" id="3"/>
          <p:cNvSpPr txBox="true"/>
          <p:nvPr/>
        </p:nvSpPr>
        <p:spPr>
          <a:xfrm rot="0">
            <a:off x="2583716" y="6815708"/>
            <a:ext cx="1542455" cy="729909"/>
          </a:xfrm>
          <a:prstGeom prst="rect">
            <a:avLst/>
          </a:prstGeom>
        </p:spPr>
        <p:txBody>
          <a:bodyPr anchor="t" rtlCol="false" tIns="0" lIns="0" bIns="0" rIns="0">
            <a:spAutoFit/>
          </a:bodyPr>
          <a:lstStyle/>
          <a:p>
            <a:pPr algn="ctr"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Report</a:t>
            </a:r>
          </a:p>
        </p:txBody>
      </p:sp>
      <p:sp>
        <p:nvSpPr>
          <p:cNvPr name="AutoShape 4" id="4"/>
          <p:cNvSpPr/>
          <p:nvPr/>
        </p:nvSpPr>
        <p:spPr>
          <a:xfrm flipV="true">
            <a:off x="6237268" y="3145978"/>
            <a:ext cx="0" cy="4170453"/>
          </a:xfrm>
          <a:prstGeom prst="line">
            <a:avLst/>
          </a:prstGeom>
          <a:ln cap="flat" w="38100">
            <a:solidFill>
              <a:srgbClr val="FF00D6"/>
            </a:solidFill>
            <a:prstDash val="solid"/>
            <a:headEnd type="none" len="sm" w="sm"/>
            <a:tailEnd type="none" len="sm" w="sm"/>
          </a:ln>
        </p:spPr>
      </p:sp>
      <p:sp>
        <p:nvSpPr>
          <p:cNvPr name="TextBox 5" id="5"/>
          <p:cNvSpPr txBox="true"/>
          <p:nvPr/>
        </p:nvSpPr>
        <p:spPr>
          <a:xfrm rot="0">
            <a:off x="8113693" y="3230733"/>
            <a:ext cx="7819223" cy="2987334"/>
          </a:xfrm>
          <a:prstGeom prst="rect">
            <a:avLst/>
          </a:prstGeom>
        </p:spPr>
        <p:txBody>
          <a:bodyPr anchor="t" rtlCol="false" tIns="0" lIns="0" bIns="0" rIns="0">
            <a:spAutoFit/>
          </a:bodyPr>
          <a:lstStyle/>
          <a:p>
            <a:pPr algn="just" marL="0" indent="0" lvl="0">
              <a:lnSpc>
                <a:spcPts val="5968"/>
              </a:lnSpc>
              <a:spcBef>
                <a:spcPct val="0"/>
              </a:spcBef>
            </a:pPr>
            <a:r>
              <a:rPr lang="en-US" sz="4263">
                <a:solidFill>
                  <a:srgbClr val="FFFFFF"/>
                </a:solidFill>
                <a:latin typeface="Glacial Indifference"/>
                <a:ea typeface="Glacial Indifference"/>
                <a:cs typeface="Glacial Indifference"/>
                <a:sym typeface="Glacial Indifference"/>
              </a:rPr>
              <a:t>The obtained repsonse is files in a .txt extension file or any other template file very much organised response </a:t>
            </a:r>
          </a:p>
        </p:txBody>
      </p:sp>
      <p:grpSp>
        <p:nvGrpSpPr>
          <p:cNvPr name="Group 6" id="6"/>
          <p:cNvGrpSpPr/>
          <p:nvPr/>
        </p:nvGrpSpPr>
        <p:grpSpPr>
          <a:xfrm rot="0">
            <a:off x="1787486" y="360045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8" id="8"/>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sp>
        <p:nvSpPr>
          <p:cNvPr name="Freeform 9" id="9"/>
          <p:cNvSpPr/>
          <p:nvPr/>
        </p:nvSpPr>
        <p:spPr>
          <a:xfrm flipH="false" flipV="false" rot="0">
            <a:off x="2770894" y="4114800"/>
            <a:ext cx="1119283" cy="1848666"/>
          </a:xfrm>
          <a:custGeom>
            <a:avLst/>
            <a:gdLst/>
            <a:ahLst/>
            <a:cxnLst/>
            <a:rect r="r" b="b" t="t" l="l"/>
            <a:pathLst>
              <a:path h="1848666" w="1119283">
                <a:moveTo>
                  <a:pt x="0" y="0"/>
                </a:moveTo>
                <a:lnTo>
                  <a:pt x="1119284" y="0"/>
                </a:lnTo>
                <a:lnTo>
                  <a:pt x="1119284" y="1848666"/>
                </a:lnTo>
                <a:lnTo>
                  <a:pt x="0" y="18486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787486" y="3600450"/>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D6"/>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234"/>
                </a:lnSpc>
              </a:pPr>
            </a:p>
          </p:txBody>
        </p:sp>
      </p:grpSp>
      <p:sp>
        <p:nvSpPr>
          <p:cNvPr name="Freeform 13" id="13"/>
          <p:cNvSpPr/>
          <p:nvPr/>
        </p:nvSpPr>
        <p:spPr>
          <a:xfrm flipH="false" flipV="false" rot="0">
            <a:off x="2774872" y="4498943"/>
            <a:ext cx="1477450" cy="1464523"/>
          </a:xfrm>
          <a:custGeom>
            <a:avLst/>
            <a:gdLst/>
            <a:ahLst/>
            <a:cxnLst/>
            <a:rect r="r" b="b" t="t" l="l"/>
            <a:pathLst>
              <a:path h="1464523" w="1477450">
                <a:moveTo>
                  <a:pt x="0" y="0"/>
                </a:moveTo>
                <a:lnTo>
                  <a:pt x="1477450" y="0"/>
                </a:lnTo>
                <a:lnTo>
                  <a:pt x="1477450" y="1464523"/>
                </a:lnTo>
                <a:lnTo>
                  <a:pt x="0" y="1464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3499" y="2461674"/>
            <a:ext cx="4135382" cy="5973253"/>
            <a:chOff x="0" y="0"/>
            <a:chExt cx="919701" cy="1328440"/>
          </a:xfrm>
        </p:grpSpPr>
        <p:sp>
          <p:nvSpPr>
            <p:cNvPr name="Freeform 3" id="3"/>
            <p:cNvSpPr/>
            <p:nvPr/>
          </p:nvSpPr>
          <p:spPr>
            <a:xfrm flipH="false" flipV="false" rot="0">
              <a:off x="0" y="0"/>
              <a:ext cx="919701" cy="1328440"/>
            </a:xfrm>
            <a:custGeom>
              <a:avLst/>
              <a:gdLst/>
              <a:ahLst/>
              <a:cxnLst/>
              <a:rect r="r" b="b" t="t" l="l"/>
              <a:pathLst>
                <a:path h="1328440" w="919701">
                  <a:moveTo>
                    <a:pt x="39314" y="0"/>
                  </a:moveTo>
                  <a:lnTo>
                    <a:pt x="880386" y="0"/>
                  </a:lnTo>
                  <a:cubicBezTo>
                    <a:pt x="890813" y="0"/>
                    <a:pt x="900813" y="4142"/>
                    <a:pt x="908186" y="11515"/>
                  </a:cubicBezTo>
                  <a:cubicBezTo>
                    <a:pt x="915559" y="18888"/>
                    <a:pt x="919701" y="28888"/>
                    <a:pt x="919701" y="39314"/>
                  </a:cubicBezTo>
                  <a:lnTo>
                    <a:pt x="919701" y="1289125"/>
                  </a:lnTo>
                  <a:cubicBezTo>
                    <a:pt x="919701" y="1310838"/>
                    <a:pt x="902099" y="1328440"/>
                    <a:pt x="880386" y="1328440"/>
                  </a:cubicBezTo>
                  <a:lnTo>
                    <a:pt x="39314" y="1328440"/>
                  </a:lnTo>
                  <a:cubicBezTo>
                    <a:pt x="17602" y="1328440"/>
                    <a:pt x="0" y="1310838"/>
                    <a:pt x="0" y="1289125"/>
                  </a:cubicBezTo>
                  <a:lnTo>
                    <a:pt x="0" y="39314"/>
                  </a:lnTo>
                  <a:cubicBezTo>
                    <a:pt x="0" y="17602"/>
                    <a:pt x="17602" y="0"/>
                    <a:pt x="39314" y="0"/>
                  </a:cubicBezTo>
                  <a:close/>
                </a:path>
              </a:pathLst>
            </a:custGeom>
            <a:solidFill>
              <a:srgbClr val="505153">
                <a:alpha val="53725"/>
              </a:srgbClr>
            </a:solidFill>
          </p:spPr>
        </p:sp>
        <p:sp>
          <p:nvSpPr>
            <p:cNvPr name="TextBox 4" id="4"/>
            <p:cNvSpPr txBox="true"/>
            <p:nvPr/>
          </p:nvSpPr>
          <p:spPr>
            <a:xfrm>
              <a:off x="0" y="38100"/>
              <a:ext cx="919701" cy="1290340"/>
            </a:xfrm>
            <a:prstGeom prst="rect">
              <a:avLst/>
            </a:prstGeom>
          </p:spPr>
          <p:txBody>
            <a:bodyPr anchor="ctr" rtlCol="false" tIns="60160" lIns="60160" bIns="60160" rIns="60160"/>
            <a:lstStyle/>
            <a:p>
              <a:pPr algn="ctr">
                <a:lnSpc>
                  <a:spcPts val="2234"/>
                </a:lnSpc>
              </a:pPr>
            </a:p>
          </p:txBody>
        </p:sp>
      </p:grpSp>
      <p:grpSp>
        <p:nvGrpSpPr>
          <p:cNvPr name="Group 5" id="5"/>
          <p:cNvGrpSpPr/>
          <p:nvPr/>
        </p:nvGrpSpPr>
        <p:grpSpPr>
          <a:xfrm rot="0">
            <a:off x="6741099" y="2309274"/>
            <a:ext cx="4135382" cy="5973253"/>
            <a:chOff x="0" y="0"/>
            <a:chExt cx="919701" cy="1328440"/>
          </a:xfrm>
        </p:grpSpPr>
        <p:sp>
          <p:nvSpPr>
            <p:cNvPr name="Freeform 6" id="6"/>
            <p:cNvSpPr/>
            <p:nvPr/>
          </p:nvSpPr>
          <p:spPr>
            <a:xfrm flipH="false" flipV="false" rot="0">
              <a:off x="0" y="0"/>
              <a:ext cx="919701" cy="1328440"/>
            </a:xfrm>
            <a:custGeom>
              <a:avLst/>
              <a:gdLst/>
              <a:ahLst/>
              <a:cxnLst/>
              <a:rect r="r" b="b" t="t" l="l"/>
              <a:pathLst>
                <a:path h="1328440" w="919701">
                  <a:moveTo>
                    <a:pt x="39314" y="0"/>
                  </a:moveTo>
                  <a:lnTo>
                    <a:pt x="880386" y="0"/>
                  </a:lnTo>
                  <a:cubicBezTo>
                    <a:pt x="890813" y="0"/>
                    <a:pt x="900813" y="4142"/>
                    <a:pt x="908186" y="11515"/>
                  </a:cubicBezTo>
                  <a:cubicBezTo>
                    <a:pt x="915559" y="18888"/>
                    <a:pt x="919701" y="28888"/>
                    <a:pt x="919701" y="39314"/>
                  </a:cubicBezTo>
                  <a:lnTo>
                    <a:pt x="919701" y="1289125"/>
                  </a:lnTo>
                  <a:cubicBezTo>
                    <a:pt x="919701" y="1310838"/>
                    <a:pt x="902099" y="1328440"/>
                    <a:pt x="880386" y="1328440"/>
                  </a:cubicBezTo>
                  <a:lnTo>
                    <a:pt x="39314" y="1328440"/>
                  </a:lnTo>
                  <a:cubicBezTo>
                    <a:pt x="17602" y="1328440"/>
                    <a:pt x="0" y="1310838"/>
                    <a:pt x="0" y="1289125"/>
                  </a:cubicBezTo>
                  <a:lnTo>
                    <a:pt x="0" y="39314"/>
                  </a:lnTo>
                  <a:cubicBezTo>
                    <a:pt x="0" y="17602"/>
                    <a:pt x="17602" y="0"/>
                    <a:pt x="39314" y="0"/>
                  </a:cubicBezTo>
                  <a:close/>
                </a:path>
              </a:pathLst>
            </a:custGeom>
            <a:solidFill>
              <a:srgbClr val="505153"/>
            </a:solidFill>
          </p:spPr>
        </p:sp>
        <p:sp>
          <p:nvSpPr>
            <p:cNvPr name="TextBox 7" id="7"/>
            <p:cNvSpPr txBox="true"/>
            <p:nvPr/>
          </p:nvSpPr>
          <p:spPr>
            <a:xfrm>
              <a:off x="0" y="38100"/>
              <a:ext cx="919701" cy="1290340"/>
            </a:xfrm>
            <a:prstGeom prst="rect">
              <a:avLst/>
            </a:prstGeom>
          </p:spPr>
          <p:txBody>
            <a:bodyPr anchor="ctr" rtlCol="false" tIns="60160" lIns="60160" bIns="60160" rIns="60160"/>
            <a:lstStyle/>
            <a:p>
              <a:pPr algn="ctr">
                <a:lnSpc>
                  <a:spcPts val="2234"/>
                </a:lnSpc>
              </a:pPr>
            </a:p>
          </p:txBody>
        </p:sp>
      </p:grpSp>
      <p:grpSp>
        <p:nvGrpSpPr>
          <p:cNvPr name="Group 8" id="8"/>
          <p:cNvGrpSpPr/>
          <p:nvPr/>
        </p:nvGrpSpPr>
        <p:grpSpPr>
          <a:xfrm rot="0">
            <a:off x="6588699" y="2156874"/>
            <a:ext cx="4135382" cy="5973253"/>
            <a:chOff x="0" y="0"/>
            <a:chExt cx="919701" cy="1328440"/>
          </a:xfrm>
        </p:grpSpPr>
        <p:sp>
          <p:nvSpPr>
            <p:cNvPr name="Freeform 9" id="9"/>
            <p:cNvSpPr/>
            <p:nvPr/>
          </p:nvSpPr>
          <p:spPr>
            <a:xfrm flipH="false" flipV="false" rot="0">
              <a:off x="0" y="0"/>
              <a:ext cx="919701" cy="1328440"/>
            </a:xfrm>
            <a:custGeom>
              <a:avLst/>
              <a:gdLst/>
              <a:ahLst/>
              <a:cxnLst/>
              <a:rect r="r" b="b" t="t" l="l"/>
              <a:pathLst>
                <a:path h="1328440" w="919701">
                  <a:moveTo>
                    <a:pt x="39314" y="0"/>
                  </a:moveTo>
                  <a:lnTo>
                    <a:pt x="880386" y="0"/>
                  </a:lnTo>
                  <a:cubicBezTo>
                    <a:pt x="890813" y="0"/>
                    <a:pt x="900813" y="4142"/>
                    <a:pt x="908186" y="11515"/>
                  </a:cubicBezTo>
                  <a:cubicBezTo>
                    <a:pt x="915559" y="18888"/>
                    <a:pt x="919701" y="28888"/>
                    <a:pt x="919701" y="39314"/>
                  </a:cubicBezTo>
                  <a:lnTo>
                    <a:pt x="919701" y="1289125"/>
                  </a:lnTo>
                  <a:cubicBezTo>
                    <a:pt x="919701" y="1310838"/>
                    <a:pt x="902099" y="1328440"/>
                    <a:pt x="880386" y="1328440"/>
                  </a:cubicBezTo>
                  <a:lnTo>
                    <a:pt x="39314" y="1328440"/>
                  </a:lnTo>
                  <a:cubicBezTo>
                    <a:pt x="17602" y="1328440"/>
                    <a:pt x="0" y="1310838"/>
                    <a:pt x="0" y="1289125"/>
                  </a:cubicBezTo>
                  <a:lnTo>
                    <a:pt x="0" y="39314"/>
                  </a:lnTo>
                  <a:cubicBezTo>
                    <a:pt x="0" y="17602"/>
                    <a:pt x="17602" y="0"/>
                    <a:pt x="39314" y="0"/>
                  </a:cubicBezTo>
                  <a:close/>
                </a:path>
              </a:pathLst>
            </a:custGeom>
            <a:solidFill>
              <a:srgbClr val="FF00D6"/>
            </a:solidFill>
          </p:spPr>
        </p:sp>
        <p:sp>
          <p:nvSpPr>
            <p:cNvPr name="TextBox 10" id="10"/>
            <p:cNvSpPr txBox="true"/>
            <p:nvPr/>
          </p:nvSpPr>
          <p:spPr>
            <a:xfrm>
              <a:off x="0" y="38100"/>
              <a:ext cx="919701" cy="1290340"/>
            </a:xfrm>
            <a:prstGeom prst="rect">
              <a:avLst/>
            </a:prstGeom>
          </p:spPr>
          <p:txBody>
            <a:bodyPr anchor="ctr" rtlCol="false" tIns="60160" lIns="60160" bIns="60160" rIns="60160"/>
            <a:lstStyle/>
            <a:p>
              <a:pPr algn="ctr">
                <a:lnSpc>
                  <a:spcPts val="2234"/>
                </a:lnSpc>
              </a:pPr>
            </a:p>
          </p:txBody>
        </p:sp>
      </p:grpSp>
      <p:sp>
        <p:nvSpPr>
          <p:cNvPr name="Freeform 11" id="11"/>
          <p:cNvSpPr/>
          <p:nvPr/>
        </p:nvSpPr>
        <p:spPr>
          <a:xfrm flipH="false" flipV="false" rot="0">
            <a:off x="7063061" y="2562680"/>
            <a:ext cx="3186657" cy="3186657"/>
          </a:xfrm>
          <a:custGeom>
            <a:avLst/>
            <a:gdLst/>
            <a:ahLst/>
            <a:cxnLst/>
            <a:rect r="r" b="b" t="t" l="l"/>
            <a:pathLst>
              <a:path h="3186657" w="3186657">
                <a:moveTo>
                  <a:pt x="0" y="0"/>
                </a:moveTo>
                <a:lnTo>
                  <a:pt x="3186658" y="0"/>
                </a:lnTo>
                <a:lnTo>
                  <a:pt x="3186658" y="3186657"/>
                </a:lnTo>
                <a:lnTo>
                  <a:pt x="0" y="3186657"/>
                </a:lnTo>
                <a:lnTo>
                  <a:pt x="0" y="0"/>
                </a:lnTo>
                <a:close/>
              </a:path>
            </a:pathLst>
          </a:custGeom>
          <a:blipFill>
            <a:blip r:embed="rId2"/>
            <a:stretch>
              <a:fillRect l="0" t="0" r="0" b="0"/>
            </a:stretch>
          </a:blipFill>
        </p:spPr>
      </p:sp>
      <p:grpSp>
        <p:nvGrpSpPr>
          <p:cNvPr name="Group 12" id="12"/>
          <p:cNvGrpSpPr/>
          <p:nvPr/>
        </p:nvGrpSpPr>
        <p:grpSpPr>
          <a:xfrm rot="0">
            <a:off x="6978313" y="2477932"/>
            <a:ext cx="3356153" cy="3356153"/>
            <a:chOff x="0" y="0"/>
            <a:chExt cx="883925" cy="883925"/>
          </a:xfrm>
        </p:grpSpPr>
        <p:sp>
          <p:nvSpPr>
            <p:cNvPr name="Freeform 13" id="13"/>
            <p:cNvSpPr/>
            <p:nvPr/>
          </p:nvSpPr>
          <p:spPr>
            <a:xfrm flipH="false" flipV="false" rot="0">
              <a:off x="0" y="0"/>
              <a:ext cx="883925" cy="883925"/>
            </a:xfrm>
            <a:custGeom>
              <a:avLst/>
              <a:gdLst/>
              <a:ahLst/>
              <a:cxnLst/>
              <a:rect r="r" b="b" t="t" l="l"/>
              <a:pathLst>
                <a:path h="883925" w="883925">
                  <a:moveTo>
                    <a:pt x="34602" y="0"/>
                  </a:moveTo>
                  <a:lnTo>
                    <a:pt x="849323" y="0"/>
                  </a:lnTo>
                  <a:cubicBezTo>
                    <a:pt x="868433" y="0"/>
                    <a:pt x="883925" y="15492"/>
                    <a:pt x="883925" y="34602"/>
                  </a:cubicBezTo>
                  <a:lnTo>
                    <a:pt x="883925" y="849323"/>
                  </a:lnTo>
                  <a:cubicBezTo>
                    <a:pt x="883925" y="858500"/>
                    <a:pt x="880280" y="867301"/>
                    <a:pt x="873790" y="873790"/>
                  </a:cubicBezTo>
                  <a:cubicBezTo>
                    <a:pt x="867301" y="880280"/>
                    <a:pt x="858500" y="883925"/>
                    <a:pt x="849323" y="883925"/>
                  </a:cubicBezTo>
                  <a:lnTo>
                    <a:pt x="34602" y="883925"/>
                  </a:lnTo>
                  <a:cubicBezTo>
                    <a:pt x="25425" y="883925"/>
                    <a:pt x="16624" y="880280"/>
                    <a:pt x="10135" y="873790"/>
                  </a:cubicBezTo>
                  <a:cubicBezTo>
                    <a:pt x="3646" y="867301"/>
                    <a:pt x="0" y="858500"/>
                    <a:pt x="0" y="849323"/>
                  </a:cubicBezTo>
                  <a:lnTo>
                    <a:pt x="0" y="34602"/>
                  </a:lnTo>
                  <a:cubicBezTo>
                    <a:pt x="0" y="25425"/>
                    <a:pt x="3646" y="16624"/>
                    <a:pt x="10135" y="10135"/>
                  </a:cubicBezTo>
                  <a:cubicBezTo>
                    <a:pt x="16624" y="3646"/>
                    <a:pt x="25425" y="0"/>
                    <a:pt x="34602" y="0"/>
                  </a:cubicBez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38100"/>
              <a:ext cx="883925" cy="845825"/>
            </a:xfrm>
            <a:prstGeom prst="rect">
              <a:avLst/>
            </a:prstGeom>
          </p:spPr>
          <p:txBody>
            <a:bodyPr anchor="ctr" rtlCol="false" tIns="50800" lIns="50800" bIns="50800" rIns="50800"/>
            <a:lstStyle/>
            <a:p>
              <a:pPr algn="ctr">
                <a:lnSpc>
                  <a:spcPts val="2234"/>
                </a:lnSpc>
              </a:pPr>
            </a:p>
          </p:txBody>
        </p:sp>
      </p:grpSp>
      <p:sp>
        <p:nvSpPr>
          <p:cNvPr name="TextBox 15" id="15"/>
          <p:cNvSpPr txBox="true"/>
          <p:nvPr/>
        </p:nvSpPr>
        <p:spPr>
          <a:xfrm rot="0">
            <a:off x="1183741" y="1169915"/>
            <a:ext cx="7472649" cy="807720"/>
          </a:xfrm>
          <a:prstGeom prst="rect">
            <a:avLst/>
          </a:prstGeom>
        </p:spPr>
        <p:txBody>
          <a:bodyPr anchor="t" rtlCol="false" tIns="0" lIns="0" bIns="0" rIns="0">
            <a:spAutoFit/>
          </a:bodyPr>
          <a:lstStyle/>
          <a:p>
            <a:pPr algn="l">
              <a:lnSpc>
                <a:spcPts val="5928"/>
              </a:lnSpc>
            </a:pPr>
            <a:r>
              <a:rPr lang="en-US" sz="6240" spc="-312">
                <a:solidFill>
                  <a:srgbClr val="FFFFFF"/>
                </a:solidFill>
                <a:latin typeface="League Spartan"/>
                <a:ea typeface="League Spartan"/>
                <a:cs typeface="League Spartan"/>
                <a:sym typeface="League Spartan"/>
              </a:rPr>
              <a:t>Connect </a:t>
            </a:r>
            <a:r>
              <a:rPr lang="en-US" sz="6240" spc="-312">
                <a:solidFill>
                  <a:srgbClr val="FF00D6"/>
                </a:solidFill>
                <a:latin typeface="League Spartan"/>
                <a:ea typeface="League Spartan"/>
                <a:cs typeface="League Spartan"/>
                <a:sym typeface="League Spartan"/>
              </a:rPr>
              <a:t>Us.</a:t>
            </a:r>
          </a:p>
        </p:txBody>
      </p:sp>
      <p:sp>
        <p:nvSpPr>
          <p:cNvPr name="TextBox 16" id="16"/>
          <p:cNvSpPr txBox="true"/>
          <p:nvPr/>
        </p:nvSpPr>
        <p:spPr>
          <a:xfrm rot="0">
            <a:off x="7857340" y="6159193"/>
            <a:ext cx="1598101" cy="621355"/>
          </a:xfrm>
          <a:prstGeom prst="rect">
            <a:avLst/>
          </a:prstGeom>
        </p:spPr>
        <p:txBody>
          <a:bodyPr anchor="t" rtlCol="false" tIns="0" lIns="0" bIns="0" rIns="0">
            <a:spAutoFit/>
          </a:bodyPr>
          <a:lstStyle/>
          <a:p>
            <a:pPr algn="l">
              <a:lnSpc>
                <a:spcPts val="4626"/>
              </a:lnSpc>
            </a:pPr>
            <a:r>
              <a:rPr lang="en-US" b="true" sz="4870" spc="-243">
                <a:solidFill>
                  <a:srgbClr val="000000"/>
                </a:solidFill>
                <a:latin typeface="Glacial Indifference Bold"/>
                <a:ea typeface="Glacial Indifference Bold"/>
                <a:cs typeface="Glacial Indifference Bold"/>
                <a:sym typeface="Glacial Indifference Bold"/>
              </a:rPr>
              <a:t>COAI</a:t>
            </a:r>
          </a:p>
        </p:txBody>
      </p:sp>
      <p:sp>
        <p:nvSpPr>
          <p:cNvPr name="TextBox 17" id="17"/>
          <p:cNvSpPr txBox="true"/>
          <p:nvPr/>
        </p:nvSpPr>
        <p:spPr>
          <a:xfrm rot="0">
            <a:off x="7382141" y="6828173"/>
            <a:ext cx="2445787" cy="307875"/>
          </a:xfrm>
          <a:prstGeom prst="rect">
            <a:avLst/>
          </a:prstGeom>
        </p:spPr>
        <p:txBody>
          <a:bodyPr anchor="t" rtlCol="false" tIns="0" lIns="0" bIns="0" rIns="0">
            <a:spAutoFit/>
          </a:bodyPr>
          <a:lstStyle/>
          <a:p>
            <a:pPr algn="l">
              <a:lnSpc>
                <a:spcPts val="2220"/>
              </a:lnSpc>
            </a:pPr>
            <a:r>
              <a:rPr lang="en-US" sz="2337" spc="-116">
                <a:solidFill>
                  <a:srgbClr val="3A3A3A"/>
                </a:solidFill>
                <a:latin typeface="Glacial Indifference"/>
                <a:ea typeface="Glacial Indifference"/>
                <a:cs typeface="Glacial Indifference"/>
                <a:sym typeface="Glacial Indifference"/>
              </a:rPr>
              <a:t>Github website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8661018">
            <a:off x="2798097" y="-1365395"/>
            <a:ext cx="12305944" cy="8229600"/>
          </a:xfrm>
          <a:custGeom>
            <a:avLst/>
            <a:gdLst/>
            <a:ahLst/>
            <a:cxnLst/>
            <a:rect r="r" b="b" t="t" l="l"/>
            <a:pathLst>
              <a:path h="8229600" w="12305944">
                <a:moveTo>
                  <a:pt x="0" y="0"/>
                </a:moveTo>
                <a:lnTo>
                  <a:pt x="12305944" y="0"/>
                </a:lnTo>
                <a:lnTo>
                  <a:pt x="12305944" y="8229600"/>
                </a:lnTo>
                <a:lnTo>
                  <a:pt x="0" y="8229600"/>
                </a:lnTo>
                <a:lnTo>
                  <a:pt x="0" y="0"/>
                </a:lnTo>
                <a:close/>
              </a:path>
            </a:pathLst>
          </a:custGeom>
          <a:blipFill>
            <a:blip r:embed="rId2"/>
            <a:stretch>
              <a:fillRect l="0" t="0" r="0" b="0"/>
            </a:stretch>
          </a:blipFill>
        </p:spPr>
      </p:sp>
      <p:sp>
        <p:nvSpPr>
          <p:cNvPr name="TextBox 3" id="3"/>
          <p:cNvSpPr txBox="true"/>
          <p:nvPr/>
        </p:nvSpPr>
        <p:spPr>
          <a:xfrm rot="0">
            <a:off x="15439035" y="8970753"/>
            <a:ext cx="1820265" cy="708444"/>
          </a:xfrm>
          <a:prstGeom prst="rect">
            <a:avLst/>
          </a:prstGeom>
        </p:spPr>
        <p:txBody>
          <a:bodyPr anchor="t" rtlCol="false" tIns="0" lIns="0" bIns="0" rIns="0">
            <a:spAutoFit/>
          </a:bodyPr>
          <a:lstStyle/>
          <a:p>
            <a:pPr algn="l">
              <a:lnSpc>
                <a:spcPts val="5269"/>
              </a:lnSpc>
            </a:pPr>
            <a:r>
              <a:rPr lang="en-US" sz="5547" spc="-277">
                <a:solidFill>
                  <a:srgbClr val="FFFFFF"/>
                </a:solidFill>
                <a:latin typeface="League Spartan"/>
                <a:ea typeface="League Spartan"/>
                <a:cs typeface="League Spartan"/>
                <a:sym typeface="League Spartan"/>
              </a:rPr>
              <a:t>CO</a:t>
            </a:r>
            <a:r>
              <a:rPr lang="en-US" sz="5547" spc="-277">
                <a:solidFill>
                  <a:srgbClr val="FF00D6"/>
                </a:solidFill>
                <a:latin typeface="League Spartan"/>
                <a:ea typeface="League Spartan"/>
                <a:cs typeface="League Spartan"/>
                <a:sym typeface="League Spartan"/>
              </a:rPr>
              <a:t>AI</a:t>
            </a:r>
          </a:p>
        </p:txBody>
      </p:sp>
      <p:sp>
        <p:nvSpPr>
          <p:cNvPr name="TextBox 4" id="4"/>
          <p:cNvSpPr txBox="true"/>
          <p:nvPr/>
        </p:nvSpPr>
        <p:spPr>
          <a:xfrm rot="0">
            <a:off x="5860970" y="4484956"/>
            <a:ext cx="6917130" cy="1185499"/>
          </a:xfrm>
          <a:prstGeom prst="rect">
            <a:avLst/>
          </a:prstGeom>
        </p:spPr>
        <p:txBody>
          <a:bodyPr anchor="t" rtlCol="false" tIns="0" lIns="0" bIns="0" rIns="0">
            <a:spAutoFit/>
          </a:bodyPr>
          <a:lstStyle/>
          <a:p>
            <a:pPr algn="just" marL="0" indent="0" lvl="0">
              <a:lnSpc>
                <a:spcPts val="9732"/>
              </a:lnSpc>
              <a:spcBef>
                <a:spcPct val="0"/>
              </a:spcBef>
            </a:pPr>
            <a:r>
              <a:rPr lang="en-US" sz="6951">
                <a:solidFill>
                  <a:srgbClr val="FFFFFF"/>
                </a:solidFill>
                <a:latin typeface="Glacial Indifference"/>
                <a:ea typeface="Glacial Indifference"/>
                <a:cs typeface="Glacial Indifference"/>
                <a:sym typeface="Glacial Indifference"/>
              </a:rPr>
              <a:t>Open to </a:t>
            </a:r>
            <a:r>
              <a:rPr lang="en-US" sz="6951">
                <a:solidFill>
                  <a:srgbClr val="FF00D6"/>
                </a:solidFill>
                <a:latin typeface="Glacial Indifference"/>
                <a:ea typeface="Glacial Indifference"/>
                <a:cs typeface="Glacial Indifference"/>
                <a:sym typeface="Glacial Indifference"/>
              </a:rPr>
              <a:t>Queries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DAGdLOgKn5w</dc:identifier>
  <dcterms:modified xsi:type="dcterms:W3CDTF">2011-08-01T06:04:30Z</dcterms:modified>
  <cp:revision>1</cp:revision>
  <dc:title>COAI</dc:title>
</cp:coreProperties>
</file>