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63" r:id="rId5"/>
    <p:sldId id="258" r:id="rId6"/>
    <p:sldId id="259" r:id="rId7"/>
    <p:sldId id="260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6305-9EAC-459A-B715-EAF0F6713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2F9CF-699A-4969-B617-840CB77D7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5CC8C-A9AF-4D65-89D8-6B62466E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6775-8DDF-4DF2-BB50-1267EB7BFD76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1E444-06B3-48A8-B47F-1137775F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42320-8C3D-450F-9B93-AA86CF88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5FA1-6411-41CD-8DEF-2BF0CC7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7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9D69-F368-439F-9A5A-10430CA4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FF35C-F03E-40D8-927C-FDC457012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1FED3-52B0-4EE3-83F0-1BE0731D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6775-8DDF-4DF2-BB50-1267EB7BFD76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C3A97-2708-4F74-96ED-973778598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6C888-9276-4FD8-9BAC-F6BC84A8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5FA1-6411-41CD-8DEF-2BF0CC7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6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16746-C923-40CD-AAE3-43C253235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2400B-E8E7-4A1A-80AC-79130FC30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A1652-758C-4FF3-AFE3-2C327A44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6775-8DDF-4DF2-BB50-1267EB7BFD76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2F24-7201-4E1E-885A-9D3E3C72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E13DA-0941-4573-A3E6-8C8401FB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5FA1-6411-41CD-8DEF-2BF0CC7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8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4D8F-837E-47B1-B764-663DAD68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F408C-E2D3-4292-BC27-8A28E5CDD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B8BBA-36C4-4D43-A553-B219DE66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6775-8DDF-4DF2-BB50-1267EB7BFD76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B80AD-C5D8-4928-85A0-3948D64B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4C72-9ACA-4E67-949A-B6814515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5FA1-6411-41CD-8DEF-2BF0CC7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8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58592-AA87-4B90-91F6-95A43907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499-EF2C-4112-A854-5A05B2CA3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1C983-476D-4207-96CC-31703BE8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6775-8DDF-4DF2-BB50-1267EB7BFD76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5799-D315-4215-ABBA-07E0D2AF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7D220-09FC-4388-8FC0-BD15C619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5FA1-6411-41CD-8DEF-2BF0CC7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3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6DA2-5C09-4300-AB28-246E2E4D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42011-3763-414D-B44A-DF7CA16DE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1E905-446F-45FC-8039-597690063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D9AD3-70F5-436C-B25F-65A4729C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6775-8DDF-4DF2-BB50-1267EB7BFD76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CC876-819F-466B-AB46-BB2458C8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37105-86C4-4477-8B33-CACC7E13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5FA1-6411-41CD-8DEF-2BF0CC7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1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878E-BC62-435F-B4AE-10929544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32092-34AC-400A-B5AF-441FABA52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823AC-0085-4C5F-88E6-FC67BD86B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93595-F97E-4F07-8756-32181EB80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69DB2-804B-4E36-8101-16E6C6533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65153-F226-4889-92A9-46F8B92B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6775-8DDF-4DF2-BB50-1267EB7BFD76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C6D48-9A8E-42A0-BD36-FC64FACC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D53C3-A224-4C04-8948-3E3D75F7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5FA1-6411-41CD-8DEF-2BF0CC7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3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5C5D-7C1D-47BA-8429-5168A455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AFD02-C409-4EEB-A8F4-018EEA8D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6775-8DDF-4DF2-BB50-1267EB7BFD76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473A3-D389-4F3E-88A9-26C81C5A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864EA-BBBD-4867-A0C3-A36659A4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5FA1-6411-41CD-8DEF-2BF0CC7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1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7106D-835D-42F0-97DA-67D2C8DB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6775-8DDF-4DF2-BB50-1267EB7BFD76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B9475-94C8-4117-896C-FC082489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61F15-1CE2-4F7C-966F-D917FFD3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5FA1-6411-41CD-8DEF-2BF0CC7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BAB3-C71D-479D-8653-E0422695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0280-7779-4702-B8C0-E3CB24688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7D208-BD27-4A22-A992-1EA8581A3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7A0F8-BA22-4720-A4F8-32A088A6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6775-8DDF-4DF2-BB50-1267EB7BFD76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B366F-1FC3-4706-9AED-5FCAFC10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831CA-B4E6-44C4-9E7C-E83973F6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5FA1-6411-41CD-8DEF-2BF0CC7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0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B448-74DE-478C-AE2D-C4550C20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8F22D-9BE8-4081-8AD9-42BB5DFDF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16378-0103-44FA-9CA8-B12EAA5A6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78538-92C5-45BF-A149-20F99BC8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6775-8DDF-4DF2-BB50-1267EB7BFD76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84D22-A5AD-4084-B67D-F752C1F8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A4690-F809-4293-936B-3D93C7C3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5FA1-6411-41CD-8DEF-2BF0CC7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68E14-12BB-4E90-9F35-4944E9B3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68B63-AD29-41A9-A913-160DC3B35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E1D8A-F8DF-4EE3-963A-95D5D25B1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06775-8DDF-4DF2-BB50-1267EB7BFD76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AD497-1FE6-4B0A-A249-14649F40C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AB0E2-E407-4C23-94AE-D0A28DD22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B5FA1-6411-41CD-8DEF-2BF0CC7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0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DA0D97-4BD3-48F3-B13E-3A0246C59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3663"/>
            <a:ext cx="9144000" cy="690044"/>
          </a:xfrm>
        </p:spPr>
        <p:txBody>
          <a:bodyPr>
            <a:noAutofit/>
          </a:bodyPr>
          <a:lstStyle/>
          <a:p>
            <a:r>
              <a:rPr lang="en-US" sz="60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 to C++</a:t>
            </a:r>
          </a:p>
        </p:txBody>
      </p:sp>
    </p:spTree>
    <p:extLst>
      <p:ext uri="{BB962C8B-B14F-4D97-AF65-F5344CB8AC3E}">
        <p14:creationId xmlns:p14="http://schemas.microsoft.com/office/powerpoint/2010/main" val="341696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187A5-29A6-46CD-BA5B-135D5E25F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490" y="1063689"/>
            <a:ext cx="6175310" cy="5439846"/>
          </a:xfrm>
        </p:spPr>
        <p:txBody>
          <a:bodyPr>
            <a:normAutofit/>
          </a:bodyPr>
          <a:lstStyle/>
          <a:p>
            <a:r>
              <a:rPr lang="en-US" sz="1800" dirty="0"/>
              <a:t>‘main’ -&gt; starting point of execution for our program (doesn’t mean the first code ran by the CPU)</a:t>
            </a:r>
          </a:p>
          <a:p>
            <a:endParaRPr lang="en-US" sz="1800" dirty="0"/>
          </a:p>
          <a:p>
            <a:r>
              <a:rPr lang="en-US" sz="1800" dirty="0"/>
              <a:t>‘Pre-Processor’ expands the code by expanding the macros, includes the header file</a:t>
            </a:r>
          </a:p>
          <a:p>
            <a:endParaRPr lang="en-US" sz="1800" dirty="0"/>
          </a:p>
          <a:p>
            <a:r>
              <a:rPr lang="en-US" sz="1800" dirty="0"/>
              <a:t>‘Compiler’ then compiles the code by converting the high level code to machine level code (assembly code)</a:t>
            </a:r>
          </a:p>
          <a:p>
            <a:endParaRPr lang="en-US" sz="1800" dirty="0"/>
          </a:p>
          <a:p>
            <a:r>
              <a:rPr lang="en-US" sz="1800" dirty="0"/>
              <a:t>‘Linker’ then resolves the references that were placed by the compiler. Finally, generates an .exe file</a:t>
            </a:r>
          </a:p>
          <a:p>
            <a:endParaRPr lang="en-US" sz="1800" dirty="0"/>
          </a:p>
          <a:p>
            <a:r>
              <a:rPr lang="en-US" sz="1800" dirty="0"/>
              <a:t>‘Loader’ then loads the .exe file to main or primary memory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B3E3A0-7F5A-4C3C-BD3E-013D18532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5012"/>
            <a:ext cx="39909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487C-FC3D-43E5-9495-FC4776C2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21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C++ Preference over other languages: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06B7-F451-4FD8-B369-41BD23310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9387"/>
            <a:ext cx="10515600" cy="4077575"/>
          </a:xfrm>
        </p:spPr>
        <p:txBody>
          <a:bodyPr>
            <a:normAutofit/>
          </a:bodyPr>
          <a:lstStyle/>
          <a:p>
            <a:r>
              <a:rPr lang="en-US" sz="1800" dirty="0"/>
              <a:t>Portable: We can use the same compiler across different platforms (macOS, Win), not like Java(JDK is platform dependent, but not JRE though)</a:t>
            </a:r>
          </a:p>
          <a:p>
            <a:r>
              <a:rPr lang="en-US" sz="1800" dirty="0"/>
              <a:t>Object Oriented Programming: A big leap over ‘C’, allow code reusability and makes a program even more reliable</a:t>
            </a:r>
          </a:p>
          <a:p>
            <a:r>
              <a:rPr lang="en-US" sz="1800" dirty="0"/>
              <a:t>Low-Level Manipulations: Browser based services (‘</a:t>
            </a:r>
            <a:r>
              <a:rPr lang="en-US" sz="1800" dirty="0" err="1"/>
              <a:t>libuv</a:t>
            </a:r>
            <a:r>
              <a:rPr lang="en-US" sz="1800" dirty="0"/>
              <a:t>’ in node is in </a:t>
            </a:r>
            <a:r>
              <a:rPr lang="en-US" sz="1800" dirty="0" err="1"/>
              <a:t>c++</a:t>
            </a:r>
            <a:r>
              <a:rPr lang="en-US" sz="1800" dirty="0"/>
              <a:t>) etc.,</a:t>
            </a:r>
          </a:p>
          <a:p>
            <a:r>
              <a:rPr lang="en-US" sz="1800" dirty="0"/>
              <a:t>Large community for better improvements and query resolutions</a:t>
            </a:r>
          </a:p>
          <a:p>
            <a:r>
              <a:rPr lang="en-US" sz="1800" dirty="0"/>
              <a:t>C++ is a ‘compiler’ based language (code is preprocessed -&gt;  compiled -&gt; linked -&gt; loaded)</a:t>
            </a:r>
          </a:p>
          <a:p>
            <a:r>
              <a:rPr lang="en-US" sz="1800" dirty="0"/>
              <a:t>Fast and efficient ( C  &gt;  C++  &gt;  Java  &gt;&gt;&gt; Python)</a:t>
            </a:r>
          </a:p>
          <a:p>
            <a:r>
              <a:rPr lang="en-US" sz="1800" dirty="0"/>
              <a:t>Availability of ‘Standard Template Library (STL)’ makes it one of the best language for Competitive programmers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26" name="Picture 2" descr="Why is Java slower than Python and C++? (Leetcode - solutions runtime  distribution)? Is that always the case? - Quora">
            <a:extLst>
              <a:ext uri="{FF2B5EF4-FFF2-40B4-BE49-F238E27FC236}">
                <a16:creationId xmlns:a16="http://schemas.microsoft.com/office/drawing/2014/main" id="{D461DB4E-CB61-47D1-B1E5-6395D854F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11" y="868156"/>
            <a:ext cx="5226018" cy="530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8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487C-FC3D-43E5-9495-FC4776C2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21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Math functions: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4A226-00CB-4E8D-A8F6-99A7B91B2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math function needs inputs and returns an output</a:t>
            </a:r>
          </a:p>
          <a:p>
            <a:endParaRPr lang="en-US" sz="1800" dirty="0"/>
          </a:p>
          <a:p>
            <a:r>
              <a:rPr lang="en-US" sz="1800" dirty="0"/>
              <a:t>In addition to human mathematics, machines also need to know about the details of the inputs/outputs being passed</a:t>
            </a:r>
          </a:p>
          <a:p>
            <a:endParaRPr lang="en-US" sz="1800" dirty="0"/>
          </a:p>
          <a:p>
            <a:r>
              <a:rPr lang="en-US" sz="1800" dirty="0"/>
              <a:t>So, Function requirements:</a:t>
            </a:r>
          </a:p>
          <a:p>
            <a:pPr lvl="1"/>
            <a:r>
              <a:rPr lang="en-US" sz="1800" dirty="0"/>
              <a:t>A Name</a:t>
            </a:r>
          </a:p>
          <a:p>
            <a:pPr lvl="1"/>
            <a:r>
              <a:rPr lang="en-US" sz="1800" dirty="0"/>
              <a:t>Inputs (If Any)</a:t>
            </a:r>
          </a:p>
          <a:p>
            <a:pPr lvl="1"/>
            <a:r>
              <a:rPr lang="en-US" sz="1800" dirty="0"/>
              <a:t>Outputs (If Any)</a:t>
            </a:r>
          </a:p>
          <a:p>
            <a:pPr lvl="1"/>
            <a:r>
              <a:rPr lang="en-US" sz="1800" dirty="0"/>
              <a:t>Of Course, what are the input/output types the function is expecting or returning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8338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487C-FC3D-43E5-9495-FC4776C2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21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First Program – ‘Hello World’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06B7-F451-4FD8-B369-41BD23310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766" y="2099387"/>
            <a:ext cx="4841033" cy="4077575"/>
          </a:xfrm>
        </p:spPr>
        <p:txBody>
          <a:bodyPr>
            <a:normAutofit/>
          </a:bodyPr>
          <a:lstStyle/>
          <a:p>
            <a:r>
              <a:rPr lang="en-US" sz="1800" dirty="0"/>
              <a:t>We have to import libraries</a:t>
            </a:r>
          </a:p>
          <a:p>
            <a:r>
              <a:rPr lang="en-US" sz="1800" dirty="0"/>
              <a:t>Define ‘using’ the namespace in which the library is written in</a:t>
            </a:r>
          </a:p>
          <a:p>
            <a:r>
              <a:rPr lang="en-US" sz="1800" dirty="0"/>
              <a:t>Write main function (void or int)</a:t>
            </a:r>
          </a:p>
          <a:p>
            <a:r>
              <a:rPr lang="en-US" sz="1800" dirty="0"/>
              <a:t>‘</a:t>
            </a:r>
            <a:r>
              <a:rPr lang="en-US" sz="1800" dirty="0" err="1"/>
              <a:t>cout</a:t>
            </a:r>
            <a:r>
              <a:rPr lang="en-US" sz="1800" dirty="0"/>
              <a:t> &lt;&lt; ---- ;’ to print a new line on to the screen</a:t>
            </a:r>
          </a:p>
          <a:p>
            <a:r>
              <a:rPr lang="en-US" sz="1800" dirty="0"/>
              <a:t>‘</a:t>
            </a:r>
            <a:r>
              <a:rPr lang="en-US" sz="1800" dirty="0" err="1"/>
              <a:t>endl</a:t>
            </a:r>
            <a:r>
              <a:rPr lang="en-US" sz="1800" dirty="0"/>
              <a:t>’ specifies the program to print a new line on to the screen</a:t>
            </a:r>
          </a:p>
          <a:p>
            <a:r>
              <a:rPr lang="en-US" sz="1800" dirty="0"/>
              <a:t>‘return ---’ statement returns the value to the function caller (return type at the start of the function had to be matched with return type at the end.</a:t>
            </a:r>
          </a:p>
          <a:p>
            <a:r>
              <a:rPr lang="en-US" sz="1800" dirty="0"/>
              <a:t>‘{…}’ is a block of code (defines the </a:t>
            </a:r>
            <a:r>
              <a:rPr lang="en-US" sz="1800" b="1" dirty="0"/>
              <a:t>scope*</a:t>
            </a:r>
            <a:r>
              <a:rPr lang="en-US" sz="18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1F421-F067-40B4-AA0E-F8314517B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1" y="2449744"/>
            <a:ext cx="3856316" cy="238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45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5A10-6C4D-4B5C-87A4-E5E2D992D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11" y="2235140"/>
            <a:ext cx="3856316" cy="238771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2E0552-3A0E-4501-A53F-ABBAA9AAE8EE}"/>
              </a:ext>
            </a:extLst>
          </p:cNvPr>
          <p:cNvSpPr/>
          <p:nvPr/>
        </p:nvSpPr>
        <p:spPr>
          <a:xfrm>
            <a:off x="967610" y="2235140"/>
            <a:ext cx="3660373" cy="3494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28C821-3F65-44A2-9690-9BAC67ACAC5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627983" y="2409860"/>
            <a:ext cx="8117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63C745-9B0A-4BA3-899F-38A1C44ECCFC}"/>
              </a:ext>
            </a:extLst>
          </p:cNvPr>
          <p:cNvSpPr txBox="1"/>
          <p:nvPr/>
        </p:nvSpPr>
        <p:spPr>
          <a:xfrm>
            <a:off x="5533053" y="2235140"/>
            <a:ext cx="5850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Including Header files (just like imports in python)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iostream – input output streaming functions (</a:t>
            </a:r>
            <a:r>
              <a:rPr lang="en-US" dirty="0" err="1"/>
              <a:t>cin</a:t>
            </a:r>
            <a:r>
              <a:rPr lang="en-US" dirty="0"/>
              <a:t> &amp; </a:t>
            </a:r>
            <a:r>
              <a:rPr lang="en-US" dirty="0" err="1"/>
              <a:t>cout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326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5A10-6C4D-4B5C-87A4-E5E2D992D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11" y="2235140"/>
            <a:ext cx="3856316" cy="238771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4D69A3-1B5F-42B3-8AB1-0074704308BD}"/>
              </a:ext>
            </a:extLst>
          </p:cNvPr>
          <p:cNvSpPr/>
          <p:nvPr/>
        </p:nvSpPr>
        <p:spPr>
          <a:xfrm>
            <a:off x="967610" y="2748323"/>
            <a:ext cx="3660373" cy="3494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E35EAA-1738-4A47-A006-021F86812C2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27983" y="2923043"/>
            <a:ext cx="8117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5E1378-E447-44C1-940C-5AA9A98818F5}"/>
              </a:ext>
            </a:extLst>
          </p:cNvPr>
          <p:cNvSpPr txBox="1"/>
          <p:nvPr/>
        </p:nvSpPr>
        <p:spPr>
          <a:xfrm>
            <a:off x="5533053" y="2748323"/>
            <a:ext cx="58502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Including Header files doesn’t guarantee the successful import of the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also have to specify the namespace in which the library is present (written)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BTS standard library (which has codes for ‘</a:t>
            </a:r>
            <a:r>
              <a:rPr lang="en-US" dirty="0" err="1"/>
              <a:t>cin</a:t>
            </a:r>
            <a:r>
              <a:rPr lang="en-US" dirty="0"/>
              <a:t>’, ‘</a:t>
            </a:r>
            <a:r>
              <a:rPr lang="en-US" dirty="0" err="1"/>
              <a:t>cout</a:t>
            </a:r>
            <a:r>
              <a:rPr lang="en-US" dirty="0"/>
              <a:t>’) are declared inside ‘std’ namespace. So, we have to use namespace std for using </a:t>
            </a:r>
            <a:r>
              <a:rPr lang="en-US" dirty="0" err="1"/>
              <a:t>cin</a:t>
            </a:r>
            <a:r>
              <a:rPr lang="en-US" dirty="0"/>
              <a:t>, </a:t>
            </a:r>
            <a:r>
              <a:rPr lang="en-US" dirty="0" err="1"/>
              <a:t>cout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878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5A10-6C4D-4B5C-87A4-E5E2D992D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11" y="2235140"/>
            <a:ext cx="3856316" cy="238771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4D69A3-1B5F-42B3-8AB1-0074704308BD}"/>
              </a:ext>
            </a:extLst>
          </p:cNvPr>
          <p:cNvSpPr/>
          <p:nvPr/>
        </p:nvSpPr>
        <p:spPr>
          <a:xfrm>
            <a:off x="967610" y="3270839"/>
            <a:ext cx="3660373" cy="11705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E35EAA-1738-4A47-A006-021F86812C2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27983" y="3856105"/>
            <a:ext cx="905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5E1378-E447-44C1-940C-5AA9A98818F5}"/>
              </a:ext>
            </a:extLst>
          </p:cNvPr>
          <p:cNvSpPr txBox="1"/>
          <p:nvPr/>
        </p:nvSpPr>
        <p:spPr>
          <a:xfrm>
            <a:off x="5533053" y="2561703"/>
            <a:ext cx="58502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code…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‘main’ is function name, ‘int’ is return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mandatory that every C++ program should have ‘the’ ‘main’ function </a:t>
            </a:r>
            <a:r>
              <a:rPr lang="en-US" dirty="0" err="1"/>
              <a:t>bcz</a:t>
            </a:r>
            <a:r>
              <a:rPr lang="en-US" dirty="0"/>
              <a:t> main is the designated entry point of the compilation of your program (remember ‘compilation’, not the entire program)</a:t>
            </a:r>
          </a:p>
        </p:txBody>
      </p:sp>
    </p:spTree>
    <p:extLst>
      <p:ext uri="{BB962C8B-B14F-4D97-AF65-F5344CB8AC3E}">
        <p14:creationId xmlns:p14="http://schemas.microsoft.com/office/powerpoint/2010/main" val="362213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5A10-6C4D-4B5C-87A4-E5E2D992D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674" y="1172118"/>
            <a:ext cx="5567449" cy="344720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48F9E1-024C-4A01-941D-69E89D73271F}"/>
              </a:ext>
            </a:extLst>
          </p:cNvPr>
          <p:cNvSpPr/>
          <p:nvPr/>
        </p:nvSpPr>
        <p:spPr>
          <a:xfrm>
            <a:off x="3528480" y="2752530"/>
            <a:ext cx="513184" cy="3146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01E948C-36AA-42E3-AF73-3AE7D5CEC4FC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rot="10800000" flipV="1">
            <a:off x="2584580" y="2909870"/>
            <a:ext cx="943901" cy="316574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C65E7A-D3DA-4945-B6AB-544F33EA6AE0}"/>
              </a:ext>
            </a:extLst>
          </p:cNvPr>
          <p:cNvSpPr txBox="1"/>
          <p:nvPr/>
        </p:nvSpPr>
        <p:spPr>
          <a:xfrm>
            <a:off x="1101012" y="3041778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Type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B6516D-3660-4BA2-87D9-7BA5766B3384}"/>
              </a:ext>
            </a:extLst>
          </p:cNvPr>
          <p:cNvSpPr/>
          <p:nvPr/>
        </p:nvSpPr>
        <p:spPr>
          <a:xfrm>
            <a:off x="4068146" y="2715208"/>
            <a:ext cx="886409" cy="3780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459CDA-ED19-4687-AC98-55E63F03C757}"/>
              </a:ext>
            </a:extLst>
          </p:cNvPr>
          <p:cNvSpPr txBox="1"/>
          <p:nvPr/>
        </p:nvSpPr>
        <p:spPr>
          <a:xfrm>
            <a:off x="7218783" y="2767856"/>
            <a:ext cx="216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name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4D86D75-1FA9-43DA-A3F3-E2366D45F5B7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4954555" y="2904230"/>
            <a:ext cx="2264228" cy="4829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69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11" grpId="0" animBg="1"/>
      <p:bldP spid="11" grpId="1" animBg="1"/>
      <p:bldP spid="13" grpId="0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BF5F7E-51DB-41B6-992D-4E1D03047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041" y="1669784"/>
            <a:ext cx="4527710" cy="310749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9206C2-CA21-4BC5-BA14-B761851A0976}"/>
              </a:ext>
            </a:extLst>
          </p:cNvPr>
          <p:cNvSpPr/>
          <p:nvPr/>
        </p:nvSpPr>
        <p:spPr>
          <a:xfrm>
            <a:off x="4142791" y="3610947"/>
            <a:ext cx="3937517" cy="3918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B33E79-C989-46FB-979D-623D7C5270C0}"/>
              </a:ext>
            </a:extLst>
          </p:cNvPr>
          <p:cNvSpPr txBox="1"/>
          <p:nvPr/>
        </p:nvSpPr>
        <p:spPr>
          <a:xfrm>
            <a:off x="9458242" y="3429000"/>
            <a:ext cx="216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Logic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0EFA445-0F06-4EC1-BAA1-7222D3FA14F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8080308" y="3613666"/>
            <a:ext cx="1377934" cy="19322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5BB65F5-463B-4863-975F-F820F72121EA}"/>
              </a:ext>
            </a:extLst>
          </p:cNvPr>
          <p:cNvSpPr/>
          <p:nvPr/>
        </p:nvSpPr>
        <p:spPr>
          <a:xfrm>
            <a:off x="3528480" y="3321699"/>
            <a:ext cx="513184" cy="3146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6B2F978-55CE-4EAB-9FD6-90FAEA83635C}"/>
              </a:ext>
            </a:extLst>
          </p:cNvPr>
          <p:cNvCxnSpPr>
            <a:cxnSpLocks/>
            <a:stCxn id="22" idx="1"/>
            <a:endCxn id="24" idx="3"/>
          </p:cNvCxnSpPr>
          <p:nvPr/>
        </p:nvCxnSpPr>
        <p:spPr>
          <a:xfrm rot="10800000" flipV="1">
            <a:off x="2584580" y="3479039"/>
            <a:ext cx="943900" cy="455074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F64192-A55A-46FD-B2E2-BB178C41A178}"/>
              </a:ext>
            </a:extLst>
          </p:cNvPr>
          <p:cNvSpPr txBox="1"/>
          <p:nvPr/>
        </p:nvSpPr>
        <p:spPr>
          <a:xfrm>
            <a:off x="410548" y="3610947"/>
            <a:ext cx="217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logic start (scope-’{‘)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185553F-7BF5-48F3-B4F4-3D4460B874E3}"/>
              </a:ext>
            </a:extLst>
          </p:cNvPr>
          <p:cNvSpPr/>
          <p:nvPr/>
        </p:nvSpPr>
        <p:spPr>
          <a:xfrm>
            <a:off x="3540915" y="4285861"/>
            <a:ext cx="513184" cy="3146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1CB8C4D-0A77-4979-BBC4-0A2E2178C223}"/>
              </a:ext>
            </a:extLst>
          </p:cNvPr>
          <p:cNvCxnSpPr>
            <a:cxnSpLocks/>
            <a:stCxn id="28" idx="1"/>
            <a:endCxn id="30" idx="3"/>
          </p:cNvCxnSpPr>
          <p:nvPr/>
        </p:nvCxnSpPr>
        <p:spPr>
          <a:xfrm rot="10800000" flipV="1">
            <a:off x="2597015" y="4443201"/>
            <a:ext cx="943900" cy="455074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BAFA57D-CC32-464F-8518-C2FB6EAA5C03}"/>
              </a:ext>
            </a:extLst>
          </p:cNvPr>
          <p:cNvSpPr txBox="1"/>
          <p:nvPr/>
        </p:nvSpPr>
        <p:spPr>
          <a:xfrm>
            <a:off x="422983" y="4575109"/>
            <a:ext cx="217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logic start (scope-’{‘)</a:t>
            </a:r>
          </a:p>
        </p:txBody>
      </p:sp>
    </p:spTree>
    <p:extLst>
      <p:ext uri="{BB962C8B-B14F-4D97-AF65-F5344CB8AC3E}">
        <p14:creationId xmlns:p14="http://schemas.microsoft.com/office/powerpoint/2010/main" val="224673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2" grpId="0" animBg="1"/>
      <p:bldP spid="24" grpId="0"/>
      <p:bldP spid="28" grpId="0" animBg="1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560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C++ Preference over other languages:</vt:lpstr>
      <vt:lpstr>Math functions:</vt:lpstr>
      <vt:lpstr>First Program – ‘Hello World’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Pogiri Bhanuteja</dc:creator>
  <cp:lastModifiedBy>Pogiri Bhanuteja</cp:lastModifiedBy>
  <cp:revision>20</cp:revision>
  <dcterms:created xsi:type="dcterms:W3CDTF">2024-02-09T07:18:43Z</dcterms:created>
  <dcterms:modified xsi:type="dcterms:W3CDTF">2024-02-11T02:08:54Z</dcterms:modified>
</cp:coreProperties>
</file>