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3" r:id="rId2"/>
    <p:sldId id="284" r:id="rId3"/>
    <p:sldId id="285" r:id="rId4"/>
    <p:sldId id="286" r:id="rId5"/>
    <p:sldId id="287" r:id="rId6"/>
    <p:sldId id="289" r:id="rId7"/>
    <p:sldId id="290" r:id="rId8"/>
    <p:sldId id="291" r:id="rId9"/>
    <p:sldId id="292" r:id="rId10"/>
    <p:sldId id="293" r:id="rId11"/>
    <p:sldId id="294" r:id="rId12"/>
    <p:sldId id="295" r:id="rId13"/>
    <p:sldId id="296" r:id="rId14"/>
    <p:sldId id="29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1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ga-I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00514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ga-I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73247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61798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ga-I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33054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3" name="Content Placeholder 2"/>
          <p:cNvSpPr>
            <a:spLocks noGrp="1"/>
          </p:cNvSpPr>
          <p:nvPr>
            <p:ph idx="1"/>
          </p:nvPr>
        </p:nvSpPr>
        <p:spPr>
          <a:xfrm>
            <a:off x="457201" y="1603460"/>
            <a:ext cx="3981308" cy="4522704"/>
          </a:xfrm>
        </p:spPr>
        <p:txBody>
          <a:bodyPr>
            <a:normAutofit/>
          </a:bodyPr>
          <a:lstStyle>
            <a:lvl1pPr marL="0" indent="0">
              <a:buNone/>
              <a:tabLst>
                <a:tab pos="179388" algn="l"/>
                <a:tab pos="358775" algn="l"/>
                <a:tab pos="538163" algn="l"/>
                <a:tab pos="719138" algn="l"/>
                <a:tab pos="898525" algn="l"/>
              </a:tabLst>
              <a:defRPr sz="1200">
                <a:latin typeface="Courier"/>
                <a:cs typeface="Courier"/>
              </a:defRPr>
            </a:lvl1pPr>
          </a:lstStyle>
          <a:p>
            <a:pPr lvl="0"/>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7" name="Content Placeholder 2"/>
          <p:cNvSpPr>
            <a:spLocks noGrp="1"/>
          </p:cNvSpPr>
          <p:nvPr>
            <p:ph idx="13"/>
          </p:nvPr>
        </p:nvSpPr>
        <p:spPr>
          <a:xfrm>
            <a:off x="4701483" y="1603460"/>
            <a:ext cx="3987723" cy="4522704"/>
          </a:xfrm>
        </p:spPr>
        <p:txBody>
          <a:bodyPr>
            <a:normAutofit/>
          </a:bodyPr>
          <a:lstStyle>
            <a:lvl1pPr marL="0" indent="0">
              <a:buNone/>
              <a:tabLst>
                <a:tab pos="179388" algn="l"/>
                <a:tab pos="449263" algn="l"/>
                <a:tab pos="719138" algn="l"/>
                <a:tab pos="987425" algn="l"/>
                <a:tab pos="1257300" algn="l"/>
              </a:tabLst>
              <a:defRPr sz="1200">
                <a:latin typeface="Courier"/>
                <a:cs typeface="Courier"/>
              </a:defRPr>
            </a:lvl1pPr>
          </a:lstStyle>
          <a:p>
            <a:pPr lvl="0"/>
            <a:endParaRPr lang="en-US" dirty="0"/>
          </a:p>
        </p:txBody>
      </p:sp>
      <p:sp>
        <p:nvSpPr>
          <p:cNvPr id="10"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424711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12" name="Text Placeholder 11"/>
          <p:cNvSpPr>
            <a:spLocks noGrp="1"/>
          </p:cNvSpPr>
          <p:nvPr>
            <p:ph type="body" sz="quarter" idx="13"/>
          </p:nvPr>
        </p:nvSpPr>
        <p:spPr>
          <a:xfrm>
            <a:off x="457200" y="1632292"/>
            <a:ext cx="8229600" cy="3767420"/>
          </a:xfrm>
        </p:spPr>
        <p:txBody>
          <a:bodyPr/>
          <a:lstStyle>
            <a:lvl1pPr marL="0" indent="0">
              <a:buNone/>
              <a:defRPr i="1"/>
            </a:lvl1pPr>
          </a:lstStyle>
          <a:p>
            <a:pPr lvl="0"/>
            <a:endParaRPr lang="en-US" dirty="0"/>
          </a:p>
        </p:txBody>
      </p:sp>
      <p:sp>
        <p:nvSpPr>
          <p:cNvPr id="14"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354717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ga-I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4" name="Date Placeholder 3"/>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20183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Date Placeholder 4"/>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34650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Date Placeholder 6"/>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9122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Date Placeholder 2"/>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7506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437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ga-I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51767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ga-I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F2B66-EF3A-FA46-9CD3-7791A59D726C}" type="datetimeFigureOut">
              <a:rPr lang="en-US" smtClean="0"/>
              <a:t>1/30/2018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C746A-66A8-0B41-BE65-263361EE71D7}" type="slidenum">
              <a:rPr lang="en-US" smtClean="0"/>
              <a:t>‹#›</a:t>
            </a:fld>
            <a:endParaRPr lang="en-US" dirty="0"/>
          </a:p>
        </p:txBody>
      </p:sp>
    </p:spTree>
    <p:extLst>
      <p:ext uri="{BB962C8B-B14F-4D97-AF65-F5344CB8AC3E}">
        <p14:creationId xmlns:p14="http://schemas.microsoft.com/office/powerpoint/2010/main" val="3615095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382049" y="4064682"/>
            <a:ext cx="2720025" cy="1547744"/>
          </a:xfrm>
          <a:prstGeom prst="rect">
            <a:avLst/>
          </a:prstGeom>
        </p:spPr>
      </p:pic>
      <p:sp>
        <p:nvSpPr>
          <p:cNvPr id="2" name="Title 1"/>
          <p:cNvSpPr>
            <a:spLocks noGrp="1"/>
          </p:cNvSpPr>
          <p:nvPr>
            <p:ph type="title"/>
          </p:nvPr>
        </p:nvSpPr>
        <p:spPr/>
        <p:txBody>
          <a:bodyPr lIns="0"/>
          <a:lstStyle/>
          <a:p>
            <a:r>
              <a:rPr lang="ga-IE" dirty="0" smtClean="0"/>
              <a:t>Chapter 2. Vectors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931521" y="521821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Sketch15.js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Vector Victor Vector we have a problem....</a:t>
            </a:r>
            <a:endParaRPr lang="en-US" sz="1800" b="0" dirty="0"/>
          </a:p>
        </p:txBody>
      </p:sp>
      <p:sp>
        <p:nvSpPr>
          <p:cNvPr id="17" name="TextBox 16"/>
          <p:cNvSpPr txBox="1"/>
          <p:nvPr/>
        </p:nvSpPr>
        <p:spPr>
          <a:xfrm>
            <a:off x="457200" y="3256113"/>
            <a:ext cx="4318648" cy="707886"/>
          </a:xfrm>
          <a:prstGeom prst="rect">
            <a:avLst/>
          </a:prstGeom>
          <a:noFill/>
        </p:spPr>
        <p:txBody>
          <a:bodyPr wrap="square" lIns="0" rtlCol="0">
            <a:spAutoFit/>
          </a:bodyPr>
          <a:lstStyle/>
          <a:p>
            <a:r>
              <a:rPr lang="en-US" sz="1000" b="1" dirty="0"/>
              <a:t>A vector is typically drawn as a arrow; the direction is indicated by where the arrow is pointing, and the magnitude by the length of the arrow itself. In the above illustration, the vector is drawn as an arrow from point A to point B and serves as an instruction for how to travel from A to B.</a:t>
            </a:r>
            <a:endParaRPr lang="en-US" sz="1000" b="1" dirty="0" smtClean="0"/>
          </a:p>
        </p:txBody>
      </p:sp>
      <p:pic>
        <p:nvPicPr>
          <p:cNvPr id="3" name="Picture 2"/>
          <p:cNvPicPr>
            <a:picLocks noChangeAspect="1"/>
          </p:cNvPicPr>
          <p:nvPr/>
        </p:nvPicPr>
        <p:blipFill>
          <a:blip r:embed="rId3"/>
          <a:stretch>
            <a:fillRect/>
          </a:stretch>
        </p:blipFill>
        <p:spPr>
          <a:xfrm>
            <a:off x="382049" y="1373284"/>
            <a:ext cx="2509820" cy="1832784"/>
          </a:xfrm>
          <a:prstGeom prst="rect">
            <a:avLst/>
          </a:prstGeom>
        </p:spPr>
      </p:pic>
      <p:cxnSp>
        <p:nvCxnSpPr>
          <p:cNvPr id="10" name="Straight Arrow Connector 9"/>
          <p:cNvCxnSpPr/>
          <p:nvPr/>
        </p:nvCxnSpPr>
        <p:spPr>
          <a:xfrm flipH="1">
            <a:off x="1269976" y="4836859"/>
            <a:ext cx="1068723" cy="0"/>
          </a:xfrm>
          <a:prstGeom prst="straightConnector1">
            <a:avLst/>
          </a:prstGeom>
          <a:ln w="12700">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3320" y="5615577"/>
            <a:ext cx="3054319" cy="246221"/>
          </a:xfrm>
          <a:prstGeom prst="rect">
            <a:avLst/>
          </a:prstGeom>
          <a:noFill/>
        </p:spPr>
        <p:txBody>
          <a:bodyPr wrap="square" lIns="0" rtlCol="0">
            <a:spAutoFit/>
          </a:bodyPr>
          <a:lstStyle/>
          <a:p>
            <a:r>
              <a:rPr lang="en-US" sz="1000" i="1" dirty="0">
                <a:solidFill>
                  <a:schemeClr val="tx1">
                    <a:lumMod val="50000"/>
                    <a:lumOff val="50000"/>
                  </a:schemeClr>
                </a:solidFill>
              </a:rPr>
              <a:t>Bouncing ball with no </a:t>
            </a:r>
            <a:r>
              <a:rPr lang="en-US" sz="1000" i="1" dirty="0" smtClean="0">
                <a:solidFill>
                  <a:schemeClr val="tx1">
                    <a:lumMod val="50000"/>
                    <a:lumOff val="50000"/>
                  </a:schemeClr>
                </a:solidFill>
              </a:rPr>
              <a:t>vectors in one direction</a:t>
            </a:r>
          </a:p>
        </p:txBody>
      </p:sp>
      <p:pic>
        <p:nvPicPr>
          <p:cNvPr id="25" name="Picture 24"/>
          <p:cNvPicPr>
            <a:picLocks noChangeAspect="1"/>
          </p:cNvPicPr>
          <p:nvPr/>
        </p:nvPicPr>
        <p:blipFill>
          <a:blip r:embed="rId4"/>
          <a:stretch>
            <a:fillRect/>
          </a:stretch>
        </p:blipFill>
        <p:spPr>
          <a:xfrm>
            <a:off x="4931521" y="1388509"/>
            <a:ext cx="3361094" cy="3735208"/>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266678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Vector Motion - Velocity</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36771" y="3862595"/>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Sketch23.js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099862"/>
            <a:ext cx="2679571" cy="4555093"/>
          </a:xfrm>
          <a:prstGeom prst="rect">
            <a:avLst/>
          </a:prstGeom>
          <a:noFill/>
        </p:spPr>
        <p:txBody>
          <a:bodyPr wrap="square" lIns="0" rtlCol="0">
            <a:spAutoFit/>
          </a:bodyPr>
          <a:lstStyle/>
          <a:p>
            <a:r>
              <a:rPr lang="en-US" sz="1000" i="1" dirty="0" smtClean="0"/>
              <a:t>This </a:t>
            </a:r>
            <a:r>
              <a:rPr lang="en-US" sz="1000" i="1" dirty="0"/>
              <a:t>is Motion 101.</a:t>
            </a:r>
          </a:p>
          <a:p>
            <a:r>
              <a:rPr lang="en-US" sz="1000" i="1" dirty="0" smtClean="0"/>
              <a:t>	</a:t>
            </a:r>
          </a:p>
          <a:p>
            <a:r>
              <a:rPr lang="en-US" sz="1000" b="1" i="1" dirty="0"/>
              <a:t>	</a:t>
            </a:r>
            <a:r>
              <a:rPr lang="en-US" sz="1000" b="1" dirty="0" smtClean="0"/>
              <a:t>Add </a:t>
            </a:r>
            <a:r>
              <a:rPr lang="en-US" sz="1000" b="1" dirty="0"/>
              <a:t>velocity to </a:t>
            </a:r>
            <a:r>
              <a:rPr lang="en-US" sz="1000" b="1" dirty="0" smtClean="0"/>
              <a:t>location</a:t>
            </a:r>
            <a:endParaRPr lang="en-US" sz="1000" b="1" dirty="0"/>
          </a:p>
          <a:p>
            <a:r>
              <a:rPr lang="en-US" sz="1000" b="1" dirty="0" smtClean="0"/>
              <a:t>	Draw </a:t>
            </a:r>
            <a:r>
              <a:rPr lang="en-US" sz="1000" b="1" dirty="0"/>
              <a:t>object at </a:t>
            </a:r>
            <a:r>
              <a:rPr lang="en-US" sz="1000" b="1" dirty="0" smtClean="0"/>
              <a:t>location</a:t>
            </a:r>
          </a:p>
          <a:p>
            <a:endParaRPr lang="en-US" sz="1000" b="1" dirty="0" smtClean="0"/>
          </a:p>
          <a:p>
            <a:r>
              <a:rPr lang="en-US" sz="1000" i="1" dirty="0" smtClean="0"/>
              <a:t>What </a:t>
            </a:r>
            <a:r>
              <a:rPr lang="en-US" sz="1000" i="1" dirty="0"/>
              <a:t>we want to do now is move towards encapsulating all of the logic for motion inside of a class. This way, we can create a foundation for programming moving objects in Processing</a:t>
            </a:r>
            <a:r>
              <a:rPr lang="en-US" sz="1000" i="1" dirty="0" smtClean="0"/>
              <a:t>.</a:t>
            </a:r>
          </a:p>
          <a:p>
            <a:endParaRPr lang="en-US" sz="1000" i="1" dirty="0" smtClean="0"/>
          </a:p>
          <a:p>
            <a:r>
              <a:rPr lang="en-US" sz="1000" i="1" dirty="0"/>
              <a:t>In this case, we’re going to create a generic Mover class that will describe a thing moving around the screen. And so we must consider the following two questions:</a:t>
            </a:r>
          </a:p>
          <a:p>
            <a:endParaRPr lang="en-US" sz="1000" i="1" dirty="0"/>
          </a:p>
          <a:p>
            <a:pPr lvl="1"/>
            <a:r>
              <a:rPr lang="en-US" sz="1000" b="1" dirty="0"/>
              <a:t>What data does a mover have?</a:t>
            </a:r>
          </a:p>
          <a:p>
            <a:pPr lvl="1"/>
            <a:r>
              <a:rPr lang="en-US" sz="1000" b="1" dirty="0" smtClean="0"/>
              <a:t>What </a:t>
            </a:r>
            <a:r>
              <a:rPr lang="en-US" sz="1000" b="1" dirty="0"/>
              <a:t>functionality does a mover have?</a:t>
            </a:r>
          </a:p>
          <a:p>
            <a:endParaRPr lang="en-US" sz="1000" i="1" dirty="0"/>
          </a:p>
          <a:p>
            <a:r>
              <a:rPr lang="en-US" sz="1000" i="1" dirty="0"/>
              <a:t>Our Motion 101 algorithm tells us the answers to these questions. A Mover object has two pieces of data: location and velocity, which are both </a:t>
            </a:r>
            <a:r>
              <a:rPr lang="en-US" sz="1000" i="1" dirty="0" err="1"/>
              <a:t>PVector</a:t>
            </a:r>
            <a:r>
              <a:rPr lang="en-US" sz="1000" i="1" dirty="0"/>
              <a:t> objects</a:t>
            </a:r>
            <a:r>
              <a:rPr lang="en-US" sz="1000" i="1" dirty="0" smtClean="0"/>
              <a:t>.</a:t>
            </a:r>
          </a:p>
          <a:p>
            <a:endParaRPr lang="en-US" sz="1000" i="1" dirty="0" smtClean="0"/>
          </a:p>
          <a:p>
            <a:r>
              <a:rPr lang="en-US" sz="1000" i="1" dirty="0"/>
              <a:t>Its functionality is just about as simple. The Mover needs to move and it needs to be seen. We’ll implement these needs as functions named </a:t>
            </a:r>
            <a:r>
              <a:rPr lang="en-US" sz="1000" b="1" i="1" dirty="0"/>
              <a:t>update() </a:t>
            </a:r>
            <a:r>
              <a:rPr lang="en-US" sz="1000" i="1" dirty="0"/>
              <a:t>and </a:t>
            </a:r>
            <a:r>
              <a:rPr lang="en-US" sz="1000" b="1" i="1" dirty="0"/>
              <a:t>display()</a:t>
            </a:r>
            <a:r>
              <a:rPr lang="en-US" sz="1000" i="1" dirty="0"/>
              <a:t>. We’ll put all of our motion logic code in update() and draw the object in display().</a:t>
            </a:r>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pic>
        <p:nvPicPr>
          <p:cNvPr id="3" name="Picture 2"/>
          <p:cNvPicPr>
            <a:picLocks noChangeAspect="1"/>
          </p:cNvPicPr>
          <p:nvPr/>
        </p:nvPicPr>
        <p:blipFill>
          <a:blip r:embed="rId2"/>
          <a:stretch>
            <a:fillRect/>
          </a:stretch>
        </p:blipFill>
        <p:spPr>
          <a:xfrm>
            <a:off x="3136771" y="1092199"/>
            <a:ext cx="2322096" cy="2688358"/>
          </a:xfrm>
          <a:prstGeom prst="rect">
            <a:avLst/>
          </a:prstGeom>
          <a:ln w="9525">
            <a:solidFill>
              <a:schemeClr val="tx1">
                <a:lumMod val="50000"/>
                <a:lumOff val="50000"/>
              </a:schemeClr>
            </a:solidFill>
            <a:prstDash val="sysDash"/>
          </a:ln>
        </p:spPr>
      </p:pic>
      <p:pic>
        <p:nvPicPr>
          <p:cNvPr id="4" name="Picture 3"/>
          <p:cNvPicPr>
            <a:picLocks noChangeAspect="1"/>
          </p:cNvPicPr>
          <p:nvPr/>
        </p:nvPicPr>
        <p:blipFill>
          <a:blip r:embed="rId3"/>
          <a:stretch>
            <a:fillRect/>
          </a:stretch>
        </p:blipFill>
        <p:spPr>
          <a:xfrm>
            <a:off x="4798095" y="1401341"/>
            <a:ext cx="4250517" cy="3818993"/>
          </a:xfrm>
          <a:prstGeom prst="rect">
            <a:avLst/>
          </a:prstGeom>
          <a:ln w="9525">
            <a:solidFill>
              <a:schemeClr val="tx1">
                <a:lumMod val="50000"/>
                <a:lumOff val="50000"/>
              </a:schemeClr>
            </a:solidFill>
            <a:prstDash val="sysDash"/>
          </a:ln>
        </p:spPr>
      </p:pic>
      <p:sp>
        <p:nvSpPr>
          <p:cNvPr id="14" name="TextBox 13"/>
          <p:cNvSpPr txBox="1"/>
          <p:nvPr/>
        </p:nvSpPr>
        <p:spPr>
          <a:xfrm>
            <a:off x="7868853" y="5241416"/>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Mover01.js</a:t>
            </a:r>
          </a:p>
        </p:txBody>
      </p:sp>
      <p:sp>
        <p:nvSpPr>
          <p:cNvPr id="15" name="TextBox 14"/>
          <p:cNvSpPr txBox="1"/>
          <p:nvPr/>
        </p:nvSpPr>
        <p:spPr>
          <a:xfrm>
            <a:off x="4798094" y="5513856"/>
            <a:ext cx="4250517" cy="1169551"/>
          </a:xfrm>
          <a:prstGeom prst="rect">
            <a:avLst/>
          </a:prstGeom>
          <a:noFill/>
        </p:spPr>
        <p:txBody>
          <a:bodyPr wrap="square" lIns="0" rtlCol="0">
            <a:spAutoFit/>
          </a:bodyPr>
          <a:lstStyle/>
          <a:p>
            <a:r>
              <a:rPr lang="en-US" sz="1000" i="1" dirty="0">
                <a:solidFill>
                  <a:schemeClr val="tx1">
                    <a:lumMod val="50000"/>
                    <a:lumOff val="50000"/>
                  </a:schemeClr>
                </a:solidFill>
              </a:rPr>
              <a:t>m</a:t>
            </a:r>
            <a:r>
              <a:rPr lang="en-US" sz="1000" i="1" dirty="0" smtClean="0">
                <a:solidFill>
                  <a:schemeClr val="tx1">
                    <a:lumMod val="50000"/>
                    <a:lumOff val="50000"/>
                  </a:schemeClr>
                </a:solidFill>
              </a:rPr>
              <a:t>over = {</a:t>
            </a:r>
          </a:p>
          <a:p>
            <a:r>
              <a:rPr lang="en-US" sz="1000" i="1" dirty="0" smtClean="0">
                <a:solidFill>
                  <a:schemeClr val="tx1">
                    <a:lumMod val="50000"/>
                    <a:lumOff val="50000"/>
                  </a:schemeClr>
                </a:solidFill>
              </a:rPr>
              <a:t>	location</a:t>
            </a:r>
            <a:r>
              <a:rPr lang="en-US" sz="1000" i="1" dirty="0" smtClean="0">
                <a:solidFill>
                  <a:schemeClr val="tx1">
                    <a:lumMod val="50000"/>
                    <a:lumOff val="50000"/>
                  </a:schemeClr>
                </a:solidFill>
                <a:sym typeface="Wingdings"/>
              </a:rPr>
              <a:t>:(320,240);</a:t>
            </a:r>
          </a:p>
          <a:p>
            <a:r>
              <a:rPr lang="en-US" sz="1000" i="1" dirty="0">
                <a:solidFill>
                  <a:schemeClr val="tx1">
                    <a:lumMod val="50000"/>
                    <a:lumOff val="50000"/>
                  </a:schemeClr>
                </a:solidFill>
                <a:sym typeface="Wingdings"/>
              </a:rPr>
              <a:t>	</a:t>
            </a:r>
            <a:r>
              <a:rPr lang="en-US" sz="1000" i="1" dirty="0" smtClean="0">
                <a:solidFill>
                  <a:schemeClr val="tx1">
                    <a:lumMod val="50000"/>
                    <a:lumOff val="50000"/>
                  </a:schemeClr>
                </a:solidFill>
                <a:sym typeface="Wingdings"/>
              </a:rPr>
              <a:t>velocity: (10,5);</a:t>
            </a:r>
          </a:p>
          <a:p>
            <a:r>
              <a:rPr lang="en-US" sz="1000" i="1" dirty="0">
                <a:solidFill>
                  <a:schemeClr val="tx1">
                    <a:lumMod val="50000"/>
                    <a:lumOff val="50000"/>
                  </a:schemeClr>
                </a:solidFill>
                <a:sym typeface="Wingdings"/>
              </a:rPr>
              <a:t>	</a:t>
            </a:r>
            <a:r>
              <a:rPr lang="en-US" sz="1000" i="1" dirty="0" smtClean="0">
                <a:solidFill>
                  <a:schemeClr val="tx1">
                    <a:lumMod val="50000"/>
                    <a:lumOff val="50000"/>
                  </a:schemeClr>
                </a:solidFill>
                <a:sym typeface="Wingdings"/>
              </a:rPr>
              <a:t>function update() {</a:t>
            </a:r>
            <a:r>
              <a:rPr lang="en-US" sz="1000" i="1" dirty="0" err="1" smtClean="0">
                <a:solidFill>
                  <a:schemeClr val="tx1">
                    <a:lumMod val="50000"/>
                    <a:lumOff val="50000"/>
                  </a:schemeClr>
                </a:solidFill>
                <a:sym typeface="Wingdings"/>
              </a:rPr>
              <a:t>location.add</a:t>
            </a:r>
            <a:r>
              <a:rPr lang="en-US" sz="1000" i="1" dirty="0" smtClean="0">
                <a:solidFill>
                  <a:schemeClr val="tx1">
                    <a:lumMod val="50000"/>
                    <a:lumOff val="50000"/>
                  </a:schemeClr>
                </a:solidFill>
                <a:sym typeface="Wingdings"/>
              </a:rPr>
              <a:t>(velocity};</a:t>
            </a:r>
          </a:p>
          <a:p>
            <a:r>
              <a:rPr lang="en-US" sz="1000" i="1" dirty="0">
                <a:solidFill>
                  <a:schemeClr val="tx1">
                    <a:lumMod val="50000"/>
                    <a:lumOff val="50000"/>
                  </a:schemeClr>
                </a:solidFill>
                <a:sym typeface="Wingdings"/>
              </a:rPr>
              <a:t>	</a:t>
            </a:r>
            <a:r>
              <a:rPr lang="en-US" sz="1000" i="1" dirty="0" smtClean="0">
                <a:solidFill>
                  <a:schemeClr val="tx1">
                    <a:lumMod val="50000"/>
                    <a:lumOff val="50000"/>
                  </a:schemeClr>
                </a:solidFill>
                <a:sym typeface="Wingdings"/>
              </a:rPr>
              <a:t>function display() { draw an ellipse at the location};</a:t>
            </a:r>
          </a:p>
          <a:p>
            <a:r>
              <a:rPr lang="en-US" sz="1000" i="1" dirty="0">
                <a:solidFill>
                  <a:schemeClr val="tx1">
                    <a:lumMod val="50000"/>
                    <a:lumOff val="50000"/>
                  </a:schemeClr>
                </a:solidFill>
                <a:sym typeface="Wingdings"/>
              </a:rPr>
              <a:t>	</a:t>
            </a:r>
            <a:r>
              <a:rPr lang="en-US" sz="1000" i="1" dirty="0" smtClean="0">
                <a:solidFill>
                  <a:schemeClr val="tx1">
                    <a:lumMod val="50000"/>
                    <a:lumOff val="50000"/>
                  </a:schemeClr>
                </a:solidFill>
                <a:sym typeface="Wingdings"/>
              </a:rPr>
              <a:t>function </a:t>
            </a:r>
            <a:r>
              <a:rPr lang="en-US" sz="1000" i="1" dirty="0" err="1" smtClean="0">
                <a:solidFill>
                  <a:schemeClr val="tx1">
                    <a:lumMod val="50000"/>
                    <a:lumOff val="50000"/>
                  </a:schemeClr>
                </a:solidFill>
                <a:sym typeface="Wingdings"/>
              </a:rPr>
              <a:t>checkEdges</a:t>
            </a:r>
            <a:r>
              <a:rPr lang="en-US" sz="1000" i="1" dirty="0" smtClean="0">
                <a:solidFill>
                  <a:schemeClr val="tx1">
                    <a:lumMod val="50000"/>
                    <a:lumOff val="50000"/>
                  </a:schemeClr>
                </a:solidFill>
                <a:sym typeface="Wingdings"/>
              </a:rPr>
              <a:t>() { checks location relative to canvas};</a:t>
            </a:r>
          </a:p>
          <a:p>
            <a:r>
              <a:rPr lang="en-US" sz="1000" i="1" dirty="0">
                <a:solidFill>
                  <a:schemeClr val="tx1">
                    <a:lumMod val="50000"/>
                    <a:lumOff val="50000"/>
                  </a:schemeClr>
                </a:solidFill>
                <a:sym typeface="Wingdings"/>
              </a:rPr>
              <a:t>	</a:t>
            </a:r>
            <a:r>
              <a:rPr lang="en-US" sz="1000" i="1" dirty="0" smtClean="0">
                <a:solidFill>
                  <a:schemeClr val="tx1">
                    <a:lumMod val="50000"/>
                    <a:lumOff val="50000"/>
                  </a:schemeClr>
                </a:solidFill>
                <a:sym typeface="Wingdings"/>
              </a:rPr>
              <a:t>}</a:t>
            </a:r>
            <a:endParaRPr lang="en-US" sz="1000" i="1" dirty="0" smtClean="0">
              <a:solidFill>
                <a:schemeClr val="tx1">
                  <a:lumMod val="50000"/>
                  <a:lumOff val="50000"/>
                </a:schemeClr>
              </a:solidFill>
            </a:endParaRPr>
          </a:p>
        </p:txBody>
      </p:sp>
    </p:spTree>
    <p:extLst>
      <p:ext uri="{BB962C8B-B14F-4D97-AF65-F5344CB8AC3E}">
        <p14:creationId xmlns:p14="http://schemas.microsoft.com/office/powerpoint/2010/main" val="218722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Vector Motion - Acceleration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270640" y="3785693"/>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Sketch23.js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099862"/>
            <a:ext cx="2679571" cy="3016210"/>
          </a:xfrm>
          <a:prstGeom prst="rect">
            <a:avLst/>
          </a:prstGeom>
          <a:noFill/>
        </p:spPr>
        <p:txBody>
          <a:bodyPr wrap="square" lIns="0" rtlCol="0">
            <a:spAutoFit/>
          </a:bodyPr>
          <a:lstStyle/>
          <a:p>
            <a:r>
              <a:rPr lang="en-US" sz="1000" i="1" dirty="0" smtClean="0"/>
              <a:t>The </a:t>
            </a:r>
            <a:r>
              <a:rPr lang="en-US" sz="1000" i="1" dirty="0"/>
              <a:t>strict definition of acceleration we’re using here is: </a:t>
            </a:r>
            <a:r>
              <a:rPr lang="en-US" sz="1000" b="1" dirty="0"/>
              <a:t>the rate of change of velocity</a:t>
            </a:r>
            <a:r>
              <a:rPr lang="en-US" sz="1000" b="1" dirty="0" smtClean="0"/>
              <a:t>.</a:t>
            </a:r>
          </a:p>
          <a:p>
            <a:endParaRPr lang="en-US" sz="1000" i="1" dirty="0" smtClean="0"/>
          </a:p>
          <a:p>
            <a:r>
              <a:rPr lang="en-US" sz="1000" i="1" dirty="0" smtClean="0"/>
              <a:t>Acceleration </a:t>
            </a:r>
            <a:r>
              <a:rPr lang="en-US" sz="1000" i="1" dirty="0"/>
              <a:t>affects velocity, which in turn affects location </a:t>
            </a:r>
            <a:endParaRPr lang="en-US" sz="1000" i="1" dirty="0" smtClean="0"/>
          </a:p>
          <a:p>
            <a:endParaRPr lang="en-US" sz="1000" i="1" dirty="0"/>
          </a:p>
          <a:p>
            <a:r>
              <a:rPr lang="en-US" sz="1000" dirty="0"/>
              <a:t>Let’s write every example in the rest of this book without ever touching the value of velocity and location (except to initialize them). In other words, our goal now for programming motion is: Come up with an algorithm for how we calculate acceleration and let the trickle-down effect work its magic. </a:t>
            </a:r>
            <a:endParaRPr lang="en-US" sz="1000" dirty="0" smtClean="0"/>
          </a:p>
          <a:p>
            <a:endParaRPr lang="en-US" sz="1000" dirty="0"/>
          </a:p>
          <a:p>
            <a:r>
              <a:rPr lang="en-US" sz="1000" b="1" dirty="0"/>
              <a:t>Acceleration Algorithms!</a:t>
            </a:r>
          </a:p>
          <a:p>
            <a:endParaRPr lang="en-US" sz="1000" dirty="0"/>
          </a:p>
          <a:p>
            <a:pPr marL="228600" indent="-228600">
              <a:buFont typeface="+mj-lt"/>
              <a:buAutoNum type="arabicPeriod"/>
            </a:pPr>
            <a:r>
              <a:rPr lang="en-US" sz="1000" b="1" dirty="0"/>
              <a:t>A constant </a:t>
            </a:r>
            <a:r>
              <a:rPr lang="en-US" sz="1000" b="1" dirty="0" smtClean="0"/>
              <a:t>acceleration</a:t>
            </a:r>
            <a:endParaRPr lang="en-US" sz="1000" b="1" dirty="0"/>
          </a:p>
          <a:p>
            <a:pPr marL="228600" indent="-228600">
              <a:buFont typeface="+mj-lt"/>
              <a:buAutoNum type="arabicPeriod"/>
            </a:pPr>
            <a:r>
              <a:rPr lang="en-US" sz="1000" dirty="0"/>
              <a:t>A totally random </a:t>
            </a:r>
            <a:r>
              <a:rPr lang="en-US" sz="1000" dirty="0" smtClean="0"/>
              <a:t>acceleration</a:t>
            </a:r>
            <a:endParaRPr lang="en-US" sz="1000" dirty="0"/>
          </a:p>
          <a:p>
            <a:pPr marL="228600" indent="-228600">
              <a:buFont typeface="+mj-lt"/>
              <a:buAutoNum type="arabicPeriod"/>
            </a:pPr>
            <a:r>
              <a:rPr lang="en-US" sz="1000" dirty="0"/>
              <a:t>Acceleration towards the mouse</a:t>
            </a:r>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pic>
        <p:nvPicPr>
          <p:cNvPr id="3" name="Picture 2"/>
          <p:cNvPicPr>
            <a:picLocks noChangeAspect="1"/>
          </p:cNvPicPr>
          <p:nvPr/>
        </p:nvPicPr>
        <p:blipFill>
          <a:blip r:embed="rId2"/>
          <a:stretch>
            <a:fillRect/>
          </a:stretch>
        </p:blipFill>
        <p:spPr>
          <a:xfrm>
            <a:off x="3542000" y="1092199"/>
            <a:ext cx="2322096" cy="2688358"/>
          </a:xfrm>
          <a:prstGeom prst="rect">
            <a:avLst/>
          </a:prstGeom>
          <a:ln w="9525">
            <a:solidFill>
              <a:schemeClr val="tx1">
                <a:lumMod val="50000"/>
                <a:lumOff val="50000"/>
              </a:schemeClr>
            </a:solidFill>
            <a:prstDash val="sysDash"/>
          </a:ln>
        </p:spPr>
      </p:pic>
      <p:sp>
        <p:nvSpPr>
          <p:cNvPr id="14" name="TextBox 13"/>
          <p:cNvSpPr txBox="1"/>
          <p:nvPr/>
        </p:nvSpPr>
        <p:spPr>
          <a:xfrm>
            <a:off x="7784631" y="6538655"/>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Mover02.js</a:t>
            </a:r>
          </a:p>
        </p:txBody>
      </p:sp>
      <p:pic>
        <p:nvPicPr>
          <p:cNvPr id="5" name="Picture 4"/>
          <p:cNvPicPr>
            <a:picLocks noChangeAspect="1"/>
          </p:cNvPicPr>
          <p:nvPr/>
        </p:nvPicPr>
        <p:blipFill>
          <a:blip r:embed="rId3"/>
          <a:stretch>
            <a:fillRect/>
          </a:stretch>
        </p:blipFill>
        <p:spPr>
          <a:xfrm>
            <a:off x="3784183" y="1325326"/>
            <a:ext cx="5180207" cy="5213329"/>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198039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Vector Motion - Acceleration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36771" y="378055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Sketch23.js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099862"/>
            <a:ext cx="2679571" cy="3016210"/>
          </a:xfrm>
          <a:prstGeom prst="rect">
            <a:avLst/>
          </a:prstGeom>
          <a:noFill/>
        </p:spPr>
        <p:txBody>
          <a:bodyPr wrap="square" lIns="0" rtlCol="0">
            <a:spAutoFit/>
          </a:bodyPr>
          <a:lstStyle/>
          <a:p>
            <a:r>
              <a:rPr lang="en-US" sz="1000" i="1" dirty="0" smtClean="0"/>
              <a:t>The </a:t>
            </a:r>
            <a:r>
              <a:rPr lang="en-US" sz="1000" i="1" dirty="0"/>
              <a:t>strict definition of acceleration we’re using here is: </a:t>
            </a:r>
            <a:r>
              <a:rPr lang="en-US" sz="1000" b="1" dirty="0"/>
              <a:t>the rate of change of velocity</a:t>
            </a:r>
            <a:r>
              <a:rPr lang="en-US" sz="1000" b="1" dirty="0" smtClean="0"/>
              <a:t>.</a:t>
            </a:r>
          </a:p>
          <a:p>
            <a:endParaRPr lang="en-US" sz="1000" i="1" dirty="0" smtClean="0"/>
          </a:p>
          <a:p>
            <a:r>
              <a:rPr lang="en-US" sz="1000" i="1" dirty="0" smtClean="0"/>
              <a:t>Acceleration </a:t>
            </a:r>
            <a:r>
              <a:rPr lang="en-US" sz="1000" i="1" dirty="0"/>
              <a:t>affects velocity, which in turn affects location </a:t>
            </a:r>
            <a:endParaRPr lang="en-US" sz="1000" i="1" dirty="0" smtClean="0"/>
          </a:p>
          <a:p>
            <a:endParaRPr lang="en-US" sz="1000" i="1" dirty="0"/>
          </a:p>
          <a:p>
            <a:r>
              <a:rPr lang="en-US" sz="1000" dirty="0"/>
              <a:t>Let’s write every example in the rest of this book without ever touching the value of velocity and location (except to initialize them). In other words, our goal now for programming motion is: Come up with an algorithm for how we calculate acceleration and let the trickle-down effect work its magic. </a:t>
            </a:r>
            <a:endParaRPr lang="en-US" sz="1000" dirty="0" smtClean="0"/>
          </a:p>
          <a:p>
            <a:endParaRPr lang="en-US" sz="1000" dirty="0"/>
          </a:p>
          <a:p>
            <a:r>
              <a:rPr lang="en-US" sz="1000" b="1" dirty="0"/>
              <a:t>Acceleration Algorithms!</a:t>
            </a:r>
          </a:p>
          <a:p>
            <a:endParaRPr lang="en-US" sz="1000" dirty="0"/>
          </a:p>
          <a:p>
            <a:pPr marL="228600" indent="-228600">
              <a:buFont typeface="+mj-lt"/>
              <a:buAutoNum type="arabicPeriod"/>
            </a:pPr>
            <a:r>
              <a:rPr lang="en-US" sz="1000" dirty="0"/>
              <a:t>A constant </a:t>
            </a:r>
            <a:r>
              <a:rPr lang="en-US" sz="1000" dirty="0" smtClean="0"/>
              <a:t>acceleration</a:t>
            </a:r>
            <a:endParaRPr lang="en-US" sz="1000" dirty="0"/>
          </a:p>
          <a:p>
            <a:pPr marL="228600" indent="-228600">
              <a:buFont typeface="+mj-lt"/>
              <a:buAutoNum type="arabicPeriod"/>
            </a:pPr>
            <a:r>
              <a:rPr lang="en-US" sz="1000" b="1" dirty="0"/>
              <a:t>A totally random </a:t>
            </a:r>
            <a:r>
              <a:rPr lang="en-US" sz="1000" b="1" dirty="0" smtClean="0"/>
              <a:t>acceleration</a:t>
            </a:r>
            <a:endParaRPr lang="en-US" sz="1000" b="1" dirty="0"/>
          </a:p>
          <a:p>
            <a:pPr marL="228600" indent="-228600">
              <a:buFont typeface="+mj-lt"/>
              <a:buAutoNum type="arabicPeriod"/>
            </a:pPr>
            <a:r>
              <a:rPr lang="en-US" sz="1000" dirty="0"/>
              <a:t>Acceleration towards the mouse</a:t>
            </a:r>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pic>
        <p:nvPicPr>
          <p:cNvPr id="3" name="Picture 2"/>
          <p:cNvPicPr>
            <a:picLocks noChangeAspect="1"/>
          </p:cNvPicPr>
          <p:nvPr/>
        </p:nvPicPr>
        <p:blipFill>
          <a:blip r:embed="rId2"/>
          <a:stretch>
            <a:fillRect/>
          </a:stretch>
        </p:blipFill>
        <p:spPr>
          <a:xfrm>
            <a:off x="3542000" y="1092199"/>
            <a:ext cx="2322096" cy="2688358"/>
          </a:xfrm>
          <a:prstGeom prst="rect">
            <a:avLst/>
          </a:prstGeom>
          <a:ln w="9525">
            <a:solidFill>
              <a:schemeClr val="tx1">
                <a:lumMod val="50000"/>
                <a:lumOff val="50000"/>
              </a:schemeClr>
            </a:solidFill>
            <a:prstDash val="sysDash"/>
          </a:ln>
        </p:spPr>
      </p:pic>
      <p:sp>
        <p:nvSpPr>
          <p:cNvPr id="14" name="TextBox 13"/>
          <p:cNvSpPr txBox="1"/>
          <p:nvPr/>
        </p:nvSpPr>
        <p:spPr>
          <a:xfrm>
            <a:off x="7592095" y="6548488"/>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Mover03.js</a:t>
            </a:r>
          </a:p>
        </p:txBody>
      </p:sp>
      <p:pic>
        <p:nvPicPr>
          <p:cNvPr id="4" name="Picture 3"/>
          <p:cNvPicPr>
            <a:picLocks noChangeAspect="1"/>
          </p:cNvPicPr>
          <p:nvPr/>
        </p:nvPicPr>
        <p:blipFill>
          <a:blip r:embed="rId3"/>
          <a:stretch>
            <a:fillRect/>
          </a:stretch>
        </p:blipFill>
        <p:spPr>
          <a:xfrm>
            <a:off x="3906779" y="1367089"/>
            <a:ext cx="4865075" cy="5181399"/>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336613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Vector Motion </a:t>
            </a:r>
            <a:r>
              <a:rPr lang="mr-IN" dirty="0" smtClean="0"/>
              <a:t>–</a:t>
            </a:r>
            <a:r>
              <a:rPr lang="ga-IE" dirty="0" smtClean="0"/>
              <a:t> Acceleration towards the mouse</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36771" y="378055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Sketch23.js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099862"/>
            <a:ext cx="2679571" cy="3323987"/>
          </a:xfrm>
          <a:prstGeom prst="rect">
            <a:avLst/>
          </a:prstGeom>
          <a:noFill/>
        </p:spPr>
        <p:txBody>
          <a:bodyPr wrap="square" lIns="0" rtlCol="0">
            <a:spAutoFit/>
          </a:bodyPr>
          <a:lstStyle/>
          <a:p>
            <a:r>
              <a:rPr lang="en-US" sz="1000" i="1" dirty="0" smtClean="0"/>
              <a:t>Before </a:t>
            </a:r>
            <a:r>
              <a:rPr lang="en-US" sz="1000" i="1" dirty="0"/>
              <a:t>we get to Algorithm #3 (accelerate towards the mouse), we need to cover one more rather important aspect of working with vectors and the </a:t>
            </a:r>
            <a:r>
              <a:rPr lang="en-US" sz="1000" i="1" dirty="0" err="1"/>
              <a:t>PVector</a:t>
            </a:r>
            <a:r>
              <a:rPr lang="en-US" sz="1000" i="1" dirty="0"/>
              <a:t> class: the difference between using static methods and non-static methods</a:t>
            </a:r>
            <a:r>
              <a:rPr lang="en-US" sz="1000" i="1" dirty="0" smtClean="0"/>
              <a:t>.</a:t>
            </a:r>
          </a:p>
          <a:p>
            <a:endParaRPr lang="en-US" sz="1000" i="1" dirty="0"/>
          </a:p>
          <a:p>
            <a:r>
              <a:rPr lang="en-US" sz="1000" b="1" i="1" dirty="0" smtClean="0"/>
              <a:t>Non Static </a:t>
            </a:r>
            <a:r>
              <a:rPr lang="mr-IN" sz="1000" i="1" dirty="0" smtClean="0"/>
              <a:t>–</a:t>
            </a:r>
            <a:r>
              <a:rPr lang="en-US" sz="1000" i="1" dirty="0" smtClean="0"/>
              <a:t> Called from the object instance</a:t>
            </a:r>
          </a:p>
          <a:p>
            <a:pPr marL="171450" indent="-171450">
              <a:buFontTx/>
              <a:buChar char="-"/>
            </a:pPr>
            <a:r>
              <a:rPr lang="en-US" sz="1000" i="1" dirty="0" err="1" smtClean="0"/>
              <a:t>velocity.add</a:t>
            </a:r>
            <a:r>
              <a:rPr lang="en-US" sz="1000" i="1" dirty="0" smtClean="0"/>
              <a:t>(location)</a:t>
            </a:r>
          </a:p>
          <a:p>
            <a:endParaRPr lang="en-US" sz="1000" i="1" dirty="0"/>
          </a:p>
          <a:p>
            <a:r>
              <a:rPr lang="en-US" sz="1000" i="1" dirty="0" smtClean="0"/>
              <a:t>This changes the velocity vector. If we want a new vector returned to us we use a static method as follows</a:t>
            </a:r>
          </a:p>
          <a:p>
            <a:endParaRPr lang="en-US" sz="1000" i="1" dirty="0"/>
          </a:p>
          <a:p>
            <a:r>
              <a:rPr lang="en-US" sz="1000" i="1" dirty="0" smtClean="0"/>
              <a:t>- </a:t>
            </a:r>
            <a:r>
              <a:rPr lang="en-US" sz="1000" i="1" dirty="0" err="1" smtClean="0"/>
              <a:t>newVelocity</a:t>
            </a:r>
            <a:r>
              <a:rPr lang="en-US" sz="1000" i="1" dirty="0" smtClean="0"/>
              <a:t> = p5.Vector.add(</a:t>
            </a:r>
            <a:r>
              <a:rPr lang="en-US" sz="1000" i="1" dirty="0" err="1" smtClean="0"/>
              <a:t>velocity,location</a:t>
            </a:r>
            <a:r>
              <a:rPr lang="en-US" sz="1000" i="1" dirty="0" smtClean="0"/>
              <a:t>)</a:t>
            </a:r>
          </a:p>
          <a:p>
            <a:endParaRPr lang="en-US" sz="1000" dirty="0" smtClean="0"/>
          </a:p>
          <a:p>
            <a:endParaRPr lang="en-US" sz="1000" dirty="0"/>
          </a:p>
          <a:p>
            <a:r>
              <a:rPr lang="en-US" sz="1000" b="1" dirty="0"/>
              <a:t>Acceleration Algorithms!</a:t>
            </a:r>
          </a:p>
          <a:p>
            <a:endParaRPr lang="en-US" sz="1000" dirty="0"/>
          </a:p>
          <a:p>
            <a:pPr marL="228600" indent="-228600">
              <a:buFont typeface="+mj-lt"/>
              <a:buAutoNum type="arabicPeriod"/>
            </a:pPr>
            <a:r>
              <a:rPr lang="en-US" sz="1000" dirty="0"/>
              <a:t>A constant </a:t>
            </a:r>
            <a:r>
              <a:rPr lang="en-US" sz="1000" dirty="0" smtClean="0"/>
              <a:t>acceleration</a:t>
            </a:r>
            <a:endParaRPr lang="en-US" sz="1000" dirty="0"/>
          </a:p>
          <a:p>
            <a:pPr marL="228600" indent="-228600">
              <a:buFont typeface="+mj-lt"/>
              <a:buAutoNum type="arabicPeriod"/>
            </a:pPr>
            <a:r>
              <a:rPr lang="en-US" sz="1000" dirty="0"/>
              <a:t>A totally random </a:t>
            </a:r>
            <a:r>
              <a:rPr lang="en-US" sz="1000" dirty="0" smtClean="0"/>
              <a:t>acceleration</a:t>
            </a:r>
            <a:endParaRPr lang="en-US" sz="1000" dirty="0"/>
          </a:p>
          <a:p>
            <a:pPr marL="228600" indent="-228600">
              <a:buFont typeface="+mj-lt"/>
              <a:buAutoNum type="arabicPeriod"/>
            </a:pPr>
            <a:r>
              <a:rPr lang="en-US" sz="1000" b="1" dirty="0"/>
              <a:t>Acceleration towards the mouse</a:t>
            </a:r>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pic>
        <p:nvPicPr>
          <p:cNvPr id="3" name="Picture 2"/>
          <p:cNvPicPr>
            <a:picLocks noChangeAspect="1"/>
          </p:cNvPicPr>
          <p:nvPr/>
        </p:nvPicPr>
        <p:blipFill>
          <a:blip r:embed="rId2"/>
          <a:stretch>
            <a:fillRect/>
          </a:stretch>
        </p:blipFill>
        <p:spPr>
          <a:xfrm>
            <a:off x="3542000" y="1092199"/>
            <a:ext cx="2322096" cy="2688358"/>
          </a:xfrm>
          <a:prstGeom prst="rect">
            <a:avLst/>
          </a:prstGeom>
          <a:ln w="9525">
            <a:solidFill>
              <a:schemeClr val="tx1">
                <a:lumMod val="50000"/>
                <a:lumOff val="50000"/>
              </a:schemeClr>
            </a:solidFill>
            <a:prstDash val="sysDash"/>
          </a:ln>
        </p:spPr>
      </p:pic>
      <p:sp>
        <p:nvSpPr>
          <p:cNvPr id="14" name="TextBox 13"/>
          <p:cNvSpPr txBox="1"/>
          <p:nvPr/>
        </p:nvSpPr>
        <p:spPr>
          <a:xfrm>
            <a:off x="7154892" y="6589849"/>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Mover04.js</a:t>
            </a:r>
          </a:p>
        </p:txBody>
      </p:sp>
      <p:pic>
        <p:nvPicPr>
          <p:cNvPr id="5" name="Picture 4"/>
          <p:cNvPicPr>
            <a:picLocks noChangeAspect="1"/>
          </p:cNvPicPr>
          <p:nvPr/>
        </p:nvPicPr>
        <p:blipFill>
          <a:blip r:embed="rId3"/>
          <a:stretch>
            <a:fillRect/>
          </a:stretch>
        </p:blipFill>
        <p:spPr>
          <a:xfrm>
            <a:off x="3886077" y="1353210"/>
            <a:ext cx="4448574" cy="5236639"/>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139968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54892" y="6589849"/>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Mover04.js</a:t>
            </a:r>
          </a:p>
        </p:txBody>
      </p:sp>
      <p:pic>
        <p:nvPicPr>
          <p:cNvPr id="5" name="Picture 4"/>
          <p:cNvPicPr>
            <a:picLocks noChangeAspect="1"/>
          </p:cNvPicPr>
          <p:nvPr/>
        </p:nvPicPr>
        <p:blipFill>
          <a:blip r:embed="rId2"/>
          <a:stretch>
            <a:fillRect/>
          </a:stretch>
        </p:blipFill>
        <p:spPr>
          <a:xfrm>
            <a:off x="3886077" y="1353210"/>
            <a:ext cx="4448574" cy="5236639"/>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Vector Motion </a:t>
            </a:r>
            <a:r>
              <a:rPr lang="mr-IN" dirty="0" smtClean="0"/>
              <a:t>–</a:t>
            </a:r>
            <a:r>
              <a:rPr lang="ga-IE" dirty="0" smtClean="0"/>
              <a:t> An Array of Movers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296197" y="4604781"/>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Sketch24.js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099862"/>
            <a:ext cx="2679571" cy="3323987"/>
          </a:xfrm>
          <a:prstGeom prst="rect">
            <a:avLst/>
          </a:prstGeom>
          <a:noFill/>
        </p:spPr>
        <p:txBody>
          <a:bodyPr wrap="square" lIns="0" rtlCol="0">
            <a:spAutoFit/>
          </a:bodyPr>
          <a:lstStyle/>
          <a:p>
            <a:r>
              <a:rPr lang="en-US" sz="1000" i="1" dirty="0" smtClean="0"/>
              <a:t>Before </a:t>
            </a:r>
            <a:r>
              <a:rPr lang="en-US" sz="1000" i="1" dirty="0"/>
              <a:t>we get to Algorithm #3 (accelerate towards the mouse), we need to cover one more rather important aspect of working with vectors and the </a:t>
            </a:r>
            <a:r>
              <a:rPr lang="en-US" sz="1000" i="1" dirty="0" err="1"/>
              <a:t>PVector</a:t>
            </a:r>
            <a:r>
              <a:rPr lang="en-US" sz="1000" i="1" dirty="0"/>
              <a:t> class: the difference between using static methods and non-static methods</a:t>
            </a:r>
            <a:r>
              <a:rPr lang="en-US" sz="1000" i="1" dirty="0" smtClean="0"/>
              <a:t>.</a:t>
            </a:r>
          </a:p>
          <a:p>
            <a:endParaRPr lang="en-US" sz="1000" i="1" dirty="0"/>
          </a:p>
          <a:p>
            <a:r>
              <a:rPr lang="en-US" sz="1000" b="1" i="1" dirty="0" smtClean="0"/>
              <a:t>Non Static </a:t>
            </a:r>
            <a:r>
              <a:rPr lang="mr-IN" sz="1000" i="1" dirty="0" smtClean="0"/>
              <a:t>–</a:t>
            </a:r>
            <a:r>
              <a:rPr lang="en-US" sz="1000" i="1" dirty="0" smtClean="0"/>
              <a:t> Called from the object instance</a:t>
            </a:r>
          </a:p>
          <a:p>
            <a:pPr marL="171450" indent="-171450">
              <a:buFontTx/>
              <a:buChar char="-"/>
            </a:pPr>
            <a:r>
              <a:rPr lang="en-US" sz="1000" i="1" dirty="0" err="1" smtClean="0"/>
              <a:t>velocity.add</a:t>
            </a:r>
            <a:r>
              <a:rPr lang="en-US" sz="1000" i="1" dirty="0" smtClean="0"/>
              <a:t>(location)</a:t>
            </a:r>
          </a:p>
          <a:p>
            <a:endParaRPr lang="en-US" sz="1000" i="1" dirty="0"/>
          </a:p>
          <a:p>
            <a:r>
              <a:rPr lang="en-US" sz="1000" i="1" dirty="0" smtClean="0"/>
              <a:t>This changes the velocity vector. If we want a new vector returned to us we use a static method as follows</a:t>
            </a:r>
          </a:p>
          <a:p>
            <a:endParaRPr lang="en-US" sz="1000" i="1" dirty="0"/>
          </a:p>
          <a:p>
            <a:r>
              <a:rPr lang="en-US" sz="1000" i="1" dirty="0" smtClean="0"/>
              <a:t>- </a:t>
            </a:r>
            <a:r>
              <a:rPr lang="en-US" sz="1000" i="1" dirty="0" err="1" smtClean="0"/>
              <a:t>newVelocity</a:t>
            </a:r>
            <a:r>
              <a:rPr lang="en-US" sz="1000" i="1" dirty="0" smtClean="0"/>
              <a:t> = p5.Vector.add(</a:t>
            </a:r>
            <a:r>
              <a:rPr lang="en-US" sz="1000" i="1" dirty="0" err="1" smtClean="0"/>
              <a:t>velocity,location</a:t>
            </a:r>
            <a:r>
              <a:rPr lang="en-US" sz="1000" i="1" dirty="0" smtClean="0"/>
              <a:t>)</a:t>
            </a:r>
          </a:p>
          <a:p>
            <a:endParaRPr lang="en-US" sz="1000" dirty="0" smtClean="0"/>
          </a:p>
          <a:p>
            <a:endParaRPr lang="en-US" sz="1000" dirty="0"/>
          </a:p>
          <a:p>
            <a:r>
              <a:rPr lang="en-US" sz="1000" b="1" dirty="0"/>
              <a:t>Acceleration Algorithms!</a:t>
            </a:r>
          </a:p>
          <a:p>
            <a:endParaRPr lang="en-US" sz="1000" dirty="0"/>
          </a:p>
          <a:p>
            <a:pPr marL="228600" indent="-228600">
              <a:buFont typeface="+mj-lt"/>
              <a:buAutoNum type="arabicPeriod"/>
            </a:pPr>
            <a:r>
              <a:rPr lang="en-US" sz="1000" dirty="0"/>
              <a:t>A constant </a:t>
            </a:r>
            <a:r>
              <a:rPr lang="en-US" sz="1000" dirty="0" smtClean="0"/>
              <a:t>acceleration</a:t>
            </a:r>
            <a:endParaRPr lang="en-US" sz="1000" dirty="0"/>
          </a:p>
          <a:p>
            <a:pPr marL="228600" indent="-228600">
              <a:buFont typeface="+mj-lt"/>
              <a:buAutoNum type="arabicPeriod"/>
            </a:pPr>
            <a:r>
              <a:rPr lang="en-US" sz="1000" dirty="0"/>
              <a:t>A totally random </a:t>
            </a:r>
            <a:r>
              <a:rPr lang="en-US" sz="1000" dirty="0" smtClean="0"/>
              <a:t>acceleration</a:t>
            </a:r>
            <a:endParaRPr lang="en-US" sz="1000" dirty="0"/>
          </a:p>
          <a:p>
            <a:pPr marL="228600" indent="-228600">
              <a:buFont typeface="+mj-lt"/>
              <a:buAutoNum type="arabicPeriod"/>
            </a:pPr>
            <a:r>
              <a:rPr lang="en-US" sz="1000" b="1" dirty="0"/>
              <a:t>Acceleration towards the mouse</a:t>
            </a:r>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pic>
        <p:nvPicPr>
          <p:cNvPr id="4" name="Picture 3"/>
          <p:cNvPicPr>
            <a:picLocks noChangeAspect="1"/>
          </p:cNvPicPr>
          <p:nvPr/>
        </p:nvPicPr>
        <p:blipFill>
          <a:blip r:embed="rId3"/>
          <a:stretch>
            <a:fillRect/>
          </a:stretch>
        </p:blipFill>
        <p:spPr>
          <a:xfrm>
            <a:off x="3425000" y="1032230"/>
            <a:ext cx="4400639" cy="3556569"/>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312313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Chapter 2. Vectors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931521" y="6314665"/>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Sketch16.js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Vector Victor Vector we have a problem....</a:t>
            </a:r>
            <a:endParaRPr lang="en-US" sz="1800" b="0" dirty="0"/>
          </a:p>
        </p:txBody>
      </p:sp>
      <p:sp>
        <p:nvSpPr>
          <p:cNvPr id="17" name="TextBox 16"/>
          <p:cNvSpPr txBox="1"/>
          <p:nvPr/>
        </p:nvSpPr>
        <p:spPr>
          <a:xfrm>
            <a:off x="457200" y="3256113"/>
            <a:ext cx="4318648" cy="707886"/>
          </a:xfrm>
          <a:prstGeom prst="rect">
            <a:avLst/>
          </a:prstGeom>
          <a:noFill/>
        </p:spPr>
        <p:txBody>
          <a:bodyPr wrap="square" lIns="0" rtlCol="0">
            <a:spAutoFit/>
          </a:bodyPr>
          <a:lstStyle/>
          <a:p>
            <a:r>
              <a:rPr lang="en-US" sz="1000" b="1" dirty="0"/>
              <a:t>A vector is typically drawn as a arrow; the direction is indicated by where the arrow is pointing, and the magnitude by the length of the arrow itself. In the above illustration, the vector is drawn as an arrow from point A to point B and serves as an instruction for how to travel from A to B.</a:t>
            </a:r>
            <a:endParaRPr lang="en-US" sz="1000" b="1" dirty="0" smtClean="0"/>
          </a:p>
        </p:txBody>
      </p:sp>
      <p:pic>
        <p:nvPicPr>
          <p:cNvPr id="3" name="Picture 2"/>
          <p:cNvPicPr>
            <a:picLocks noChangeAspect="1"/>
          </p:cNvPicPr>
          <p:nvPr/>
        </p:nvPicPr>
        <p:blipFill>
          <a:blip r:embed="rId2"/>
          <a:stretch>
            <a:fillRect/>
          </a:stretch>
        </p:blipFill>
        <p:spPr>
          <a:xfrm>
            <a:off x="382049" y="1373284"/>
            <a:ext cx="2509820" cy="1832784"/>
          </a:xfrm>
          <a:prstGeom prst="rect">
            <a:avLst/>
          </a:prstGeom>
        </p:spPr>
      </p:pic>
      <p:pic>
        <p:nvPicPr>
          <p:cNvPr id="4" name="Picture 3"/>
          <p:cNvPicPr>
            <a:picLocks noChangeAspect="1"/>
          </p:cNvPicPr>
          <p:nvPr/>
        </p:nvPicPr>
        <p:blipFill>
          <a:blip r:embed="rId3"/>
          <a:stretch>
            <a:fillRect/>
          </a:stretch>
        </p:blipFill>
        <p:spPr>
          <a:xfrm>
            <a:off x="4931521" y="1373284"/>
            <a:ext cx="3548476" cy="4921868"/>
          </a:xfrm>
          <a:prstGeom prst="rect">
            <a:avLst/>
          </a:prstGeom>
          <a:ln w="9525">
            <a:solidFill>
              <a:schemeClr val="tx1">
                <a:lumMod val="50000"/>
                <a:lumOff val="50000"/>
              </a:schemeClr>
            </a:solidFill>
            <a:prstDash val="sysDash"/>
          </a:ln>
        </p:spPr>
      </p:pic>
      <p:pic>
        <p:nvPicPr>
          <p:cNvPr id="6" name="Picture 5"/>
          <p:cNvPicPr>
            <a:picLocks noChangeAspect="1"/>
          </p:cNvPicPr>
          <p:nvPr/>
        </p:nvPicPr>
        <p:blipFill>
          <a:blip r:embed="rId4"/>
          <a:stretch>
            <a:fillRect/>
          </a:stretch>
        </p:blipFill>
        <p:spPr>
          <a:xfrm>
            <a:off x="382049" y="4225770"/>
            <a:ext cx="3990361" cy="1046017"/>
          </a:xfrm>
          <a:prstGeom prst="rect">
            <a:avLst/>
          </a:prstGeom>
        </p:spPr>
      </p:pic>
      <p:cxnSp>
        <p:nvCxnSpPr>
          <p:cNvPr id="10" name="Straight Arrow Connector 9"/>
          <p:cNvCxnSpPr/>
          <p:nvPr/>
        </p:nvCxnSpPr>
        <p:spPr>
          <a:xfrm flipH="1">
            <a:off x="1242217" y="4406608"/>
            <a:ext cx="1145060" cy="777228"/>
          </a:xfrm>
          <a:prstGeom prst="straightConnector1">
            <a:avLst/>
          </a:prstGeom>
          <a:ln w="12700">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763373" y="4302515"/>
            <a:ext cx="430266" cy="825805"/>
          </a:xfrm>
          <a:prstGeom prst="straightConnector1">
            <a:avLst/>
          </a:prstGeom>
          <a:ln w="12700">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3320" y="5252915"/>
            <a:ext cx="2054993" cy="246221"/>
          </a:xfrm>
          <a:prstGeom prst="rect">
            <a:avLst/>
          </a:prstGeom>
          <a:noFill/>
        </p:spPr>
        <p:txBody>
          <a:bodyPr wrap="square" lIns="0" rtlCol="0">
            <a:spAutoFit/>
          </a:bodyPr>
          <a:lstStyle/>
          <a:p>
            <a:r>
              <a:rPr lang="en-US" sz="1000" i="1" dirty="0">
                <a:solidFill>
                  <a:schemeClr val="tx1">
                    <a:lumMod val="50000"/>
                    <a:lumOff val="50000"/>
                  </a:schemeClr>
                </a:solidFill>
              </a:rPr>
              <a:t>Bouncing ball with no vectors</a:t>
            </a:r>
            <a:endParaRPr lang="en-US" sz="1000" i="1" dirty="0" smtClean="0">
              <a:solidFill>
                <a:schemeClr val="tx1">
                  <a:lumMod val="50000"/>
                  <a:lumOff val="50000"/>
                </a:schemeClr>
              </a:solidFill>
            </a:endParaRPr>
          </a:p>
        </p:txBody>
      </p:sp>
    </p:spTree>
    <p:extLst>
      <p:ext uri="{BB962C8B-B14F-4D97-AF65-F5344CB8AC3E}">
        <p14:creationId xmlns:p14="http://schemas.microsoft.com/office/powerpoint/2010/main" val="36421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Chapter 2. Vectors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775848" y="6019864"/>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Sketch17.js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Vector Victor Vector we have a problem....</a:t>
            </a:r>
            <a:endParaRPr lang="en-US" sz="1800" b="0" dirty="0"/>
          </a:p>
        </p:txBody>
      </p:sp>
      <p:sp>
        <p:nvSpPr>
          <p:cNvPr id="17" name="TextBox 16"/>
          <p:cNvSpPr txBox="1"/>
          <p:nvPr/>
        </p:nvSpPr>
        <p:spPr>
          <a:xfrm>
            <a:off x="457200" y="1367813"/>
            <a:ext cx="4318648" cy="553998"/>
          </a:xfrm>
          <a:prstGeom prst="rect">
            <a:avLst/>
          </a:prstGeom>
          <a:noFill/>
        </p:spPr>
        <p:txBody>
          <a:bodyPr wrap="square" lIns="0" rtlCol="0">
            <a:spAutoFit/>
          </a:bodyPr>
          <a:lstStyle/>
          <a:p>
            <a:r>
              <a:rPr lang="en-US" sz="1000" b="1" dirty="0" smtClean="0"/>
              <a:t>In </a:t>
            </a:r>
            <a:r>
              <a:rPr lang="en-US" sz="1000" b="1" dirty="0"/>
              <a:t>the above example, we have a very simple world—a blank canvas with a circular shape (a “ball”) traveling around. This ball has some properties, which are represented in the code as variables.</a:t>
            </a:r>
            <a:endParaRPr lang="en-US" sz="1000" b="1" dirty="0" smtClean="0"/>
          </a:p>
        </p:txBody>
      </p:sp>
      <p:sp>
        <p:nvSpPr>
          <p:cNvPr id="14" name="TextBox 13"/>
          <p:cNvSpPr txBox="1"/>
          <p:nvPr/>
        </p:nvSpPr>
        <p:spPr>
          <a:xfrm>
            <a:off x="457200" y="2009550"/>
            <a:ext cx="3887089" cy="400110"/>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smtClean="0">
                <a:solidFill>
                  <a:schemeClr val="tx1">
                    <a:lumMod val="75000"/>
                    <a:lumOff val="25000"/>
                  </a:schemeClr>
                </a:solidFill>
                <a:latin typeface="Courier"/>
                <a:cs typeface="Courier"/>
              </a:rPr>
              <a:t>Location	x </a:t>
            </a:r>
            <a:r>
              <a:rPr lang="ga-IE" sz="1000" dirty="0">
                <a:solidFill>
                  <a:schemeClr val="tx1">
                    <a:lumMod val="75000"/>
                    <a:lumOff val="25000"/>
                  </a:schemeClr>
                </a:solidFill>
                <a:latin typeface="Courier"/>
                <a:cs typeface="Courier"/>
              </a:rPr>
              <a:t>and y</a:t>
            </a:r>
          </a:p>
          <a:p>
            <a:r>
              <a:rPr lang="ga-IE" sz="1000" dirty="0" smtClean="0">
                <a:solidFill>
                  <a:schemeClr val="tx1">
                    <a:lumMod val="75000"/>
                    <a:lumOff val="25000"/>
                  </a:schemeClr>
                </a:solidFill>
                <a:latin typeface="Courier"/>
                <a:cs typeface="Courier"/>
              </a:rPr>
              <a:t>Speed		xspeed </a:t>
            </a:r>
            <a:r>
              <a:rPr lang="ga-IE" sz="1000" dirty="0">
                <a:solidFill>
                  <a:schemeClr val="tx1">
                    <a:lumMod val="75000"/>
                    <a:lumOff val="25000"/>
                  </a:schemeClr>
                </a:solidFill>
                <a:latin typeface="Courier"/>
                <a:cs typeface="Courier"/>
              </a:rPr>
              <a:t>and yspeed</a:t>
            </a:r>
            <a:endParaRPr lang="en-US" sz="1000" dirty="0">
              <a:solidFill>
                <a:schemeClr val="tx1">
                  <a:lumMod val="75000"/>
                  <a:lumOff val="25000"/>
                </a:schemeClr>
              </a:solidFill>
              <a:latin typeface="Courier"/>
              <a:cs typeface="Courier"/>
            </a:endParaRPr>
          </a:p>
        </p:txBody>
      </p:sp>
      <p:sp>
        <p:nvSpPr>
          <p:cNvPr id="15" name="TextBox 14"/>
          <p:cNvSpPr txBox="1"/>
          <p:nvPr/>
        </p:nvSpPr>
        <p:spPr>
          <a:xfrm>
            <a:off x="457200" y="2533516"/>
            <a:ext cx="4318648" cy="246221"/>
          </a:xfrm>
          <a:prstGeom prst="rect">
            <a:avLst/>
          </a:prstGeom>
          <a:noFill/>
        </p:spPr>
        <p:txBody>
          <a:bodyPr wrap="square" lIns="0" rtlCol="0">
            <a:spAutoFit/>
          </a:bodyPr>
          <a:lstStyle/>
          <a:p>
            <a:r>
              <a:rPr lang="en-US" sz="1000" b="1" dirty="0" smtClean="0"/>
              <a:t>In </a:t>
            </a:r>
            <a:r>
              <a:rPr lang="en-US" sz="1000" b="1" dirty="0"/>
              <a:t>a more advanced sketch, we could imagine having many more variables:</a:t>
            </a:r>
            <a:endParaRPr lang="en-US" sz="1000" b="1" dirty="0" smtClean="0"/>
          </a:p>
        </p:txBody>
      </p:sp>
      <p:sp>
        <p:nvSpPr>
          <p:cNvPr id="16" name="TextBox 15"/>
          <p:cNvSpPr txBox="1"/>
          <p:nvPr/>
        </p:nvSpPr>
        <p:spPr>
          <a:xfrm>
            <a:off x="457200" y="2883792"/>
            <a:ext cx="3887089" cy="116955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smtClean="0">
                <a:solidFill>
                  <a:schemeClr val="tx1">
                    <a:lumMod val="75000"/>
                    <a:lumOff val="25000"/>
                  </a:schemeClr>
                </a:solidFill>
                <a:latin typeface="Courier"/>
                <a:cs typeface="Courier"/>
              </a:rPr>
              <a:t>Acceleration	xacceleration &amp; </a:t>
            </a:r>
            <a:r>
              <a:rPr lang="ga-IE" sz="1000" dirty="0">
                <a:solidFill>
                  <a:schemeClr val="tx1">
                    <a:lumMod val="75000"/>
                    <a:lumOff val="25000"/>
                  </a:schemeClr>
                </a:solidFill>
                <a:latin typeface="Courier"/>
                <a:cs typeface="Courier"/>
              </a:rPr>
              <a:t>yacceleration</a:t>
            </a:r>
          </a:p>
          <a:p>
            <a:endParaRPr lang="ga-IE" sz="1000" dirty="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Target </a:t>
            </a:r>
            <a:r>
              <a:rPr lang="ga-IE" sz="1000" dirty="0" smtClean="0">
                <a:solidFill>
                  <a:schemeClr val="tx1">
                    <a:lumMod val="75000"/>
                    <a:lumOff val="25000"/>
                  </a:schemeClr>
                </a:solidFill>
                <a:latin typeface="Courier"/>
                <a:cs typeface="Courier"/>
              </a:rPr>
              <a:t>location	xtarget &amp; </a:t>
            </a:r>
            <a:r>
              <a:rPr lang="ga-IE" sz="1000" dirty="0">
                <a:solidFill>
                  <a:schemeClr val="tx1">
                    <a:lumMod val="75000"/>
                    <a:lumOff val="25000"/>
                  </a:schemeClr>
                </a:solidFill>
                <a:latin typeface="Courier"/>
                <a:cs typeface="Courier"/>
              </a:rPr>
              <a:t>ytarget</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Wind			xwind &amp; </a:t>
            </a:r>
            <a:r>
              <a:rPr lang="ga-IE" sz="1000" dirty="0">
                <a:solidFill>
                  <a:schemeClr val="tx1">
                    <a:lumMod val="75000"/>
                    <a:lumOff val="25000"/>
                  </a:schemeClr>
                </a:solidFill>
                <a:latin typeface="Courier"/>
                <a:cs typeface="Courier"/>
              </a:rPr>
              <a:t>ywind</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Friction		xfriction &amp; </a:t>
            </a:r>
            <a:r>
              <a:rPr lang="ga-IE" sz="1000" dirty="0">
                <a:solidFill>
                  <a:schemeClr val="tx1">
                    <a:lumMod val="75000"/>
                    <a:lumOff val="25000"/>
                  </a:schemeClr>
                </a:solidFill>
                <a:latin typeface="Courier"/>
                <a:cs typeface="Courier"/>
              </a:rPr>
              <a:t>yfriction</a:t>
            </a:r>
            <a:endParaRPr lang="en-US" sz="1000" dirty="0">
              <a:solidFill>
                <a:schemeClr val="tx1">
                  <a:lumMod val="75000"/>
                  <a:lumOff val="25000"/>
                </a:schemeClr>
              </a:solidFill>
              <a:latin typeface="Courier"/>
              <a:cs typeface="Courier"/>
            </a:endParaRPr>
          </a:p>
        </p:txBody>
      </p:sp>
      <p:sp>
        <p:nvSpPr>
          <p:cNvPr id="19" name="TextBox 18"/>
          <p:cNvSpPr txBox="1"/>
          <p:nvPr/>
        </p:nvSpPr>
        <p:spPr>
          <a:xfrm>
            <a:off x="457200" y="4163761"/>
            <a:ext cx="4318648" cy="861774"/>
          </a:xfrm>
          <a:prstGeom prst="rect">
            <a:avLst/>
          </a:prstGeom>
          <a:noFill/>
        </p:spPr>
        <p:txBody>
          <a:bodyPr wrap="square" lIns="0" rtlCol="0">
            <a:spAutoFit/>
          </a:bodyPr>
          <a:lstStyle/>
          <a:p>
            <a:r>
              <a:rPr lang="en-US" sz="1000" i="1" dirty="0" smtClean="0"/>
              <a:t>It’s </a:t>
            </a:r>
            <a:r>
              <a:rPr lang="en-US" sz="1000" i="1" dirty="0"/>
              <a:t>becoming clearer that for every concept in this world (wind, location, acceleration, etc.), we’ll need two variables. And this is only a two-dimensional world. In a 3D world, we’ll need x, y, z, </a:t>
            </a:r>
            <a:r>
              <a:rPr lang="en-US" sz="1000" i="1" dirty="0" err="1"/>
              <a:t>xspeed</a:t>
            </a:r>
            <a:r>
              <a:rPr lang="en-US" sz="1000" i="1" dirty="0"/>
              <a:t>, </a:t>
            </a:r>
            <a:r>
              <a:rPr lang="en-US" sz="1000" i="1" dirty="0" err="1"/>
              <a:t>yspeed</a:t>
            </a:r>
            <a:r>
              <a:rPr lang="en-US" sz="1000" i="1" dirty="0"/>
              <a:t>, </a:t>
            </a:r>
            <a:r>
              <a:rPr lang="en-US" sz="1000" i="1" dirty="0" err="1"/>
              <a:t>zspeed</a:t>
            </a:r>
            <a:r>
              <a:rPr lang="en-US" sz="1000" i="1" dirty="0"/>
              <a:t>, and so on.</a:t>
            </a:r>
          </a:p>
          <a:p>
            <a:endParaRPr lang="en-US" sz="1000" i="1" dirty="0"/>
          </a:p>
          <a:p>
            <a:r>
              <a:rPr lang="en-US" sz="1000" i="1" dirty="0"/>
              <a:t>Wouldn’t it be nice if we could simplify our code and use fewer variables?</a:t>
            </a:r>
            <a:endParaRPr lang="en-US" sz="1000" i="1" dirty="0" smtClean="0"/>
          </a:p>
        </p:txBody>
      </p:sp>
      <p:pic>
        <p:nvPicPr>
          <p:cNvPr id="3" name="Picture 2"/>
          <p:cNvPicPr>
            <a:picLocks noChangeAspect="1"/>
          </p:cNvPicPr>
          <p:nvPr/>
        </p:nvPicPr>
        <p:blipFill>
          <a:blip r:embed="rId2"/>
          <a:stretch>
            <a:fillRect/>
          </a:stretch>
        </p:blipFill>
        <p:spPr>
          <a:xfrm>
            <a:off x="4775848" y="1367813"/>
            <a:ext cx="4039462" cy="4616528"/>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314250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5"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Vectors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7" name="TextBox 16"/>
          <p:cNvSpPr txBox="1"/>
          <p:nvPr/>
        </p:nvSpPr>
        <p:spPr>
          <a:xfrm>
            <a:off x="457200" y="1367813"/>
            <a:ext cx="4318648" cy="553998"/>
          </a:xfrm>
          <a:prstGeom prst="rect">
            <a:avLst/>
          </a:prstGeom>
          <a:noFill/>
        </p:spPr>
        <p:txBody>
          <a:bodyPr wrap="square" lIns="0" rtlCol="0">
            <a:spAutoFit/>
          </a:bodyPr>
          <a:lstStyle/>
          <a:p>
            <a:r>
              <a:rPr lang="en-US" sz="1000" b="1" dirty="0"/>
              <a:t>One way to think of a vector is the difference between two points. Consider how you might go about providing instructions to walk from one point to another.</a:t>
            </a:r>
            <a:endParaRPr lang="en-US" sz="1000" b="1" dirty="0" smtClean="0"/>
          </a:p>
        </p:txBody>
      </p:sp>
      <p:sp>
        <p:nvSpPr>
          <p:cNvPr id="14" name="TextBox 13"/>
          <p:cNvSpPr txBox="1"/>
          <p:nvPr/>
        </p:nvSpPr>
        <p:spPr>
          <a:xfrm>
            <a:off x="457200" y="2009550"/>
            <a:ext cx="3887089" cy="1785104"/>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(-15, 3)</a:t>
            </a:r>
          </a:p>
          <a:p>
            <a:r>
              <a:rPr lang="ga-IE" sz="1000" dirty="0">
                <a:solidFill>
                  <a:schemeClr val="tx1">
                    <a:lumMod val="75000"/>
                    <a:lumOff val="25000"/>
                  </a:schemeClr>
                </a:solidFill>
                <a:latin typeface="Courier"/>
                <a:cs typeface="Courier"/>
              </a:rPr>
              <a:t>Walk fifteen steps west; turn and walk three steps north.</a:t>
            </a:r>
          </a:p>
          <a:p>
            <a:endParaRPr lang="ga-IE" sz="1000" dirty="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(3, 4)</a:t>
            </a:r>
          </a:p>
          <a:p>
            <a:r>
              <a:rPr lang="ga-IE" sz="1000" dirty="0">
                <a:solidFill>
                  <a:schemeClr val="tx1">
                    <a:lumMod val="75000"/>
                    <a:lumOff val="25000"/>
                  </a:schemeClr>
                </a:solidFill>
                <a:latin typeface="Courier"/>
                <a:cs typeface="Courier"/>
              </a:rPr>
              <a:t>Walk three steps east; turn and walk five steps north.</a:t>
            </a:r>
          </a:p>
          <a:p>
            <a:endParaRPr lang="ga-IE" sz="1000" dirty="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(2, -1)</a:t>
            </a:r>
          </a:p>
          <a:p>
            <a:r>
              <a:rPr lang="ga-IE" sz="1000" dirty="0">
                <a:solidFill>
                  <a:schemeClr val="tx1">
                    <a:lumMod val="75000"/>
                    <a:lumOff val="25000"/>
                  </a:schemeClr>
                </a:solidFill>
                <a:latin typeface="Courier"/>
                <a:cs typeface="Courier"/>
              </a:rPr>
              <a:t>Walk two steps east; turn and walk one step south.</a:t>
            </a:r>
            <a:endParaRPr lang="en-US" sz="1000" dirty="0">
              <a:solidFill>
                <a:schemeClr val="tx1">
                  <a:lumMod val="75000"/>
                  <a:lumOff val="25000"/>
                </a:schemeClr>
              </a:solidFill>
              <a:latin typeface="Courier"/>
              <a:cs typeface="Courier"/>
            </a:endParaRPr>
          </a:p>
        </p:txBody>
      </p:sp>
      <p:sp>
        <p:nvSpPr>
          <p:cNvPr id="15" name="TextBox 14"/>
          <p:cNvSpPr txBox="1"/>
          <p:nvPr/>
        </p:nvSpPr>
        <p:spPr>
          <a:xfrm>
            <a:off x="457200" y="4871647"/>
            <a:ext cx="4318648" cy="400110"/>
          </a:xfrm>
          <a:prstGeom prst="rect">
            <a:avLst/>
          </a:prstGeom>
          <a:noFill/>
        </p:spPr>
        <p:txBody>
          <a:bodyPr wrap="square" lIns="0" rtlCol="0">
            <a:spAutoFit/>
          </a:bodyPr>
          <a:lstStyle/>
          <a:p>
            <a:r>
              <a:rPr lang="en-US" sz="1000" dirty="0" smtClean="0"/>
              <a:t>For Every Frame</a:t>
            </a:r>
          </a:p>
          <a:p>
            <a:r>
              <a:rPr lang="en-US" sz="1000" b="1" dirty="0" smtClean="0"/>
              <a:t>new </a:t>
            </a:r>
            <a:r>
              <a:rPr lang="en-US" sz="1000" b="1" dirty="0"/>
              <a:t>location = velocity applied to current location</a:t>
            </a:r>
            <a:endParaRPr lang="en-US" sz="1000" b="1" dirty="0" smtClean="0"/>
          </a:p>
        </p:txBody>
      </p:sp>
      <p:sp>
        <p:nvSpPr>
          <p:cNvPr id="19" name="TextBox 18"/>
          <p:cNvSpPr txBox="1"/>
          <p:nvPr/>
        </p:nvSpPr>
        <p:spPr>
          <a:xfrm>
            <a:off x="457200" y="3969454"/>
            <a:ext cx="4318648" cy="707886"/>
          </a:xfrm>
          <a:prstGeom prst="rect">
            <a:avLst/>
          </a:prstGeom>
          <a:noFill/>
        </p:spPr>
        <p:txBody>
          <a:bodyPr wrap="square" lIns="0" rtlCol="0">
            <a:spAutoFit/>
          </a:bodyPr>
          <a:lstStyle/>
          <a:p>
            <a:r>
              <a:rPr lang="en-US" sz="1000" i="1" dirty="0"/>
              <a:t>You’ve probably done this before when programming motion. For every frame of animation (i.e. a single cycle through Processing’s draw() loop), you instruct each object on the screen to move a certain number of pixels horizontally and a certain number of pixels vertically.</a:t>
            </a:r>
            <a:endParaRPr lang="en-US" sz="1000" i="1" dirty="0" smtClean="0"/>
          </a:p>
        </p:txBody>
      </p:sp>
      <p:pic>
        <p:nvPicPr>
          <p:cNvPr id="3" name="Picture 2"/>
          <p:cNvPicPr>
            <a:picLocks noChangeAspect="1"/>
          </p:cNvPicPr>
          <p:nvPr/>
        </p:nvPicPr>
        <p:blipFill>
          <a:blip r:embed="rId2"/>
          <a:stretch>
            <a:fillRect/>
          </a:stretch>
        </p:blipFill>
        <p:spPr>
          <a:xfrm>
            <a:off x="4836255" y="956071"/>
            <a:ext cx="3662347" cy="1931480"/>
          </a:xfrm>
          <a:prstGeom prst="rect">
            <a:avLst/>
          </a:prstGeom>
        </p:spPr>
      </p:pic>
      <p:pic>
        <p:nvPicPr>
          <p:cNvPr id="5" name="Picture 4"/>
          <p:cNvPicPr>
            <a:picLocks noChangeAspect="1"/>
          </p:cNvPicPr>
          <p:nvPr/>
        </p:nvPicPr>
        <p:blipFill>
          <a:blip r:embed="rId3"/>
          <a:stretch>
            <a:fillRect/>
          </a:stretch>
        </p:blipFill>
        <p:spPr>
          <a:xfrm>
            <a:off x="5204818" y="2974383"/>
            <a:ext cx="3119417" cy="1527878"/>
          </a:xfrm>
          <a:prstGeom prst="rect">
            <a:avLst/>
          </a:prstGeom>
        </p:spPr>
      </p:pic>
      <p:pic>
        <p:nvPicPr>
          <p:cNvPr id="6" name="Picture 5"/>
          <p:cNvPicPr>
            <a:picLocks noChangeAspect="1"/>
          </p:cNvPicPr>
          <p:nvPr/>
        </p:nvPicPr>
        <p:blipFill>
          <a:blip r:embed="rId4"/>
          <a:stretch>
            <a:fillRect/>
          </a:stretch>
        </p:blipFill>
        <p:spPr>
          <a:xfrm>
            <a:off x="4993143" y="4599843"/>
            <a:ext cx="3076018" cy="1961043"/>
          </a:xfrm>
          <a:prstGeom prst="rect">
            <a:avLst/>
          </a:prstGeom>
        </p:spPr>
      </p:pic>
    </p:spTree>
    <p:extLst>
      <p:ext uri="{BB962C8B-B14F-4D97-AF65-F5344CB8AC3E}">
        <p14:creationId xmlns:p14="http://schemas.microsoft.com/office/powerpoint/2010/main" val="222975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4" grpId="0" animBg="1"/>
      <p:bldP spid="15"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Vector Addition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712748" y="5939926"/>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Sketch18.js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7" name="TextBox 16"/>
          <p:cNvSpPr txBox="1"/>
          <p:nvPr/>
        </p:nvSpPr>
        <p:spPr>
          <a:xfrm>
            <a:off x="457200" y="1367813"/>
            <a:ext cx="3887089" cy="707886"/>
          </a:xfrm>
          <a:prstGeom prst="rect">
            <a:avLst/>
          </a:prstGeom>
          <a:noFill/>
        </p:spPr>
        <p:txBody>
          <a:bodyPr wrap="square" lIns="0" rtlCol="0">
            <a:spAutoFit/>
          </a:bodyPr>
          <a:lstStyle/>
          <a:p>
            <a:r>
              <a:rPr lang="en-US" sz="1000" b="1" dirty="0"/>
              <a:t>Vectors are typically written either in boldface type or with an arrow on top. </a:t>
            </a:r>
            <a:r>
              <a:rPr lang="en-US" sz="1000" b="1" dirty="0" smtClean="0"/>
              <a:t>To distinguish </a:t>
            </a:r>
            <a:r>
              <a:rPr lang="en-US" sz="1000" b="1" dirty="0"/>
              <a:t>a vector from a scalar (scalar refers to a single value, such as an integer or a floating point number), we’ll use the arrow notation:</a:t>
            </a:r>
            <a:endParaRPr lang="en-US" sz="1000" b="1" dirty="0" smtClean="0"/>
          </a:p>
        </p:txBody>
      </p:sp>
      <p:sp>
        <p:nvSpPr>
          <p:cNvPr id="12" name="TextBox 11"/>
          <p:cNvSpPr txBox="1"/>
          <p:nvPr/>
        </p:nvSpPr>
        <p:spPr>
          <a:xfrm>
            <a:off x="457200" y="2068797"/>
            <a:ext cx="3887089" cy="246221"/>
          </a:xfrm>
          <a:prstGeom prst="rect">
            <a:avLst/>
          </a:prstGeom>
          <a:noFill/>
        </p:spPr>
        <p:txBody>
          <a:bodyPr wrap="square" lIns="0" rtlCol="0">
            <a:spAutoFit/>
          </a:bodyPr>
          <a:lstStyle/>
          <a:p>
            <a:r>
              <a:rPr lang="en-US" sz="1000" i="1" dirty="0"/>
              <a:t>Let’s say I have the following two vectors</a:t>
            </a:r>
            <a:r>
              <a:rPr lang="en-US" sz="1000" i="1" dirty="0" smtClean="0"/>
              <a:t>:</a:t>
            </a:r>
            <a:endParaRPr lang="en-US" sz="1000" i="1" dirty="0"/>
          </a:p>
        </p:txBody>
      </p:sp>
      <p:pic>
        <p:nvPicPr>
          <p:cNvPr id="4" name="Picture 3"/>
          <p:cNvPicPr>
            <a:picLocks noChangeAspect="1"/>
          </p:cNvPicPr>
          <p:nvPr/>
        </p:nvPicPr>
        <p:blipFill>
          <a:blip r:embed="rId2"/>
          <a:stretch>
            <a:fillRect/>
          </a:stretch>
        </p:blipFill>
        <p:spPr>
          <a:xfrm>
            <a:off x="457200" y="2426374"/>
            <a:ext cx="3770814" cy="1334856"/>
          </a:xfrm>
          <a:prstGeom prst="rect">
            <a:avLst/>
          </a:prstGeom>
        </p:spPr>
      </p:pic>
      <p:sp>
        <p:nvSpPr>
          <p:cNvPr id="20" name="TextBox 19"/>
          <p:cNvSpPr txBox="1"/>
          <p:nvPr/>
        </p:nvSpPr>
        <p:spPr>
          <a:xfrm>
            <a:off x="457200" y="3768984"/>
            <a:ext cx="3887089" cy="400110"/>
          </a:xfrm>
          <a:prstGeom prst="rect">
            <a:avLst/>
          </a:prstGeom>
          <a:noFill/>
        </p:spPr>
        <p:txBody>
          <a:bodyPr wrap="square" lIns="0" rtlCol="0">
            <a:spAutoFit/>
          </a:bodyPr>
          <a:lstStyle/>
          <a:p>
            <a:r>
              <a:rPr lang="en-US" sz="1000" i="1" dirty="0"/>
              <a:t>Each vector has two components, an x and a y. To add two vectors together, we simply add both x’s and both y’s</a:t>
            </a:r>
          </a:p>
        </p:txBody>
      </p:sp>
      <p:pic>
        <p:nvPicPr>
          <p:cNvPr id="5" name="Picture 4"/>
          <p:cNvPicPr>
            <a:picLocks noChangeAspect="1"/>
          </p:cNvPicPr>
          <p:nvPr/>
        </p:nvPicPr>
        <p:blipFill>
          <a:blip r:embed="rId3"/>
          <a:stretch>
            <a:fillRect/>
          </a:stretch>
        </p:blipFill>
        <p:spPr>
          <a:xfrm>
            <a:off x="390327" y="4400509"/>
            <a:ext cx="4034921" cy="1407886"/>
          </a:xfrm>
          <a:prstGeom prst="rect">
            <a:avLst/>
          </a:prstGeom>
        </p:spPr>
      </p:pic>
      <p:pic>
        <p:nvPicPr>
          <p:cNvPr id="6" name="Picture 5"/>
          <p:cNvPicPr>
            <a:picLocks noChangeAspect="1"/>
          </p:cNvPicPr>
          <p:nvPr/>
        </p:nvPicPr>
        <p:blipFill>
          <a:blip r:embed="rId4"/>
          <a:stretch>
            <a:fillRect/>
          </a:stretch>
        </p:blipFill>
        <p:spPr>
          <a:xfrm>
            <a:off x="4712748" y="1380074"/>
            <a:ext cx="4177979" cy="4539353"/>
          </a:xfrm>
          <a:prstGeom prst="rect">
            <a:avLst/>
          </a:prstGeom>
          <a:ln w="9525">
            <a:solidFill>
              <a:schemeClr val="tx1">
                <a:lumMod val="50000"/>
                <a:lumOff val="50000"/>
              </a:schemeClr>
            </a:solidFill>
            <a:prstDash val="sysDash"/>
          </a:ln>
        </p:spPr>
      </p:pic>
      <p:sp>
        <p:nvSpPr>
          <p:cNvPr id="21" name="TextBox 20"/>
          <p:cNvSpPr txBox="1"/>
          <p:nvPr/>
        </p:nvSpPr>
        <p:spPr>
          <a:xfrm>
            <a:off x="5288095" y="596414"/>
            <a:ext cx="3449061" cy="246221"/>
          </a:xfrm>
          <a:prstGeom prst="rect">
            <a:avLst/>
          </a:prstGeom>
          <a:noFill/>
        </p:spPr>
        <p:txBody>
          <a:bodyPr wrap="square" lIns="0" rtlCol="0">
            <a:spAutoFit/>
          </a:bodyPr>
          <a:lstStyle/>
          <a:p>
            <a:r>
              <a:rPr lang="en-US" sz="1000" i="1" dirty="0" smtClean="0"/>
              <a:t>This is the only line that has changed</a:t>
            </a:r>
          </a:p>
        </p:txBody>
      </p:sp>
      <p:cxnSp>
        <p:nvCxnSpPr>
          <p:cNvPr id="22" name="Elbow Connector 21"/>
          <p:cNvCxnSpPr/>
          <p:nvPr/>
        </p:nvCxnSpPr>
        <p:spPr>
          <a:xfrm rot="5400000">
            <a:off x="5616990" y="2153940"/>
            <a:ext cx="2576144"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5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2"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62600" y="1207289"/>
            <a:ext cx="4077711" cy="2533123"/>
          </a:xfrm>
          <a:prstGeom prst="rect">
            <a:avLst/>
          </a:prstGeom>
          <a:ln w="9525">
            <a:solidFill>
              <a:schemeClr val="tx1">
                <a:lumMod val="50000"/>
                <a:lumOff val="50000"/>
              </a:schemeClr>
            </a:solidFill>
            <a:prstDash val="sysDash"/>
          </a:ln>
        </p:spPr>
      </p:pic>
      <p:pic>
        <p:nvPicPr>
          <p:cNvPr id="8" name="Picture 7"/>
          <p:cNvPicPr>
            <a:picLocks noChangeAspect="1"/>
          </p:cNvPicPr>
          <p:nvPr/>
        </p:nvPicPr>
        <p:blipFill>
          <a:blip r:embed="rId3"/>
          <a:stretch>
            <a:fillRect/>
          </a:stretch>
        </p:blipFill>
        <p:spPr>
          <a:xfrm>
            <a:off x="457200" y="3804094"/>
            <a:ext cx="3596799" cy="2057704"/>
          </a:xfrm>
          <a:prstGeom prst="rect">
            <a:avLst/>
          </a:prstGeom>
        </p:spPr>
      </p:pic>
      <p:sp>
        <p:nvSpPr>
          <p:cNvPr id="2" name="Title 1"/>
          <p:cNvSpPr>
            <a:spLocks noGrp="1"/>
          </p:cNvSpPr>
          <p:nvPr>
            <p:ph type="title"/>
          </p:nvPr>
        </p:nvSpPr>
        <p:spPr/>
        <p:txBody>
          <a:bodyPr lIns="0"/>
          <a:lstStyle/>
          <a:p>
            <a:r>
              <a:rPr lang="ga-IE" dirty="0" smtClean="0"/>
              <a:t>Vector Subtraction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652542" y="3804094"/>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Sketch19.js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367813"/>
            <a:ext cx="3887089" cy="246221"/>
          </a:xfrm>
          <a:prstGeom prst="rect">
            <a:avLst/>
          </a:prstGeom>
          <a:noFill/>
        </p:spPr>
        <p:txBody>
          <a:bodyPr wrap="square" lIns="0" rtlCol="0">
            <a:spAutoFit/>
          </a:bodyPr>
          <a:lstStyle/>
          <a:p>
            <a:r>
              <a:rPr lang="en-US" sz="1000" i="1" dirty="0"/>
              <a:t>Let’s say I have the following two vectors</a:t>
            </a:r>
            <a:r>
              <a:rPr lang="en-US" sz="1000" i="1" dirty="0" smtClean="0"/>
              <a:t>:</a:t>
            </a:r>
            <a:endParaRPr lang="en-US" sz="1000" i="1" dirty="0"/>
          </a:p>
        </p:txBody>
      </p:sp>
      <p:sp>
        <p:nvSpPr>
          <p:cNvPr id="21" name="TextBox 20"/>
          <p:cNvSpPr txBox="1"/>
          <p:nvPr/>
        </p:nvSpPr>
        <p:spPr>
          <a:xfrm>
            <a:off x="4267949" y="4716700"/>
            <a:ext cx="3449061" cy="553998"/>
          </a:xfrm>
          <a:prstGeom prst="rect">
            <a:avLst/>
          </a:prstGeom>
          <a:noFill/>
        </p:spPr>
        <p:txBody>
          <a:bodyPr wrap="square" lIns="0" rtlCol="0">
            <a:spAutoFit/>
          </a:bodyPr>
          <a:lstStyle/>
          <a:p>
            <a:r>
              <a:rPr lang="en-US" sz="1000" i="1" dirty="0" smtClean="0"/>
              <a:t>Center (320,180)</a:t>
            </a:r>
          </a:p>
          <a:p>
            <a:endParaRPr lang="en-US" sz="1000" i="1" dirty="0"/>
          </a:p>
          <a:p>
            <a:r>
              <a:rPr lang="en-US" sz="1000" i="1" dirty="0" err="1" smtClean="0"/>
              <a:t>vectorLine</a:t>
            </a:r>
            <a:r>
              <a:rPr lang="en-US" sz="1000" i="1" dirty="0" smtClean="0"/>
              <a:t> = </a:t>
            </a:r>
            <a:r>
              <a:rPr lang="en-US" sz="1000" i="1" dirty="0" err="1" smtClean="0"/>
              <a:t>Mouse.sub</a:t>
            </a:r>
            <a:r>
              <a:rPr lang="en-US" sz="1000" i="1" dirty="0" smtClean="0"/>
              <a:t>(center) = ((480-320),(90-180) = (160,-90)</a:t>
            </a:r>
          </a:p>
        </p:txBody>
      </p:sp>
      <p:cxnSp>
        <p:nvCxnSpPr>
          <p:cNvPr id="22" name="Elbow Connector 21"/>
          <p:cNvCxnSpPr/>
          <p:nvPr/>
        </p:nvCxnSpPr>
        <p:spPr>
          <a:xfrm rot="10800000" flipV="1">
            <a:off x="2345638" y="4839811"/>
            <a:ext cx="1790456"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457200" y="1707322"/>
            <a:ext cx="4073136" cy="1144737"/>
          </a:xfrm>
          <a:prstGeom prst="rect">
            <a:avLst/>
          </a:prstGeom>
        </p:spPr>
      </p:pic>
      <p:sp>
        <p:nvSpPr>
          <p:cNvPr id="19" name="TextBox 18"/>
          <p:cNvSpPr txBox="1"/>
          <p:nvPr/>
        </p:nvSpPr>
        <p:spPr>
          <a:xfrm>
            <a:off x="4267949" y="4477805"/>
            <a:ext cx="1539977" cy="246221"/>
          </a:xfrm>
          <a:prstGeom prst="rect">
            <a:avLst/>
          </a:prstGeom>
          <a:noFill/>
        </p:spPr>
        <p:txBody>
          <a:bodyPr wrap="square" lIns="0" rtlCol="0">
            <a:spAutoFit/>
          </a:bodyPr>
          <a:lstStyle/>
          <a:p>
            <a:r>
              <a:rPr lang="en-US" sz="1000" i="1" dirty="0" smtClean="0">
                <a:solidFill>
                  <a:schemeClr val="tx1">
                    <a:lumMod val="75000"/>
                    <a:lumOff val="25000"/>
                  </a:schemeClr>
                </a:solidFill>
              </a:rPr>
              <a:t>Mouse (480,90)</a:t>
            </a:r>
          </a:p>
        </p:txBody>
      </p:sp>
      <p:cxnSp>
        <p:nvCxnSpPr>
          <p:cNvPr id="23" name="Elbow Connector 22"/>
          <p:cNvCxnSpPr/>
          <p:nvPr/>
        </p:nvCxnSpPr>
        <p:spPr>
          <a:xfrm rot="10800000">
            <a:off x="3226988" y="4270415"/>
            <a:ext cx="909107" cy="330500"/>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64140" y="3365679"/>
            <a:ext cx="923812" cy="466176"/>
          </a:xfrm>
          <a:prstGeom prst="line">
            <a:avLst/>
          </a:prstGeom>
          <a:ln w="12700">
            <a:solidFill>
              <a:schemeClr val="accent2"/>
            </a:solidFill>
            <a:prstDash val="sys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64140" y="3831855"/>
            <a:ext cx="2658752" cy="438556"/>
          </a:xfrm>
          <a:prstGeom prst="line">
            <a:avLst/>
          </a:prstGeom>
          <a:ln w="12700">
            <a:prstDash val="sys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57200" y="3831855"/>
            <a:ext cx="1805161" cy="1007956"/>
          </a:xfrm>
          <a:prstGeom prst="line">
            <a:avLst/>
          </a:prstGeom>
          <a:ln w="12700">
            <a:prstDash val="sysDash"/>
            <a:tailEnd type="arrow" w="sm" len="sm"/>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26598" y="3242568"/>
            <a:ext cx="1539977" cy="246221"/>
          </a:xfrm>
          <a:prstGeom prst="rect">
            <a:avLst/>
          </a:prstGeom>
          <a:noFill/>
        </p:spPr>
        <p:txBody>
          <a:bodyPr wrap="square" lIns="0" rtlCol="0">
            <a:spAutoFit/>
          </a:bodyPr>
          <a:lstStyle/>
          <a:p>
            <a:r>
              <a:rPr lang="en-US" sz="1000" i="1" dirty="0" err="1" smtClean="0">
                <a:solidFill>
                  <a:schemeClr val="tx1">
                    <a:lumMod val="75000"/>
                    <a:lumOff val="25000"/>
                  </a:schemeClr>
                </a:solidFill>
              </a:rPr>
              <a:t>vectorLine</a:t>
            </a:r>
            <a:endParaRPr lang="en-US" sz="1000" i="1" dirty="0" smtClean="0">
              <a:solidFill>
                <a:schemeClr val="tx1">
                  <a:lumMod val="75000"/>
                  <a:lumOff val="25000"/>
                </a:schemeClr>
              </a:solidFill>
            </a:endParaRPr>
          </a:p>
        </p:txBody>
      </p:sp>
    </p:spTree>
    <p:extLst>
      <p:ext uri="{BB962C8B-B14F-4D97-AF65-F5344CB8AC3E}">
        <p14:creationId xmlns:p14="http://schemas.microsoft.com/office/powerpoint/2010/main" val="121207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21"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3320" y="1902474"/>
            <a:ext cx="2557431" cy="3039840"/>
          </a:xfrm>
          <a:prstGeom prst="rect">
            <a:avLst/>
          </a:prstGeom>
        </p:spPr>
      </p:pic>
      <p:pic>
        <p:nvPicPr>
          <p:cNvPr id="8" name="Picture 7"/>
          <p:cNvPicPr>
            <a:picLocks noChangeAspect="1"/>
          </p:cNvPicPr>
          <p:nvPr/>
        </p:nvPicPr>
        <p:blipFill>
          <a:blip r:embed="rId3"/>
          <a:stretch>
            <a:fillRect/>
          </a:stretch>
        </p:blipFill>
        <p:spPr>
          <a:xfrm>
            <a:off x="2545889" y="4585720"/>
            <a:ext cx="3596799" cy="2057704"/>
          </a:xfrm>
          <a:prstGeom prst="rect">
            <a:avLst/>
          </a:prstGeom>
        </p:spPr>
      </p:pic>
      <p:sp>
        <p:nvSpPr>
          <p:cNvPr id="2" name="Title 1"/>
          <p:cNvSpPr>
            <a:spLocks noGrp="1"/>
          </p:cNvSpPr>
          <p:nvPr>
            <p:ph type="title"/>
          </p:nvPr>
        </p:nvSpPr>
        <p:spPr/>
        <p:txBody>
          <a:bodyPr lIns="0"/>
          <a:lstStyle/>
          <a:p>
            <a:r>
              <a:rPr lang="ga-IE" dirty="0" smtClean="0"/>
              <a:t>Vector Multiplication/Division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543336" y="3804094"/>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Sketch20.js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367813"/>
            <a:ext cx="3887089" cy="553998"/>
          </a:xfrm>
          <a:prstGeom prst="rect">
            <a:avLst/>
          </a:prstGeom>
          <a:noFill/>
        </p:spPr>
        <p:txBody>
          <a:bodyPr wrap="square" lIns="0" rtlCol="0">
            <a:spAutoFit/>
          </a:bodyPr>
          <a:lstStyle/>
          <a:p>
            <a:r>
              <a:rPr lang="en-US" sz="1000" i="1" dirty="0"/>
              <a:t>Moving on to multiplication, we have to think a little bit differently. When we talk about multiplying a vector, what we typically mean is scaling a vector. </a:t>
            </a:r>
          </a:p>
        </p:txBody>
      </p:sp>
      <p:sp>
        <p:nvSpPr>
          <p:cNvPr id="21" name="TextBox 20"/>
          <p:cNvSpPr txBox="1"/>
          <p:nvPr/>
        </p:nvSpPr>
        <p:spPr>
          <a:xfrm>
            <a:off x="6356638" y="5498326"/>
            <a:ext cx="3449061" cy="400110"/>
          </a:xfrm>
          <a:prstGeom prst="rect">
            <a:avLst/>
          </a:prstGeom>
          <a:noFill/>
        </p:spPr>
        <p:txBody>
          <a:bodyPr wrap="square" lIns="0" rtlCol="0">
            <a:spAutoFit/>
          </a:bodyPr>
          <a:lstStyle/>
          <a:p>
            <a:r>
              <a:rPr lang="en-US" sz="1000" i="1" dirty="0" smtClean="0"/>
              <a:t>Center (320,180)</a:t>
            </a:r>
          </a:p>
          <a:p>
            <a:endParaRPr lang="en-US" sz="1000" i="1" dirty="0"/>
          </a:p>
        </p:txBody>
      </p:sp>
      <p:cxnSp>
        <p:nvCxnSpPr>
          <p:cNvPr id="22" name="Elbow Connector 21"/>
          <p:cNvCxnSpPr/>
          <p:nvPr/>
        </p:nvCxnSpPr>
        <p:spPr>
          <a:xfrm rot="10800000" flipV="1">
            <a:off x="4434327" y="5621437"/>
            <a:ext cx="1790456"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356638" y="5259431"/>
            <a:ext cx="1539977" cy="246221"/>
          </a:xfrm>
          <a:prstGeom prst="rect">
            <a:avLst/>
          </a:prstGeom>
          <a:noFill/>
        </p:spPr>
        <p:txBody>
          <a:bodyPr wrap="square" lIns="0" rtlCol="0">
            <a:spAutoFit/>
          </a:bodyPr>
          <a:lstStyle/>
          <a:p>
            <a:r>
              <a:rPr lang="en-US" sz="1000" i="1" dirty="0" smtClean="0">
                <a:solidFill>
                  <a:schemeClr val="tx1">
                    <a:lumMod val="75000"/>
                    <a:lumOff val="25000"/>
                  </a:schemeClr>
                </a:solidFill>
              </a:rPr>
              <a:t>Mouse (480,90)</a:t>
            </a:r>
          </a:p>
        </p:txBody>
      </p:sp>
      <p:cxnSp>
        <p:nvCxnSpPr>
          <p:cNvPr id="23" name="Elbow Connector 22"/>
          <p:cNvCxnSpPr/>
          <p:nvPr/>
        </p:nvCxnSpPr>
        <p:spPr>
          <a:xfrm rot="10800000">
            <a:off x="5315677" y="5052041"/>
            <a:ext cx="909107" cy="330500"/>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2552829" y="4351091"/>
            <a:ext cx="535185" cy="262390"/>
          </a:xfrm>
          <a:prstGeom prst="line">
            <a:avLst/>
          </a:prstGeom>
          <a:ln w="12700">
            <a:solidFill>
              <a:schemeClr val="accent2"/>
            </a:solidFill>
            <a:prstDash val="sys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552829" y="4613481"/>
            <a:ext cx="2658752" cy="438556"/>
          </a:xfrm>
          <a:prstGeom prst="line">
            <a:avLst/>
          </a:prstGeom>
          <a:ln w="12700">
            <a:prstDash val="sys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45889" y="4613481"/>
            <a:ext cx="1805161" cy="1007956"/>
          </a:xfrm>
          <a:prstGeom prst="line">
            <a:avLst/>
          </a:prstGeom>
          <a:ln w="12700">
            <a:prstDash val="sysDash"/>
            <a:tailEnd type="arrow" w="sm" len="sm"/>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615287" y="4024194"/>
            <a:ext cx="1539977" cy="246221"/>
          </a:xfrm>
          <a:prstGeom prst="rect">
            <a:avLst/>
          </a:prstGeom>
          <a:noFill/>
        </p:spPr>
        <p:txBody>
          <a:bodyPr wrap="square" lIns="0" rtlCol="0">
            <a:spAutoFit/>
          </a:bodyPr>
          <a:lstStyle/>
          <a:p>
            <a:r>
              <a:rPr lang="en-US" sz="1000" i="1" dirty="0" err="1" smtClean="0">
                <a:solidFill>
                  <a:schemeClr val="tx1">
                    <a:lumMod val="75000"/>
                    <a:lumOff val="25000"/>
                  </a:schemeClr>
                </a:solidFill>
              </a:rPr>
              <a:t>vectorLine</a:t>
            </a:r>
            <a:endParaRPr lang="en-US" sz="1000" i="1" dirty="0" smtClean="0">
              <a:solidFill>
                <a:schemeClr val="tx1">
                  <a:lumMod val="75000"/>
                  <a:lumOff val="25000"/>
                </a:schemeClr>
              </a:solidFill>
            </a:endParaRPr>
          </a:p>
        </p:txBody>
      </p:sp>
      <p:pic>
        <p:nvPicPr>
          <p:cNvPr id="6" name="Picture 5"/>
          <p:cNvPicPr>
            <a:picLocks noChangeAspect="1"/>
          </p:cNvPicPr>
          <p:nvPr/>
        </p:nvPicPr>
        <p:blipFill>
          <a:blip r:embed="rId4"/>
          <a:stretch>
            <a:fillRect/>
          </a:stretch>
        </p:blipFill>
        <p:spPr>
          <a:xfrm>
            <a:off x="5175436" y="1415396"/>
            <a:ext cx="3547839" cy="2388698"/>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314812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21"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a:stretch>
            <a:fillRect/>
          </a:stretch>
        </p:blipFill>
        <p:spPr>
          <a:xfrm>
            <a:off x="5023855" y="1352454"/>
            <a:ext cx="3699240" cy="3123549"/>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Vector Magnitude</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543336" y="4539685"/>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Sketch21.js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367813"/>
            <a:ext cx="3887089" cy="707886"/>
          </a:xfrm>
          <a:prstGeom prst="rect">
            <a:avLst/>
          </a:prstGeom>
          <a:noFill/>
        </p:spPr>
        <p:txBody>
          <a:bodyPr wrap="square" lIns="0" rtlCol="0">
            <a:spAutoFit/>
          </a:bodyPr>
          <a:lstStyle/>
          <a:p>
            <a:r>
              <a:rPr lang="en-US" sz="1000" i="1" dirty="0"/>
              <a:t>Multiplication and division, as we just saw, are means by which the length of the vector can be changed without affecting direction</a:t>
            </a:r>
            <a:r>
              <a:rPr lang="en-US" sz="1000" i="1" dirty="0" smtClean="0"/>
              <a:t>.</a:t>
            </a:r>
          </a:p>
          <a:p>
            <a:r>
              <a:rPr lang="en-US" sz="1000" i="1" dirty="0"/>
              <a:t>Understanding how to calculate the length (also known as magnitude) of a vector is incredibly useful and important.</a:t>
            </a:r>
          </a:p>
        </p:txBody>
      </p:sp>
      <p:pic>
        <p:nvPicPr>
          <p:cNvPr id="3" name="Picture 2"/>
          <p:cNvPicPr>
            <a:picLocks noChangeAspect="1"/>
          </p:cNvPicPr>
          <p:nvPr/>
        </p:nvPicPr>
        <p:blipFill>
          <a:blip r:embed="rId3"/>
          <a:stretch>
            <a:fillRect/>
          </a:stretch>
        </p:blipFill>
        <p:spPr>
          <a:xfrm>
            <a:off x="415560" y="2166175"/>
            <a:ext cx="2395042" cy="1082816"/>
          </a:xfrm>
          <a:prstGeom prst="rect">
            <a:avLst/>
          </a:prstGeom>
        </p:spPr>
      </p:pic>
      <p:pic>
        <p:nvPicPr>
          <p:cNvPr id="11" name="Picture 10"/>
          <p:cNvPicPr>
            <a:picLocks noChangeAspect="1"/>
          </p:cNvPicPr>
          <p:nvPr/>
        </p:nvPicPr>
        <p:blipFill>
          <a:blip r:embed="rId4"/>
          <a:stretch>
            <a:fillRect/>
          </a:stretch>
        </p:blipFill>
        <p:spPr>
          <a:xfrm>
            <a:off x="457200" y="3256452"/>
            <a:ext cx="2959100" cy="660400"/>
          </a:xfrm>
          <a:prstGeom prst="rect">
            <a:avLst/>
          </a:prstGeom>
        </p:spPr>
      </p:pic>
      <p:pic>
        <p:nvPicPr>
          <p:cNvPr id="24" name="Picture 23"/>
          <p:cNvPicPr>
            <a:picLocks noChangeAspect="1"/>
          </p:cNvPicPr>
          <p:nvPr/>
        </p:nvPicPr>
        <p:blipFill>
          <a:blip r:embed="rId5"/>
          <a:stretch>
            <a:fillRect/>
          </a:stretch>
        </p:blipFill>
        <p:spPr>
          <a:xfrm>
            <a:off x="457200" y="4050314"/>
            <a:ext cx="4357115" cy="2465913"/>
          </a:xfrm>
          <a:prstGeom prst="rect">
            <a:avLst/>
          </a:prstGeom>
        </p:spPr>
      </p:pic>
      <p:cxnSp>
        <p:nvCxnSpPr>
          <p:cNvPr id="27" name="Straight Connector 26"/>
          <p:cNvCxnSpPr/>
          <p:nvPr/>
        </p:nvCxnSpPr>
        <p:spPr>
          <a:xfrm>
            <a:off x="457200" y="4050315"/>
            <a:ext cx="2145210" cy="1195977"/>
          </a:xfrm>
          <a:prstGeom prst="line">
            <a:avLst/>
          </a:prstGeom>
          <a:ln w="12700">
            <a:prstDash val="sys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7200" y="4050314"/>
            <a:ext cx="2353402" cy="2049541"/>
          </a:xfrm>
          <a:prstGeom prst="line">
            <a:avLst/>
          </a:prstGeom>
          <a:ln w="12700">
            <a:prstDash val="sysDash"/>
            <a:tailEnd type="arrow" w="sm" len="sm"/>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706324" y="5019410"/>
            <a:ext cx="1539977" cy="246221"/>
          </a:xfrm>
          <a:prstGeom prst="rect">
            <a:avLst/>
          </a:prstGeom>
          <a:noFill/>
        </p:spPr>
        <p:txBody>
          <a:bodyPr wrap="square" lIns="0" rtlCol="0">
            <a:spAutoFit/>
          </a:bodyPr>
          <a:lstStyle/>
          <a:p>
            <a:r>
              <a:rPr lang="en-US" sz="1000" i="1" dirty="0" smtClean="0">
                <a:solidFill>
                  <a:schemeClr val="bg1"/>
                </a:solidFill>
              </a:rPr>
              <a:t>Center (320,180)</a:t>
            </a:r>
          </a:p>
        </p:txBody>
      </p:sp>
      <p:sp>
        <p:nvSpPr>
          <p:cNvPr id="34" name="TextBox 33"/>
          <p:cNvSpPr txBox="1"/>
          <p:nvPr/>
        </p:nvSpPr>
        <p:spPr>
          <a:xfrm>
            <a:off x="2879817" y="5976744"/>
            <a:ext cx="1539977" cy="246221"/>
          </a:xfrm>
          <a:prstGeom prst="rect">
            <a:avLst/>
          </a:prstGeom>
          <a:noFill/>
        </p:spPr>
        <p:txBody>
          <a:bodyPr wrap="square" lIns="0" rtlCol="0">
            <a:spAutoFit/>
          </a:bodyPr>
          <a:lstStyle/>
          <a:p>
            <a:r>
              <a:rPr lang="en-US" sz="1000" i="1" dirty="0" smtClean="0">
                <a:solidFill>
                  <a:schemeClr val="bg1"/>
                </a:solidFill>
              </a:rPr>
              <a:t>Mouse (360,300)</a:t>
            </a:r>
          </a:p>
        </p:txBody>
      </p:sp>
      <p:cxnSp>
        <p:nvCxnSpPr>
          <p:cNvPr id="35" name="Straight Connector 34"/>
          <p:cNvCxnSpPr/>
          <p:nvPr/>
        </p:nvCxnSpPr>
        <p:spPr>
          <a:xfrm>
            <a:off x="457200" y="4050315"/>
            <a:ext cx="202077" cy="814302"/>
          </a:xfrm>
          <a:prstGeom prst="line">
            <a:avLst/>
          </a:prstGeom>
          <a:ln w="12700">
            <a:solidFill>
              <a:schemeClr val="accent2"/>
            </a:solidFill>
            <a:prstDash val="sysDash"/>
            <a:tailEnd type="arrow" w="sm" len="sm"/>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98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23855" y="1377819"/>
            <a:ext cx="3741249" cy="2865391"/>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Normalising Vectors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584976" y="4293464"/>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Sketch22.js</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367813"/>
            <a:ext cx="3887089" cy="1323439"/>
          </a:xfrm>
          <a:prstGeom prst="rect">
            <a:avLst/>
          </a:prstGeom>
          <a:noFill/>
        </p:spPr>
        <p:txBody>
          <a:bodyPr wrap="square" lIns="0" rtlCol="0">
            <a:spAutoFit/>
          </a:bodyPr>
          <a:lstStyle/>
          <a:p>
            <a:r>
              <a:rPr lang="en-US" sz="1000" i="1" dirty="0"/>
              <a:t>Normalizing refers to the process of making something “standard” or, well, “normal.” In the case of vectors, let’s assume for the moment that a standard vector has a length of 1. To normalize a vector, therefore, is to take a vector of any length and, keeping it pointing in the same direction, change its length to 1, turning it into what is called a </a:t>
            </a:r>
            <a:r>
              <a:rPr lang="en-US" sz="1000" b="1" i="1" dirty="0"/>
              <a:t>unit vector</a:t>
            </a:r>
            <a:r>
              <a:rPr lang="en-US" sz="1000" i="1" dirty="0" smtClean="0"/>
              <a:t>.</a:t>
            </a:r>
          </a:p>
          <a:p>
            <a:endParaRPr lang="en-US" sz="1000" b="1" dirty="0"/>
          </a:p>
          <a:p>
            <a:r>
              <a:rPr lang="en-US" sz="1000" b="1" dirty="0"/>
              <a:t>Since it describes a vector’s direction without regard to its length, it’s useful to have the unit vector readily accessible.</a:t>
            </a:r>
          </a:p>
        </p:txBody>
      </p:sp>
      <p:pic>
        <p:nvPicPr>
          <p:cNvPr id="4" name="Picture 3"/>
          <p:cNvPicPr>
            <a:picLocks noChangeAspect="1"/>
          </p:cNvPicPr>
          <p:nvPr/>
        </p:nvPicPr>
        <p:blipFill>
          <a:blip r:embed="rId3"/>
          <a:stretch>
            <a:fillRect/>
          </a:stretch>
        </p:blipFill>
        <p:spPr>
          <a:xfrm>
            <a:off x="422500" y="2810515"/>
            <a:ext cx="2568536" cy="900384"/>
          </a:xfrm>
          <a:prstGeom prst="rect">
            <a:avLst/>
          </a:prstGeom>
        </p:spPr>
      </p:pic>
      <p:pic>
        <p:nvPicPr>
          <p:cNvPr id="5" name="Picture 4"/>
          <p:cNvPicPr>
            <a:picLocks noChangeAspect="1"/>
          </p:cNvPicPr>
          <p:nvPr/>
        </p:nvPicPr>
        <p:blipFill>
          <a:blip r:embed="rId4"/>
          <a:stretch>
            <a:fillRect/>
          </a:stretch>
        </p:blipFill>
        <p:spPr>
          <a:xfrm>
            <a:off x="363687" y="4121307"/>
            <a:ext cx="4050000" cy="1816295"/>
          </a:xfrm>
          <a:prstGeom prst="rect">
            <a:avLst/>
          </a:prstGeom>
        </p:spPr>
      </p:pic>
      <p:pic>
        <p:nvPicPr>
          <p:cNvPr id="6" name="Picture 5"/>
          <p:cNvPicPr>
            <a:picLocks noChangeAspect="1"/>
          </p:cNvPicPr>
          <p:nvPr/>
        </p:nvPicPr>
        <p:blipFill>
          <a:blip r:embed="rId5"/>
          <a:stretch>
            <a:fillRect/>
          </a:stretch>
        </p:blipFill>
        <p:spPr>
          <a:xfrm>
            <a:off x="5023855" y="4785906"/>
            <a:ext cx="3292248" cy="1850314"/>
          </a:xfrm>
          <a:prstGeom prst="rect">
            <a:avLst/>
          </a:prstGeom>
        </p:spPr>
      </p:pic>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cxnSp>
        <p:nvCxnSpPr>
          <p:cNvPr id="21" name="Straight Connector 20"/>
          <p:cNvCxnSpPr/>
          <p:nvPr/>
        </p:nvCxnSpPr>
        <p:spPr>
          <a:xfrm>
            <a:off x="5023856" y="4785906"/>
            <a:ext cx="2561120" cy="599177"/>
          </a:xfrm>
          <a:prstGeom prst="line">
            <a:avLst/>
          </a:prstGeom>
          <a:ln w="12700">
            <a:prstDash val="sysDash"/>
            <a:tailEnd type="arrow" w="sm" len="sm"/>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86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tailEnd type="oval" w="sm" len="sm"/>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2016</TotalTime>
  <Words>1225</Words>
  <Application>Microsoft Office PowerPoint</Application>
  <PresentationFormat>On-screen Show (4:3)</PresentationFormat>
  <Paragraphs>166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vt:lpstr>
      <vt:lpstr>Mangal</vt:lpstr>
      <vt:lpstr>Wingdings</vt:lpstr>
      <vt:lpstr>Office Theme</vt:lpstr>
      <vt:lpstr>Chapter 2. Vectors</vt:lpstr>
      <vt:lpstr>Chapter 2. Vectors</vt:lpstr>
      <vt:lpstr>Chapter 2. Vectors</vt:lpstr>
      <vt:lpstr>Vectors</vt:lpstr>
      <vt:lpstr>Vector Addition</vt:lpstr>
      <vt:lpstr>Vector Subtraction</vt:lpstr>
      <vt:lpstr>Vector Multiplication/Division</vt:lpstr>
      <vt:lpstr>Vector Magnitude</vt:lpstr>
      <vt:lpstr>Normalising Vectors</vt:lpstr>
      <vt:lpstr>Vector Motion - Velocity</vt:lpstr>
      <vt:lpstr>Vector Motion - Acceleration</vt:lpstr>
      <vt:lpstr>Vector Motion - Acceleration</vt:lpstr>
      <vt:lpstr>Vector Motion – Acceleration towards the mouse</vt:lpstr>
      <vt:lpstr>Vector Motion – An Array of Movers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Montayne</dc:creator>
  <cp:lastModifiedBy>John Montayne</cp:lastModifiedBy>
  <cp:revision>80</cp:revision>
  <dcterms:created xsi:type="dcterms:W3CDTF">2017-04-04T20:06:33Z</dcterms:created>
  <dcterms:modified xsi:type="dcterms:W3CDTF">2018-01-30T08:35:58Z</dcterms:modified>
</cp:coreProperties>
</file>