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8" r:id="rId2"/>
    <p:sldId id="299" r:id="rId3"/>
    <p:sldId id="300" r:id="rId4"/>
    <p:sldId id="301" r:id="rId5"/>
    <p:sldId id="302" r:id="rId6"/>
    <p:sldId id="303" r:id="rId7"/>
    <p:sldId id="304" r:id="rId8"/>
    <p:sldId id="305" r:id="rId9"/>
    <p:sldId id="30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1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ga-I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00514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73247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61798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33054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3" name="Content Placeholder 2"/>
          <p:cNvSpPr>
            <a:spLocks noGrp="1"/>
          </p:cNvSpPr>
          <p:nvPr>
            <p:ph idx="1"/>
          </p:nvPr>
        </p:nvSpPr>
        <p:spPr>
          <a:xfrm>
            <a:off x="457201" y="1603460"/>
            <a:ext cx="3981308" cy="4522704"/>
          </a:xfrm>
        </p:spPr>
        <p:txBody>
          <a:bodyPr>
            <a:normAutofit/>
          </a:bodyPr>
          <a:lstStyle>
            <a:lvl1pPr marL="0" indent="0">
              <a:buNone/>
              <a:tabLst>
                <a:tab pos="179388" algn="l"/>
                <a:tab pos="358775" algn="l"/>
                <a:tab pos="538163" algn="l"/>
                <a:tab pos="719138" algn="l"/>
                <a:tab pos="898525" algn="l"/>
              </a:tabLst>
              <a:defRPr sz="1200">
                <a:latin typeface="Courier"/>
                <a:cs typeface="Courier"/>
              </a:defRPr>
            </a:lvl1pPr>
          </a:lstStyle>
          <a:p>
            <a:pPr lvl="0"/>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7" name="Content Placeholder 2"/>
          <p:cNvSpPr>
            <a:spLocks noGrp="1"/>
          </p:cNvSpPr>
          <p:nvPr>
            <p:ph idx="13"/>
          </p:nvPr>
        </p:nvSpPr>
        <p:spPr>
          <a:xfrm>
            <a:off x="4701483" y="1603460"/>
            <a:ext cx="3987723" cy="4522704"/>
          </a:xfrm>
        </p:spPr>
        <p:txBody>
          <a:bodyPr>
            <a:normAutofit/>
          </a:bodyPr>
          <a:lstStyle>
            <a:lvl1pPr marL="0" indent="0">
              <a:buNone/>
              <a:tabLst>
                <a:tab pos="179388" algn="l"/>
                <a:tab pos="449263" algn="l"/>
                <a:tab pos="719138" algn="l"/>
                <a:tab pos="987425" algn="l"/>
                <a:tab pos="1257300" algn="l"/>
              </a:tabLst>
              <a:defRPr sz="1200">
                <a:latin typeface="Courier"/>
                <a:cs typeface="Courier"/>
              </a:defRPr>
            </a:lvl1pPr>
          </a:lstStyle>
          <a:p>
            <a:pPr lvl="0"/>
            <a:endParaRPr lang="en-US" dirty="0"/>
          </a:p>
        </p:txBody>
      </p:sp>
      <p:sp>
        <p:nvSpPr>
          <p:cNvPr id="10"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424711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12" name="Text Placeholder 11"/>
          <p:cNvSpPr>
            <a:spLocks noGrp="1"/>
          </p:cNvSpPr>
          <p:nvPr>
            <p:ph type="body" sz="quarter" idx="13"/>
          </p:nvPr>
        </p:nvSpPr>
        <p:spPr>
          <a:xfrm>
            <a:off x="457200" y="1632292"/>
            <a:ext cx="8229600" cy="3767420"/>
          </a:xfrm>
        </p:spPr>
        <p:txBody>
          <a:bodyPr/>
          <a:lstStyle>
            <a:lvl1pPr marL="0" indent="0">
              <a:buNone/>
              <a:defRPr i="1"/>
            </a:lvl1pPr>
          </a:lstStyle>
          <a:p>
            <a:pPr lvl="0"/>
            <a:endParaRPr lang="en-US" dirty="0"/>
          </a:p>
        </p:txBody>
      </p:sp>
      <p:sp>
        <p:nvSpPr>
          <p:cNvPr id="14"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354717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20183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Date Placeholder 4"/>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34650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Date Placeholder 6"/>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912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7506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437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51767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ga-I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F2B66-EF3A-FA46-9CD3-7791A59D726C}" type="datetimeFigureOut">
              <a:rPr lang="en-US" smtClean="0"/>
              <a:t>2/13/2018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C746A-66A8-0B41-BE65-263361EE71D7}" type="slidenum">
              <a:rPr lang="en-US" smtClean="0"/>
              <a:t>‹#›</a:t>
            </a:fld>
            <a:endParaRPr lang="en-US" dirty="0"/>
          </a:p>
        </p:txBody>
      </p:sp>
    </p:spTree>
    <p:extLst>
      <p:ext uri="{BB962C8B-B14F-4D97-AF65-F5344CB8AC3E}">
        <p14:creationId xmlns:p14="http://schemas.microsoft.com/office/powerpoint/2010/main" val="361509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54892" y="6589849"/>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Mover04.js</a:t>
            </a:r>
          </a:p>
        </p:txBody>
      </p:sp>
      <p:sp>
        <p:nvSpPr>
          <p:cNvPr id="2" name="Title 1"/>
          <p:cNvSpPr>
            <a:spLocks noGrp="1"/>
          </p:cNvSpPr>
          <p:nvPr>
            <p:ph type="title"/>
          </p:nvPr>
        </p:nvSpPr>
        <p:spPr/>
        <p:txBody>
          <a:bodyPr lIns="0"/>
          <a:lstStyle/>
          <a:p>
            <a:r>
              <a:rPr lang="ga-IE" dirty="0" smtClean="0"/>
              <a:t>Forces </a:t>
            </a:r>
            <a:r>
              <a:rPr lang="mr-IN" dirty="0" smtClean="0"/>
              <a:t>–</a:t>
            </a:r>
            <a:r>
              <a:rPr lang="ga-IE" dirty="0" smtClean="0"/>
              <a:t> The Laws of Motion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12" name="TextBox 11"/>
          <p:cNvSpPr txBox="1"/>
          <p:nvPr/>
        </p:nvSpPr>
        <p:spPr>
          <a:xfrm>
            <a:off x="457200" y="1099862"/>
            <a:ext cx="3887089" cy="400110"/>
          </a:xfrm>
          <a:prstGeom prst="rect">
            <a:avLst/>
          </a:prstGeom>
          <a:noFill/>
        </p:spPr>
        <p:txBody>
          <a:bodyPr wrap="square" lIns="0" rtlCol="0">
            <a:spAutoFit/>
          </a:bodyPr>
          <a:lstStyle/>
          <a:p>
            <a:r>
              <a:rPr lang="en-US" sz="1000" i="1" dirty="0"/>
              <a:t>The definition of force that we care about is much more formal and comes from Isaac Newton’s laws of motion</a:t>
            </a:r>
            <a:r>
              <a:rPr lang="en-US" sz="1000" i="1" dirty="0" smtClean="0"/>
              <a:t>:</a:t>
            </a:r>
            <a:endParaRPr lang="en-US" sz="1000" b="1"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1" name="TextBox 10"/>
          <p:cNvSpPr txBox="1"/>
          <p:nvPr/>
        </p:nvSpPr>
        <p:spPr>
          <a:xfrm>
            <a:off x="457200" y="1609440"/>
            <a:ext cx="3887089" cy="4001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A force is a vector that causes an object with mass to accelerate.</a:t>
            </a:r>
            <a:endParaRPr lang="en-US" sz="1000" dirty="0">
              <a:solidFill>
                <a:schemeClr val="tx1">
                  <a:lumMod val="75000"/>
                  <a:lumOff val="25000"/>
                </a:schemeClr>
              </a:solidFill>
              <a:latin typeface="Courier"/>
              <a:cs typeface="Courier"/>
            </a:endParaRPr>
          </a:p>
        </p:txBody>
      </p:sp>
      <p:sp>
        <p:nvSpPr>
          <p:cNvPr id="15" name="TextBox 14"/>
          <p:cNvSpPr txBox="1"/>
          <p:nvPr/>
        </p:nvSpPr>
        <p:spPr>
          <a:xfrm>
            <a:off x="457200" y="2140793"/>
            <a:ext cx="3887089" cy="400110"/>
          </a:xfrm>
          <a:prstGeom prst="rect">
            <a:avLst/>
          </a:prstGeom>
          <a:noFill/>
        </p:spPr>
        <p:txBody>
          <a:bodyPr wrap="square" lIns="0" rtlCol="0">
            <a:spAutoFit/>
          </a:bodyPr>
          <a:lstStyle/>
          <a:p>
            <a:r>
              <a:rPr lang="en-US" sz="1000" i="1" dirty="0"/>
              <a:t>Let’s look at Newton’s three laws of motion in relation to the concept of a force.</a:t>
            </a:r>
            <a:endParaRPr lang="en-US" sz="1000" b="1" dirty="0"/>
          </a:p>
        </p:txBody>
      </p:sp>
      <p:sp>
        <p:nvSpPr>
          <p:cNvPr id="16" name="TextBox 15"/>
          <p:cNvSpPr txBox="1"/>
          <p:nvPr/>
        </p:nvSpPr>
        <p:spPr>
          <a:xfrm>
            <a:off x="457200" y="2907151"/>
            <a:ext cx="3887089" cy="4001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An object at rest stays at rest and an object in motion stays in motion.</a:t>
            </a:r>
            <a:endParaRPr lang="en-US" sz="1000" dirty="0">
              <a:solidFill>
                <a:schemeClr val="tx1">
                  <a:lumMod val="75000"/>
                  <a:lumOff val="25000"/>
                </a:schemeClr>
              </a:solidFill>
              <a:latin typeface="Courier"/>
              <a:cs typeface="Courier"/>
            </a:endParaRPr>
          </a:p>
        </p:txBody>
      </p:sp>
      <p:sp>
        <p:nvSpPr>
          <p:cNvPr id="17" name="TextBox 16"/>
          <p:cNvSpPr txBox="1"/>
          <p:nvPr/>
        </p:nvSpPr>
        <p:spPr>
          <a:xfrm>
            <a:off x="457200" y="2622426"/>
            <a:ext cx="3887089" cy="246221"/>
          </a:xfrm>
          <a:prstGeom prst="rect">
            <a:avLst/>
          </a:prstGeom>
          <a:noFill/>
        </p:spPr>
        <p:txBody>
          <a:bodyPr wrap="square" lIns="0" rtlCol="0">
            <a:spAutoFit/>
          </a:bodyPr>
          <a:lstStyle/>
          <a:p>
            <a:r>
              <a:rPr lang="en-US" sz="1000" b="1" dirty="0" err="1" smtClean="0"/>
              <a:t>Newtons</a:t>
            </a:r>
            <a:r>
              <a:rPr lang="en-US" sz="1000" b="1" dirty="0" smtClean="0"/>
              <a:t> First Law</a:t>
            </a:r>
            <a:endParaRPr lang="en-US" sz="1000" b="1" dirty="0"/>
          </a:p>
        </p:txBody>
      </p:sp>
      <p:sp>
        <p:nvSpPr>
          <p:cNvPr id="19" name="TextBox 18"/>
          <p:cNvSpPr txBox="1"/>
          <p:nvPr/>
        </p:nvSpPr>
        <p:spPr>
          <a:xfrm>
            <a:off x="457200" y="3410729"/>
            <a:ext cx="3887089" cy="400110"/>
          </a:xfrm>
          <a:prstGeom prst="rect">
            <a:avLst/>
          </a:prstGeom>
          <a:noFill/>
        </p:spPr>
        <p:txBody>
          <a:bodyPr wrap="square" lIns="0" rtlCol="0">
            <a:spAutoFit/>
          </a:bodyPr>
          <a:lstStyle/>
          <a:p>
            <a:r>
              <a:rPr lang="en-US" sz="1000" i="1" dirty="0"/>
              <a:t>However, this is missing an important element related to forces. We could expand it by stating:</a:t>
            </a:r>
            <a:endParaRPr lang="en-US" sz="1000" b="1" dirty="0"/>
          </a:p>
        </p:txBody>
      </p:sp>
      <p:sp>
        <p:nvSpPr>
          <p:cNvPr id="21" name="TextBox 20"/>
          <p:cNvSpPr txBox="1"/>
          <p:nvPr/>
        </p:nvSpPr>
        <p:spPr>
          <a:xfrm>
            <a:off x="457200" y="3871747"/>
            <a:ext cx="3887089" cy="707886"/>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An object at rest stays at rest and an object in motion stays in motion at a constant speed and direction unless acted upon by an unbalanced force.</a:t>
            </a:r>
            <a:endParaRPr lang="en-US" sz="1000" dirty="0">
              <a:solidFill>
                <a:schemeClr val="tx1">
                  <a:lumMod val="75000"/>
                  <a:lumOff val="25000"/>
                </a:schemeClr>
              </a:solidFill>
              <a:latin typeface="Courier"/>
              <a:cs typeface="Courier"/>
            </a:endParaRPr>
          </a:p>
        </p:txBody>
      </p:sp>
      <p:sp>
        <p:nvSpPr>
          <p:cNvPr id="22" name="TextBox 21"/>
          <p:cNvSpPr txBox="1"/>
          <p:nvPr/>
        </p:nvSpPr>
        <p:spPr>
          <a:xfrm>
            <a:off x="457200" y="4805540"/>
            <a:ext cx="3887089" cy="246221"/>
          </a:xfrm>
          <a:prstGeom prst="rect">
            <a:avLst/>
          </a:prstGeom>
          <a:noFill/>
        </p:spPr>
        <p:txBody>
          <a:bodyPr wrap="square" lIns="0" rtlCol="0">
            <a:spAutoFit/>
          </a:bodyPr>
          <a:lstStyle/>
          <a:p>
            <a:r>
              <a:rPr lang="en-US" sz="1000" i="1" dirty="0" smtClean="0"/>
              <a:t>In </a:t>
            </a:r>
            <a:r>
              <a:rPr lang="en-US" sz="1000" i="1" dirty="0"/>
              <a:t>our Processing world, we could restate Newton’s first law as follows</a:t>
            </a:r>
            <a:endParaRPr lang="en-US" sz="1000" b="1" dirty="0"/>
          </a:p>
        </p:txBody>
      </p:sp>
      <p:sp>
        <p:nvSpPr>
          <p:cNvPr id="23" name="TextBox 22"/>
          <p:cNvSpPr txBox="1"/>
          <p:nvPr/>
        </p:nvSpPr>
        <p:spPr>
          <a:xfrm>
            <a:off x="457200" y="5143448"/>
            <a:ext cx="3887089" cy="4001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An object’s PVector velocity will remain constant if it is in a state of equilibrium.</a:t>
            </a:r>
            <a:endParaRPr lang="en-US" sz="1000" dirty="0">
              <a:solidFill>
                <a:schemeClr val="tx1">
                  <a:lumMod val="75000"/>
                  <a:lumOff val="25000"/>
                </a:schemeClr>
              </a:solidFill>
              <a:latin typeface="Courier"/>
              <a:cs typeface="Courier"/>
            </a:endParaRPr>
          </a:p>
        </p:txBody>
      </p:sp>
      <p:pic>
        <p:nvPicPr>
          <p:cNvPr id="3" name="Picture 2"/>
          <p:cNvPicPr>
            <a:picLocks noChangeAspect="1"/>
          </p:cNvPicPr>
          <p:nvPr/>
        </p:nvPicPr>
        <p:blipFill>
          <a:blip r:embed="rId2"/>
          <a:stretch>
            <a:fillRect/>
          </a:stretch>
        </p:blipFill>
        <p:spPr>
          <a:xfrm>
            <a:off x="4759535" y="1546491"/>
            <a:ext cx="3729057" cy="2151870"/>
          </a:xfrm>
          <a:prstGeom prst="rect">
            <a:avLst/>
          </a:prstGeom>
        </p:spPr>
      </p:pic>
    </p:spTree>
    <p:extLst>
      <p:ext uri="{BB962C8B-B14F-4D97-AF65-F5344CB8AC3E}">
        <p14:creationId xmlns:p14="http://schemas.microsoft.com/office/powerpoint/2010/main" val="41894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54892" y="6589849"/>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Mover04.js</a:t>
            </a:r>
          </a:p>
        </p:txBody>
      </p:sp>
      <p:sp>
        <p:nvSpPr>
          <p:cNvPr id="2" name="Title 1"/>
          <p:cNvSpPr>
            <a:spLocks noGrp="1"/>
          </p:cNvSpPr>
          <p:nvPr>
            <p:ph type="title"/>
          </p:nvPr>
        </p:nvSpPr>
        <p:spPr/>
        <p:txBody>
          <a:bodyPr lIns="0"/>
          <a:lstStyle/>
          <a:p>
            <a:r>
              <a:rPr lang="ga-IE" dirty="0" smtClean="0"/>
              <a:t>Skip to Newtons 3rd Law</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1" name="TextBox 10"/>
          <p:cNvSpPr txBox="1"/>
          <p:nvPr/>
        </p:nvSpPr>
        <p:spPr>
          <a:xfrm>
            <a:off x="457200" y="1609440"/>
            <a:ext cx="3887089" cy="4001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For every action there is an equal and opposite reaction.</a:t>
            </a:r>
            <a:endParaRPr lang="en-US" sz="1000" dirty="0">
              <a:solidFill>
                <a:schemeClr val="tx1">
                  <a:lumMod val="75000"/>
                  <a:lumOff val="25000"/>
                </a:schemeClr>
              </a:solidFill>
              <a:latin typeface="Courier"/>
              <a:cs typeface="Courier"/>
            </a:endParaRPr>
          </a:p>
        </p:txBody>
      </p:sp>
      <p:sp>
        <p:nvSpPr>
          <p:cNvPr id="15" name="TextBox 14"/>
          <p:cNvSpPr txBox="1"/>
          <p:nvPr/>
        </p:nvSpPr>
        <p:spPr>
          <a:xfrm>
            <a:off x="457200" y="2140793"/>
            <a:ext cx="3887089" cy="553998"/>
          </a:xfrm>
          <a:prstGeom prst="rect">
            <a:avLst/>
          </a:prstGeom>
          <a:noFill/>
        </p:spPr>
        <p:txBody>
          <a:bodyPr wrap="square" lIns="0" rtlCol="0">
            <a:spAutoFit/>
          </a:bodyPr>
          <a:lstStyle/>
          <a:p>
            <a:r>
              <a:rPr lang="en-US" sz="1000" i="1" dirty="0" smtClean="0"/>
              <a:t>Let’s </a:t>
            </a:r>
            <a:r>
              <a:rPr lang="en-US" sz="1000" i="1" dirty="0"/>
              <a:t>say you push against a wall. The wall doesn’t actively decide to push back on you. There is no “origin” force. Your push simply includes both forces, referred to as an “action/reaction pair.”</a:t>
            </a:r>
            <a:endParaRPr lang="en-US" sz="1000" b="1" dirty="0"/>
          </a:p>
        </p:txBody>
      </p:sp>
      <p:sp>
        <p:nvSpPr>
          <p:cNvPr id="16" name="TextBox 15"/>
          <p:cNvSpPr txBox="1"/>
          <p:nvPr/>
        </p:nvSpPr>
        <p:spPr>
          <a:xfrm>
            <a:off x="457200" y="2907151"/>
            <a:ext cx="3887089" cy="4001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Forces always occur in pairs. The two forces are of equal strength, but in opposite directions.</a:t>
            </a:r>
            <a:endParaRPr lang="en-US" sz="1000" dirty="0">
              <a:solidFill>
                <a:schemeClr val="tx1">
                  <a:lumMod val="75000"/>
                  <a:lumOff val="25000"/>
                </a:schemeClr>
              </a:solidFill>
              <a:latin typeface="Courier"/>
              <a:cs typeface="Courier"/>
            </a:endParaRPr>
          </a:p>
        </p:txBody>
      </p:sp>
      <p:sp>
        <p:nvSpPr>
          <p:cNvPr id="17" name="TextBox 16"/>
          <p:cNvSpPr txBox="1"/>
          <p:nvPr/>
        </p:nvSpPr>
        <p:spPr>
          <a:xfrm>
            <a:off x="457200" y="1300270"/>
            <a:ext cx="3887089" cy="246221"/>
          </a:xfrm>
          <a:prstGeom prst="rect">
            <a:avLst/>
          </a:prstGeom>
          <a:noFill/>
        </p:spPr>
        <p:txBody>
          <a:bodyPr wrap="square" lIns="0" rtlCol="0">
            <a:spAutoFit/>
          </a:bodyPr>
          <a:lstStyle/>
          <a:p>
            <a:r>
              <a:rPr lang="en-US" sz="1000" b="1" dirty="0" err="1" smtClean="0"/>
              <a:t>Newtons</a:t>
            </a:r>
            <a:r>
              <a:rPr lang="en-US" sz="1000" b="1" dirty="0" smtClean="0"/>
              <a:t> Third Law</a:t>
            </a:r>
            <a:endParaRPr lang="en-US" sz="1000" b="1" dirty="0"/>
          </a:p>
        </p:txBody>
      </p:sp>
      <p:sp>
        <p:nvSpPr>
          <p:cNvPr id="19" name="TextBox 18"/>
          <p:cNvSpPr txBox="1"/>
          <p:nvPr/>
        </p:nvSpPr>
        <p:spPr>
          <a:xfrm>
            <a:off x="457200" y="3410729"/>
            <a:ext cx="3887089" cy="861774"/>
          </a:xfrm>
          <a:prstGeom prst="rect">
            <a:avLst/>
          </a:prstGeom>
          <a:noFill/>
        </p:spPr>
        <p:txBody>
          <a:bodyPr wrap="square" lIns="0" rtlCol="0">
            <a:spAutoFit/>
          </a:bodyPr>
          <a:lstStyle/>
          <a:p>
            <a:r>
              <a:rPr lang="en-US" sz="1000" i="1" dirty="0" smtClean="0"/>
              <a:t>Try </a:t>
            </a:r>
            <a:r>
              <a:rPr lang="en-US" sz="1000" i="1" dirty="0"/>
              <a:t>pushing on a stationary truck. Although the truck is far more powerful than you, unlike a moving one, a stationary truck will never overpower you and send you flying backwards. The force you exert on it is equal and opposite to the force exerted on your hands. The outcome depends on a variety of other factors.</a:t>
            </a:r>
            <a:endParaRPr lang="en-US" sz="1000" b="1" dirty="0"/>
          </a:p>
        </p:txBody>
      </p:sp>
      <p:sp>
        <p:nvSpPr>
          <p:cNvPr id="21" name="TextBox 20"/>
          <p:cNvSpPr txBox="1"/>
          <p:nvPr/>
        </p:nvSpPr>
        <p:spPr>
          <a:xfrm>
            <a:off x="457200" y="4357515"/>
            <a:ext cx="3887089" cy="707886"/>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If we calculate a </a:t>
            </a:r>
            <a:r>
              <a:rPr lang="ga-IE" sz="1000" dirty="0" smtClean="0">
                <a:solidFill>
                  <a:schemeClr val="tx1">
                    <a:lumMod val="75000"/>
                    <a:lumOff val="25000"/>
                  </a:schemeClr>
                </a:solidFill>
                <a:latin typeface="Courier"/>
                <a:cs typeface="Courier"/>
              </a:rPr>
              <a:t>Vector </a:t>
            </a:r>
            <a:r>
              <a:rPr lang="ga-IE" sz="1000" dirty="0">
                <a:solidFill>
                  <a:schemeClr val="tx1">
                    <a:lumMod val="75000"/>
                    <a:lumOff val="25000"/>
                  </a:schemeClr>
                </a:solidFill>
                <a:latin typeface="Courier"/>
                <a:cs typeface="Courier"/>
              </a:rPr>
              <a:t>f that is a force of object A on object B, we must also apply the </a:t>
            </a:r>
            <a:r>
              <a:rPr lang="ga-IE" sz="1000" dirty="0" smtClean="0">
                <a:solidFill>
                  <a:schemeClr val="tx1">
                    <a:lumMod val="75000"/>
                    <a:lumOff val="25000"/>
                  </a:schemeClr>
                </a:solidFill>
                <a:latin typeface="Courier"/>
                <a:cs typeface="Courier"/>
              </a:rPr>
              <a:t>force — P5.Vector.mult</a:t>
            </a:r>
            <a:r>
              <a:rPr lang="ga-IE" sz="1000" dirty="0">
                <a:solidFill>
                  <a:schemeClr val="tx1">
                    <a:lumMod val="75000"/>
                    <a:lumOff val="25000"/>
                  </a:schemeClr>
                </a:solidFill>
                <a:latin typeface="Courier"/>
                <a:cs typeface="Courier"/>
              </a:rPr>
              <a:t>(f,-1);—that B exerts on object A.</a:t>
            </a:r>
            <a:endParaRPr lang="en-US" sz="1000" dirty="0">
              <a:solidFill>
                <a:schemeClr val="tx1">
                  <a:lumMod val="75000"/>
                  <a:lumOff val="25000"/>
                </a:schemeClr>
              </a:solidFill>
              <a:latin typeface="Courier"/>
              <a:cs typeface="Courier"/>
            </a:endParaRPr>
          </a:p>
        </p:txBody>
      </p:sp>
      <p:pic>
        <p:nvPicPr>
          <p:cNvPr id="4" name="Picture 3"/>
          <p:cNvPicPr>
            <a:picLocks noChangeAspect="1"/>
          </p:cNvPicPr>
          <p:nvPr/>
        </p:nvPicPr>
        <p:blipFill>
          <a:blip r:embed="rId2"/>
          <a:stretch>
            <a:fillRect/>
          </a:stretch>
        </p:blipFill>
        <p:spPr>
          <a:xfrm>
            <a:off x="4873396" y="3582241"/>
            <a:ext cx="3868924" cy="1510920"/>
          </a:xfrm>
          <a:prstGeom prst="rect">
            <a:avLst/>
          </a:prstGeom>
        </p:spPr>
      </p:pic>
    </p:spTree>
    <p:extLst>
      <p:ext uri="{BB962C8B-B14F-4D97-AF65-F5344CB8AC3E}">
        <p14:creationId xmlns:p14="http://schemas.microsoft.com/office/powerpoint/2010/main" val="9114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54892" y="6589849"/>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Mover04.js</a:t>
            </a:r>
          </a:p>
        </p:txBody>
      </p:sp>
      <p:sp>
        <p:nvSpPr>
          <p:cNvPr id="2" name="Title 1"/>
          <p:cNvSpPr>
            <a:spLocks noGrp="1"/>
          </p:cNvSpPr>
          <p:nvPr>
            <p:ph type="title"/>
          </p:nvPr>
        </p:nvSpPr>
        <p:spPr/>
        <p:txBody>
          <a:bodyPr lIns="0"/>
          <a:lstStyle/>
          <a:p>
            <a:r>
              <a:rPr lang="ga-IE" dirty="0" smtClean="0"/>
              <a:t>Newtons 2nd Law </a:t>
            </a:r>
            <a:r>
              <a:rPr lang="mr-IN" dirty="0" smtClean="0"/>
              <a:t>–</a:t>
            </a:r>
            <a:r>
              <a:rPr lang="ga-IE" dirty="0" smtClean="0"/>
              <a:t> the most important law</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1" name="TextBox 10"/>
          <p:cNvSpPr txBox="1"/>
          <p:nvPr/>
        </p:nvSpPr>
        <p:spPr>
          <a:xfrm>
            <a:off x="457200" y="1609440"/>
            <a:ext cx="3887089"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Force equals mass times acceleration.</a:t>
            </a:r>
            <a:endParaRPr lang="en-US" sz="1000" dirty="0">
              <a:solidFill>
                <a:schemeClr val="tx1">
                  <a:lumMod val="75000"/>
                  <a:lumOff val="25000"/>
                </a:schemeClr>
              </a:solidFill>
              <a:latin typeface="Courier"/>
              <a:cs typeface="Courier"/>
            </a:endParaRPr>
          </a:p>
        </p:txBody>
      </p:sp>
      <p:sp>
        <p:nvSpPr>
          <p:cNvPr id="15" name="TextBox 14"/>
          <p:cNvSpPr txBox="1"/>
          <p:nvPr/>
        </p:nvSpPr>
        <p:spPr>
          <a:xfrm>
            <a:off x="457200" y="1974244"/>
            <a:ext cx="3887089" cy="707886"/>
          </a:xfrm>
          <a:prstGeom prst="rect">
            <a:avLst/>
          </a:prstGeom>
          <a:noFill/>
        </p:spPr>
        <p:txBody>
          <a:bodyPr wrap="square" lIns="0" rtlCol="0">
            <a:spAutoFit/>
          </a:bodyPr>
          <a:lstStyle/>
          <a:p>
            <a:r>
              <a:rPr lang="en-US" sz="1000" i="1" dirty="0"/>
              <a:t>Acceleration is directly proportional to force and inversely proportional to mass. This means that if you get pushed, the harder you are pushed, the faster you’ll move (accelerate). The bigger you are, the slower you’ll move.</a:t>
            </a:r>
            <a:endParaRPr lang="en-US" sz="1000" b="1" dirty="0"/>
          </a:p>
        </p:txBody>
      </p:sp>
      <p:sp>
        <p:nvSpPr>
          <p:cNvPr id="16" name="TextBox 15"/>
          <p:cNvSpPr txBox="1"/>
          <p:nvPr/>
        </p:nvSpPr>
        <p:spPr>
          <a:xfrm>
            <a:off x="457200" y="2907151"/>
            <a:ext cx="3887089" cy="30162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b="1" dirty="0">
                <a:solidFill>
                  <a:schemeClr val="tx1">
                    <a:lumMod val="75000"/>
                    <a:lumOff val="25000"/>
                  </a:schemeClr>
                </a:solidFill>
                <a:latin typeface="Courier"/>
                <a:cs typeface="Courier"/>
              </a:rPr>
              <a:t>Weight vs. </a:t>
            </a:r>
            <a:r>
              <a:rPr lang="ga-IE" sz="1000" b="1" dirty="0" smtClean="0">
                <a:solidFill>
                  <a:schemeClr val="tx1">
                    <a:lumMod val="75000"/>
                    <a:lumOff val="25000"/>
                  </a:schemeClr>
                </a:solidFill>
                <a:latin typeface="Courier"/>
                <a:cs typeface="Courier"/>
              </a:rPr>
              <a:t>Mass</a:t>
            </a:r>
          </a:p>
          <a:p>
            <a:endParaRPr lang="ga-IE" sz="1000" b="1"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The </a:t>
            </a:r>
            <a:r>
              <a:rPr lang="ga-IE" sz="1000" b="1" dirty="0">
                <a:solidFill>
                  <a:schemeClr val="tx1">
                    <a:lumMod val="75000"/>
                    <a:lumOff val="25000"/>
                  </a:schemeClr>
                </a:solidFill>
                <a:latin typeface="Courier"/>
                <a:cs typeface="Courier"/>
              </a:rPr>
              <a:t>mass</a:t>
            </a:r>
            <a:r>
              <a:rPr lang="ga-IE" sz="1000" dirty="0">
                <a:solidFill>
                  <a:schemeClr val="tx1">
                    <a:lumMod val="75000"/>
                    <a:lumOff val="25000"/>
                  </a:schemeClr>
                </a:solidFill>
                <a:latin typeface="Courier"/>
                <a:cs typeface="Courier"/>
              </a:rPr>
              <a:t> of an object is a measure of the amount of matter in the object (measured in kilograms).</a:t>
            </a:r>
          </a:p>
          <a:p>
            <a:endParaRPr lang="ga-IE" sz="1000" dirty="0">
              <a:solidFill>
                <a:schemeClr val="tx1">
                  <a:lumMod val="75000"/>
                  <a:lumOff val="25000"/>
                </a:schemeClr>
              </a:solidFill>
              <a:latin typeface="Courier"/>
              <a:cs typeface="Courier"/>
            </a:endParaRPr>
          </a:p>
          <a:p>
            <a:r>
              <a:rPr lang="ga-IE" sz="1000" b="1" dirty="0">
                <a:solidFill>
                  <a:schemeClr val="tx1">
                    <a:lumMod val="75000"/>
                    <a:lumOff val="25000"/>
                  </a:schemeClr>
                </a:solidFill>
                <a:latin typeface="Courier"/>
                <a:cs typeface="Courier"/>
              </a:rPr>
              <a:t>Weight</a:t>
            </a:r>
            <a:r>
              <a:rPr lang="ga-IE" sz="1000" dirty="0">
                <a:solidFill>
                  <a:schemeClr val="tx1">
                    <a:lumMod val="75000"/>
                    <a:lumOff val="25000"/>
                  </a:schemeClr>
                </a:solidFill>
                <a:latin typeface="Courier"/>
                <a:cs typeface="Courier"/>
              </a:rPr>
              <a:t>, though often mistaken for mass, is technically the force of gravity on an object. From Newton’s second law, we can calculate it as mass times the acceleration of gravity (w = m * g). Weight is measured in newtons.</a:t>
            </a:r>
          </a:p>
          <a:p>
            <a:endParaRPr lang="ga-IE" sz="1000" dirty="0">
              <a:solidFill>
                <a:schemeClr val="tx1">
                  <a:lumMod val="75000"/>
                  <a:lumOff val="25000"/>
                </a:schemeClr>
              </a:solidFill>
              <a:latin typeface="Courier"/>
              <a:cs typeface="Courier"/>
            </a:endParaRPr>
          </a:p>
          <a:p>
            <a:r>
              <a:rPr lang="ga-IE" sz="1000" b="1" dirty="0">
                <a:solidFill>
                  <a:schemeClr val="tx1">
                    <a:lumMod val="75000"/>
                    <a:lumOff val="25000"/>
                  </a:schemeClr>
                </a:solidFill>
                <a:latin typeface="Courier"/>
                <a:cs typeface="Courier"/>
              </a:rPr>
              <a:t>Density</a:t>
            </a:r>
            <a:r>
              <a:rPr lang="ga-IE" sz="1000" dirty="0">
                <a:solidFill>
                  <a:schemeClr val="tx1">
                    <a:lumMod val="75000"/>
                    <a:lumOff val="25000"/>
                  </a:schemeClr>
                </a:solidFill>
                <a:latin typeface="Courier"/>
                <a:cs typeface="Courier"/>
              </a:rPr>
              <a:t> is defined as the amount of mass per unit of volume (grams per cubic centimeter, for example).</a:t>
            </a:r>
          </a:p>
          <a:p>
            <a:endParaRPr lang="ga-IE" sz="1000" dirty="0">
              <a:solidFill>
                <a:schemeClr val="tx1">
                  <a:lumMod val="75000"/>
                  <a:lumOff val="25000"/>
                </a:schemeClr>
              </a:solidFill>
              <a:latin typeface="Courier"/>
              <a:cs typeface="Courier"/>
            </a:endParaRPr>
          </a:p>
          <a:p>
            <a:r>
              <a:rPr lang="ga-IE" sz="1000" i="1" dirty="0">
                <a:solidFill>
                  <a:schemeClr val="tx1">
                    <a:lumMod val="75000"/>
                    <a:lumOff val="25000"/>
                  </a:schemeClr>
                </a:solidFill>
                <a:latin typeface="Courier"/>
                <a:cs typeface="Courier"/>
              </a:rPr>
              <a:t>Note that an object that has a mass of one kilogram on earth would have a mass of one kilogram on the moon. However, it would weigh only one-sixth as much.</a:t>
            </a:r>
            <a:endParaRPr lang="en-US" sz="1000" i="1" dirty="0">
              <a:solidFill>
                <a:schemeClr val="tx1">
                  <a:lumMod val="75000"/>
                  <a:lumOff val="25000"/>
                </a:schemeClr>
              </a:solidFill>
              <a:latin typeface="Courier"/>
              <a:cs typeface="Courier"/>
            </a:endParaRPr>
          </a:p>
        </p:txBody>
      </p:sp>
      <p:sp>
        <p:nvSpPr>
          <p:cNvPr id="17" name="TextBox 16"/>
          <p:cNvSpPr txBox="1"/>
          <p:nvPr/>
        </p:nvSpPr>
        <p:spPr>
          <a:xfrm>
            <a:off x="457200" y="1300270"/>
            <a:ext cx="3887089" cy="246221"/>
          </a:xfrm>
          <a:prstGeom prst="rect">
            <a:avLst/>
          </a:prstGeom>
          <a:noFill/>
        </p:spPr>
        <p:txBody>
          <a:bodyPr wrap="square" lIns="0" rtlCol="0">
            <a:spAutoFit/>
          </a:bodyPr>
          <a:lstStyle/>
          <a:p>
            <a:r>
              <a:rPr lang="en-US" sz="1000" b="1" dirty="0" err="1" smtClean="0"/>
              <a:t>Newtons</a:t>
            </a:r>
            <a:r>
              <a:rPr lang="en-US" sz="1000" b="1" dirty="0" smtClean="0"/>
              <a:t> Second Law</a:t>
            </a:r>
            <a:endParaRPr lang="en-US" sz="1000" b="1" dirty="0"/>
          </a:p>
        </p:txBody>
      </p:sp>
      <p:sp>
        <p:nvSpPr>
          <p:cNvPr id="22" name="TextBox 21"/>
          <p:cNvSpPr txBox="1"/>
          <p:nvPr/>
        </p:nvSpPr>
        <p:spPr>
          <a:xfrm>
            <a:off x="4799711" y="1609440"/>
            <a:ext cx="3887089" cy="553998"/>
          </a:xfrm>
          <a:prstGeom prst="rect">
            <a:avLst/>
          </a:prstGeom>
          <a:noFill/>
        </p:spPr>
        <p:txBody>
          <a:bodyPr wrap="square" lIns="0" rtlCol="0">
            <a:spAutoFit/>
          </a:bodyPr>
          <a:lstStyle/>
          <a:p>
            <a:r>
              <a:rPr lang="en-US" sz="1000" i="1" dirty="0"/>
              <a:t>Now, in the world of Processing, what is mass anyway? Aren’t we dealing with pixels? To start in a simpler place, let’s say that in our pretend pixel world, all of our objects have a mass equal to 1. F/ 1 = F. And so:</a:t>
            </a:r>
            <a:endParaRPr lang="en-US" sz="1000" b="1" dirty="0"/>
          </a:p>
        </p:txBody>
      </p:sp>
      <p:sp>
        <p:nvSpPr>
          <p:cNvPr id="23" name="TextBox 22"/>
          <p:cNvSpPr txBox="1"/>
          <p:nvPr/>
        </p:nvSpPr>
        <p:spPr>
          <a:xfrm>
            <a:off x="4799711" y="2230067"/>
            <a:ext cx="3887089"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b="1" dirty="0" smtClean="0">
                <a:solidFill>
                  <a:schemeClr val="tx1">
                    <a:lumMod val="75000"/>
                    <a:lumOff val="25000"/>
                  </a:schemeClr>
                </a:solidFill>
                <a:latin typeface="Courier"/>
                <a:cs typeface="Courier"/>
              </a:rPr>
              <a:t>A = F</a:t>
            </a:r>
            <a:endParaRPr lang="en-US" sz="1000" i="1" dirty="0">
              <a:solidFill>
                <a:schemeClr val="tx1">
                  <a:lumMod val="75000"/>
                  <a:lumOff val="25000"/>
                </a:schemeClr>
              </a:solidFill>
              <a:latin typeface="Courier"/>
              <a:cs typeface="Courier"/>
            </a:endParaRPr>
          </a:p>
        </p:txBody>
      </p:sp>
      <p:sp>
        <p:nvSpPr>
          <p:cNvPr id="24" name="TextBox 23"/>
          <p:cNvSpPr txBox="1"/>
          <p:nvPr/>
        </p:nvSpPr>
        <p:spPr>
          <a:xfrm>
            <a:off x="4799711" y="2682130"/>
            <a:ext cx="3887089" cy="861774"/>
          </a:xfrm>
          <a:prstGeom prst="rect">
            <a:avLst/>
          </a:prstGeom>
          <a:noFill/>
        </p:spPr>
        <p:txBody>
          <a:bodyPr wrap="square" lIns="0" rtlCol="0">
            <a:spAutoFit/>
          </a:bodyPr>
          <a:lstStyle/>
          <a:p>
            <a:r>
              <a:rPr lang="en-US" sz="1000" i="1" dirty="0"/>
              <a:t>The acceleration of an object is equal to force. This is great news. After all, we saw in Chapter 1 that acceleration was the key to controlling the movement of our objects on screen. Location is adjusted by velocity, and velocity by acceleration. Acceleration was where it all began. Now we learn that force is truly where it all begins.</a:t>
            </a:r>
            <a:endParaRPr lang="en-US" sz="1000" b="1" dirty="0"/>
          </a:p>
        </p:txBody>
      </p:sp>
    </p:spTree>
    <p:extLst>
      <p:ext uri="{BB962C8B-B14F-4D97-AF65-F5344CB8AC3E}">
        <p14:creationId xmlns:p14="http://schemas.microsoft.com/office/powerpoint/2010/main" val="425785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681481" y="6351446"/>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Mover01.js</a:t>
            </a:r>
          </a:p>
        </p:txBody>
      </p:sp>
      <p:sp>
        <p:nvSpPr>
          <p:cNvPr id="2" name="Title 1"/>
          <p:cNvSpPr>
            <a:spLocks noGrp="1"/>
          </p:cNvSpPr>
          <p:nvPr>
            <p:ph type="title"/>
          </p:nvPr>
        </p:nvSpPr>
        <p:spPr/>
        <p:txBody>
          <a:bodyPr lIns="0"/>
          <a:lstStyle/>
          <a:p>
            <a:r>
              <a:rPr lang="ga-IE" dirty="0" smtClean="0"/>
              <a:t>Lets look at our Mover Class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1" name="TextBox 10"/>
          <p:cNvSpPr txBox="1"/>
          <p:nvPr/>
        </p:nvSpPr>
        <p:spPr>
          <a:xfrm>
            <a:off x="457200" y="1609440"/>
            <a:ext cx="3887089" cy="861774"/>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class Mover {</a:t>
            </a: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this.location = createVector(200,100);</a:t>
            </a:r>
            <a:endParaRPr lang="ga-IE" sz="1000"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this.velocity = createVector(3,3);</a:t>
            </a:r>
            <a:endParaRPr lang="ga-IE" sz="1000"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this.acceleration = createVector(0,0);</a:t>
            </a:r>
            <a:endParaRPr lang="ga-IE" sz="1000"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a:t>
            </a:r>
            <a:endParaRPr lang="en-US" sz="1000" dirty="0">
              <a:solidFill>
                <a:schemeClr val="tx1">
                  <a:lumMod val="75000"/>
                  <a:lumOff val="25000"/>
                </a:schemeClr>
              </a:solidFill>
              <a:latin typeface="Courier"/>
              <a:cs typeface="Courier"/>
            </a:endParaRPr>
          </a:p>
        </p:txBody>
      </p:sp>
      <p:sp>
        <p:nvSpPr>
          <p:cNvPr id="15" name="TextBox 14"/>
          <p:cNvSpPr txBox="1"/>
          <p:nvPr/>
        </p:nvSpPr>
        <p:spPr>
          <a:xfrm>
            <a:off x="457200" y="2758412"/>
            <a:ext cx="3887089" cy="246221"/>
          </a:xfrm>
          <a:prstGeom prst="rect">
            <a:avLst/>
          </a:prstGeom>
          <a:noFill/>
        </p:spPr>
        <p:txBody>
          <a:bodyPr wrap="square" lIns="0" rtlCol="0">
            <a:spAutoFit/>
          </a:bodyPr>
          <a:lstStyle/>
          <a:p>
            <a:r>
              <a:rPr lang="en-US" sz="1000" i="1" dirty="0"/>
              <a:t>Now our goal is to be able to add forces to this object, perhaps saying:</a:t>
            </a:r>
            <a:endParaRPr lang="en-US" sz="1000" b="1" dirty="0"/>
          </a:p>
        </p:txBody>
      </p:sp>
      <p:sp>
        <p:nvSpPr>
          <p:cNvPr id="17" name="TextBox 16"/>
          <p:cNvSpPr txBox="1"/>
          <p:nvPr/>
        </p:nvSpPr>
        <p:spPr>
          <a:xfrm>
            <a:off x="457200" y="1300270"/>
            <a:ext cx="3887089" cy="246221"/>
          </a:xfrm>
          <a:prstGeom prst="rect">
            <a:avLst/>
          </a:prstGeom>
          <a:noFill/>
        </p:spPr>
        <p:txBody>
          <a:bodyPr wrap="square" lIns="0" rtlCol="0">
            <a:spAutoFit/>
          </a:bodyPr>
          <a:lstStyle/>
          <a:p>
            <a:r>
              <a:rPr lang="en-US" sz="1000" b="1" dirty="0" err="1" smtClean="0"/>
              <a:t>Newtons</a:t>
            </a:r>
            <a:r>
              <a:rPr lang="en-US" sz="1000" b="1" dirty="0" smtClean="0"/>
              <a:t> Second Law</a:t>
            </a:r>
            <a:endParaRPr lang="en-US" sz="1000" b="1" dirty="0"/>
          </a:p>
        </p:txBody>
      </p:sp>
      <p:sp>
        <p:nvSpPr>
          <p:cNvPr id="19" name="TextBox 18"/>
          <p:cNvSpPr txBox="1"/>
          <p:nvPr/>
        </p:nvSpPr>
        <p:spPr>
          <a:xfrm>
            <a:off x="457200" y="3080623"/>
            <a:ext cx="3887089"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mover.applyForce(wind);</a:t>
            </a:r>
            <a:endParaRPr lang="en-US" sz="1000" dirty="0">
              <a:solidFill>
                <a:schemeClr val="tx1">
                  <a:lumMod val="75000"/>
                  <a:lumOff val="25000"/>
                </a:schemeClr>
              </a:solidFill>
              <a:latin typeface="Courier"/>
              <a:cs typeface="Courier"/>
            </a:endParaRPr>
          </a:p>
        </p:txBody>
      </p:sp>
      <p:sp>
        <p:nvSpPr>
          <p:cNvPr id="21" name="TextBox 20"/>
          <p:cNvSpPr txBox="1"/>
          <p:nvPr/>
        </p:nvSpPr>
        <p:spPr>
          <a:xfrm>
            <a:off x="457200" y="3445426"/>
            <a:ext cx="3887089" cy="246221"/>
          </a:xfrm>
          <a:prstGeom prst="rect">
            <a:avLst/>
          </a:prstGeom>
          <a:noFill/>
        </p:spPr>
        <p:txBody>
          <a:bodyPr wrap="square" lIns="0" rtlCol="0">
            <a:spAutoFit/>
          </a:bodyPr>
          <a:lstStyle/>
          <a:p>
            <a:r>
              <a:rPr lang="en-US" sz="1000" i="1" dirty="0" smtClean="0"/>
              <a:t>or</a:t>
            </a:r>
            <a:endParaRPr lang="en-US" sz="1000" b="1" dirty="0"/>
          </a:p>
        </p:txBody>
      </p:sp>
      <p:sp>
        <p:nvSpPr>
          <p:cNvPr id="25" name="TextBox 24"/>
          <p:cNvSpPr txBox="1"/>
          <p:nvPr/>
        </p:nvSpPr>
        <p:spPr>
          <a:xfrm>
            <a:off x="457200" y="3767637"/>
            <a:ext cx="3887089"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mover.applyForce</a:t>
            </a:r>
            <a:r>
              <a:rPr lang="ga-IE" sz="1000" dirty="0" smtClean="0">
                <a:solidFill>
                  <a:schemeClr val="tx1">
                    <a:lumMod val="75000"/>
                    <a:lumOff val="25000"/>
                  </a:schemeClr>
                </a:solidFill>
                <a:latin typeface="Courier"/>
                <a:cs typeface="Courier"/>
              </a:rPr>
              <a:t>(gravity)</a:t>
            </a:r>
            <a:r>
              <a:rPr lang="ga-IE" sz="1000" dirty="0">
                <a:solidFill>
                  <a:schemeClr val="tx1">
                    <a:lumMod val="75000"/>
                    <a:lumOff val="25000"/>
                  </a:schemeClr>
                </a:solidFill>
                <a:latin typeface="Courier"/>
                <a:cs typeface="Courier"/>
              </a:rPr>
              <a:t>;</a:t>
            </a:r>
            <a:endParaRPr lang="en-US" sz="1000" dirty="0">
              <a:solidFill>
                <a:schemeClr val="tx1">
                  <a:lumMod val="75000"/>
                  <a:lumOff val="25000"/>
                </a:schemeClr>
              </a:solidFill>
              <a:latin typeface="Courier"/>
              <a:cs typeface="Courier"/>
            </a:endParaRPr>
          </a:p>
        </p:txBody>
      </p:sp>
      <p:sp>
        <p:nvSpPr>
          <p:cNvPr id="26" name="TextBox 25"/>
          <p:cNvSpPr txBox="1"/>
          <p:nvPr/>
        </p:nvSpPr>
        <p:spPr>
          <a:xfrm>
            <a:off x="457200" y="4187957"/>
            <a:ext cx="3887089" cy="246221"/>
          </a:xfrm>
          <a:prstGeom prst="rect">
            <a:avLst/>
          </a:prstGeom>
          <a:noFill/>
        </p:spPr>
        <p:txBody>
          <a:bodyPr wrap="square" lIns="0" rtlCol="0">
            <a:spAutoFit/>
          </a:bodyPr>
          <a:lstStyle/>
          <a:p>
            <a:r>
              <a:rPr lang="en-US" sz="1000" i="1" dirty="0" smtClean="0"/>
              <a:t>And in our Mover class we will need a function called </a:t>
            </a:r>
            <a:r>
              <a:rPr lang="en-US" sz="1000" i="1" dirty="0" err="1" smtClean="0"/>
              <a:t>applyForce</a:t>
            </a:r>
            <a:r>
              <a:rPr lang="en-US" sz="1000" i="1" dirty="0" smtClean="0"/>
              <a:t>()</a:t>
            </a:r>
            <a:endParaRPr lang="en-US" sz="1000" b="1" dirty="0"/>
          </a:p>
        </p:txBody>
      </p:sp>
      <p:sp>
        <p:nvSpPr>
          <p:cNvPr id="27" name="TextBox 26"/>
          <p:cNvSpPr txBox="1"/>
          <p:nvPr/>
        </p:nvSpPr>
        <p:spPr>
          <a:xfrm>
            <a:off x="457200" y="4510168"/>
            <a:ext cx="3887089" cy="553998"/>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t</a:t>
            </a:r>
            <a:r>
              <a:rPr lang="ga-IE" sz="1000" dirty="0" smtClean="0">
                <a:solidFill>
                  <a:schemeClr val="tx1">
                    <a:lumMod val="75000"/>
                    <a:lumOff val="25000"/>
                  </a:schemeClr>
                </a:solidFill>
                <a:latin typeface="Courier"/>
                <a:cs typeface="Courier"/>
              </a:rPr>
              <a:t>his.applyForce = function(force</a:t>
            </a:r>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a:t>
            </a:r>
            <a:endParaRPr lang="ga-IE" sz="1000" dirty="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this.acceleration </a:t>
            </a:r>
            <a:r>
              <a:rPr lang="ga-IE" sz="1000" dirty="0">
                <a:solidFill>
                  <a:schemeClr val="tx1">
                    <a:lumMod val="75000"/>
                    <a:lumOff val="25000"/>
                  </a:schemeClr>
                </a:solidFill>
                <a:latin typeface="Courier"/>
                <a:cs typeface="Courier"/>
              </a:rPr>
              <a:t>= force;</a:t>
            </a:r>
          </a:p>
          <a:p>
            <a:r>
              <a:rPr lang="ga-IE" sz="1000" dirty="0">
                <a:solidFill>
                  <a:schemeClr val="tx1">
                    <a:lumMod val="75000"/>
                    <a:lumOff val="25000"/>
                  </a:schemeClr>
                </a:solidFill>
                <a:latin typeface="Courier"/>
                <a:cs typeface="Courier"/>
              </a:rPr>
              <a:t>}</a:t>
            </a:r>
            <a:endParaRPr lang="en-US" sz="1000" dirty="0">
              <a:solidFill>
                <a:schemeClr val="tx1">
                  <a:lumMod val="75000"/>
                  <a:lumOff val="25000"/>
                </a:schemeClr>
              </a:solidFill>
              <a:latin typeface="Courier"/>
              <a:cs typeface="Courier"/>
            </a:endParaRPr>
          </a:p>
        </p:txBody>
      </p:sp>
      <p:pic>
        <p:nvPicPr>
          <p:cNvPr id="3" name="Picture 2"/>
          <p:cNvPicPr>
            <a:picLocks noChangeAspect="1"/>
          </p:cNvPicPr>
          <p:nvPr/>
        </p:nvPicPr>
        <p:blipFill>
          <a:blip r:embed="rId2"/>
          <a:stretch>
            <a:fillRect/>
          </a:stretch>
        </p:blipFill>
        <p:spPr>
          <a:xfrm>
            <a:off x="4601053" y="1049558"/>
            <a:ext cx="2386167" cy="2395867"/>
          </a:xfrm>
          <a:prstGeom prst="rect">
            <a:avLst/>
          </a:prstGeom>
          <a:ln w="9525">
            <a:solidFill>
              <a:schemeClr val="tx1">
                <a:lumMod val="50000"/>
                <a:lumOff val="50000"/>
              </a:schemeClr>
            </a:solidFill>
            <a:prstDash val="sysDash"/>
          </a:ln>
        </p:spPr>
      </p:pic>
      <p:pic>
        <p:nvPicPr>
          <p:cNvPr id="4" name="Picture 3"/>
          <p:cNvPicPr>
            <a:picLocks noChangeAspect="1"/>
          </p:cNvPicPr>
          <p:nvPr/>
        </p:nvPicPr>
        <p:blipFill>
          <a:blip r:embed="rId3"/>
          <a:stretch>
            <a:fillRect/>
          </a:stretch>
        </p:blipFill>
        <p:spPr>
          <a:xfrm>
            <a:off x="4983551" y="1577354"/>
            <a:ext cx="3877689" cy="4658166"/>
          </a:xfrm>
          <a:prstGeom prst="rect">
            <a:avLst/>
          </a:prstGeom>
          <a:ln w="9525">
            <a:solidFill>
              <a:schemeClr val="tx1">
                <a:lumMod val="50000"/>
                <a:lumOff val="50000"/>
              </a:schemeClr>
            </a:solidFill>
            <a:prstDash val="sysDash"/>
          </a:ln>
        </p:spPr>
      </p:pic>
      <p:sp>
        <p:nvSpPr>
          <p:cNvPr id="29" name="TextBox 28"/>
          <p:cNvSpPr txBox="1"/>
          <p:nvPr/>
        </p:nvSpPr>
        <p:spPr>
          <a:xfrm>
            <a:off x="7056620" y="104955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sketch25.js</a:t>
            </a:r>
          </a:p>
        </p:txBody>
      </p:sp>
    </p:spTree>
    <p:extLst>
      <p:ext uri="{BB962C8B-B14F-4D97-AF65-F5344CB8AC3E}">
        <p14:creationId xmlns:p14="http://schemas.microsoft.com/office/powerpoint/2010/main" val="26156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795489" y="6467584"/>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Mover02.js</a:t>
            </a:r>
          </a:p>
        </p:txBody>
      </p:sp>
      <p:sp>
        <p:nvSpPr>
          <p:cNvPr id="2" name="Title 1"/>
          <p:cNvSpPr>
            <a:spLocks noGrp="1"/>
          </p:cNvSpPr>
          <p:nvPr>
            <p:ph type="title"/>
          </p:nvPr>
        </p:nvSpPr>
        <p:spPr/>
        <p:txBody>
          <a:bodyPr lIns="0"/>
          <a:lstStyle/>
          <a:p>
            <a:r>
              <a:rPr lang="ga-IE" dirty="0" smtClean="0"/>
              <a:t>Force Accumalation!!!!</a:t>
            </a:r>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5" name="TextBox 14"/>
          <p:cNvSpPr txBox="1"/>
          <p:nvPr/>
        </p:nvSpPr>
        <p:spPr>
          <a:xfrm>
            <a:off x="457200" y="1042690"/>
            <a:ext cx="3887089" cy="400110"/>
          </a:xfrm>
          <a:prstGeom prst="rect">
            <a:avLst/>
          </a:prstGeom>
          <a:noFill/>
        </p:spPr>
        <p:txBody>
          <a:bodyPr wrap="square" lIns="0" rtlCol="0">
            <a:spAutoFit/>
          </a:bodyPr>
          <a:lstStyle/>
          <a:p>
            <a:r>
              <a:rPr lang="en-US" sz="1000" i="1" dirty="0" smtClean="0"/>
              <a:t>The Problem with our mover class at the moment is that if we want to have multiple forces like:</a:t>
            </a:r>
            <a:endParaRPr lang="en-US" sz="1000" b="1" dirty="0"/>
          </a:p>
        </p:txBody>
      </p:sp>
      <p:sp>
        <p:nvSpPr>
          <p:cNvPr id="19" name="TextBox 18"/>
          <p:cNvSpPr txBox="1"/>
          <p:nvPr/>
        </p:nvSpPr>
        <p:spPr>
          <a:xfrm>
            <a:off x="457200" y="1463086"/>
            <a:ext cx="3887089" cy="400110"/>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mover.applyForce(wind)</a:t>
            </a:r>
            <a:r>
              <a:rPr lang="ga-IE" sz="1000" dirty="0" smtClean="0">
                <a:solidFill>
                  <a:schemeClr val="tx1">
                    <a:lumMod val="75000"/>
                    <a:lumOff val="25000"/>
                  </a:schemeClr>
                </a:solidFill>
                <a:latin typeface="Courier"/>
                <a:cs typeface="Courier"/>
              </a:rPr>
              <a:t>;</a:t>
            </a:r>
          </a:p>
          <a:p>
            <a:r>
              <a:rPr lang="ga-IE" sz="1000" dirty="0">
                <a:solidFill>
                  <a:schemeClr val="tx1">
                    <a:lumMod val="75000"/>
                    <a:lumOff val="25000"/>
                  </a:schemeClr>
                </a:solidFill>
                <a:latin typeface="Courier"/>
                <a:cs typeface="Courier"/>
              </a:rPr>
              <a:t>mover.applyForce</a:t>
            </a:r>
            <a:r>
              <a:rPr lang="ga-IE" sz="1000" dirty="0" smtClean="0">
                <a:solidFill>
                  <a:schemeClr val="tx1">
                    <a:lumMod val="75000"/>
                    <a:lumOff val="25000"/>
                  </a:schemeClr>
                </a:solidFill>
                <a:latin typeface="Courier"/>
                <a:cs typeface="Courier"/>
              </a:rPr>
              <a:t>(gravity);</a:t>
            </a:r>
            <a:endParaRPr lang="en-US" sz="1000" dirty="0">
              <a:solidFill>
                <a:schemeClr val="tx1">
                  <a:lumMod val="75000"/>
                  <a:lumOff val="25000"/>
                </a:schemeClr>
              </a:solidFill>
              <a:latin typeface="Courier"/>
              <a:cs typeface="Courier"/>
            </a:endParaRPr>
          </a:p>
        </p:txBody>
      </p:sp>
      <p:sp>
        <p:nvSpPr>
          <p:cNvPr id="29" name="TextBox 28"/>
          <p:cNvSpPr txBox="1"/>
          <p:nvPr/>
        </p:nvSpPr>
        <p:spPr>
          <a:xfrm>
            <a:off x="7043042" y="1042690"/>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sketch26.js</a:t>
            </a:r>
          </a:p>
        </p:txBody>
      </p:sp>
      <p:sp>
        <p:nvSpPr>
          <p:cNvPr id="22" name="TextBox 21"/>
          <p:cNvSpPr txBox="1"/>
          <p:nvPr/>
        </p:nvSpPr>
        <p:spPr>
          <a:xfrm>
            <a:off x="457200" y="1951770"/>
            <a:ext cx="3887089" cy="553998"/>
          </a:xfrm>
          <a:prstGeom prst="rect">
            <a:avLst/>
          </a:prstGeom>
          <a:noFill/>
        </p:spPr>
        <p:txBody>
          <a:bodyPr wrap="square" lIns="0" rtlCol="0">
            <a:spAutoFit/>
          </a:bodyPr>
          <a:lstStyle/>
          <a:p>
            <a:r>
              <a:rPr lang="en-US" sz="1000" i="1" dirty="0" smtClean="0"/>
              <a:t>If Applied at the same time the structure of our code does not allow for force </a:t>
            </a:r>
            <a:r>
              <a:rPr lang="en-US" sz="1000" i="1" dirty="0" err="1" smtClean="0"/>
              <a:t>accumalation</a:t>
            </a:r>
            <a:r>
              <a:rPr lang="en-US" sz="1000" i="1" dirty="0"/>
              <a:t>. If we call </a:t>
            </a:r>
            <a:r>
              <a:rPr lang="en-US" sz="1000" i="1" dirty="0" err="1"/>
              <a:t>applyForce</a:t>
            </a:r>
            <a:r>
              <a:rPr lang="en-US" sz="1000" i="1" dirty="0"/>
              <a:t>() more than once, it overrides each previous call. How are we going to handle more than one force?</a:t>
            </a:r>
            <a:endParaRPr lang="en-US" sz="1000" b="1" dirty="0"/>
          </a:p>
        </p:txBody>
      </p:sp>
      <p:sp>
        <p:nvSpPr>
          <p:cNvPr id="23" name="TextBox 22"/>
          <p:cNvSpPr txBox="1"/>
          <p:nvPr/>
        </p:nvSpPr>
        <p:spPr>
          <a:xfrm>
            <a:off x="457200" y="2610460"/>
            <a:ext cx="3887089"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pPr algn="ctr"/>
            <a:r>
              <a:rPr lang="ga-IE" sz="1000" b="1" dirty="0">
                <a:solidFill>
                  <a:schemeClr val="tx1">
                    <a:lumMod val="75000"/>
                    <a:lumOff val="25000"/>
                  </a:schemeClr>
                </a:solidFill>
                <a:latin typeface="Courier"/>
                <a:cs typeface="Courier"/>
              </a:rPr>
              <a:t>Net Force equals mass times acceleration.</a:t>
            </a:r>
            <a:endParaRPr lang="en-US" sz="1000" b="1" dirty="0">
              <a:solidFill>
                <a:schemeClr val="tx1">
                  <a:lumMod val="75000"/>
                  <a:lumOff val="25000"/>
                </a:schemeClr>
              </a:solidFill>
              <a:latin typeface="Courier"/>
              <a:cs typeface="Courier"/>
            </a:endParaRPr>
          </a:p>
        </p:txBody>
      </p:sp>
      <p:sp>
        <p:nvSpPr>
          <p:cNvPr id="24" name="TextBox 23"/>
          <p:cNvSpPr txBox="1"/>
          <p:nvPr/>
        </p:nvSpPr>
        <p:spPr>
          <a:xfrm>
            <a:off x="457200" y="3006580"/>
            <a:ext cx="3887089" cy="400110"/>
          </a:xfrm>
          <a:prstGeom prst="rect">
            <a:avLst/>
          </a:prstGeom>
          <a:noFill/>
        </p:spPr>
        <p:txBody>
          <a:bodyPr wrap="square" lIns="0" rtlCol="0">
            <a:spAutoFit/>
          </a:bodyPr>
          <a:lstStyle/>
          <a:p>
            <a:r>
              <a:rPr lang="en-US" sz="1000" i="1" dirty="0" smtClean="0"/>
              <a:t>What we need to do is add our force to acceleration for each force present. On each update loop we need to reset acceleration to 0</a:t>
            </a:r>
            <a:endParaRPr lang="en-US" sz="1000" b="1" dirty="0"/>
          </a:p>
        </p:txBody>
      </p:sp>
      <p:pic>
        <p:nvPicPr>
          <p:cNvPr id="5" name="Picture 4"/>
          <p:cNvPicPr>
            <a:picLocks noChangeAspect="1"/>
          </p:cNvPicPr>
          <p:nvPr/>
        </p:nvPicPr>
        <p:blipFill>
          <a:blip r:embed="rId2"/>
          <a:stretch>
            <a:fillRect/>
          </a:stretch>
        </p:blipFill>
        <p:spPr>
          <a:xfrm>
            <a:off x="4760945" y="1042690"/>
            <a:ext cx="2206573" cy="2458360"/>
          </a:xfrm>
          <a:prstGeom prst="rect">
            <a:avLst/>
          </a:prstGeom>
          <a:ln w="9525">
            <a:solidFill>
              <a:schemeClr val="tx1">
                <a:lumMod val="50000"/>
                <a:lumOff val="50000"/>
              </a:schemeClr>
            </a:solidFill>
            <a:prstDash val="sysDash"/>
          </a:ln>
        </p:spPr>
      </p:pic>
      <p:pic>
        <p:nvPicPr>
          <p:cNvPr id="6" name="Picture 5"/>
          <p:cNvPicPr>
            <a:picLocks noChangeAspect="1"/>
          </p:cNvPicPr>
          <p:nvPr/>
        </p:nvPicPr>
        <p:blipFill>
          <a:blip r:embed="rId3"/>
          <a:stretch>
            <a:fillRect/>
          </a:stretch>
        </p:blipFill>
        <p:spPr>
          <a:xfrm>
            <a:off x="4959787" y="1381867"/>
            <a:ext cx="4015461" cy="4969580"/>
          </a:xfrm>
          <a:prstGeom prst="rect">
            <a:avLst/>
          </a:prstGeom>
          <a:ln w="9525">
            <a:solidFill>
              <a:schemeClr val="tx1">
                <a:lumMod val="50000"/>
                <a:lumOff val="50000"/>
              </a:schemeClr>
            </a:solidFill>
            <a:prstDash val="sysDash"/>
          </a:ln>
        </p:spPr>
      </p:pic>
      <p:cxnSp>
        <p:nvCxnSpPr>
          <p:cNvPr id="18" name="Elbow Connector 17"/>
          <p:cNvCxnSpPr/>
          <p:nvPr/>
        </p:nvCxnSpPr>
        <p:spPr>
          <a:xfrm flipV="1">
            <a:off x="2477494" y="2775819"/>
            <a:ext cx="2824482" cy="1464240"/>
          </a:xfrm>
          <a:prstGeom prst="bentConnector3">
            <a:avLst>
              <a:gd name="adj1" fmla="val 72604"/>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2477494" y="4413547"/>
            <a:ext cx="2963277" cy="1422606"/>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630843" y="422257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These are new</a:t>
            </a:r>
          </a:p>
        </p:txBody>
      </p:sp>
    </p:spTree>
    <p:extLst>
      <p:ext uri="{BB962C8B-B14F-4D97-AF65-F5344CB8AC3E}">
        <p14:creationId xmlns:p14="http://schemas.microsoft.com/office/powerpoint/2010/main" val="4975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596434" y="6058441"/>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Mover03.js</a:t>
            </a:r>
          </a:p>
        </p:txBody>
      </p:sp>
      <p:sp>
        <p:nvSpPr>
          <p:cNvPr id="2" name="Title 1"/>
          <p:cNvSpPr>
            <a:spLocks noGrp="1"/>
          </p:cNvSpPr>
          <p:nvPr>
            <p:ph type="title"/>
          </p:nvPr>
        </p:nvSpPr>
        <p:spPr/>
        <p:txBody>
          <a:bodyPr lIns="0"/>
          <a:lstStyle/>
          <a:p>
            <a:r>
              <a:rPr lang="ga-IE" dirty="0" smtClean="0"/>
              <a:t>Dealing with Mass...F=MA!!!</a:t>
            </a:r>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5" name="TextBox 14"/>
          <p:cNvSpPr txBox="1"/>
          <p:nvPr/>
        </p:nvSpPr>
        <p:spPr>
          <a:xfrm>
            <a:off x="457200" y="1042690"/>
            <a:ext cx="3887089" cy="553998"/>
          </a:xfrm>
          <a:prstGeom prst="rect">
            <a:avLst/>
          </a:prstGeom>
          <a:noFill/>
        </p:spPr>
        <p:txBody>
          <a:bodyPr wrap="square" lIns="0" rtlCol="0">
            <a:spAutoFit/>
          </a:bodyPr>
          <a:lstStyle/>
          <a:p>
            <a:r>
              <a:rPr lang="en-US" sz="1000" i="1" dirty="0"/>
              <a:t>Incorporating mass is as easy as adding an instance variable to our class, but we need to spend a little more time here because a slight complication will emerge.</a:t>
            </a:r>
            <a:endParaRPr lang="en-US" sz="1000" b="1" dirty="0"/>
          </a:p>
        </p:txBody>
      </p:sp>
      <p:sp>
        <p:nvSpPr>
          <p:cNvPr id="19" name="TextBox 18"/>
          <p:cNvSpPr txBox="1"/>
          <p:nvPr/>
        </p:nvSpPr>
        <p:spPr>
          <a:xfrm>
            <a:off x="457200" y="1663141"/>
            <a:ext cx="3887089" cy="1323439"/>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It should also be noted that, for demonstration purposes, we’ll tie mass to pixels (drawing, say, a circle with a radius of 10). This will allow us to visualize the mass of an object. In the real world, however, size does not definitely indicate mass. A small metal ball could have a much higher mass than a large balloon due to its higher density.</a:t>
            </a:r>
            <a:endParaRPr lang="en-US" sz="1000" dirty="0">
              <a:solidFill>
                <a:schemeClr val="tx1">
                  <a:lumMod val="75000"/>
                  <a:lumOff val="25000"/>
                </a:schemeClr>
              </a:solidFill>
              <a:latin typeface="Courier"/>
              <a:cs typeface="Courier"/>
            </a:endParaRPr>
          </a:p>
        </p:txBody>
      </p:sp>
      <p:sp>
        <p:nvSpPr>
          <p:cNvPr id="29" name="TextBox 28"/>
          <p:cNvSpPr txBox="1"/>
          <p:nvPr/>
        </p:nvSpPr>
        <p:spPr>
          <a:xfrm>
            <a:off x="7131781" y="1042690"/>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sketch27.js</a:t>
            </a:r>
          </a:p>
        </p:txBody>
      </p:sp>
      <p:cxnSp>
        <p:nvCxnSpPr>
          <p:cNvPr id="18" name="Elbow Connector 17"/>
          <p:cNvCxnSpPr/>
          <p:nvPr/>
        </p:nvCxnSpPr>
        <p:spPr>
          <a:xfrm flipV="1">
            <a:off x="9562988" y="2366386"/>
            <a:ext cx="2824482" cy="1464240"/>
          </a:xfrm>
          <a:prstGeom prst="bentConnector3">
            <a:avLst>
              <a:gd name="adj1" fmla="val 72604"/>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9625446" y="4198422"/>
            <a:ext cx="2963277" cy="1422606"/>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57200" y="3110673"/>
            <a:ext cx="3887089" cy="400110"/>
          </a:xfrm>
          <a:prstGeom prst="rect">
            <a:avLst/>
          </a:prstGeom>
          <a:noFill/>
        </p:spPr>
        <p:txBody>
          <a:bodyPr wrap="square" lIns="0" rtlCol="0">
            <a:spAutoFit/>
          </a:bodyPr>
          <a:lstStyle/>
          <a:p>
            <a:r>
              <a:rPr lang="en-US" sz="1000" i="1" dirty="0" smtClean="0"/>
              <a:t>Remember we don</a:t>
            </a:r>
            <a:r>
              <a:rPr lang="mr-IN" sz="1000" i="1" dirty="0" smtClean="0"/>
              <a:t>’</a:t>
            </a:r>
            <a:r>
              <a:rPr lang="en-US" sz="1000" i="1" dirty="0" smtClean="0"/>
              <a:t>t want to affect the force vector itself so we use a static function to calculate the acceleration</a:t>
            </a:r>
            <a:endParaRPr lang="en-US" sz="1000" b="1" dirty="0"/>
          </a:p>
        </p:txBody>
      </p:sp>
      <p:sp>
        <p:nvSpPr>
          <p:cNvPr id="21" name="TextBox 20"/>
          <p:cNvSpPr txBox="1"/>
          <p:nvPr/>
        </p:nvSpPr>
        <p:spPr>
          <a:xfrm>
            <a:off x="457200" y="3613152"/>
            <a:ext cx="3887089" cy="707886"/>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a:solidFill>
                  <a:schemeClr val="tx1">
                    <a:lumMod val="75000"/>
                    <a:lumOff val="25000"/>
                  </a:schemeClr>
                </a:solidFill>
                <a:latin typeface="Courier"/>
                <a:cs typeface="Courier"/>
              </a:rPr>
              <a:t>this.applyForce = function (force) {</a:t>
            </a:r>
          </a:p>
          <a:p>
            <a:r>
              <a:rPr lang="ga-IE" sz="1000" dirty="0" smtClean="0">
                <a:solidFill>
                  <a:schemeClr val="tx1">
                    <a:lumMod val="75000"/>
                    <a:lumOff val="25000"/>
                  </a:schemeClr>
                </a:solidFill>
                <a:latin typeface="Courier"/>
                <a:cs typeface="Courier"/>
              </a:rPr>
              <a:t>	var </a:t>
            </a:r>
            <a:r>
              <a:rPr lang="ga-IE" sz="1000" dirty="0">
                <a:solidFill>
                  <a:schemeClr val="tx1">
                    <a:lumMod val="75000"/>
                    <a:lumOff val="25000"/>
                  </a:schemeClr>
                </a:solidFill>
                <a:latin typeface="Courier"/>
                <a:cs typeface="Courier"/>
              </a:rPr>
              <a:t>f = p5.Vector.div(force, this.mass)</a:t>
            </a: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this.acceleration.add</a:t>
            </a:r>
            <a:r>
              <a:rPr lang="ga-IE" sz="1000" dirty="0">
                <a:solidFill>
                  <a:schemeClr val="tx1">
                    <a:lumMod val="75000"/>
                    <a:lumOff val="25000"/>
                  </a:schemeClr>
                </a:solidFill>
                <a:latin typeface="Courier"/>
                <a:cs typeface="Courier"/>
              </a:rPr>
              <a:t>(f);</a:t>
            </a:r>
          </a:p>
          <a:p>
            <a:r>
              <a:rPr lang="ga-IE" sz="1000" dirty="0" smtClean="0">
                <a:solidFill>
                  <a:schemeClr val="tx1">
                    <a:lumMod val="75000"/>
                    <a:lumOff val="25000"/>
                  </a:schemeClr>
                </a:solidFill>
                <a:latin typeface="Courier"/>
                <a:cs typeface="Courier"/>
              </a:rPr>
              <a:t>}</a:t>
            </a:r>
            <a:endParaRPr lang="en-US" sz="1000" dirty="0">
              <a:solidFill>
                <a:schemeClr val="tx1">
                  <a:lumMod val="75000"/>
                  <a:lumOff val="25000"/>
                </a:schemeClr>
              </a:solidFill>
              <a:latin typeface="Courier"/>
              <a:cs typeface="Courier"/>
            </a:endParaRPr>
          </a:p>
        </p:txBody>
      </p:sp>
      <p:sp>
        <p:nvSpPr>
          <p:cNvPr id="25" name="TextBox 24"/>
          <p:cNvSpPr txBox="1"/>
          <p:nvPr/>
        </p:nvSpPr>
        <p:spPr>
          <a:xfrm>
            <a:off x="457200" y="4470823"/>
            <a:ext cx="3887089" cy="553998"/>
          </a:xfrm>
          <a:prstGeom prst="rect">
            <a:avLst/>
          </a:prstGeom>
          <a:noFill/>
        </p:spPr>
        <p:txBody>
          <a:bodyPr wrap="square" lIns="0" rtlCol="0">
            <a:spAutoFit/>
          </a:bodyPr>
          <a:lstStyle/>
          <a:p>
            <a:r>
              <a:rPr lang="ga-IE" sz="1000" i="1" dirty="0" smtClean="0"/>
              <a:t>We are also introducing a parameter being based from the new Mover(m). This allows us to create a new Mover object with a defined mass. We also use this mass to define the size of the circle.</a:t>
            </a:r>
            <a:endParaRPr lang="en-US" sz="1000" b="1" dirty="0"/>
          </a:p>
        </p:txBody>
      </p:sp>
      <p:pic>
        <p:nvPicPr>
          <p:cNvPr id="4" name="Picture 3"/>
          <p:cNvPicPr>
            <a:picLocks noChangeAspect="1"/>
          </p:cNvPicPr>
          <p:nvPr/>
        </p:nvPicPr>
        <p:blipFill>
          <a:blip r:embed="rId2"/>
          <a:stretch>
            <a:fillRect/>
          </a:stretch>
        </p:blipFill>
        <p:spPr>
          <a:xfrm>
            <a:off x="4720992" y="1042691"/>
            <a:ext cx="2348329" cy="2676902"/>
          </a:xfrm>
          <a:prstGeom prst="rect">
            <a:avLst/>
          </a:prstGeom>
          <a:ln w="9525">
            <a:solidFill>
              <a:schemeClr val="tx1">
                <a:lumMod val="50000"/>
                <a:lumOff val="50000"/>
              </a:schemeClr>
            </a:solidFill>
            <a:prstDash val="sysDash"/>
          </a:ln>
        </p:spPr>
      </p:pic>
      <p:pic>
        <p:nvPicPr>
          <p:cNvPr id="3" name="Picture 2"/>
          <p:cNvPicPr>
            <a:picLocks noChangeAspect="1"/>
          </p:cNvPicPr>
          <p:nvPr/>
        </p:nvPicPr>
        <p:blipFill>
          <a:blip r:embed="rId3"/>
          <a:stretch>
            <a:fillRect/>
          </a:stretch>
        </p:blipFill>
        <p:spPr>
          <a:xfrm>
            <a:off x="4533049" y="1777116"/>
            <a:ext cx="4243144" cy="4226155"/>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89772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596434" y="6058441"/>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Mover04.js</a:t>
            </a:r>
          </a:p>
        </p:txBody>
      </p:sp>
      <p:sp>
        <p:nvSpPr>
          <p:cNvPr id="2" name="Title 1"/>
          <p:cNvSpPr>
            <a:spLocks noGrp="1"/>
          </p:cNvSpPr>
          <p:nvPr>
            <p:ph type="title"/>
          </p:nvPr>
        </p:nvSpPr>
        <p:spPr/>
        <p:txBody>
          <a:bodyPr lIns="0"/>
          <a:lstStyle/>
          <a:p>
            <a:r>
              <a:rPr lang="ga-IE" dirty="0" smtClean="0"/>
              <a:t>Gravity on Earth</a:t>
            </a:r>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5" name="TextBox 14"/>
          <p:cNvSpPr txBox="1"/>
          <p:nvPr/>
        </p:nvSpPr>
        <p:spPr>
          <a:xfrm>
            <a:off x="457200" y="1042690"/>
            <a:ext cx="3887089" cy="2554545"/>
          </a:xfrm>
          <a:prstGeom prst="rect">
            <a:avLst/>
          </a:prstGeom>
          <a:noFill/>
        </p:spPr>
        <p:txBody>
          <a:bodyPr wrap="square" lIns="0" rtlCol="0">
            <a:spAutoFit/>
          </a:bodyPr>
          <a:lstStyle/>
          <a:p>
            <a:r>
              <a:rPr lang="en-US" sz="1000" i="1" dirty="0" smtClean="0"/>
              <a:t>You </a:t>
            </a:r>
            <a:r>
              <a:rPr lang="en-US" sz="1000" i="1" dirty="0"/>
              <a:t>may have noticed something woefully inaccurate about this last example. The smaller the circle, the faster it falls. There is a logic to this; after all, we just stated (according to Newton’s second law) that the smaller the mass, the higher the acceleration. But this is not what happens in the real world</a:t>
            </a:r>
            <a:r>
              <a:rPr lang="en-US" sz="1000" i="1" dirty="0" smtClean="0"/>
              <a:t>.</a:t>
            </a:r>
          </a:p>
          <a:p>
            <a:endParaRPr lang="en-US" sz="1000" i="1" dirty="0"/>
          </a:p>
          <a:p>
            <a:r>
              <a:rPr lang="en-US" sz="1000" i="1" dirty="0" smtClean="0"/>
              <a:t>If </a:t>
            </a:r>
            <a:r>
              <a:rPr lang="en-US" sz="1000" i="1" dirty="0"/>
              <a:t>you were to climb to the top of the Leaning Tower of Pisa and drop two balls of different masses, which one will hit the ground first? According to legend, Galileo performed this exact test in 1589, discovering that they fell with the same acceleration, hitting the ground at the same time. Why is this? </a:t>
            </a:r>
            <a:endParaRPr lang="en-US" sz="1000" i="1" dirty="0" smtClean="0"/>
          </a:p>
          <a:p>
            <a:endParaRPr lang="en-US" sz="1000" i="1" dirty="0"/>
          </a:p>
          <a:p>
            <a:r>
              <a:rPr lang="en-US" sz="1000" i="1" dirty="0" smtClean="0"/>
              <a:t>As </a:t>
            </a:r>
            <a:r>
              <a:rPr lang="en-US" sz="1000" i="1" dirty="0"/>
              <a:t>we will see later in this chapter, the force of gravity is calculated relative to an object’s mass. The bigger the object, the stronger the force. So if the force is scaled according to mass, it is canceled out when acceleration is divided by mass. </a:t>
            </a:r>
            <a:endParaRPr lang="en-US" sz="1000" b="1" dirty="0"/>
          </a:p>
        </p:txBody>
      </p:sp>
      <p:sp>
        <p:nvSpPr>
          <p:cNvPr id="29" name="TextBox 28"/>
          <p:cNvSpPr txBox="1"/>
          <p:nvPr/>
        </p:nvSpPr>
        <p:spPr>
          <a:xfrm>
            <a:off x="7596434" y="742757"/>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sketch28.js</a:t>
            </a:r>
          </a:p>
        </p:txBody>
      </p:sp>
      <p:cxnSp>
        <p:nvCxnSpPr>
          <p:cNvPr id="18" name="Elbow Connector 17"/>
          <p:cNvCxnSpPr/>
          <p:nvPr/>
        </p:nvCxnSpPr>
        <p:spPr>
          <a:xfrm flipV="1">
            <a:off x="9562988" y="2366386"/>
            <a:ext cx="2824482" cy="1464240"/>
          </a:xfrm>
          <a:prstGeom prst="bentConnector3">
            <a:avLst>
              <a:gd name="adj1" fmla="val 72604"/>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9625446" y="4198422"/>
            <a:ext cx="2963277" cy="1422606"/>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5050045" y="2427327"/>
            <a:ext cx="3636755" cy="3589477"/>
          </a:xfrm>
          <a:prstGeom prst="rect">
            <a:avLst/>
          </a:prstGeom>
          <a:ln w="9525">
            <a:solidFill>
              <a:schemeClr val="tx1">
                <a:lumMod val="50000"/>
                <a:lumOff val="50000"/>
              </a:schemeClr>
            </a:solidFill>
            <a:prstDash val="sysDash"/>
          </a:ln>
        </p:spPr>
      </p:pic>
      <p:pic>
        <p:nvPicPr>
          <p:cNvPr id="5" name="Picture 4"/>
          <p:cNvPicPr>
            <a:picLocks noChangeAspect="1"/>
          </p:cNvPicPr>
          <p:nvPr/>
        </p:nvPicPr>
        <p:blipFill>
          <a:blip r:embed="rId3"/>
          <a:stretch>
            <a:fillRect/>
          </a:stretch>
        </p:blipFill>
        <p:spPr>
          <a:xfrm>
            <a:off x="4566361" y="1042689"/>
            <a:ext cx="4120439" cy="4120439"/>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16088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Using Formula</a:t>
            </a:r>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cxnSp>
        <p:nvCxnSpPr>
          <p:cNvPr id="18" name="Elbow Connector 17"/>
          <p:cNvCxnSpPr/>
          <p:nvPr/>
        </p:nvCxnSpPr>
        <p:spPr>
          <a:xfrm flipV="1">
            <a:off x="9562988" y="2366386"/>
            <a:ext cx="2824482" cy="1464240"/>
          </a:xfrm>
          <a:prstGeom prst="bentConnector3">
            <a:avLst>
              <a:gd name="adj1" fmla="val 72604"/>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9625446" y="4198422"/>
            <a:ext cx="2963277" cy="1422606"/>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57200" y="1042689"/>
            <a:ext cx="6695404" cy="4495064"/>
          </a:xfrm>
          <a:prstGeom prst="rect">
            <a:avLst/>
          </a:prstGeom>
        </p:spPr>
      </p:pic>
    </p:spTree>
    <p:extLst>
      <p:ext uri="{BB962C8B-B14F-4D97-AF65-F5344CB8AC3E}">
        <p14:creationId xmlns:p14="http://schemas.microsoft.com/office/powerpoint/2010/main" val="572659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964241" y="6058441"/>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Mover05.js</a:t>
            </a:r>
          </a:p>
        </p:txBody>
      </p:sp>
      <p:sp>
        <p:nvSpPr>
          <p:cNvPr id="2" name="Title 1"/>
          <p:cNvSpPr>
            <a:spLocks noGrp="1"/>
          </p:cNvSpPr>
          <p:nvPr>
            <p:ph type="title"/>
          </p:nvPr>
        </p:nvSpPr>
        <p:spPr/>
        <p:txBody>
          <a:bodyPr lIns="0"/>
          <a:lstStyle/>
          <a:p>
            <a:r>
              <a:rPr lang="ga-IE" dirty="0" smtClean="0"/>
              <a:t>Friction</a:t>
            </a:r>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endParaRPr lang="en-US" sz="1800" b="0" dirty="0"/>
          </a:p>
        </p:txBody>
      </p:sp>
      <p:sp>
        <p:nvSpPr>
          <p:cNvPr id="20" name="TextBox 19"/>
          <p:cNvSpPr txBox="1"/>
          <p:nvPr/>
        </p:nvSpPr>
        <p:spPr>
          <a:xfrm>
            <a:off x="7321263" y="4974113"/>
            <a:ext cx="1539977" cy="246221"/>
          </a:xfrm>
          <a:prstGeom prst="rect">
            <a:avLst/>
          </a:prstGeom>
          <a:noFill/>
        </p:spPr>
        <p:txBody>
          <a:bodyPr wrap="square" lIns="0" rtlCol="0">
            <a:spAutoFit/>
          </a:bodyPr>
          <a:lstStyle/>
          <a:p>
            <a:r>
              <a:rPr lang="en-US" sz="1000" i="1" dirty="0" smtClean="0">
                <a:solidFill>
                  <a:schemeClr val="bg1"/>
                </a:solidFill>
              </a:rPr>
              <a:t>Mouse (480,180)</a:t>
            </a:r>
          </a:p>
        </p:txBody>
      </p:sp>
      <p:sp>
        <p:nvSpPr>
          <p:cNvPr id="15" name="TextBox 14"/>
          <p:cNvSpPr txBox="1"/>
          <p:nvPr/>
        </p:nvSpPr>
        <p:spPr>
          <a:xfrm>
            <a:off x="457200" y="1042690"/>
            <a:ext cx="3887089" cy="1015663"/>
          </a:xfrm>
          <a:prstGeom prst="rect">
            <a:avLst/>
          </a:prstGeom>
          <a:noFill/>
        </p:spPr>
        <p:txBody>
          <a:bodyPr wrap="square" lIns="0" rtlCol="0">
            <a:spAutoFit/>
          </a:bodyPr>
          <a:lstStyle/>
          <a:p>
            <a:r>
              <a:rPr lang="en-US" sz="1000" i="1" dirty="0"/>
              <a:t>Friction is a dissipative force. A dissipative force is one in which the total energy of a system decreases when an object is in motion. Let’s say you are driving a car. When you press your foot down on the brake pedal, the car’s brakes use friction to slow down the motion of the tires. Kinetic energy (motion) is converted into thermal energy (heat). Whenever two surfaces come into contact, they experience friction.</a:t>
            </a:r>
            <a:endParaRPr lang="en-US" sz="1000" b="1" dirty="0"/>
          </a:p>
        </p:txBody>
      </p:sp>
      <p:sp>
        <p:nvSpPr>
          <p:cNvPr id="29" name="TextBox 28"/>
          <p:cNvSpPr txBox="1"/>
          <p:nvPr/>
        </p:nvSpPr>
        <p:spPr>
          <a:xfrm>
            <a:off x="7596434" y="742757"/>
            <a:ext cx="1179759" cy="246221"/>
          </a:xfrm>
          <a:prstGeom prst="rect">
            <a:avLst/>
          </a:prstGeom>
          <a:noFill/>
        </p:spPr>
        <p:txBody>
          <a:bodyPr wrap="square" lIns="0" rtlCol="0">
            <a:spAutoFit/>
          </a:bodyPr>
          <a:lstStyle/>
          <a:p>
            <a:pPr algn="r"/>
            <a:r>
              <a:rPr lang="en-US" sz="1000" i="1" dirty="0" smtClean="0">
                <a:solidFill>
                  <a:schemeClr val="tx1">
                    <a:lumMod val="50000"/>
                    <a:lumOff val="50000"/>
                  </a:schemeClr>
                </a:solidFill>
              </a:rPr>
              <a:t>sketch29.js</a:t>
            </a:r>
          </a:p>
        </p:txBody>
      </p:sp>
      <p:cxnSp>
        <p:nvCxnSpPr>
          <p:cNvPr id="18" name="Elbow Connector 17"/>
          <p:cNvCxnSpPr/>
          <p:nvPr/>
        </p:nvCxnSpPr>
        <p:spPr>
          <a:xfrm flipV="1">
            <a:off x="9562988" y="2366386"/>
            <a:ext cx="2824482" cy="1464240"/>
          </a:xfrm>
          <a:prstGeom prst="bentConnector3">
            <a:avLst>
              <a:gd name="adj1" fmla="val 72604"/>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9625446" y="4198422"/>
            <a:ext cx="2963277" cy="1422606"/>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stretch>
            <a:fillRect/>
          </a:stretch>
        </p:blipFill>
        <p:spPr>
          <a:xfrm>
            <a:off x="5502885" y="2427327"/>
            <a:ext cx="3636755" cy="3589477"/>
          </a:xfrm>
          <a:prstGeom prst="rect">
            <a:avLst/>
          </a:prstGeom>
          <a:ln w="9525">
            <a:solidFill>
              <a:schemeClr val="tx1">
                <a:lumMod val="50000"/>
                <a:lumOff val="50000"/>
              </a:schemeClr>
            </a:solidFill>
            <a:prstDash val="sysDash"/>
          </a:ln>
        </p:spPr>
      </p:pic>
      <p:pic>
        <p:nvPicPr>
          <p:cNvPr id="3" name="Picture 2"/>
          <p:cNvPicPr>
            <a:picLocks noChangeAspect="1"/>
          </p:cNvPicPr>
          <p:nvPr/>
        </p:nvPicPr>
        <p:blipFill>
          <a:blip r:embed="rId3"/>
          <a:stretch>
            <a:fillRect/>
          </a:stretch>
        </p:blipFill>
        <p:spPr>
          <a:xfrm>
            <a:off x="457200" y="2108979"/>
            <a:ext cx="3946120" cy="1563870"/>
          </a:xfrm>
          <a:prstGeom prst="rect">
            <a:avLst/>
          </a:prstGeom>
        </p:spPr>
      </p:pic>
      <p:pic>
        <p:nvPicPr>
          <p:cNvPr id="4" name="Picture 3"/>
          <p:cNvPicPr>
            <a:picLocks noChangeAspect="1"/>
          </p:cNvPicPr>
          <p:nvPr/>
        </p:nvPicPr>
        <p:blipFill>
          <a:blip r:embed="rId4"/>
          <a:stretch>
            <a:fillRect/>
          </a:stretch>
        </p:blipFill>
        <p:spPr>
          <a:xfrm>
            <a:off x="4600236" y="1042690"/>
            <a:ext cx="4175957" cy="5495335"/>
          </a:xfrm>
          <a:prstGeom prst="rect">
            <a:avLst/>
          </a:prstGeom>
          <a:ln w="9525">
            <a:solidFill>
              <a:schemeClr val="tx1">
                <a:lumMod val="50000"/>
                <a:lumOff val="50000"/>
              </a:schemeClr>
            </a:solidFill>
            <a:prstDash val="sysDash"/>
          </a:ln>
        </p:spPr>
      </p:pic>
    </p:spTree>
    <p:extLst>
      <p:ext uri="{BB962C8B-B14F-4D97-AF65-F5344CB8AC3E}">
        <p14:creationId xmlns:p14="http://schemas.microsoft.com/office/powerpoint/2010/main" val="266118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tailEnd type="oval" w="sm" len="sm"/>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2352</TotalTime>
  <Words>1326</Words>
  <Application>Microsoft Office PowerPoint</Application>
  <PresentationFormat>On-screen Show (4:3)</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vt:lpstr>
      <vt:lpstr>Mangal</vt:lpstr>
      <vt:lpstr>Office Theme</vt:lpstr>
      <vt:lpstr>Forces – The Laws of Motion</vt:lpstr>
      <vt:lpstr>Skip to Newtons 3rd Law</vt:lpstr>
      <vt:lpstr>Newtons 2nd Law – the most important law</vt:lpstr>
      <vt:lpstr>Lets look at our Mover Class</vt:lpstr>
      <vt:lpstr>Force Accumalation!!!!</vt:lpstr>
      <vt:lpstr>Dealing with Mass...F=MA!!!</vt:lpstr>
      <vt:lpstr>Gravity on Earth</vt:lpstr>
      <vt:lpstr>Using Formula</vt:lpstr>
      <vt:lpstr>Friction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Montayne</dc:creator>
  <cp:lastModifiedBy>John Montayne</cp:lastModifiedBy>
  <cp:revision>94</cp:revision>
  <dcterms:created xsi:type="dcterms:W3CDTF">2017-04-04T20:06:33Z</dcterms:created>
  <dcterms:modified xsi:type="dcterms:W3CDTF">2018-02-13T12:15:01Z</dcterms:modified>
</cp:coreProperties>
</file>