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68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1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2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54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10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52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44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99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64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01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94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54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apache.org/dist/kafka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artj42/international-football-results-from-1872-to-2017?datasetId=430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datasets/martj42/international-football-results-from-1872-to-2017?datasetId=430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1725" y="255099"/>
            <a:ext cx="10058400" cy="3566160"/>
          </a:xfrm>
        </p:spPr>
        <p:txBody>
          <a:bodyPr>
            <a:normAutofit/>
          </a:bodyPr>
          <a:lstStyle/>
          <a:p>
            <a:r>
              <a:rPr lang="en-GB" sz="6000" dirty="0"/>
              <a:t>CS523-BDT-Final Project on</a:t>
            </a:r>
            <a:br>
              <a:rPr lang="en-GB" sz="6000" dirty="0"/>
            </a:br>
            <a:r>
              <a:rPr lang="en-GB" sz="6000" dirty="0"/>
              <a:t>SOCCOR ANALYSER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1192" y="4320073"/>
            <a:ext cx="8388933" cy="2043695"/>
          </a:xfrm>
        </p:spPr>
        <p:txBody>
          <a:bodyPr>
            <a:normAutofit/>
          </a:bodyPr>
          <a:lstStyle/>
          <a:p>
            <a:r>
              <a:rPr lang="en-GB" b="1" dirty="0"/>
              <a:t>Submitted By: </a:t>
            </a:r>
          </a:p>
          <a:p>
            <a:r>
              <a:rPr lang="en-GB" b="1" dirty="0"/>
              <a:t>PUSKAR BUDHATHOKI, </a:t>
            </a:r>
            <a:r>
              <a:rPr lang="en-GB" b="1" dirty="0" err="1"/>
              <a:t>Mhreteab</a:t>
            </a:r>
            <a:r>
              <a:rPr lang="en-GB" b="1" dirty="0"/>
              <a:t> Adhanom </a:t>
            </a:r>
            <a:r>
              <a:rPr lang="en-GB" b="1" dirty="0" err="1"/>
              <a:t>Berhe</a:t>
            </a:r>
            <a:r>
              <a:rPr lang="en-GB" b="1" dirty="0"/>
              <a:t> , Natnael </a:t>
            </a:r>
            <a:r>
              <a:rPr lang="en-GB" b="1" dirty="0" err="1"/>
              <a:t>Berhe</a:t>
            </a:r>
            <a:r>
              <a:rPr lang="en-GB" b="1" dirty="0"/>
              <a:t> </a:t>
            </a:r>
          </a:p>
          <a:p>
            <a:r>
              <a:rPr lang="en-GB" b="1" dirty="0"/>
              <a:t>Submitted To: </a:t>
            </a:r>
            <a:r>
              <a:rPr lang="en-GB" b="1" dirty="0" err="1"/>
              <a:t>Prof.</a:t>
            </a:r>
            <a:r>
              <a:rPr lang="en-GB" b="1" dirty="0"/>
              <a:t> </a:t>
            </a:r>
            <a:r>
              <a:rPr lang="en-GB" b="1" dirty="0" err="1"/>
              <a:t>Mrudula</a:t>
            </a:r>
            <a:r>
              <a:rPr lang="en-GB" b="1" dirty="0"/>
              <a:t> </a:t>
            </a:r>
            <a:r>
              <a:rPr lang="en-GB" b="1" dirty="0" err="1"/>
              <a:t>Mukadam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0926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2608" lvl="1" indent="0">
              <a:buNone/>
            </a:pPr>
            <a:r>
              <a:rPr lang="en-GB" b="1" dirty="0"/>
              <a:t>Step 1:</a:t>
            </a:r>
          </a:p>
          <a:p>
            <a:pPr marL="578358" lvl="1" indent="-285750">
              <a:buFont typeface="Wingdings" panose="05000000000000000000" pitchFamily="2" charset="2"/>
              <a:buChar char="v"/>
            </a:pPr>
            <a:r>
              <a:rPr lang="en-GB" dirty="0"/>
              <a:t>Created a account in </a:t>
            </a:r>
            <a:r>
              <a:rPr lang="en-GB" dirty="0" err="1"/>
              <a:t>kaggle</a:t>
            </a:r>
            <a:r>
              <a:rPr lang="en-GB" dirty="0"/>
              <a:t> (</a:t>
            </a:r>
            <a:r>
              <a:rPr lang="en-GB" dirty="0">
                <a:solidFill>
                  <a:srgbClr val="46ABEE"/>
                </a:solidFill>
                <a:uFill>
                  <a:noFill/>
                </a:uFill>
              </a:rPr>
              <a:t>https://www.kaggle.com/</a:t>
            </a:r>
            <a:r>
              <a:rPr lang="en-GB" dirty="0"/>
              <a:t>)</a:t>
            </a:r>
          </a:p>
          <a:p>
            <a:pPr marL="578358" lvl="1" indent="-285750">
              <a:buFont typeface="Wingdings" panose="05000000000000000000" pitchFamily="2" charset="2"/>
              <a:buChar char="v"/>
            </a:pPr>
            <a:r>
              <a:rPr lang="en-GB" dirty="0"/>
              <a:t>Downloaded static dataset related to </a:t>
            </a:r>
            <a:r>
              <a:rPr lang="en-GB"/>
              <a:t>international football</a:t>
            </a:r>
            <a:endParaRPr lang="en-GB" b="1" dirty="0"/>
          </a:p>
          <a:p>
            <a:pPr marL="292608" lvl="1" indent="0">
              <a:buNone/>
            </a:pPr>
            <a:r>
              <a:rPr lang="en-US" b="1" dirty="0"/>
              <a:t>Step 2:</a:t>
            </a:r>
          </a:p>
          <a:p>
            <a:pPr marL="578358" lvl="1" indent="-285750">
              <a:buFont typeface="Wingdings" panose="05000000000000000000" pitchFamily="2" charset="2"/>
              <a:buChar char="v"/>
            </a:pPr>
            <a:r>
              <a:rPr lang="en-US" dirty="0"/>
              <a:t>Download Kafka from </a:t>
            </a:r>
            <a:r>
              <a:rPr lang="en-US" dirty="0">
                <a:solidFill>
                  <a:srgbClr val="46ABEE"/>
                </a:solidFill>
                <a:uFill>
                  <a:noFill/>
                </a:uFill>
                <a:hlinkClick r:id="rId2"/>
              </a:rPr>
              <a:t>https://archive.apache.org/dist/kafka/</a:t>
            </a:r>
            <a:endParaRPr lang="en-US" dirty="0"/>
          </a:p>
          <a:p>
            <a:pPr marL="578358" lvl="1" indent="-285750">
              <a:buFont typeface="Wingdings" panose="05000000000000000000" pitchFamily="2" charset="2"/>
              <a:buChar char="v"/>
            </a:pPr>
            <a:r>
              <a:rPr lang="en-US" dirty="0"/>
              <a:t>Extract at opt </a:t>
            </a:r>
            <a:r>
              <a:rPr lang="en-US" dirty="0">
                <a:solidFill>
                  <a:srgbClr val="46ABEE"/>
                </a:solidFill>
              </a:rPr>
              <a:t>i.e. /opt/kafka_2.11-1.1.0</a:t>
            </a:r>
          </a:p>
          <a:p>
            <a:pPr marL="578358" lvl="1" indent="-285750">
              <a:buFont typeface="Wingdings" panose="05000000000000000000" pitchFamily="2" charset="2"/>
              <a:buChar char="v"/>
            </a:pPr>
            <a:r>
              <a:rPr lang="en-US" dirty="0"/>
              <a:t>Run Zookeeper : </a:t>
            </a:r>
            <a:r>
              <a:rPr lang="en-US" b="1" dirty="0"/>
              <a:t>bin/zookeeper-server-start.sh </a:t>
            </a:r>
            <a:r>
              <a:rPr lang="en-US" b="1" dirty="0" err="1"/>
              <a:t>config</a:t>
            </a:r>
            <a:r>
              <a:rPr lang="en-US" b="1" dirty="0"/>
              <a:t>/</a:t>
            </a:r>
            <a:r>
              <a:rPr lang="en-US" b="1" dirty="0" err="1"/>
              <a:t>zookeeper.properties</a:t>
            </a:r>
            <a:endParaRPr lang="en-US" b="1" dirty="0"/>
          </a:p>
          <a:p>
            <a:pPr marL="578358" lvl="1" indent="-285750">
              <a:buFont typeface="Wingdings" panose="05000000000000000000" pitchFamily="2" charset="2"/>
              <a:buChar char="v"/>
            </a:pPr>
            <a:r>
              <a:rPr lang="en-GB" dirty="0"/>
              <a:t>Since we will have 3 servers, it’s better to maintain 3 configuration files for each server. Copy the </a:t>
            </a:r>
            <a:r>
              <a:rPr lang="en-GB" dirty="0" err="1"/>
              <a:t>config</a:t>
            </a:r>
            <a:r>
              <a:rPr lang="en-GB" dirty="0"/>
              <a:t>/</a:t>
            </a:r>
            <a:r>
              <a:rPr lang="en-GB" dirty="0" err="1"/>
              <a:t>server.properties</a:t>
            </a:r>
            <a:r>
              <a:rPr lang="en-GB" dirty="0"/>
              <a:t> file and make 3 files for each server instance</a:t>
            </a:r>
          </a:p>
          <a:p>
            <a:pPr marL="292608" lvl="1" indent="0">
              <a:buNone/>
            </a:pPr>
            <a:r>
              <a:rPr lang="en-GB" dirty="0"/>
              <a:t>     	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710944"/>
              </p:ext>
            </p:extLst>
          </p:nvPr>
        </p:nvGraphicFramePr>
        <p:xfrm>
          <a:off x="1592162" y="4979149"/>
          <a:ext cx="7598137" cy="914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598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92608" lvl="1" indent="0">
                        <a:buNone/>
                      </a:pPr>
                      <a:r>
                        <a:rPr lang="en-US" dirty="0" err="1"/>
                        <a:t>cp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config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server.properties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config</a:t>
                      </a:r>
                      <a:r>
                        <a:rPr lang="en-US" dirty="0"/>
                        <a:t>/server.1.properties</a:t>
                      </a:r>
                    </a:p>
                    <a:p>
                      <a:pPr marL="292608" lvl="1" indent="0">
                        <a:buNone/>
                      </a:pPr>
                      <a:r>
                        <a:rPr lang="en-US" dirty="0" err="1"/>
                        <a:t>cp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config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server.properties</a:t>
                      </a:r>
                      <a:r>
                        <a:rPr lang="en-US" dirty="0"/>
                        <a:t>  </a:t>
                      </a:r>
                      <a:r>
                        <a:rPr lang="en-US" dirty="0" err="1"/>
                        <a:t>config</a:t>
                      </a:r>
                      <a:r>
                        <a:rPr lang="en-US" dirty="0"/>
                        <a:t>/server.2.properties</a:t>
                      </a:r>
                    </a:p>
                    <a:p>
                      <a:pPr marL="292608" lvl="1" indent="0">
                        <a:buNone/>
                      </a:pPr>
                      <a:r>
                        <a:rPr lang="en-US" dirty="0" err="1"/>
                        <a:t>cp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config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server.properties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config</a:t>
                      </a:r>
                      <a:r>
                        <a:rPr lang="en-US" dirty="0"/>
                        <a:t>/server.3.properties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370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steps (Continue..)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8358" lvl="1" indent="-285750">
              <a:buFont typeface="Wingdings" panose="05000000000000000000" pitchFamily="2" charset="2"/>
              <a:buChar char="v"/>
            </a:pPr>
            <a:r>
              <a:rPr lang="en-GB" dirty="0"/>
              <a:t>Change the above 3 properties for each copy of the file so that they are all unique.</a:t>
            </a:r>
            <a:endParaRPr lang="en-US" dirty="0"/>
          </a:p>
          <a:p>
            <a:pPr marL="292608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113523"/>
              </p:ext>
            </p:extLst>
          </p:nvPr>
        </p:nvGraphicFramePr>
        <p:xfrm>
          <a:off x="1661611" y="2224375"/>
          <a:ext cx="8128000" cy="39319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9377">
                <a:tc>
                  <a:txBody>
                    <a:bodyPr/>
                    <a:lstStyle/>
                    <a:p>
                      <a:pPr marL="292608" lvl="1" indent="0">
                        <a:buNone/>
                      </a:pPr>
                      <a:r>
                        <a:rPr lang="en-US" dirty="0"/>
                        <a:t>server.1.properties</a:t>
                      </a:r>
                    </a:p>
                    <a:p>
                      <a:pPr marL="292608" lvl="1" indent="0">
                        <a:buNone/>
                      </a:pPr>
                      <a:r>
                        <a:rPr lang="en-US" dirty="0"/>
                        <a:t>broker.id=1</a:t>
                      </a:r>
                    </a:p>
                    <a:p>
                      <a:pPr marL="292608" lvl="1" indent="0">
                        <a:buNone/>
                      </a:pPr>
                      <a:r>
                        <a:rPr lang="en-US" dirty="0"/>
                        <a:t>listeners=PLAINTEXT://:9093</a:t>
                      </a:r>
                    </a:p>
                    <a:p>
                      <a:pPr marL="292608" lvl="1" indent="0">
                        <a:buNone/>
                      </a:pPr>
                      <a:r>
                        <a:rPr lang="en-US" dirty="0" err="1"/>
                        <a:t>log.dirs</a:t>
                      </a:r>
                      <a:r>
                        <a:rPr lang="en-US" dirty="0"/>
                        <a:t>=/</a:t>
                      </a:r>
                      <a:r>
                        <a:rPr lang="en-US" dirty="0" err="1"/>
                        <a:t>tmp</a:t>
                      </a:r>
                      <a:r>
                        <a:rPr lang="en-US" dirty="0"/>
                        <a:t>/kafka-logs1</a:t>
                      </a:r>
                    </a:p>
                    <a:p>
                      <a:pPr marL="292608" lvl="1" indent="0">
                        <a:buNone/>
                      </a:pPr>
                      <a:endParaRPr lang="en-US" dirty="0"/>
                    </a:p>
                    <a:p>
                      <a:pPr marL="292608" lvl="1" indent="0">
                        <a:buNone/>
                      </a:pPr>
                      <a:r>
                        <a:rPr lang="en-US" dirty="0"/>
                        <a:t>server.2.properties</a:t>
                      </a:r>
                    </a:p>
                    <a:p>
                      <a:pPr marL="292608" lvl="1" indent="0">
                        <a:buNone/>
                      </a:pPr>
                      <a:r>
                        <a:rPr lang="en-US" dirty="0"/>
                        <a:t>broker.id=2</a:t>
                      </a:r>
                    </a:p>
                    <a:p>
                      <a:pPr marL="292608" lvl="1" indent="0">
                        <a:buNone/>
                      </a:pPr>
                      <a:r>
                        <a:rPr lang="en-US" dirty="0"/>
                        <a:t>listeners=PLAINTEXT://:9094</a:t>
                      </a:r>
                    </a:p>
                    <a:p>
                      <a:pPr marL="292608" lvl="1" indent="0">
                        <a:buNone/>
                      </a:pPr>
                      <a:r>
                        <a:rPr lang="en-US" dirty="0" err="1"/>
                        <a:t>log.dirs</a:t>
                      </a:r>
                      <a:r>
                        <a:rPr lang="en-US" dirty="0"/>
                        <a:t>=/</a:t>
                      </a:r>
                      <a:r>
                        <a:rPr lang="en-US" dirty="0" err="1"/>
                        <a:t>tmp</a:t>
                      </a:r>
                      <a:r>
                        <a:rPr lang="en-US" dirty="0"/>
                        <a:t>/kafka-logs2</a:t>
                      </a:r>
                    </a:p>
                    <a:p>
                      <a:pPr marL="292608" lvl="1" indent="0">
                        <a:buNone/>
                      </a:pPr>
                      <a:endParaRPr lang="en-US" dirty="0"/>
                    </a:p>
                    <a:p>
                      <a:pPr marL="292608" lvl="1" indent="0">
                        <a:buNone/>
                      </a:pPr>
                      <a:r>
                        <a:rPr lang="en-US" dirty="0"/>
                        <a:t>server.3.properties</a:t>
                      </a:r>
                    </a:p>
                    <a:p>
                      <a:pPr marL="292608" lvl="1" indent="0">
                        <a:buNone/>
                      </a:pPr>
                      <a:r>
                        <a:rPr lang="en-US" dirty="0"/>
                        <a:t>broker.id=3</a:t>
                      </a:r>
                    </a:p>
                    <a:p>
                      <a:pPr marL="292608" lvl="1" indent="0">
                        <a:buNone/>
                      </a:pPr>
                      <a:r>
                        <a:rPr lang="en-US" dirty="0"/>
                        <a:t>listeners=PLAINTEXT://:9096</a:t>
                      </a:r>
                    </a:p>
                    <a:p>
                      <a:pPr marL="292608" lvl="1" indent="0">
                        <a:buNone/>
                      </a:pPr>
                      <a:r>
                        <a:rPr lang="en-US" dirty="0" err="1"/>
                        <a:t>log.dirs</a:t>
                      </a:r>
                      <a:r>
                        <a:rPr lang="en-US" dirty="0"/>
                        <a:t>=/</a:t>
                      </a:r>
                      <a:r>
                        <a:rPr lang="en-US" dirty="0" err="1"/>
                        <a:t>tmp</a:t>
                      </a:r>
                      <a:r>
                        <a:rPr lang="en-US" dirty="0"/>
                        <a:t>/kafka-logs3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70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steps (Continue..)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8358" lvl="1" indent="-285750">
              <a:buFont typeface="Wingdings" panose="05000000000000000000" pitchFamily="2" charset="2"/>
              <a:buChar char="v"/>
            </a:pPr>
            <a:r>
              <a:rPr lang="en-GB" dirty="0"/>
              <a:t>Create the log directories that we configured:</a:t>
            </a:r>
          </a:p>
          <a:p>
            <a:pPr marL="578358" lvl="1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578358" lvl="1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578358" lvl="1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578358" lvl="1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578358" lvl="1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578358" lvl="1" indent="-285750">
              <a:buFont typeface="Wingdings" panose="05000000000000000000" pitchFamily="2" charset="2"/>
              <a:buChar char="v"/>
            </a:pPr>
            <a:r>
              <a:rPr lang="en-US" dirty="0"/>
              <a:t>Finally, we can start the broker instances. Run the below three commands on different terminal sessions:</a:t>
            </a:r>
          </a:p>
          <a:p>
            <a:pPr marL="578358" lvl="1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612300"/>
              </p:ext>
            </p:extLst>
          </p:nvPr>
        </p:nvGraphicFramePr>
        <p:xfrm>
          <a:off x="1499565" y="2270674"/>
          <a:ext cx="8128000" cy="1188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92608" lvl="1" indent="0">
                        <a:buNone/>
                      </a:pPr>
                      <a:r>
                        <a:rPr lang="en-US" dirty="0" err="1"/>
                        <a:t>mkdir</a:t>
                      </a:r>
                      <a:r>
                        <a:rPr lang="en-US" dirty="0"/>
                        <a:t> /</a:t>
                      </a:r>
                      <a:r>
                        <a:rPr lang="en-US" dirty="0" err="1"/>
                        <a:t>tmp</a:t>
                      </a:r>
                      <a:r>
                        <a:rPr lang="en-US" dirty="0"/>
                        <a:t>/kafka-logs1 </a:t>
                      </a:r>
                    </a:p>
                    <a:p>
                      <a:pPr marL="292608" lvl="1" indent="0">
                        <a:buNone/>
                      </a:pPr>
                      <a:r>
                        <a:rPr lang="en-US" dirty="0" err="1"/>
                        <a:t>mkdir</a:t>
                      </a:r>
                      <a:r>
                        <a:rPr lang="en-US" dirty="0"/>
                        <a:t> /</a:t>
                      </a:r>
                      <a:r>
                        <a:rPr lang="en-US" dirty="0" err="1"/>
                        <a:t>tmp</a:t>
                      </a:r>
                      <a:r>
                        <a:rPr lang="en-US" dirty="0"/>
                        <a:t>/kafka-logs2</a:t>
                      </a:r>
                    </a:p>
                    <a:p>
                      <a:pPr marL="292608" lvl="1" indent="0">
                        <a:buNone/>
                      </a:pPr>
                      <a:r>
                        <a:rPr lang="en-US" dirty="0" err="1"/>
                        <a:t>mkdir</a:t>
                      </a:r>
                      <a:r>
                        <a:rPr lang="en-US" dirty="0"/>
                        <a:t> /</a:t>
                      </a:r>
                      <a:r>
                        <a:rPr lang="en-US" dirty="0" err="1"/>
                        <a:t>tmp</a:t>
                      </a:r>
                      <a:r>
                        <a:rPr lang="en-US" dirty="0"/>
                        <a:t>/kafka-logs3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124544"/>
              </p:ext>
            </p:extLst>
          </p:nvPr>
        </p:nvGraphicFramePr>
        <p:xfrm>
          <a:off x="1557438" y="4400415"/>
          <a:ext cx="8128000" cy="1188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92608" lvl="1" indent="0">
                        <a:buFont typeface="Wingdings" panose="05000000000000000000" pitchFamily="2" charset="2"/>
                        <a:buNone/>
                      </a:pPr>
                      <a:r>
                        <a:rPr lang="en-US" dirty="0"/>
                        <a:t>bin/kafka-server-start.sh </a:t>
                      </a:r>
                      <a:r>
                        <a:rPr lang="en-US" dirty="0" err="1"/>
                        <a:t>config</a:t>
                      </a:r>
                      <a:r>
                        <a:rPr lang="en-US" dirty="0"/>
                        <a:t>/server.1.properties</a:t>
                      </a:r>
                    </a:p>
                    <a:p>
                      <a:pPr marL="292608" lvl="1" indent="0">
                        <a:buFont typeface="Wingdings" panose="05000000000000000000" pitchFamily="2" charset="2"/>
                        <a:buNone/>
                      </a:pPr>
                      <a:r>
                        <a:rPr lang="en-US" dirty="0"/>
                        <a:t>bin/kafka-server-start.sh </a:t>
                      </a:r>
                      <a:r>
                        <a:rPr lang="en-US" dirty="0" err="1"/>
                        <a:t>config</a:t>
                      </a:r>
                      <a:r>
                        <a:rPr lang="en-US" dirty="0"/>
                        <a:t>/server.2.properties</a:t>
                      </a:r>
                    </a:p>
                    <a:p>
                      <a:pPr marL="292608" lvl="1" indent="0">
                        <a:buFont typeface="Wingdings" panose="05000000000000000000" pitchFamily="2" charset="2"/>
                        <a:buNone/>
                      </a:pPr>
                      <a:r>
                        <a:rPr lang="en-US" dirty="0"/>
                        <a:t>bin/kafka-server-start.sh </a:t>
                      </a:r>
                      <a:r>
                        <a:rPr lang="en-US" dirty="0" err="1"/>
                        <a:t>config</a:t>
                      </a:r>
                      <a:r>
                        <a:rPr lang="en-US" dirty="0"/>
                        <a:t>/server.3.properties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457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steps (Continue..)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Creating Topics</a:t>
            </a:r>
          </a:p>
          <a:p>
            <a:pPr marL="578358" lvl="1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578358" lvl="1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578358" lvl="1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578358" lvl="1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578358" lvl="1" indent="-285750">
              <a:buFont typeface="Wingdings" panose="05000000000000000000" pitchFamily="2" charset="2"/>
              <a:buChar char="v"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623370"/>
              </p:ext>
            </p:extLst>
          </p:nvPr>
        </p:nvGraphicFramePr>
        <p:xfrm>
          <a:off x="1296365" y="2316972"/>
          <a:ext cx="9016678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016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92608" lvl="1" indent="0">
                        <a:buNone/>
                      </a:pPr>
                      <a:r>
                        <a:rPr lang="en-US" dirty="0"/>
                        <a:t>bin/kafka-topics.sh --create --topic TWEET --bootstrap-server localhost:9093 --partitions 3 --replication-factor 2</a:t>
                      </a:r>
                    </a:p>
                    <a:p>
                      <a:pPr marL="292608" lvl="1" indent="0">
                        <a:buNone/>
                      </a:pPr>
                      <a:endParaRPr lang="en-US" dirty="0"/>
                    </a:p>
                    <a:p>
                      <a:pPr marL="292608" lvl="1" indent="0">
                        <a:buNone/>
                      </a:pPr>
                      <a:r>
                        <a:rPr lang="en-US" dirty="0"/>
                        <a:t>bin/kafka-topics.sh --create --topic TWEET_HBASE --bootstrap-server localhost:9093 --partitions 3 --replication-factor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66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steps (Continue..)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2608" lvl="1" indent="0">
              <a:buNone/>
            </a:pPr>
            <a:r>
              <a:rPr lang="en-GB" b="1" dirty="0"/>
              <a:t>Step 3: </a:t>
            </a:r>
          </a:p>
          <a:p>
            <a:pPr marL="578358" lvl="1" indent="-285750">
              <a:buFont typeface="Wingdings" panose="05000000000000000000" pitchFamily="2" charset="2"/>
              <a:buChar char="v"/>
            </a:pPr>
            <a:r>
              <a:rPr lang="en-GB" dirty="0"/>
              <a:t>Run the Twitter Kafka Producer Application</a:t>
            </a:r>
          </a:p>
          <a:p>
            <a:pPr marL="578358" lvl="1" indent="-285750">
              <a:buFont typeface="Wingdings" panose="05000000000000000000" pitchFamily="2" charset="2"/>
              <a:buChar char="v"/>
            </a:pPr>
            <a:r>
              <a:rPr lang="en-GB" dirty="0"/>
              <a:t>It fetches tweets from twitter API and produce to Kafka cluster on topic TWEET</a:t>
            </a:r>
          </a:p>
          <a:p>
            <a:pPr marL="292608" lvl="1" indent="0">
              <a:buNone/>
            </a:pPr>
            <a:r>
              <a:rPr lang="en-GB" b="1" dirty="0"/>
              <a:t>Step 4: </a:t>
            </a:r>
          </a:p>
          <a:p>
            <a:pPr marL="578358" lvl="1" indent="-285750">
              <a:buFont typeface="Wingdings" panose="05000000000000000000" pitchFamily="2" charset="2"/>
              <a:buChar char="v"/>
            </a:pPr>
            <a:r>
              <a:rPr lang="en-GB" dirty="0"/>
              <a:t>Run the Spark Kafka Application(Spark Streaming)  which aggregation/filter tweets and produce Kafka cluster on topic TWEET_HBASE</a:t>
            </a:r>
          </a:p>
          <a:p>
            <a:pPr marL="292608" lvl="1" indent="0">
              <a:buNone/>
            </a:pPr>
            <a:r>
              <a:rPr lang="en-GB" b="1" dirty="0"/>
              <a:t>Step 5: </a:t>
            </a:r>
          </a:p>
          <a:p>
            <a:pPr marL="578358" lvl="1" indent="-285750">
              <a:buFont typeface="Wingdings" panose="05000000000000000000" pitchFamily="2" charset="2"/>
              <a:buChar char="v"/>
            </a:pPr>
            <a:r>
              <a:rPr lang="en-GB" dirty="0"/>
              <a:t>Run the twitter-</a:t>
            </a:r>
            <a:r>
              <a:rPr lang="en-GB" dirty="0" err="1"/>
              <a:t>hbase</a:t>
            </a:r>
            <a:r>
              <a:rPr lang="en-GB" dirty="0"/>
              <a:t> which store process data to </a:t>
            </a:r>
            <a:r>
              <a:rPr lang="en-GB" dirty="0" err="1"/>
              <a:t>HBase</a:t>
            </a:r>
            <a:r>
              <a:rPr lang="en-GB" dirty="0"/>
              <a:t> </a:t>
            </a:r>
            <a:r>
              <a:rPr lang="en-GB" dirty="0" err="1"/>
              <a:t>datastore</a:t>
            </a:r>
            <a:r>
              <a:rPr lang="en-GB" dirty="0"/>
              <a:t>.</a:t>
            </a:r>
          </a:p>
          <a:p>
            <a:pPr marL="578358" lvl="1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578358" lvl="1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578358" lvl="1" indent="-285750"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6892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Images – Browse 244,146 Stock Photos, Vectors, and Video | Adobe  Stock">
            <a:extLst>
              <a:ext uri="{FF2B5EF4-FFF2-40B4-BE49-F238E27FC236}">
                <a16:creationId xmlns:a16="http://schemas.microsoft.com/office/drawing/2014/main" id="{BBBDE2C7-351C-EB82-D9D1-AA1D2E1CB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135" y="1114425"/>
            <a:ext cx="9759315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91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52736"/>
            <a:ext cx="10131425" cy="3994838"/>
          </a:xfrm>
        </p:spPr>
        <p:txBody>
          <a:bodyPr/>
          <a:lstStyle/>
          <a:p>
            <a:r>
              <a:rPr lang="en-GB" b="1" dirty="0"/>
              <a:t>Dataset: </a:t>
            </a:r>
            <a:r>
              <a:rPr lang="en-GB" dirty="0"/>
              <a:t>we</a:t>
            </a:r>
            <a:r>
              <a:rPr lang="en-GB" b="1" dirty="0"/>
              <a:t> </a:t>
            </a:r>
            <a:r>
              <a:rPr lang="en-GB" dirty="0"/>
              <a:t>have used 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International Football Results from 1872 to 2023 dataset from popular website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kaggle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(</a:t>
            </a:r>
            <a:r>
              <a:rPr lang="en-US" b="0" i="0" u="none" strike="noStrike" dirty="0">
                <a:effectLst/>
                <a:latin typeface="-apple-system"/>
                <a:hlinkClick r:id="rId2"/>
              </a:rPr>
              <a:t>https://www.kaggle.com/datasets/martj42/international-football-results-from-1872-to-2017?datasetId=4305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)</a:t>
            </a:r>
            <a:endParaRPr lang="en-US" dirty="0"/>
          </a:p>
          <a:p>
            <a:r>
              <a:rPr lang="en-GB" b="1" dirty="0"/>
              <a:t>Kafka: </a:t>
            </a:r>
            <a:r>
              <a:rPr lang="en-GB" dirty="0"/>
              <a:t>Distributed messaging system which is used for </a:t>
            </a:r>
            <a:r>
              <a:rPr lang="en-US" dirty="0"/>
              <a:t>streaming analytics and data integration(Demo Project)</a:t>
            </a:r>
          </a:p>
          <a:p>
            <a:r>
              <a:rPr lang="en-GB" b="1" dirty="0"/>
              <a:t>Spark: </a:t>
            </a:r>
            <a:r>
              <a:rPr lang="en-GB" dirty="0"/>
              <a:t>It is used for getting the dataset and performing some filter and aggregation</a:t>
            </a:r>
          </a:p>
          <a:p>
            <a:r>
              <a:rPr lang="en-GB" b="1" dirty="0"/>
              <a:t>HBase: </a:t>
            </a:r>
            <a:r>
              <a:rPr lang="en-GB" dirty="0"/>
              <a:t>The enriched result is saved in </a:t>
            </a:r>
            <a:r>
              <a:rPr lang="en-GB" dirty="0" err="1"/>
              <a:t>Hbase</a:t>
            </a:r>
            <a:r>
              <a:rPr lang="en-GB" dirty="0"/>
              <a:t>/Hive.</a:t>
            </a:r>
          </a:p>
        </p:txBody>
      </p:sp>
    </p:spTree>
    <p:extLst>
      <p:ext uri="{BB962C8B-B14F-4D97-AF65-F5344CB8AC3E}">
        <p14:creationId xmlns:p14="http://schemas.microsoft.com/office/powerpoint/2010/main" val="7011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Overview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F1612-9D4F-94EF-252A-59837DE09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9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Technology stack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60648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Kafka – xxx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Spark streaming – 2.4.4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Spark core – 2.4.4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Java - 8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 err="1"/>
              <a:t>Hadoop</a:t>
            </a:r>
            <a:r>
              <a:rPr lang="en-GB" dirty="0"/>
              <a:t> – 2.6.0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 err="1"/>
              <a:t>Hbase</a:t>
            </a:r>
            <a:r>
              <a:rPr lang="en-GB" dirty="0"/>
              <a:t>/Hive – 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68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28081"/>
            <a:ext cx="10058400" cy="860825"/>
          </a:xfrm>
        </p:spPr>
        <p:txBody>
          <a:bodyPr/>
          <a:lstStyle/>
          <a:p>
            <a:r>
              <a:rPr lang="en-GB" dirty="0"/>
              <a:t>      Dataset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057275"/>
            <a:ext cx="10058400" cy="4811819"/>
          </a:xfrm>
        </p:spPr>
        <p:txBody>
          <a:bodyPr/>
          <a:lstStyle/>
          <a:p>
            <a:pPr marL="635508" lvl="1" indent="-342900">
              <a:buFont typeface="Wingdings" panose="05000000000000000000" pitchFamily="2" charset="2"/>
              <a:buChar char="v"/>
            </a:pPr>
            <a:r>
              <a:rPr lang="en-GB" dirty="0"/>
              <a:t>Used static football dataset from </a:t>
            </a:r>
            <a:r>
              <a:rPr lang="en-GB" dirty="0" err="1"/>
              <a:t>kaggle</a:t>
            </a:r>
            <a:endParaRPr lang="en-GB" dirty="0"/>
          </a:p>
          <a:p>
            <a:pPr marL="635508" lvl="1" indent="-342900">
              <a:buFont typeface="Wingdings" panose="05000000000000000000" pitchFamily="2" charset="2"/>
              <a:buChar char="v"/>
            </a:pPr>
            <a:r>
              <a:rPr lang="en-US" b="0" i="0" u="none" strike="noStrike" dirty="0">
                <a:effectLst/>
                <a:latin typeface="-apple-system"/>
                <a:hlinkClick r:id="rId2"/>
              </a:rPr>
              <a:t>https://www.kaggle.com/datasets/martj42/international-football-results-from-1872-to-2017?datasetId=4305 </a:t>
            </a:r>
            <a:endParaRPr lang="en-US" b="0" i="0" u="none" strike="noStrike" dirty="0">
              <a:effectLst/>
              <a:latin typeface="-apple-system"/>
            </a:endParaRPr>
          </a:p>
          <a:p>
            <a:pPr marL="635508" lvl="1" indent="-342900">
              <a:buFont typeface="Wingdings" panose="05000000000000000000" pitchFamily="2" charset="2"/>
              <a:buChar char="v"/>
            </a:pPr>
            <a:r>
              <a:rPr lang="en-GB" dirty="0"/>
              <a:t>Created a program to split the whole dataset into smaller </a:t>
            </a:r>
            <a:r>
              <a:rPr lang="en-GB" dirty="0" err="1"/>
              <a:t>datset</a:t>
            </a:r>
            <a:r>
              <a:rPr lang="en-GB" dirty="0"/>
              <a:t> to use </a:t>
            </a:r>
            <a:r>
              <a:rPr lang="en-GB" dirty="0" err="1"/>
              <a:t>apache</a:t>
            </a:r>
            <a:r>
              <a:rPr lang="en-GB" dirty="0"/>
              <a:t> data streaming</a:t>
            </a:r>
          </a:p>
          <a:p>
            <a:pPr marL="292608" lvl="1" indent="0">
              <a:buNone/>
            </a:pPr>
            <a:endParaRPr lang="en-GB" dirty="0"/>
          </a:p>
          <a:p>
            <a:pPr marL="292608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7CEAC2-651E-5B90-C70B-3A72DF2CC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024" y="2324100"/>
            <a:ext cx="7973852" cy="395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14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Apache Data Streaming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lvl="1" indent="-285750">
              <a:buFont typeface="Wingdings" panose="05000000000000000000" pitchFamily="2" charset="2"/>
              <a:buChar char="v"/>
            </a:pPr>
            <a:r>
              <a:rPr lang="en-GB" dirty="0"/>
              <a:t>Received csv file as text stream input and allocate infrastructure to complete the allocated jobs</a:t>
            </a:r>
          </a:p>
          <a:p>
            <a:pPr marL="292608" lvl="1" indent="0">
              <a:buNone/>
            </a:pPr>
            <a:endParaRPr lang="en-GB" dirty="0"/>
          </a:p>
          <a:p>
            <a:pPr marL="292608" lvl="1" indent="0">
              <a:buNone/>
            </a:pPr>
            <a:r>
              <a:rPr lang="en-GB" dirty="0"/>
              <a:t>   </a:t>
            </a:r>
          </a:p>
          <a:p>
            <a:pPr marL="292608" lvl="1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31401" y="5684428"/>
            <a:ext cx="356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 2: Apache data stream console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23907D-8B08-C926-42EE-176ADC540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133" y="2143126"/>
            <a:ext cx="6894925" cy="356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50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86962"/>
            <a:ext cx="10058400" cy="1450757"/>
          </a:xfrm>
        </p:spPr>
        <p:txBody>
          <a:bodyPr/>
          <a:lstStyle/>
          <a:p>
            <a:r>
              <a:rPr lang="en-GB" dirty="0"/>
              <a:t>    Apache Kafka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273323" y="1112340"/>
            <a:ext cx="358607" cy="582132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8358" lvl="1" indent="-285750">
              <a:buFont typeface="Wingdings" panose="05000000000000000000" pitchFamily="2" charset="2"/>
              <a:buChar char="v"/>
            </a:pPr>
            <a:r>
              <a:rPr lang="en-GB" dirty="0"/>
              <a:t>Consist xxx brokers (Kafka cluster) and manage by zookeeper</a:t>
            </a:r>
          </a:p>
          <a:p>
            <a:pPr marL="578358" lvl="1" indent="-285750">
              <a:buFont typeface="Wingdings" panose="05000000000000000000" pitchFamily="2" charset="2"/>
              <a:buChar char="v"/>
            </a:pPr>
            <a:r>
              <a:rPr lang="en-GB" dirty="0"/>
              <a:t>Detail description and screenshot goes here</a:t>
            </a:r>
          </a:p>
          <a:p>
            <a:pPr marL="578358" lvl="1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578358" lvl="1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92608" lvl="1" indent="0">
              <a:buFont typeface="Calibri" pitchFamily="34" charset="0"/>
              <a:buNone/>
            </a:pPr>
            <a:r>
              <a:rPr lang="en-GB" dirty="0"/>
              <a:t>   </a:t>
            </a:r>
          </a:p>
          <a:p>
            <a:pPr marL="292608" lvl="1" indent="0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32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   Spark Streaming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83" y="865066"/>
            <a:ext cx="1744588" cy="872294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8358" lvl="1" indent="-285750">
              <a:buFont typeface="Wingdings" panose="05000000000000000000" pitchFamily="2" charset="2"/>
              <a:buChar char="v"/>
            </a:pPr>
            <a:r>
              <a:rPr lang="en-GB" dirty="0"/>
              <a:t>Get international football statistics from the split dataset</a:t>
            </a:r>
          </a:p>
          <a:p>
            <a:pPr marL="578358" lvl="1" indent="-285750">
              <a:buFont typeface="Wingdings" panose="05000000000000000000" pitchFamily="2" charset="2"/>
              <a:buChar char="v"/>
            </a:pPr>
            <a:r>
              <a:rPr lang="en-GB" dirty="0"/>
              <a:t>Filter required columns like </a:t>
            </a:r>
            <a:r>
              <a:rPr lang="en-GB" dirty="0" err="1"/>
              <a:t>home_team</a:t>
            </a:r>
            <a:r>
              <a:rPr lang="en-GB" dirty="0"/>
              <a:t>, </a:t>
            </a:r>
            <a:r>
              <a:rPr lang="en-GB" dirty="0" err="1"/>
              <a:t>away_team</a:t>
            </a:r>
            <a:r>
              <a:rPr lang="en-GB" dirty="0"/>
              <a:t>, </a:t>
            </a:r>
            <a:r>
              <a:rPr lang="en-GB" dirty="0" err="1"/>
              <a:t>home_goal</a:t>
            </a:r>
            <a:r>
              <a:rPr lang="en-GB" dirty="0"/>
              <a:t>, </a:t>
            </a:r>
            <a:r>
              <a:rPr lang="en-GB" dirty="0" err="1"/>
              <a:t>away_goal</a:t>
            </a:r>
            <a:r>
              <a:rPr lang="en-GB" dirty="0"/>
              <a:t>, city, </a:t>
            </a:r>
            <a:r>
              <a:rPr lang="en-GB" dirty="0" err="1"/>
              <a:t>match_type</a:t>
            </a:r>
            <a:r>
              <a:rPr lang="en-GB" dirty="0"/>
              <a:t> etc</a:t>
            </a:r>
          </a:p>
          <a:p>
            <a:pPr marL="578358" lvl="1" indent="-285750">
              <a:buFont typeface="Wingdings" panose="05000000000000000000" pitchFamily="2" charset="2"/>
              <a:buChar char="v"/>
            </a:pPr>
            <a:r>
              <a:rPr lang="en-GB" dirty="0"/>
              <a:t>Calculate total scores by each country, frequency of match type, organizing city with frequency</a:t>
            </a:r>
          </a:p>
          <a:p>
            <a:pPr marL="578358" lvl="1" indent="-285750">
              <a:buFont typeface="Wingdings" panose="05000000000000000000" pitchFamily="2" charset="2"/>
              <a:buChar char="v"/>
            </a:pPr>
            <a:r>
              <a:rPr lang="en-GB" dirty="0"/>
              <a:t>Filter data based on threshold values for different use cases</a:t>
            </a:r>
          </a:p>
          <a:p>
            <a:pPr marL="578358" lvl="1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92608" lvl="1" indent="0">
              <a:buFont typeface="Calibri" pitchFamily="34" charset="0"/>
              <a:buNone/>
            </a:pPr>
            <a:r>
              <a:rPr lang="en-GB" dirty="0"/>
              <a:t>   </a:t>
            </a:r>
          </a:p>
          <a:p>
            <a:pPr marL="292608" lvl="1" indent="0">
              <a:buFont typeface="Calibri" pitchFamily="34" charset="0"/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6"/>
          <a:stretch/>
        </p:blipFill>
        <p:spPr>
          <a:xfrm>
            <a:off x="2495549" y="3566934"/>
            <a:ext cx="7910913" cy="10572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C6E9E7-9757-D911-1431-569B272D99BD}"/>
              </a:ext>
            </a:extLst>
          </p:cNvPr>
          <p:cNvSpPr txBox="1"/>
          <p:nvPr/>
        </p:nvSpPr>
        <p:spPr>
          <a:xfrm>
            <a:off x="1036319" y="3672748"/>
            <a:ext cx="261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Stream</a:t>
            </a:r>
          </a:p>
        </p:txBody>
      </p:sp>
    </p:spTree>
    <p:extLst>
      <p:ext uri="{BB962C8B-B14F-4D97-AF65-F5344CB8AC3E}">
        <p14:creationId xmlns:p14="http://schemas.microsoft.com/office/powerpoint/2010/main" val="2269118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 Apache HBASE/Hive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3" t="35610" r="8881" b="32683"/>
          <a:stretch/>
        </p:blipFill>
        <p:spPr>
          <a:xfrm>
            <a:off x="1170773" y="1088893"/>
            <a:ext cx="1922804" cy="555476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8358" lvl="1" indent="-285750">
              <a:buFont typeface="Wingdings" panose="05000000000000000000" pitchFamily="2" charset="2"/>
              <a:buChar char="v"/>
            </a:pPr>
            <a:r>
              <a:rPr lang="en-GB" dirty="0"/>
              <a:t>The output data from spark (aggregated) is persist in </a:t>
            </a:r>
            <a:r>
              <a:rPr lang="en-GB" dirty="0" err="1"/>
              <a:t>Hbase</a:t>
            </a:r>
            <a:r>
              <a:rPr lang="en-GB" dirty="0"/>
              <a:t>/Hive database</a:t>
            </a:r>
          </a:p>
          <a:p>
            <a:pPr marL="578358" lvl="1" indent="-285750">
              <a:buFont typeface="Wingdings" panose="05000000000000000000" pitchFamily="2" charset="2"/>
              <a:buChar char="v"/>
            </a:pPr>
            <a:r>
              <a:rPr lang="en-GB" dirty="0"/>
              <a:t>Detail description and screenshot goes here</a:t>
            </a:r>
          </a:p>
          <a:p>
            <a:pPr marL="292608" lvl="1" indent="0">
              <a:buFont typeface="Calibri" pitchFamily="34" charset="0"/>
              <a:buNone/>
            </a:pPr>
            <a:r>
              <a:rPr lang="en-GB" dirty="0"/>
              <a:t>   </a:t>
            </a:r>
          </a:p>
          <a:p>
            <a:pPr marL="292608" lvl="1" indent="0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624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525</TotalTime>
  <Words>758</Words>
  <Application>Microsoft Office PowerPoint</Application>
  <PresentationFormat>Widescreen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-apple-system</vt:lpstr>
      <vt:lpstr>Calibri</vt:lpstr>
      <vt:lpstr>Calibri Light</vt:lpstr>
      <vt:lpstr>Wingdings</vt:lpstr>
      <vt:lpstr>Retrospect</vt:lpstr>
      <vt:lpstr>CS523-BDT-Final Project on SOCCOR ANALYSER</vt:lpstr>
      <vt:lpstr>Project Overview</vt:lpstr>
      <vt:lpstr>Project Overview</vt:lpstr>
      <vt:lpstr>Technology stack used</vt:lpstr>
      <vt:lpstr>      Dataset used</vt:lpstr>
      <vt:lpstr>      Apache Data Streaming sample</vt:lpstr>
      <vt:lpstr>    Apache Kafka</vt:lpstr>
      <vt:lpstr>    Spark Streaming</vt:lpstr>
      <vt:lpstr>   Apache HBASE/Hive</vt:lpstr>
      <vt:lpstr>Demo steps</vt:lpstr>
      <vt:lpstr>Demo steps (Continue..)</vt:lpstr>
      <vt:lpstr>Demo steps (Continue..)</vt:lpstr>
      <vt:lpstr>Demo steps (Continue..)</vt:lpstr>
      <vt:lpstr>Demo steps (Continue..)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SOCCOR ANALYSER</dc:title>
  <dc:creator>9779811194185</dc:creator>
  <cp:lastModifiedBy>Puskar Budhathoki</cp:lastModifiedBy>
  <cp:revision>36</cp:revision>
  <dcterms:created xsi:type="dcterms:W3CDTF">2022-09-21T20:32:52Z</dcterms:created>
  <dcterms:modified xsi:type="dcterms:W3CDTF">2023-09-27T05:12:44Z</dcterms:modified>
</cp:coreProperties>
</file>