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sldIdLst>
    <p:sldId id="256" r:id="rId2"/>
    <p:sldId id="257" r:id="rId3"/>
    <p:sldId id="258" r:id="rId4"/>
    <p:sldId id="259" r:id="rId5"/>
    <p:sldId id="260" r:id="rId6"/>
    <p:sldId id="262" r:id="rId7"/>
    <p:sldId id="263" r:id="rId8"/>
    <p:sldId id="264" r:id="rId9"/>
    <p:sldId id="265" r:id="rId10"/>
    <p:sldId id="271" r:id="rId11"/>
    <p:sldId id="274" r:id="rId12"/>
    <p:sldId id="261" r:id="rId13"/>
    <p:sldId id="273"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29D6E-F124-4DD2-BFF6-868886C44753}"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BC8ED218-1CCD-49CF-80D1-07E8BC238F27}">
      <dgm:prSet/>
      <dgm:spPr/>
      <dgm:t>
        <a:bodyPr/>
        <a:lstStyle/>
        <a:p>
          <a:r>
            <a:rPr lang="en-GB" b="1"/>
            <a:t>Step 1(Data preparation):</a:t>
          </a:r>
          <a:endParaRPr lang="en-US"/>
        </a:p>
      </dgm:t>
    </dgm:pt>
    <dgm:pt modelId="{D1548129-62FD-4536-BF41-11F9A891ACEA}" type="parTrans" cxnId="{5D54CDAA-BA92-4C08-9E4E-002365BE80BE}">
      <dgm:prSet/>
      <dgm:spPr/>
      <dgm:t>
        <a:bodyPr/>
        <a:lstStyle/>
        <a:p>
          <a:endParaRPr lang="en-US"/>
        </a:p>
      </dgm:t>
    </dgm:pt>
    <dgm:pt modelId="{3FB7DFB6-7368-43E7-9A2C-87D4386BE6FD}" type="sibTrans" cxnId="{5D54CDAA-BA92-4C08-9E4E-002365BE80BE}">
      <dgm:prSet phldrT="01" phldr="0"/>
      <dgm:spPr/>
      <dgm:t>
        <a:bodyPr/>
        <a:lstStyle/>
        <a:p>
          <a:r>
            <a:rPr lang="en-US"/>
            <a:t>01</a:t>
          </a:r>
        </a:p>
      </dgm:t>
    </dgm:pt>
    <dgm:pt modelId="{E144099C-2150-4C91-B50D-66AB7D43DD42}">
      <dgm:prSet/>
      <dgm:spPr/>
      <dgm:t>
        <a:bodyPr/>
        <a:lstStyle/>
        <a:p>
          <a:r>
            <a:rPr lang="en-GB"/>
            <a:t>Created a account in kaggle (https://www.kaggle.com/)</a:t>
          </a:r>
          <a:endParaRPr lang="en-US"/>
        </a:p>
      </dgm:t>
    </dgm:pt>
    <dgm:pt modelId="{C4E665EE-74FD-4BF0-A85D-748DE18E3A2B}" type="parTrans" cxnId="{3F5D798D-DA52-4D35-AF6D-453248E91C71}">
      <dgm:prSet/>
      <dgm:spPr/>
      <dgm:t>
        <a:bodyPr/>
        <a:lstStyle/>
        <a:p>
          <a:endParaRPr lang="en-US"/>
        </a:p>
      </dgm:t>
    </dgm:pt>
    <dgm:pt modelId="{38AE20E9-A3F6-45C6-9000-910BC7F53DC2}" type="sibTrans" cxnId="{3F5D798D-DA52-4D35-AF6D-453248E91C71}">
      <dgm:prSet/>
      <dgm:spPr/>
      <dgm:t>
        <a:bodyPr/>
        <a:lstStyle/>
        <a:p>
          <a:endParaRPr lang="en-US"/>
        </a:p>
      </dgm:t>
    </dgm:pt>
    <dgm:pt modelId="{E0248B50-C339-4BE7-8283-7DFE72E08B89}">
      <dgm:prSet/>
      <dgm:spPr/>
      <dgm:t>
        <a:bodyPr/>
        <a:lstStyle/>
        <a:p>
          <a:r>
            <a:rPr lang="en-GB" dirty="0"/>
            <a:t>Downloaded static dataset related to international football</a:t>
          </a:r>
          <a:endParaRPr lang="en-US" dirty="0"/>
        </a:p>
      </dgm:t>
    </dgm:pt>
    <dgm:pt modelId="{5DAC1228-2DFD-4EBE-949F-746F69A66713}" type="parTrans" cxnId="{E5D66E6F-BD87-40FA-9EB5-E8B7667F4956}">
      <dgm:prSet/>
      <dgm:spPr/>
      <dgm:t>
        <a:bodyPr/>
        <a:lstStyle/>
        <a:p>
          <a:endParaRPr lang="en-US"/>
        </a:p>
      </dgm:t>
    </dgm:pt>
    <dgm:pt modelId="{0FA4D92C-3DC2-4B27-845B-2DA1048F6944}" type="sibTrans" cxnId="{E5D66E6F-BD87-40FA-9EB5-E8B7667F4956}">
      <dgm:prSet/>
      <dgm:spPr/>
      <dgm:t>
        <a:bodyPr/>
        <a:lstStyle/>
        <a:p>
          <a:endParaRPr lang="en-US"/>
        </a:p>
      </dgm:t>
    </dgm:pt>
    <dgm:pt modelId="{C8D68669-AC7F-42D0-8980-9C7AB0BA8F70}">
      <dgm:prSet/>
      <dgm:spPr/>
      <dgm:t>
        <a:bodyPr/>
        <a:lstStyle/>
        <a:p>
          <a:r>
            <a:rPr lang="en-US" b="0" i="0"/>
            <a:t>split the dataset into smaller files so that we can apply data streaming and processing operations</a:t>
          </a:r>
          <a:endParaRPr lang="en-US"/>
        </a:p>
      </dgm:t>
    </dgm:pt>
    <dgm:pt modelId="{011912D7-87BF-4E4F-AD5C-CCF28378B1AD}" type="parTrans" cxnId="{05016D7D-D273-45D5-8464-76359BCD9D8A}">
      <dgm:prSet/>
      <dgm:spPr/>
      <dgm:t>
        <a:bodyPr/>
        <a:lstStyle/>
        <a:p>
          <a:endParaRPr lang="en-US"/>
        </a:p>
      </dgm:t>
    </dgm:pt>
    <dgm:pt modelId="{79BF922B-00ED-4E19-B1A2-98ED63F35BB0}" type="sibTrans" cxnId="{05016D7D-D273-45D5-8464-76359BCD9D8A}">
      <dgm:prSet/>
      <dgm:spPr/>
      <dgm:t>
        <a:bodyPr/>
        <a:lstStyle/>
        <a:p>
          <a:endParaRPr lang="en-US"/>
        </a:p>
      </dgm:t>
    </dgm:pt>
    <dgm:pt modelId="{B6664F22-028B-4910-9FA4-44DC00AD35C9}">
      <dgm:prSet/>
      <dgm:spPr/>
      <dgm:t>
        <a:bodyPr/>
        <a:lstStyle/>
        <a:p>
          <a:r>
            <a:rPr lang="en-US" b="1"/>
            <a:t>Step 2(</a:t>
          </a:r>
          <a:r>
            <a:rPr lang="en-US" b="1" i="0"/>
            <a:t>Data feed to Apache Spark Data Streaming )</a:t>
          </a:r>
          <a:r>
            <a:rPr lang="en-US" b="1"/>
            <a:t>:</a:t>
          </a:r>
          <a:endParaRPr lang="en-US"/>
        </a:p>
      </dgm:t>
    </dgm:pt>
    <dgm:pt modelId="{B061E691-9D25-44F5-A35E-1A9E3A32CED6}" type="parTrans" cxnId="{ACBF75FF-DB5F-4D46-A624-C3C834D1CD36}">
      <dgm:prSet/>
      <dgm:spPr/>
      <dgm:t>
        <a:bodyPr/>
        <a:lstStyle/>
        <a:p>
          <a:endParaRPr lang="en-US"/>
        </a:p>
      </dgm:t>
    </dgm:pt>
    <dgm:pt modelId="{9AB10756-0DCC-463A-BD6D-BE26044AC1A2}" type="sibTrans" cxnId="{ACBF75FF-DB5F-4D46-A624-C3C834D1CD36}">
      <dgm:prSet phldrT="02" phldr="0"/>
      <dgm:spPr/>
      <dgm:t>
        <a:bodyPr/>
        <a:lstStyle/>
        <a:p>
          <a:r>
            <a:rPr lang="en-US"/>
            <a:t>02</a:t>
          </a:r>
        </a:p>
      </dgm:t>
    </dgm:pt>
    <dgm:pt modelId="{FD5AE8F0-9469-461A-850E-013A9DEC468C}">
      <dgm:prSet/>
      <dgm:spPr/>
      <dgm:t>
        <a:bodyPr/>
        <a:lstStyle/>
        <a:p>
          <a:r>
            <a:rPr lang="en-US" b="0" i="0"/>
            <a:t>The pipeline is written in shell script which fetch data from local directory in Cloudera VM to the Apache Data Streaming in certain interval of time</a:t>
          </a:r>
          <a:endParaRPr lang="en-US"/>
        </a:p>
      </dgm:t>
    </dgm:pt>
    <dgm:pt modelId="{C483F023-063B-4C83-B9C9-D100BE952231}" type="parTrans" cxnId="{F979D6DE-37A1-4DE5-9E04-251CF8740513}">
      <dgm:prSet/>
      <dgm:spPr/>
      <dgm:t>
        <a:bodyPr/>
        <a:lstStyle/>
        <a:p>
          <a:endParaRPr lang="en-US"/>
        </a:p>
      </dgm:t>
    </dgm:pt>
    <dgm:pt modelId="{70D561A0-553C-4EF4-8AA6-8A776D6C8BEC}" type="sibTrans" cxnId="{F979D6DE-37A1-4DE5-9E04-251CF8740513}">
      <dgm:prSet/>
      <dgm:spPr/>
      <dgm:t>
        <a:bodyPr/>
        <a:lstStyle/>
        <a:p>
          <a:endParaRPr lang="en-US"/>
        </a:p>
      </dgm:t>
    </dgm:pt>
    <dgm:pt modelId="{5323AF47-7906-4EA8-9C9E-FA56C03E0F10}">
      <dgm:prSet/>
      <dgm:spPr/>
      <dgm:t>
        <a:bodyPr/>
        <a:lstStyle/>
        <a:p>
          <a:r>
            <a:rPr lang="en-US" b="1"/>
            <a:t>Step 3(</a:t>
          </a:r>
          <a:r>
            <a:rPr lang="en-US" b="1" i="0"/>
            <a:t>Real-time Analysis with Apache Spark Streaming)</a:t>
          </a:r>
          <a:r>
            <a:rPr lang="en-US" b="1"/>
            <a:t>:</a:t>
          </a:r>
          <a:endParaRPr lang="en-US"/>
        </a:p>
      </dgm:t>
    </dgm:pt>
    <dgm:pt modelId="{BC249429-9ADA-4D74-85A7-CE55BC373072}" type="parTrans" cxnId="{74DB52E3-3E14-4A7F-A1D9-0FE375D8BAF3}">
      <dgm:prSet/>
      <dgm:spPr/>
      <dgm:t>
        <a:bodyPr/>
        <a:lstStyle/>
        <a:p>
          <a:endParaRPr lang="en-US"/>
        </a:p>
      </dgm:t>
    </dgm:pt>
    <dgm:pt modelId="{8FA09950-240A-4206-A449-40A088BB8945}" type="sibTrans" cxnId="{74DB52E3-3E14-4A7F-A1D9-0FE375D8BAF3}">
      <dgm:prSet phldrT="03" phldr="0"/>
      <dgm:spPr/>
      <dgm:t>
        <a:bodyPr/>
        <a:lstStyle/>
        <a:p>
          <a:endParaRPr lang="en-US"/>
        </a:p>
      </dgm:t>
    </dgm:pt>
    <dgm:pt modelId="{64B5C9BF-76F8-4B3E-B91D-536425C96DC8}">
      <dgm:prSet/>
      <dgm:spPr/>
      <dgm:t>
        <a:bodyPr/>
        <a:lstStyle/>
        <a:p>
          <a:r>
            <a:rPr lang="en-US" b="0" i="0"/>
            <a:t>Ingest data in every 20 seconds. </a:t>
          </a:r>
          <a:endParaRPr lang="en-US"/>
        </a:p>
      </dgm:t>
    </dgm:pt>
    <dgm:pt modelId="{11F510CF-8B4E-4F86-9E59-91AB53ADCF6C}" type="parTrans" cxnId="{1BD1B515-3900-4B60-9CDD-8613F9C58B71}">
      <dgm:prSet/>
      <dgm:spPr/>
      <dgm:t>
        <a:bodyPr/>
        <a:lstStyle/>
        <a:p>
          <a:endParaRPr lang="en-US"/>
        </a:p>
      </dgm:t>
    </dgm:pt>
    <dgm:pt modelId="{A35CDCE0-B810-4984-8F2D-2387F0183D04}" type="sibTrans" cxnId="{1BD1B515-3900-4B60-9CDD-8613F9C58B71}">
      <dgm:prSet/>
      <dgm:spPr/>
      <dgm:t>
        <a:bodyPr/>
        <a:lstStyle/>
        <a:p>
          <a:endParaRPr lang="en-US"/>
        </a:p>
      </dgm:t>
    </dgm:pt>
    <dgm:pt modelId="{70BBD619-FFA1-4036-A134-19C22E7A6B98}">
      <dgm:prSet/>
      <dgm:spPr/>
      <dgm:t>
        <a:bodyPr/>
        <a:lstStyle/>
        <a:p>
          <a:r>
            <a:rPr lang="en-US" b="0" i="0"/>
            <a:t>Text file streaming is used to load data. </a:t>
          </a:r>
          <a:endParaRPr lang="en-US"/>
        </a:p>
      </dgm:t>
    </dgm:pt>
    <dgm:pt modelId="{77167BC1-FB69-42D5-A0F0-8F1E197EC23D}" type="parTrans" cxnId="{C8E3FB77-062E-46E4-81E9-F1B8A9AEC3FD}">
      <dgm:prSet/>
      <dgm:spPr/>
      <dgm:t>
        <a:bodyPr/>
        <a:lstStyle/>
        <a:p>
          <a:endParaRPr lang="en-US"/>
        </a:p>
      </dgm:t>
    </dgm:pt>
    <dgm:pt modelId="{1B3CDC63-2B1B-4D88-A842-D1F39434333F}" type="sibTrans" cxnId="{C8E3FB77-062E-46E4-81E9-F1B8A9AEC3FD}">
      <dgm:prSet/>
      <dgm:spPr/>
      <dgm:t>
        <a:bodyPr/>
        <a:lstStyle/>
        <a:p>
          <a:endParaRPr lang="en-US"/>
        </a:p>
      </dgm:t>
    </dgm:pt>
    <dgm:pt modelId="{162A73BF-9D41-45FE-8934-34D67C6157D8}">
      <dgm:prSet/>
      <dgm:spPr/>
      <dgm:t>
        <a:bodyPr/>
        <a:lstStyle/>
        <a:p>
          <a:r>
            <a:rPr lang="en-US" b="0" i="0"/>
            <a:t>Different stream function like filter, maptoPair, Union, reducebykey etc are used. </a:t>
          </a:r>
          <a:endParaRPr lang="en-US"/>
        </a:p>
      </dgm:t>
    </dgm:pt>
    <dgm:pt modelId="{5DAE8A32-94BF-4A83-A386-4D52EB9C1D4C}" type="parTrans" cxnId="{87FDD1FD-F7DA-4425-AFD5-9F075C7872AC}">
      <dgm:prSet/>
      <dgm:spPr/>
      <dgm:t>
        <a:bodyPr/>
        <a:lstStyle/>
        <a:p>
          <a:endParaRPr lang="en-US"/>
        </a:p>
      </dgm:t>
    </dgm:pt>
    <dgm:pt modelId="{F3269C33-A851-476E-9634-8256BB3D35B6}" type="sibTrans" cxnId="{87FDD1FD-F7DA-4425-AFD5-9F075C7872AC}">
      <dgm:prSet/>
      <dgm:spPr/>
      <dgm:t>
        <a:bodyPr/>
        <a:lstStyle/>
        <a:p>
          <a:endParaRPr lang="en-US"/>
        </a:p>
      </dgm:t>
    </dgm:pt>
    <dgm:pt modelId="{5A6D4D98-FC0A-40E2-9917-6BEC75E16109}">
      <dgm:prSet/>
      <dgm:spPr/>
      <dgm:t>
        <a:bodyPr/>
        <a:lstStyle/>
        <a:p>
          <a:r>
            <a:rPr lang="en-US" b="0" i="0"/>
            <a:t>complex data structure with multiple Tuple are used to get the aggregate data from input data.</a:t>
          </a:r>
          <a:endParaRPr lang="en-US"/>
        </a:p>
      </dgm:t>
    </dgm:pt>
    <dgm:pt modelId="{5DA7FFD1-D99B-4DBC-89DF-3B5AF96C3150}" type="parTrans" cxnId="{CB967A91-3C5C-467C-B446-582996070AEC}">
      <dgm:prSet/>
      <dgm:spPr/>
      <dgm:t>
        <a:bodyPr/>
        <a:lstStyle/>
        <a:p>
          <a:endParaRPr lang="en-US"/>
        </a:p>
      </dgm:t>
    </dgm:pt>
    <dgm:pt modelId="{E7E26888-0668-4A50-BC43-88C7C8FC0B89}" type="sibTrans" cxnId="{CB967A91-3C5C-467C-B446-582996070AEC}">
      <dgm:prSet/>
      <dgm:spPr/>
      <dgm:t>
        <a:bodyPr/>
        <a:lstStyle/>
        <a:p>
          <a:endParaRPr lang="en-US"/>
        </a:p>
      </dgm:t>
    </dgm:pt>
    <dgm:pt modelId="{3A79531F-863B-406D-B8BA-21FD85BC1514}" type="pres">
      <dgm:prSet presAssocID="{C3F29D6E-F124-4DD2-BFF6-868886C44753}" presName="Name0" presStyleCnt="0">
        <dgm:presLayoutVars>
          <dgm:dir/>
          <dgm:resizeHandles val="exact"/>
        </dgm:presLayoutVars>
      </dgm:prSet>
      <dgm:spPr/>
    </dgm:pt>
    <dgm:pt modelId="{BB25AE2C-D3D0-4A21-A1AF-D647E2552175}" type="pres">
      <dgm:prSet presAssocID="{BC8ED218-1CCD-49CF-80D1-07E8BC238F27}" presName="node" presStyleLbl="node1" presStyleIdx="0" presStyleCnt="3">
        <dgm:presLayoutVars>
          <dgm:bulletEnabled val="1"/>
        </dgm:presLayoutVars>
      </dgm:prSet>
      <dgm:spPr/>
    </dgm:pt>
    <dgm:pt modelId="{AA9E0C48-17E3-4381-87F7-3EA21A79CE20}" type="pres">
      <dgm:prSet presAssocID="{3FB7DFB6-7368-43E7-9A2C-87D4386BE6FD}" presName="sibTrans" presStyleLbl="sibTrans1D1" presStyleIdx="0" presStyleCnt="2"/>
      <dgm:spPr/>
    </dgm:pt>
    <dgm:pt modelId="{59F549D6-F34F-4402-A96E-2256F3F6DB40}" type="pres">
      <dgm:prSet presAssocID="{3FB7DFB6-7368-43E7-9A2C-87D4386BE6FD}" presName="connectorText" presStyleLbl="sibTrans1D1" presStyleIdx="0" presStyleCnt="2"/>
      <dgm:spPr/>
    </dgm:pt>
    <dgm:pt modelId="{03B18B3A-FE1F-485E-BCFB-2930B7847370}" type="pres">
      <dgm:prSet presAssocID="{B6664F22-028B-4910-9FA4-44DC00AD35C9}" presName="node" presStyleLbl="node1" presStyleIdx="1" presStyleCnt="3">
        <dgm:presLayoutVars>
          <dgm:bulletEnabled val="1"/>
        </dgm:presLayoutVars>
      </dgm:prSet>
      <dgm:spPr/>
    </dgm:pt>
    <dgm:pt modelId="{94C7A5A2-90DA-4A1D-AEA1-B16EC0053E4D}" type="pres">
      <dgm:prSet presAssocID="{9AB10756-0DCC-463A-BD6D-BE26044AC1A2}" presName="sibTrans" presStyleLbl="sibTrans1D1" presStyleIdx="1" presStyleCnt="2"/>
      <dgm:spPr/>
    </dgm:pt>
    <dgm:pt modelId="{C5E83931-14BE-457C-8AA8-11465DA6A9F1}" type="pres">
      <dgm:prSet presAssocID="{9AB10756-0DCC-463A-BD6D-BE26044AC1A2}" presName="connectorText" presStyleLbl="sibTrans1D1" presStyleIdx="1" presStyleCnt="2"/>
      <dgm:spPr/>
    </dgm:pt>
    <dgm:pt modelId="{9CC26C48-01B3-4718-9818-5FA29E992B84}" type="pres">
      <dgm:prSet presAssocID="{5323AF47-7906-4EA8-9C9E-FA56C03E0F10}" presName="node" presStyleLbl="node1" presStyleIdx="2" presStyleCnt="3">
        <dgm:presLayoutVars>
          <dgm:bulletEnabled val="1"/>
        </dgm:presLayoutVars>
      </dgm:prSet>
      <dgm:spPr/>
    </dgm:pt>
  </dgm:ptLst>
  <dgm:cxnLst>
    <dgm:cxn modelId="{1BD1B515-3900-4B60-9CDD-8613F9C58B71}" srcId="{5323AF47-7906-4EA8-9C9E-FA56C03E0F10}" destId="{64B5C9BF-76F8-4B3E-B91D-536425C96DC8}" srcOrd="0" destOrd="0" parTransId="{11F510CF-8B4E-4F86-9E59-91AB53ADCF6C}" sibTransId="{A35CDCE0-B810-4984-8F2D-2387F0183D04}"/>
    <dgm:cxn modelId="{2BC3DD32-59B4-4274-9C49-0CE047D2F71C}" type="presOf" srcId="{B6664F22-028B-4910-9FA4-44DC00AD35C9}" destId="{03B18B3A-FE1F-485E-BCFB-2930B7847370}" srcOrd="0" destOrd="0" presId="urn:microsoft.com/office/officeart/2016/7/layout/RepeatingBendingProcessNew"/>
    <dgm:cxn modelId="{7B077035-146D-4BBD-8447-B63E09F77764}" type="presOf" srcId="{C3F29D6E-F124-4DD2-BFF6-868886C44753}" destId="{3A79531F-863B-406D-B8BA-21FD85BC1514}" srcOrd="0" destOrd="0" presId="urn:microsoft.com/office/officeart/2016/7/layout/RepeatingBendingProcessNew"/>
    <dgm:cxn modelId="{2BF37035-9F08-4E67-AF11-617E9351CB22}" type="presOf" srcId="{3FB7DFB6-7368-43E7-9A2C-87D4386BE6FD}" destId="{59F549D6-F34F-4402-A96E-2256F3F6DB40}" srcOrd="1" destOrd="0" presId="urn:microsoft.com/office/officeart/2016/7/layout/RepeatingBendingProcessNew"/>
    <dgm:cxn modelId="{A7BE8A42-F0EB-4BDF-86F5-B063D5699CA5}" type="presOf" srcId="{64B5C9BF-76F8-4B3E-B91D-536425C96DC8}" destId="{9CC26C48-01B3-4718-9818-5FA29E992B84}" srcOrd="0" destOrd="1" presId="urn:microsoft.com/office/officeart/2016/7/layout/RepeatingBendingProcessNew"/>
    <dgm:cxn modelId="{067C2A43-F467-4418-A7B9-BDD115969B81}" type="presOf" srcId="{C8D68669-AC7F-42D0-8980-9C7AB0BA8F70}" destId="{BB25AE2C-D3D0-4A21-A1AF-D647E2552175}" srcOrd="0" destOrd="3" presId="urn:microsoft.com/office/officeart/2016/7/layout/RepeatingBendingProcessNew"/>
    <dgm:cxn modelId="{E5D66E6F-BD87-40FA-9EB5-E8B7667F4956}" srcId="{BC8ED218-1CCD-49CF-80D1-07E8BC238F27}" destId="{E0248B50-C339-4BE7-8283-7DFE72E08B89}" srcOrd="1" destOrd="0" parTransId="{5DAC1228-2DFD-4EBE-949F-746F69A66713}" sibTransId="{0FA4D92C-3DC2-4B27-845B-2DA1048F6944}"/>
    <dgm:cxn modelId="{8F1D3353-313C-4B43-A062-9453C5A15657}" type="presOf" srcId="{9AB10756-0DCC-463A-BD6D-BE26044AC1A2}" destId="{94C7A5A2-90DA-4A1D-AEA1-B16EC0053E4D}" srcOrd="0" destOrd="0" presId="urn:microsoft.com/office/officeart/2016/7/layout/RepeatingBendingProcessNew"/>
    <dgm:cxn modelId="{C8E3FB77-062E-46E4-81E9-F1B8A9AEC3FD}" srcId="{5323AF47-7906-4EA8-9C9E-FA56C03E0F10}" destId="{70BBD619-FFA1-4036-A134-19C22E7A6B98}" srcOrd="1" destOrd="0" parTransId="{77167BC1-FB69-42D5-A0F0-8F1E197EC23D}" sibTransId="{1B3CDC63-2B1B-4D88-A842-D1F39434333F}"/>
    <dgm:cxn modelId="{742FB878-66A2-40B6-932D-3AB0F77BC030}" type="presOf" srcId="{5323AF47-7906-4EA8-9C9E-FA56C03E0F10}" destId="{9CC26C48-01B3-4718-9818-5FA29E992B84}" srcOrd="0" destOrd="0" presId="urn:microsoft.com/office/officeart/2016/7/layout/RepeatingBendingProcessNew"/>
    <dgm:cxn modelId="{05016D7D-D273-45D5-8464-76359BCD9D8A}" srcId="{BC8ED218-1CCD-49CF-80D1-07E8BC238F27}" destId="{C8D68669-AC7F-42D0-8980-9C7AB0BA8F70}" srcOrd="2" destOrd="0" parTransId="{011912D7-87BF-4E4F-AD5C-CCF28378B1AD}" sibTransId="{79BF922B-00ED-4E19-B1A2-98ED63F35BB0}"/>
    <dgm:cxn modelId="{EECB3B8D-33F6-414C-8BEC-DE22896D9698}" type="presOf" srcId="{9AB10756-0DCC-463A-BD6D-BE26044AC1A2}" destId="{C5E83931-14BE-457C-8AA8-11465DA6A9F1}" srcOrd="1" destOrd="0" presId="urn:microsoft.com/office/officeart/2016/7/layout/RepeatingBendingProcessNew"/>
    <dgm:cxn modelId="{3F5D798D-DA52-4D35-AF6D-453248E91C71}" srcId="{BC8ED218-1CCD-49CF-80D1-07E8BC238F27}" destId="{E144099C-2150-4C91-B50D-66AB7D43DD42}" srcOrd="0" destOrd="0" parTransId="{C4E665EE-74FD-4BF0-A85D-748DE18E3A2B}" sibTransId="{38AE20E9-A3F6-45C6-9000-910BC7F53DC2}"/>
    <dgm:cxn modelId="{CB967A91-3C5C-467C-B446-582996070AEC}" srcId="{5323AF47-7906-4EA8-9C9E-FA56C03E0F10}" destId="{5A6D4D98-FC0A-40E2-9917-6BEC75E16109}" srcOrd="3" destOrd="0" parTransId="{5DA7FFD1-D99B-4DBC-89DF-3B5AF96C3150}" sibTransId="{E7E26888-0668-4A50-BC43-88C7C8FC0B89}"/>
    <dgm:cxn modelId="{B812699F-8504-4DF7-BEF8-EB9196BF068C}" type="presOf" srcId="{162A73BF-9D41-45FE-8934-34D67C6157D8}" destId="{9CC26C48-01B3-4718-9818-5FA29E992B84}" srcOrd="0" destOrd="3" presId="urn:microsoft.com/office/officeart/2016/7/layout/RepeatingBendingProcessNew"/>
    <dgm:cxn modelId="{CE6E36A2-88EB-47F1-8C9D-5529DE65AB14}" type="presOf" srcId="{BC8ED218-1CCD-49CF-80D1-07E8BC238F27}" destId="{BB25AE2C-D3D0-4A21-A1AF-D647E2552175}" srcOrd="0" destOrd="0" presId="urn:microsoft.com/office/officeart/2016/7/layout/RepeatingBendingProcessNew"/>
    <dgm:cxn modelId="{5D54CDAA-BA92-4C08-9E4E-002365BE80BE}" srcId="{C3F29D6E-F124-4DD2-BFF6-868886C44753}" destId="{BC8ED218-1CCD-49CF-80D1-07E8BC238F27}" srcOrd="0" destOrd="0" parTransId="{D1548129-62FD-4536-BF41-11F9A891ACEA}" sibTransId="{3FB7DFB6-7368-43E7-9A2C-87D4386BE6FD}"/>
    <dgm:cxn modelId="{ECDF21B6-0576-45C2-81FB-520B017EA42A}" type="presOf" srcId="{70BBD619-FFA1-4036-A134-19C22E7A6B98}" destId="{9CC26C48-01B3-4718-9818-5FA29E992B84}" srcOrd="0" destOrd="2" presId="urn:microsoft.com/office/officeart/2016/7/layout/RepeatingBendingProcessNew"/>
    <dgm:cxn modelId="{9A2735B7-9043-4EB8-B009-29715C455D34}" type="presOf" srcId="{E144099C-2150-4C91-B50D-66AB7D43DD42}" destId="{BB25AE2C-D3D0-4A21-A1AF-D647E2552175}" srcOrd="0" destOrd="1" presId="urn:microsoft.com/office/officeart/2016/7/layout/RepeatingBendingProcessNew"/>
    <dgm:cxn modelId="{50CB37B9-9B9D-43F5-9069-C7A58B4B2F79}" type="presOf" srcId="{FD5AE8F0-9469-461A-850E-013A9DEC468C}" destId="{03B18B3A-FE1F-485E-BCFB-2930B7847370}" srcOrd="0" destOrd="1" presId="urn:microsoft.com/office/officeart/2016/7/layout/RepeatingBendingProcessNew"/>
    <dgm:cxn modelId="{F979D6DE-37A1-4DE5-9E04-251CF8740513}" srcId="{B6664F22-028B-4910-9FA4-44DC00AD35C9}" destId="{FD5AE8F0-9469-461A-850E-013A9DEC468C}" srcOrd="0" destOrd="0" parTransId="{C483F023-063B-4C83-B9C9-D100BE952231}" sibTransId="{70D561A0-553C-4EF4-8AA6-8A776D6C8BEC}"/>
    <dgm:cxn modelId="{74DB52E3-3E14-4A7F-A1D9-0FE375D8BAF3}" srcId="{C3F29D6E-F124-4DD2-BFF6-868886C44753}" destId="{5323AF47-7906-4EA8-9C9E-FA56C03E0F10}" srcOrd="2" destOrd="0" parTransId="{BC249429-9ADA-4D74-85A7-CE55BC373072}" sibTransId="{8FA09950-240A-4206-A449-40A088BB8945}"/>
    <dgm:cxn modelId="{11E72CE5-792F-408F-9F91-EFFC628E26CD}" type="presOf" srcId="{E0248B50-C339-4BE7-8283-7DFE72E08B89}" destId="{BB25AE2C-D3D0-4A21-A1AF-D647E2552175}" srcOrd="0" destOrd="2" presId="urn:microsoft.com/office/officeart/2016/7/layout/RepeatingBendingProcessNew"/>
    <dgm:cxn modelId="{E40F45EC-4F64-4595-878A-F0E414ED5C67}" type="presOf" srcId="{5A6D4D98-FC0A-40E2-9917-6BEC75E16109}" destId="{9CC26C48-01B3-4718-9818-5FA29E992B84}" srcOrd="0" destOrd="4" presId="urn:microsoft.com/office/officeart/2016/7/layout/RepeatingBendingProcessNew"/>
    <dgm:cxn modelId="{624F2FEE-CC86-4E7D-B1E5-7C065203A4B2}" type="presOf" srcId="{3FB7DFB6-7368-43E7-9A2C-87D4386BE6FD}" destId="{AA9E0C48-17E3-4381-87F7-3EA21A79CE20}" srcOrd="0" destOrd="0" presId="urn:microsoft.com/office/officeart/2016/7/layout/RepeatingBendingProcessNew"/>
    <dgm:cxn modelId="{87FDD1FD-F7DA-4425-AFD5-9F075C7872AC}" srcId="{5323AF47-7906-4EA8-9C9E-FA56C03E0F10}" destId="{162A73BF-9D41-45FE-8934-34D67C6157D8}" srcOrd="2" destOrd="0" parTransId="{5DAE8A32-94BF-4A83-A386-4D52EB9C1D4C}" sibTransId="{F3269C33-A851-476E-9634-8256BB3D35B6}"/>
    <dgm:cxn modelId="{ACBF75FF-DB5F-4D46-A624-C3C834D1CD36}" srcId="{C3F29D6E-F124-4DD2-BFF6-868886C44753}" destId="{B6664F22-028B-4910-9FA4-44DC00AD35C9}" srcOrd="1" destOrd="0" parTransId="{B061E691-9D25-44F5-A35E-1A9E3A32CED6}" sibTransId="{9AB10756-0DCC-463A-BD6D-BE26044AC1A2}"/>
    <dgm:cxn modelId="{02D8505A-CC02-4904-8185-9AE2540108A1}" type="presParOf" srcId="{3A79531F-863B-406D-B8BA-21FD85BC1514}" destId="{BB25AE2C-D3D0-4A21-A1AF-D647E2552175}" srcOrd="0" destOrd="0" presId="urn:microsoft.com/office/officeart/2016/7/layout/RepeatingBendingProcessNew"/>
    <dgm:cxn modelId="{A83B2EA6-0469-455F-8803-388C574AE91B}" type="presParOf" srcId="{3A79531F-863B-406D-B8BA-21FD85BC1514}" destId="{AA9E0C48-17E3-4381-87F7-3EA21A79CE20}" srcOrd="1" destOrd="0" presId="urn:microsoft.com/office/officeart/2016/7/layout/RepeatingBendingProcessNew"/>
    <dgm:cxn modelId="{507F296C-E9F3-4658-B06B-37B4215D427E}" type="presParOf" srcId="{AA9E0C48-17E3-4381-87F7-3EA21A79CE20}" destId="{59F549D6-F34F-4402-A96E-2256F3F6DB40}" srcOrd="0" destOrd="0" presId="urn:microsoft.com/office/officeart/2016/7/layout/RepeatingBendingProcessNew"/>
    <dgm:cxn modelId="{A76E2C65-BCF4-464E-A89E-2337069771BC}" type="presParOf" srcId="{3A79531F-863B-406D-B8BA-21FD85BC1514}" destId="{03B18B3A-FE1F-485E-BCFB-2930B7847370}" srcOrd="2" destOrd="0" presId="urn:microsoft.com/office/officeart/2016/7/layout/RepeatingBendingProcessNew"/>
    <dgm:cxn modelId="{9D1D8EE8-7ED0-4D4B-9B39-89D111CD03A9}" type="presParOf" srcId="{3A79531F-863B-406D-B8BA-21FD85BC1514}" destId="{94C7A5A2-90DA-4A1D-AEA1-B16EC0053E4D}" srcOrd="3" destOrd="0" presId="urn:microsoft.com/office/officeart/2016/7/layout/RepeatingBendingProcessNew"/>
    <dgm:cxn modelId="{F54785D5-4541-45BD-8430-B16C6716EAA7}" type="presParOf" srcId="{94C7A5A2-90DA-4A1D-AEA1-B16EC0053E4D}" destId="{C5E83931-14BE-457C-8AA8-11465DA6A9F1}" srcOrd="0" destOrd="0" presId="urn:microsoft.com/office/officeart/2016/7/layout/RepeatingBendingProcessNew"/>
    <dgm:cxn modelId="{C475C76A-8D33-428D-9B7B-BC7071419D3F}" type="presParOf" srcId="{3A79531F-863B-406D-B8BA-21FD85BC1514}" destId="{9CC26C48-01B3-4718-9818-5FA29E992B84}"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E0C48-17E3-4381-87F7-3EA21A79CE20}">
      <dsp:nvSpPr>
        <dsp:cNvPr id="0" name=""/>
        <dsp:cNvSpPr/>
      </dsp:nvSpPr>
      <dsp:spPr>
        <a:xfrm>
          <a:off x="2650439" y="1478444"/>
          <a:ext cx="579129" cy="91440"/>
        </a:xfrm>
        <a:custGeom>
          <a:avLst/>
          <a:gdLst/>
          <a:ahLst/>
          <a:cxnLst/>
          <a:rect l="0" t="0" r="0" b="0"/>
          <a:pathLst>
            <a:path>
              <a:moveTo>
                <a:pt x="0" y="45720"/>
              </a:moveTo>
              <a:lnTo>
                <a:pt x="216683" y="45720"/>
              </a:lnTo>
            </a:path>
            <a:path>
              <a:moveTo>
                <a:pt x="362446" y="45720"/>
              </a:moveTo>
              <a:lnTo>
                <a:pt x="57912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01</a:t>
          </a:r>
        </a:p>
      </dsp:txBody>
      <dsp:txXfrm>
        <a:off x="2867122" y="1453664"/>
        <a:ext cx="145763" cy="140999"/>
      </dsp:txXfrm>
    </dsp:sp>
    <dsp:sp modelId="{BB25AE2C-D3D0-4A21-A1AF-D647E2552175}">
      <dsp:nvSpPr>
        <dsp:cNvPr id="0" name=""/>
        <dsp:cNvSpPr/>
      </dsp:nvSpPr>
      <dsp:spPr>
        <a:xfrm>
          <a:off x="1241" y="728864"/>
          <a:ext cx="2650997" cy="1590598"/>
        </a:xfrm>
        <a:prstGeom prst="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9901" tIns="136354" rIns="129901" bIns="136354" numCol="1" spcCol="1270" anchor="t" anchorCtr="0">
          <a:noAutofit/>
        </a:bodyPr>
        <a:lstStyle/>
        <a:p>
          <a:pPr marL="0" lvl="0" indent="0" algn="l" defTabSz="577850">
            <a:lnSpc>
              <a:spcPct val="90000"/>
            </a:lnSpc>
            <a:spcBef>
              <a:spcPct val="0"/>
            </a:spcBef>
            <a:spcAft>
              <a:spcPct val="35000"/>
            </a:spcAft>
            <a:buNone/>
          </a:pPr>
          <a:r>
            <a:rPr lang="en-GB" sz="1300" b="1" kern="1200"/>
            <a:t>Step 1(Data preparation):</a:t>
          </a:r>
          <a:endParaRPr lang="en-US" sz="1300" kern="1200"/>
        </a:p>
        <a:p>
          <a:pPr marL="57150" lvl="1" indent="-57150" algn="l" defTabSz="444500">
            <a:lnSpc>
              <a:spcPct val="90000"/>
            </a:lnSpc>
            <a:spcBef>
              <a:spcPct val="0"/>
            </a:spcBef>
            <a:spcAft>
              <a:spcPct val="15000"/>
            </a:spcAft>
            <a:buChar char="•"/>
          </a:pPr>
          <a:r>
            <a:rPr lang="en-GB" sz="1000" kern="1200"/>
            <a:t>Created a account in kaggle (https://www.kaggle.com/)</a:t>
          </a:r>
          <a:endParaRPr lang="en-US" sz="1000" kern="1200"/>
        </a:p>
        <a:p>
          <a:pPr marL="57150" lvl="1" indent="-57150" algn="l" defTabSz="444500">
            <a:lnSpc>
              <a:spcPct val="90000"/>
            </a:lnSpc>
            <a:spcBef>
              <a:spcPct val="0"/>
            </a:spcBef>
            <a:spcAft>
              <a:spcPct val="15000"/>
            </a:spcAft>
            <a:buChar char="•"/>
          </a:pPr>
          <a:r>
            <a:rPr lang="en-GB" sz="1000" kern="1200" dirty="0"/>
            <a:t>Downloaded static dataset related to international football</a:t>
          </a:r>
          <a:endParaRPr lang="en-US" sz="1000" kern="1200" dirty="0"/>
        </a:p>
        <a:p>
          <a:pPr marL="57150" lvl="1" indent="-57150" algn="l" defTabSz="444500">
            <a:lnSpc>
              <a:spcPct val="90000"/>
            </a:lnSpc>
            <a:spcBef>
              <a:spcPct val="0"/>
            </a:spcBef>
            <a:spcAft>
              <a:spcPct val="15000"/>
            </a:spcAft>
            <a:buChar char="•"/>
          </a:pPr>
          <a:r>
            <a:rPr lang="en-US" sz="1000" b="0" i="0" kern="1200"/>
            <a:t>split the dataset into smaller files so that we can apply data streaming and processing operations</a:t>
          </a:r>
          <a:endParaRPr lang="en-US" sz="1000" kern="1200"/>
        </a:p>
      </dsp:txBody>
      <dsp:txXfrm>
        <a:off x="1241" y="728864"/>
        <a:ext cx="2650997" cy="1590598"/>
      </dsp:txXfrm>
    </dsp:sp>
    <dsp:sp modelId="{94C7A5A2-90DA-4A1D-AEA1-B16EC0053E4D}">
      <dsp:nvSpPr>
        <dsp:cNvPr id="0" name=""/>
        <dsp:cNvSpPr/>
      </dsp:nvSpPr>
      <dsp:spPr>
        <a:xfrm>
          <a:off x="1326740" y="2317663"/>
          <a:ext cx="3260727" cy="579129"/>
        </a:xfrm>
        <a:custGeom>
          <a:avLst/>
          <a:gdLst/>
          <a:ahLst/>
          <a:cxnLst/>
          <a:rect l="0" t="0" r="0" b="0"/>
          <a:pathLst>
            <a:path>
              <a:moveTo>
                <a:pt x="3260727" y="0"/>
              </a:moveTo>
              <a:lnTo>
                <a:pt x="3260727" y="306664"/>
              </a:lnTo>
              <a:lnTo>
                <a:pt x="0" y="306664"/>
              </a:lnTo>
              <a:lnTo>
                <a:pt x="0" y="579129"/>
              </a:lnTo>
            </a:path>
          </a:pathLst>
        </a:custGeom>
        <a:noFill/>
        <a:ln w="9525" cap="flat" cmpd="sng" algn="ctr">
          <a:solidFill>
            <a:schemeClr val="accent2">
              <a:hueOff val="3363155"/>
              <a:satOff val="-3572"/>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02</a:t>
          </a:r>
        </a:p>
      </dsp:txBody>
      <dsp:txXfrm>
        <a:off x="2874173" y="2536728"/>
        <a:ext cx="165862" cy="140999"/>
      </dsp:txXfrm>
    </dsp:sp>
    <dsp:sp modelId="{03B18B3A-FE1F-485E-BCFB-2930B7847370}">
      <dsp:nvSpPr>
        <dsp:cNvPr id="0" name=""/>
        <dsp:cNvSpPr/>
      </dsp:nvSpPr>
      <dsp:spPr>
        <a:xfrm>
          <a:off x="3261969" y="728864"/>
          <a:ext cx="2650997" cy="1590598"/>
        </a:xfrm>
        <a:prstGeom prst="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9901" tIns="136354" rIns="129901" bIns="136354" numCol="1" spcCol="1270" anchor="t" anchorCtr="0">
          <a:noAutofit/>
        </a:bodyPr>
        <a:lstStyle/>
        <a:p>
          <a:pPr marL="0" lvl="0" indent="0" algn="l" defTabSz="577850">
            <a:lnSpc>
              <a:spcPct val="90000"/>
            </a:lnSpc>
            <a:spcBef>
              <a:spcPct val="0"/>
            </a:spcBef>
            <a:spcAft>
              <a:spcPct val="35000"/>
            </a:spcAft>
            <a:buNone/>
          </a:pPr>
          <a:r>
            <a:rPr lang="en-US" sz="1300" b="1" kern="1200"/>
            <a:t>Step 2(</a:t>
          </a:r>
          <a:r>
            <a:rPr lang="en-US" sz="1300" b="1" i="0" kern="1200"/>
            <a:t>Data feed to Apache Spark Data Streaming )</a:t>
          </a:r>
          <a:r>
            <a:rPr lang="en-US" sz="1300" b="1" kern="1200"/>
            <a:t>:</a:t>
          </a:r>
          <a:endParaRPr lang="en-US" sz="1300" kern="1200"/>
        </a:p>
        <a:p>
          <a:pPr marL="57150" lvl="1" indent="-57150" algn="l" defTabSz="444500">
            <a:lnSpc>
              <a:spcPct val="90000"/>
            </a:lnSpc>
            <a:spcBef>
              <a:spcPct val="0"/>
            </a:spcBef>
            <a:spcAft>
              <a:spcPct val="15000"/>
            </a:spcAft>
            <a:buChar char="•"/>
          </a:pPr>
          <a:r>
            <a:rPr lang="en-US" sz="1000" b="0" i="0" kern="1200"/>
            <a:t>The pipeline is written in shell script which fetch data from local directory in Cloudera VM to the Apache Data Streaming in certain interval of time</a:t>
          </a:r>
          <a:endParaRPr lang="en-US" sz="1000" kern="1200"/>
        </a:p>
      </dsp:txBody>
      <dsp:txXfrm>
        <a:off x="3261969" y="728864"/>
        <a:ext cx="2650997" cy="1590598"/>
      </dsp:txXfrm>
    </dsp:sp>
    <dsp:sp modelId="{9CC26C48-01B3-4718-9818-5FA29E992B84}">
      <dsp:nvSpPr>
        <dsp:cNvPr id="0" name=""/>
        <dsp:cNvSpPr/>
      </dsp:nvSpPr>
      <dsp:spPr>
        <a:xfrm>
          <a:off x="1241" y="2929193"/>
          <a:ext cx="2650997" cy="1590598"/>
        </a:xfrm>
        <a:prstGeom prst="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9901" tIns="136354" rIns="129901" bIns="136354" numCol="1" spcCol="1270" anchor="t" anchorCtr="0">
          <a:noAutofit/>
        </a:bodyPr>
        <a:lstStyle/>
        <a:p>
          <a:pPr marL="0" lvl="0" indent="0" algn="l" defTabSz="577850">
            <a:lnSpc>
              <a:spcPct val="90000"/>
            </a:lnSpc>
            <a:spcBef>
              <a:spcPct val="0"/>
            </a:spcBef>
            <a:spcAft>
              <a:spcPct val="35000"/>
            </a:spcAft>
            <a:buNone/>
          </a:pPr>
          <a:r>
            <a:rPr lang="en-US" sz="1300" b="1" kern="1200"/>
            <a:t>Step 3(</a:t>
          </a:r>
          <a:r>
            <a:rPr lang="en-US" sz="1300" b="1" i="0" kern="1200"/>
            <a:t>Real-time Analysis with Apache Spark Streaming)</a:t>
          </a:r>
          <a:r>
            <a:rPr lang="en-US" sz="1300" b="1" kern="1200"/>
            <a:t>:</a:t>
          </a:r>
          <a:endParaRPr lang="en-US" sz="1300" kern="1200"/>
        </a:p>
        <a:p>
          <a:pPr marL="57150" lvl="1" indent="-57150" algn="l" defTabSz="444500">
            <a:lnSpc>
              <a:spcPct val="90000"/>
            </a:lnSpc>
            <a:spcBef>
              <a:spcPct val="0"/>
            </a:spcBef>
            <a:spcAft>
              <a:spcPct val="15000"/>
            </a:spcAft>
            <a:buChar char="•"/>
          </a:pPr>
          <a:r>
            <a:rPr lang="en-US" sz="1000" b="0" i="0" kern="1200"/>
            <a:t>Ingest data in every 20 seconds. </a:t>
          </a:r>
          <a:endParaRPr lang="en-US" sz="1000" kern="1200"/>
        </a:p>
        <a:p>
          <a:pPr marL="57150" lvl="1" indent="-57150" algn="l" defTabSz="444500">
            <a:lnSpc>
              <a:spcPct val="90000"/>
            </a:lnSpc>
            <a:spcBef>
              <a:spcPct val="0"/>
            </a:spcBef>
            <a:spcAft>
              <a:spcPct val="15000"/>
            </a:spcAft>
            <a:buChar char="•"/>
          </a:pPr>
          <a:r>
            <a:rPr lang="en-US" sz="1000" b="0" i="0" kern="1200"/>
            <a:t>Text file streaming is used to load data. </a:t>
          </a:r>
          <a:endParaRPr lang="en-US" sz="1000" kern="1200"/>
        </a:p>
        <a:p>
          <a:pPr marL="57150" lvl="1" indent="-57150" algn="l" defTabSz="444500">
            <a:lnSpc>
              <a:spcPct val="90000"/>
            </a:lnSpc>
            <a:spcBef>
              <a:spcPct val="0"/>
            </a:spcBef>
            <a:spcAft>
              <a:spcPct val="15000"/>
            </a:spcAft>
            <a:buChar char="•"/>
          </a:pPr>
          <a:r>
            <a:rPr lang="en-US" sz="1000" b="0" i="0" kern="1200"/>
            <a:t>Different stream function like filter, maptoPair, Union, reducebykey etc are used. </a:t>
          </a:r>
          <a:endParaRPr lang="en-US" sz="1000" kern="1200"/>
        </a:p>
        <a:p>
          <a:pPr marL="57150" lvl="1" indent="-57150" algn="l" defTabSz="444500">
            <a:lnSpc>
              <a:spcPct val="90000"/>
            </a:lnSpc>
            <a:spcBef>
              <a:spcPct val="0"/>
            </a:spcBef>
            <a:spcAft>
              <a:spcPct val="15000"/>
            </a:spcAft>
            <a:buChar char="•"/>
          </a:pPr>
          <a:r>
            <a:rPr lang="en-US" sz="1000" b="0" i="0" kern="1200"/>
            <a:t>complex data structure with multiple Tuple are used to get the aggregate data from input data.</a:t>
          </a:r>
          <a:endParaRPr lang="en-US" sz="1000" kern="1200"/>
        </a:p>
      </dsp:txBody>
      <dsp:txXfrm>
        <a:off x="1241" y="2929193"/>
        <a:ext cx="2650997" cy="159059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72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76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341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3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45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90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766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749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70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58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75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23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09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7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71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46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17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25941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27" name="Group 2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28" name="Picture 2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31" name="Picture 3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en-GB" sz="4600"/>
              <a:t>CS523-BDT-Final Project on</a:t>
            </a:r>
            <a:br>
              <a:rPr lang="en-GB" sz="4600"/>
            </a:br>
            <a:r>
              <a:rPr lang="en-GB" sz="4600"/>
              <a:t>SOCCOR ANALYSER</a:t>
            </a:r>
            <a:endParaRPr lang="en-US" sz="4600"/>
          </a:p>
        </p:txBody>
      </p:sp>
      <p:sp>
        <p:nvSpPr>
          <p:cNvPr id="3" name="Subtitle 2"/>
          <p:cNvSpPr>
            <a:spLocks noGrp="1"/>
          </p:cNvSpPr>
          <p:nvPr>
            <p:ph type="subTitle" idx="1"/>
          </p:nvPr>
        </p:nvSpPr>
        <p:spPr>
          <a:xfrm>
            <a:off x="2692398" y="3657597"/>
            <a:ext cx="6815669" cy="1320802"/>
          </a:xfrm>
        </p:spPr>
        <p:txBody>
          <a:bodyPr>
            <a:normAutofit/>
          </a:bodyPr>
          <a:lstStyle/>
          <a:p>
            <a:pPr>
              <a:lnSpc>
                <a:spcPct val="90000"/>
              </a:lnSpc>
            </a:pPr>
            <a:r>
              <a:rPr lang="en-GB" sz="800" b="1"/>
              <a:t>Submitted By: </a:t>
            </a:r>
          </a:p>
          <a:p>
            <a:pPr>
              <a:lnSpc>
                <a:spcPct val="90000"/>
              </a:lnSpc>
            </a:pPr>
            <a:r>
              <a:rPr lang="en-GB" sz="800" b="1"/>
              <a:t>PUSKAR BUDHATHOKI, </a:t>
            </a:r>
          </a:p>
          <a:p>
            <a:pPr>
              <a:lnSpc>
                <a:spcPct val="90000"/>
              </a:lnSpc>
            </a:pPr>
            <a:r>
              <a:rPr lang="en-GB" sz="800" b="1"/>
              <a:t>MHRETEAB ADHANOM BERHE</a:t>
            </a:r>
          </a:p>
          <a:p>
            <a:pPr>
              <a:lnSpc>
                <a:spcPct val="90000"/>
              </a:lnSpc>
            </a:pPr>
            <a:r>
              <a:rPr lang="en-GB" sz="800" b="1"/>
              <a:t> NATNAEL BERHE </a:t>
            </a:r>
          </a:p>
          <a:p>
            <a:pPr>
              <a:lnSpc>
                <a:spcPct val="90000"/>
              </a:lnSpc>
            </a:pPr>
            <a:endParaRPr lang="en-GB" sz="800" b="1"/>
          </a:p>
          <a:p>
            <a:pPr>
              <a:lnSpc>
                <a:spcPct val="90000"/>
              </a:lnSpc>
            </a:pPr>
            <a:r>
              <a:rPr lang="en-GB" sz="800" b="1"/>
              <a:t>Submitted To: Prof. MRUDULA MUKADAM</a:t>
            </a:r>
            <a:endParaRPr lang="en-US" sz="800" b="1"/>
          </a:p>
        </p:txBody>
      </p:sp>
      <p:cxnSp>
        <p:nvCxnSpPr>
          <p:cNvPr id="33" name="Straight Connector 3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092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421" y="796374"/>
            <a:ext cx="10583158" cy="880027"/>
          </a:xfrm>
        </p:spPr>
        <p:txBody>
          <a:bodyPr>
            <a:normAutofit/>
          </a:bodyPr>
          <a:lstStyle/>
          <a:p>
            <a:r>
              <a:rPr lang="en-US">
                <a:solidFill>
                  <a:srgbClr val="FFFFFF"/>
                </a:solidFill>
              </a:rPr>
              <a:t>Project execution steps</a:t>
            </a: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95401" y="2612256"/>
            <a:ext cx="9601196" cy="3263612"/>
          </a:xfrm>
        </p:spPr>
        <p:txBody>
          <a:bodyPr>
            <a:normAutofit/>
          </a:bodyPr>
          <a:lstStyle/>
          <a:p>
            <a:pPr marL="292608" lvl="1" indent="0">
              <a:lnSpc>
                <a:spcPct val="90000"/>
              </a:lnSpc>
              <a:buNone/>
            </a:pPr>
            <a:r>
              <a:rPr lang="en-GB" sz="1400" b="1"/>
              <a:t>Step 4(</a:t>
            </a:r>
            <a:r>
              <a:rPr lang="en-US" sz="1400" b="1" i="0">
                <a:effectLst/>
                <a:latin typeface="-apple-system"/>
              </a:rPr>
              <a:t>Data Processing with Apache Hive</a:t>
            </a:r>
            <a:r>
              <a:rPr lang="en-GB" sz="1400" b="1"/>
              <a:t>):</a:t>
            </a:r>
          </a:p>
          <a:p>
            <a:pPr marL="578358" lvl="1" indent="-285750">
              <a:lnSpc>
                <a:spcPct val="90000"/>
              </a:lnSpc>
              <a:buFont typeface="Wingdings" panose="05000000000000000000" pitchFamily="2" charset="2"/>
              <a:buChar char="v"/>
            </a:pPr>
            <a:r>
              <a:rPr lang="en-US" sz="1400"/>
              <a:t>Schema Definition: Defined a Hive schema that matches the structure of the output result from Apache data streaming</a:t>
            </a:r>
          </a:p>
          <a:p>
            <a:pPr marL="578358" lvl="1" indent="-285750">
              <a:lnSpc>
                <a:spcPct val="90000"/>
              </a:lnSpc>
              <a:buFont typeface="Wingdings" panose="05000000000000000000" pitchFamily="2" charset="2"/>
              <a:buChar char="v"/>
            </a:pPr>
            <a:endParaRPr lang="en-US" sz="1400"/>
          </a:p>
          <a:p>
            <a:pPr marL="578358" lvl="1" indent="-285750">
              <a:lnSpc>
                <a:spcPct val="90000"/>
              </a:lnSpc>
              <a:buFont typeface="Wingdings" panose="05000000000000000000" pitchFamily="2" charset="2"/>
              <a:buChar char="v"/>
            </a:pPr>
            <a:r>
              <a:rPr lang="en-US" sz="1400"/>
              <a:t>Data Loading: Load the CSV data into a Hive table using Hive's LOAD DATA command or other methods for bulk data loading.</a:t>
            </a:r>
          </a:p>
          <a:p>
            <a:pPr marL="578358" lvl="1" indent="-285750">
              <a:lnSpc>
                <a:spcPct val="90000"/>
              </a:lnSpc>
              <a:buFont typeface="Wingdings" panose="05000000000000000000" pitchFamily="2" charset="2"/>
              <a:buChar char="v"/>
            </a:pPr>
            <a:endParaRPr lang="en-US" sz="1400"/>
          </a:p>
          <a:p>
            <a:pPr marL="578358" lvl="1" indent="-285750">
              <a:lnSpc>
                <a:spcPct val="90000"/>
              </a:lnSpc>
              <a:buFont typeface="Wingdings" panose="05000000000000000000" pitchFamily="2" charset="2"/>
              <a:buChar char="v"/>
            </a:pPr>
            <a:r>
              <a:rPr lang="en-US" sz="1400"/>
              <a:t>Data Transformation: Use Hive's SQL-like language, HiveQL, to perform various data transformations and aggregations. we calculated statistics, filter data by date, tournament, or teams, and perform other necessary preprocessing.</a:t>
            </a:r>
          </a:p>
          <a:p>
            <a:pPr marL="578358" lvl="1" indent="-285750">
              <a:lnSpc>
                <a:spcPct val="90000"/>
              </a:lnSpc>
              <a:buFont typeface="Wingdings" panose="05000000000000000000" pitchFamily="2" charset="2"/>
              <a:buChar char="v"/>
            </a:pPr>
            <a:endParaRPr lang="en-US" sz="1400"/>
          </a:p>
          <a:p>
            <a:pPr marL="578358" lvl="1" indent="-285750">
              <a:lnSpc>
                <a:spcPct val="90000"/>
              </a:lnSpc>
              <a:buFont typeface="Wingdings" panose="05000000000000000000" pitchFamily="2" charset="2"/>
              <a:buChar char="v"/>
            </a:pPr>
            <a:r>
              <a:rPr lang="en-US" sz="1400"/>
              <a:t>Querying: We ran Hive queries to extract insights from the data. For example, we found the countries with the most international goals, city and country organizing most games, the pattern of football match in international tournament, and more.</a:t>
            </a:r>
          </a:p>
        </p:txBody>
      </p:sp>
    </p:spTree>
    <p:extLst>
      <p:ext uri="{BB962C8B-B14F-4D97-AF65-F5344CB8AC3E}">
        <p14:creationId xmlns:p14="http://schemas.microsoft.com/office/powerpoint/2010/main" val="210449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421" y="796374"/>
            <a:ext cx="10583158" cy="880027"/>
          </a:xfrm>
        </p:spPr>
        <p:txBody>
          <a:bodyPr>
            <a:normAutofit/>
          </a:bodyPr>
          <a:lstStyle/>
          <a:p>
            <a:r>
              <a:rPr lang="en-US">
                <a:solidFill>
                  <a:srgbClr val="FFFFFF"/>
                </a:solidFill>
              </a:rPr>
              <a:t>Project execution steps</a:t>
            </a: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95401" y="2612256"/>
            <a:ext cx="9601196" cy="3263612"/>
          </a:xfrm>
        </p:spPr>
        <p:txBody>
          <a:bodyPr>
            <a:normAutofit/>
          </a:bodyPr>
          <a:lstStyle/>
          <a:p>
            <a:pPr marL="292608" lvl="1" indent="0">
              <a:buNone/>
            </a:pPr>
            <a:r>
              <a:rPr lang="en-GB" b="1" dirty="0"/>
              <a:t>Step 5(</a:t>
            </a:r>
            <a:r>
              <a:rPr lang="en-US" b="1" i="0">
                <a:effectLst/>
                <a:latin typeface="-apple-system"/>
              </a:rPr>
              <a:t>Data Export to HBase</a:t>
            </a:r>
            <a:r>
              <a:rPr lang="en-GB" b="1" dirty="0"/>
              <a:t>):</a:t>
            </a:r>
          </a:p>
          <a:p>
            <a:pPr marL="578358" lvl="1" indent="-285750">
              <a:buFont typeface="Wingdings" panose="05000000000000000000" pitchFamily="2" charset="2"/>
              <a:buChar char="v"/>
            </a:pPr>
            <a:r>
              <a:rPr lang="en-US" b="0" i="0">
                <a:effectLst/>
                <a:latin typeface="-apple-system"/>
              </a:rPr>
              <a:t>For the demonstration, the aggregate soccer result is exported in HBase table SoccorScoreTable. Every aggregated result from RDD partitions are saved to HBase column-family for use case1 soccer result.</a:t>
            </a:r>
            <a:endParaRPr lang="en-US"/>
          </a:p>
        </p:txBody>
      </p:sp>
    </p:spTree>
    <p:extLst>
      <p:ext uri="{BB962C8B-B14F-4D97-AF65-F5344CB8AC3E}">
        <p14:creationId xmlns:p14="http://schemas.microsoft.com/office/powerpoint/2010/main" val="118259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D39ECD8-0E3E-43C1-9E56-3604E9A1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B592F0F-402B-4FF5-BC6B-00A024655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8EF0DA20-3B85-45BF-BA3A-BFB1E8447C8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8777C3F1-A465-43B3-85B0-DD54F9F15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1DB29FDA-E291-482E-AAF5-3E0C5C321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00024A88-E45C-43D3-B94F-346AF518B1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1170564" y="982132"/>
            <a:ext cx="4561069" cy="1416721"/>
          </a:xfrm>
        </p:spPr>
        <p:txBody>
          <a:bodyPr vert="horz" lIns="91440" tIns="45720" rIns="91440" bIns="45720" rtlCol="0" anchor="ctr">
            <a:normAutofit/>
          </a:bodyPr>
          <a:lstStyle/>
          <a:p>
            <a:r>
              <a:rPr lang="en-US" sz="4000"/>
              <a:t>    Apache Kafka</a:t>
            </a:r>
          </a:p>
        </p:txBody>
      </p:sp>
      <p:cxnSp>
        <p:nvCxnSpPr>
          <p:cNvPr id="21" name="Straight Connector 20">
            <a:extLst>
              <a:ext uri="{FF2B5EF4-FFF2-40B4-BE49-F238E27FC236}">
                <a16:creationId xmlns:a16="http://schemas.microsoft.com/office/drawing/2014/main" id="{DFBD34B5-7777-4A8A-8ED2-97A4A3C27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9418"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ontent Placeholder 2"/>
          <p:cNvSpPr txBox="1">
            <a:spLocks/>
          </p:cNvSpPr>
          <p:nvPr/>
        </p:nvSpPr>
        <p:spPr>
          <a:xfrm>
            <a:off x="1167385" y="2556932"/>
            <a:ext cx="4567427" cy="3318936"/>
          </a:xfrm>
          <a:prstGeom prst="rect">
            <a:avLst/>
          </a:prstGeom>
        </p:spPr>
        <p:txBody>
          <a:bodyPr vert="horz" lIns="91440" tIns="45720" rIns="9144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defTabSz="457200">
              <a:spcBef>
                <a:spcPct val="20000"/>
              </a:spcBef>
              <a:spcAft>
                <a:spcPts val="600"/>
              </a:spcAft>
              <a:buSzPct val="115000"/>
              <a:buFont typeface="Arial"/>
              <a:buChar char="•"/>
            </a:pPr>
            <a:endParaRPr lang="en-US" dirty="0">
              <a:solidFill>
                <a:schemeClr val="tx1">
                  <a:lumMod val="85000"/>
                  <a:lumOff val="15000"/>
                </a:schemeClr>
              </a:solidFill>
            </a:endParaRPr>
          </a:p>
          <a:p>
            <a:pPr marL="578358" lvl="1" indent="-285750" defTabSz="457200">
              <a:spcBef>
                <a:spcPct val="20000"/>
              </a:spcBef>
              <a:spcAft>
                <a:spcPts val="600"/>
              </a:spcAft>
              <a:buSzPct val="115000"/>
              <a:buFont typeface="Arial"/>
              <a:buChar char="•"/>
            </a:pPr>
            <a:endParaRPr lang="en-US" dirty="0">
              <a:solidFill>
                <a:schemeClr val="tx1">
                  <a:lumMod val="85000"/>
                  <a:lumOff val="15000"/>
                </a:schemeClr>
              </a:solidFill>
            </a:endParaRPr>
          </a:p>
          <a:p>
            <a:pPr marL="578358" lvl="1" indent="-285750" defTabSz="457200">
              <a:spcBef>
                <a:spcPct val="20000"/>
              </a:spcBef>
              <a:spcAft>
                <a:spcPts val="600"/>
              </a:spcAft>
              <a:buSzPct val="115000"/>
              <a:buFont typeface="Arial"/>
              <a:buChar char="•"/>
            </a:pPr>
            <a:endParaRPr lang="en-US" dirty="0">
              <a:solidFill>
                <a:schemeClr val="tx1">
                  <a:lumMod val="85000"/>
                  <a:lumOff val="15000"/>
                </a:schemeClr>
              </a:solidFill>
            </a:endParaRPr>
          </a:p>
          <a:p>
            <a:pPr marL="578358" lvl="1" indent="-285750" defTabSz="457200">
              <a:spcBef>
                <a:spcPct val="20000"/>
              </a:spcBef>
              <a:spcAft>
                <a:spcPts val="600"/>
              </a:spcAft>
              <a:buSzPct val="115000"/>
              <a:buFont typeface="Arial"/>
              <a:buChar char="•"/>
            </a:pPr>
            <a:r>
              <a:rPr lang="en-US" dirty="0">
                <a:solidFill>
                  <a:schemeClr val="tx1">
                    <a:lumMod val="85000"/>
                    <a:lumOff val="15000"/>
                  </a:schemeClr>
                </a:solidFill>
              </a:rPr>
              <a:t>Consist brokers (Kafka cluster) and manage by zookeeper</a:t>
            </a:r>
          </a:p>
          <a:p>
            <a:pPr marL="578358" lvl="1" indent="-285750" defTabSz="457200">
              <a:spcBef>
                <a:spcPct val="20000"/>
              </a:spcBef>
              <a:spcAft>
                <a:spcPts val="600"/>
              </a:spcAft>
              <a:buSzPct val="115000"/>
              <a:buFont typeface="Arial"/>
              <a:buChar char="•"/>
            </a:pPr>
            <a:endParaRPr lang="en-US" dirty="0">
              <a:solidFill>
                <a:schemeClr val="tx1">
                  <a:lumMod val="85000"/>
                  <a:lumOff val="15000"/>
                </a:schemeClr>
              </a:solidFill>
            </a:endParaRPr>
          </a:p>
          <a:p>
            <a:pPr marL="578358" lvl="1" indent="-285750" defTabSz="457200">
              <a:spcBef>
                <a:spcPct val="20000"/>
              </a:spcBef>
              <a:spcAft>
                <a:spcPts val="600"/>
              </a:spcAft>
              <a:buSzPct val="115000"/>
              <a:buFont typeface="Arial"/>
              <a:buChar char="•"/>
            </a:pPr>
            <a:endParaRPr lang="en-US" dirty="0">
              <a:solidFill>
                <a:schemeClr val="tx1">
                  <a:lumMod val="85000"/>
                  <a:lumOff val="15000"/>
                </a:schemeClr>
              </a:solidFill>
            </a:endParaRPr>
          </a:p>
          <a:p>
            <a:pPr marL="292608" lvl="1" indent="0" defTabSz="457200">
              <a:spcBef>
                <a:spcPct val="20000"/>
              </a:spcBef>
              <a:spcAft>
                <a:spcPts val="600"/>
              </a:spcAft>
              <a:buSzPct val="115000"/>
              <a:buFont typeface="Arial"/>
              <a:buChar char="•"/>
            </a:pPr>
            <a:endParaRPr lang="en-US" dirty="0">
              <a:solidFill>
                <a:schemeClr val="tx1">
                  <a:lumMod val="85000"/>
                  <a:lumOff val="15000"/>
                </a:schemeClr>
              </a:solidFill>
            </a:endParaRPr>
          </a:p>
          <a:p>
            <a:pPr marL="292608" lvl="1" indent="0" defTabSz="457200">
              <a:spcBef>
                <a:spcPct val="20000"/>
              </a:spcBef>
              <a:spcAft>
                <a:spcPts val="600"/>
              </a:spcAft>
              <a:buSzPct val="115000"/>
              <a:buFont typeface="Arial"/>
              <a:buChar char="•"/>
            </a:pPr>
            <a:endParaRPr lang="en-US" dirty="0">
              <a:solidFill>
                <a:schemeClr val="tx1">
                  <a:lumMod val="85000"/>
                  <a:lumOff val="15000"/>
                </a:schemeClr>
              </a:solidFill>
            </a:endParaRPr>
          </a:p>
        </p:txBody>
      </p:sp>
      <p:pic>
        <p:nvPicPr>
          <p:cNvPr id="8" name="Picture 7" descr="A computer screen shot of a computer screen&#10;&#10;Description automatically generated">
            <a:extLst>
              <a:ext uri="{FF2B5EF4-FFF2-40B4-BE49-F238E27FC236}">
                <a16:creationId xmlns:a16="http://schemas.microsoft.com/office/drawing/2014/main" id="{B1FB6895-61BF-118E-1331-157528FA516F}"/>
              </a:ext>
            </a:extLst>
          </p:cNvPr>
          <p:cNvPicPr>
            <a:picLocks noChangeAspect="1"/>
          </p:cNvPicPr>
          <p:nvPr/>
        </p:nvPicPr>
        <p:blipFill rotWithShape="1">
          <a:blip r:embed="rId5"/>
          <a:srcRect l="10787" r="33018" b="4"/>
          <a:stretch/>
        </p:blipFill>
        <p:spPr>
          <a:xfrm>
            <a:off x="6093447" y="821175"/>
            <a:ext cx="2584054" cy="2494531"/>
          </a:xfrm>
          <a:prstGeom prst="rect">
            <a:avLst/>
          </a:prstGeom>
        </p:spPr>
      </p:pic>
      <p:sp>
        <p:nvSpPr>
          <p:cNvPr id="23" name="Rectangle 22">
            <a:extLst>
              <a:ext uri="{FF2B5EF4-FFF2-40B4-BE49-F238E27FC236}">
                <a16:creationId xmlns:a16="http://schemas.microsoft.com/office/drawing/2014/main" id="{018F8D27-BFDB-4BF9-A512-FF930275B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5486" y="821175"/>
            <a:ext cx="2510350" cy="2494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6">
            <a:extLst>
              <a:ext uri="{28A0092B-C50C-407E-A947-70E740481C1C}">
                <a14:useLocalDpi xmlns:a14="http://schemas.microsoft.com/office/drawing/2010/main" val="0"/>
              </a:ext>
            </a:extLst>
          </a:blip>
          <a:srcRect t="19281" r="3" b="19609"/>
          <a:stretch/>
        </p:blipFill>
        <p:spPr>
          <a:xfrm flipV="1">
            <a:off x="8855486" y="821175"/>
            <a:ext cx="2510350" cy="2494531"/>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8C0A75F7-E0A4-2A83-AE91-6B549489F1E4}"/>
              </a:ext>
            </a:extLst>
          </p:cNvPr>
          <p:cNvPicPr>
            <a:picLocks noChangeAspect="1"/>
          </p:cNvPicPr>
          <p:nvPr/>
        </p:nvPicPr>
        <p:blipFill rotWithShape="1">
          <a:blip r:embed="rId7"/>
          <a:srcRect t="13597" r="-2" b="-2"/>
          <a:stretch/>
        </p:blipFill>
        <p:spPr>
          <a:xfrm>
            <a:off x="6093448" y="3453833"/>
            <a:ext cx="5264080" cy="2478837"/>
          </a:xfrm>
          <a:prstGeom prst="rect">
            <a:avLst/>
          </a:prstGeom>
        </p:spPr>
      </p:pic>
    </p:spTree>
    <p:extLst>
      <p:ext uri="{BB962C8B-B14F-4D97-AF65-F5344CB8AC3E}">
        <p14:creationId xmlns:p14="http://schemas.microsoft.com/office/powerpoint/2010/main" val="357663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952108" y="954756"/>
            <a:ext cx="2730414" cy="4946003"/>
          </a:xfrm>
        </p:spPr>
        <p:txBody>
          <a:bodyPr>
            <a:normAutofit/>
          </a:bodyPr>
          <a:lstStyle/>
          <a:p>
            <a:r>
              <a:rPr lang="en-US">
                <a:solidFill>
                  <a:srgbClr val="FFFFFF"/>
                </a:solidFill>
              </a:rPr>
              <a:t>Kafka Demo steps (Demo project related)</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marL="292608" lvl="1" indent="0">
              <a:lnSpc>
                <a:spcPct val="90000"/>
              </a:lnSpc>
              <a:buNone/>
            </a:pPr>
            <a:endParaRPr lang="en-GB" sz="1700"/>
          </a:p>
          <a:p>
            <a:pPr marL="578358" lvl="1" indent="-285750">
              <a:lnSpc>
                <a:spcPct val="90000"/>
              </a:lnSpc>
              <a:buFont typeface="Wingdings" panose="05000000000000000000" pitchFamily="2" charset="2"/>
              <a:buChar char="v"/>
            </a:pPr>
            <a:r>
              <a:rPr lang="en-US" sz="1700"/>
              <a:t>CMD to start zookeeper</a:t>
            </a:r>
          </a:p>
          <a:p>
            <a:pPr marL="292608" lvl="1" indent="0">
              <a:lnSpc>
                <a:spcPct val="90000"/>
              </a:lnSpc>
              <a:buNone/>
            </a:pPr>
            <a:r>
              <a:rPr lang="en-US" sz="1700"/>
              <a:t> .\bin\windows\zookeeper-server-start.bat .\config\</a:t>
            </a:r>
            <a:r>
              <a:rPr lang="en-US" sz="1700" err="1"/>
              <a:t>zookeeper.properties</a:t>
            </a:r>
            <a:r>
              <a:rPr lang="en-GB" sz="1700"/>
              <a:t>.</a:t>
            </a:r>
          </a:p>
          <a:p>
            <a:pPr marL="578358" lvl="1" indent="-285750">
              <a:lnSpc>
                <a:spcPct val="90000"/>
              </a:lnSpc>
              <a:buFont typeface="Wingdings" panose="05000000000000000000" pitchFamily="2" charset="2"/>
              <a:buChar char="v"/>
            </a:pPr>
            <a:r>
              <a:rPr lang="en-GB" sz="1700"/>
              <a:t> CMD  to start Kafka</a:t>
            </a:r>
          </a:p>
          <a:p>
            <a:pPr marL="292608" lvl="1" indent="0">
              <a:lnSpc>
                <a:spcPct val="90000"/>
              </a:lnSpc>
              <a:buNone/>
            </a:pPr>
            <a:r>
              <a:rPr lang="en-GB" sz="1700"/>
              <a:t> .\bin\windows\kafka-server-start.bat .\config\</a:t>
            </a:r>
            <a:r>
              <a:rPr lang="en-GB" sz="1700" err="1"/>
              <a:t>server.properties</a:t>
            </a:r>
            <a:endParaRPr lang="en-GB" sz="1700"/>
          </a:p>
          <a:p>
            <a:pPr marL="578358" lvl="1" indent="-285750">
              <a:lnSpc>
                <a:spcPct val="90000"/>
              </a:lnSpc>
              <a:buFont typeface="Wingdings" panose="05000000000000000000" pitchFamily="2" charset="2"/>
              <a:buChar char="v"/>
            </a:pPr>
            <a:endParaRPr lang="en-GB" sz="1700"/>
          </a:p>
          <a:p>
            <a:pPr marL="578358" lvl="1" indent="-285750">
              <a:lnSpc>
                <a:spcPct val="90000"/>
              </a:lnSpc>
              <a:buFont typeface="Wingdings" panose="05000000000000000000" pitchFamily="2" charset="2"/>
              <a:buChar char="v"/>
            </a:pPr>
            <a:r>
              <a:rPr lang="en-GB" sz="1700"/>
              <a:t>. CMD  to create a topic</a:t>
            </a:r>
          </a:p>
          <a:p>
            <a:pPr marL="292608" lvl="1" indent="0">
              <a:lnSpc>
                <a:spcPct val="90000"/>
              </a:lnSpc>
              <a:buNone/>
            </a:pPr>
            <a:r>
              <a:rPr lang="en-GB" sz="1700"/>
              <a:t> ./bin/kafka-console-consumer.sh --bootstrap-server localhost:9092 --topic </a:t>
            </a:r>
            <a:r>
              <a:rPr lang="en-GB" sz="1700" err="1"/>
              <a:t>gameStriming_Topic</a:t>
            </a:r>
            <a:r>
              <a:rPr lang="en-GB" sz="1700"/>
              <a:t>  [--from-beginning]</a:t>
            </a:r>
          </a:p>
          <a:p>
            <a:pPr marL="578358" lvl="1" indent="-285750">
              <a:lnSpc>
                <a:spcPct val="90000"/>
              </a:lnSpc>
              <a:buFont typeface="Wingdings" panose="05000000000000000000" pitchFamily="2" charset="2"/>
              <a:buChar char="v"/>
            </a:pPr>
            <a:endParaRPr lang="en-GB" sz="1700"/>
          </a:p>
          <a:p>
            <a:pPr marL="578358" lvl="1" indent="-285750">
              <a:lnSpc>
                <a:spcPct val="90000"/>
              </a:lnSpc>
              <a:buFont typeface="Wingdings" panose="05000000000000000000" pitchFamily="2" charset="2"/>
              <a:buChar char="v"/>
            </a:pPr>
            <a:r>
              <a:rPr lang="en-GB" sz="1700"/>
              <a:t>. CMD  to create a producer</a:t>
            </a:r>
          </a:p>
          <a:p>
            <a:pPr marL="292608" lvl="1" indent="0">
              <a:lnSpc>
                <a:spcPct val="90000"/>
              </a:lnSpc>
              <a:buNone/>
            </a:pPr>
            <a:r>
              <a:rPr lang="en-GB" sz="1700"/>
              <a:t> ./bin/kafka-console-producer.sh --broker-list localhost:9092 --topic </a:t>
            </a:r>
            <a:r>
              <a:rPr lang="en-GB" sz="1700" err="1"/>
              <a:t>quickstart</a:t>
            </a:r>
            <a:r>
              <a:rPr lang="en-GB" sz="1700"/>
              <a:t>-events</a:t>
            </a:r>
          </a:p>
          <a:p>
            <a:pPr marL="578358" lvl="1" indent="-285750">
              <a:lnSpc>
                <a:spcPct val="90000"/>
              </a:lnSpc>
              <a:buFont typeface="Wingdings" panose="05000000000000000000" pitchFamily="2" charset="2"/>
              <a:buChar char="v"/>
            </a:pPr>
            <a:endParaRPr lang="en-GB" sz="1700"/>
          </a:p>
        </p:txBody>
      </p:sp>
    </p:spTree>
    <p:extLst>
      <p:ext uri="{BB962C8B-B14F-4D97-AF65-F5344CB8AC3E}">
        <p14:creationId xmlns:p14="http://schemas.microsoft.com/office/powerpoint/2010/main" val="168481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1295402" y="982132"/>
            <a:ext cx="3660056" cy="1325373"/>
          </a:xfrm>
        </p:spPr>
        <p:txBody>
          <a:bodyPr anchor="b">
            <a:normAutofit/>
          </a:bodyPr>
          <a:lstStyle/>
          <a:p>
            <a:r>
              <a:rPr lang="en-US" sz="2800">
                <a:solidFill>
                  <a:srgbClr val="262626"/>
                </a:solidFill>
              </a:rPr>
              <a:t>Future tasks</a:t>
            </a:r>
          </a:p>
        </p:txBody>
      </p:sp>
      <p:cxnSp>
        <p:nvCxnSpPr>
          <p:cNvPr id="18" name="Straight Connector 17">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493774"/>
            <a:ext cx="3660057" cy="3382094"/>
          </a:xfrm>
        </p:spPr>
        <p:txBody>
          <a:bodyPr>
            <a:normAutofit/>
          </a:bodyPr>
          <a:lstStyle/>
          <a:p>
            <a:pPr marL="292608" lvl="1" indent="0" algn="ctr">
              <a:lnSpc>
                <a:spcPct val="90000"/>
              </a:lnSpc>
              <a:buNone/>
            </a:pPr>
            <a:r>
              <a:rPr lang="en-US" sz="1400" b="1" i="0" dirty="0">
                <a:solidFill>
                  <a:srgbClr val="262626"/>
                </a:solidFill>
                <a:effectLst/>
                <a:latin typeface="-apple-system"/>
              </a:rPr>
              <a:t>Output and Visualization:</a:t>
            </a:r>
            <a:r>
              <a:rPr lang="en-US" sz="1400" b="0" i="0" dirty="0">
                <a:solidFill>
                  <a:srgbClr val="262626"/>
                </a:solidFill>
                <a:effectLst/>
                <a:latin typeface="-apple-system"/>
              </a:rPr>
              <a:t> </a:t>
            </a:r>
          </a:p>
          <a:p>
            <a:pPr marL="578358" lvl="1" indent="-285750" algn="ctr">
              <a:lnSpc>
                <a:spcPct val="90000"/>
              </a:lnSpc>
              <a:buFont typeface="Wingdings" panose="05000000000000000000" pitchFamily="2" charset="2"/>
              <a:buChar char="v"/>
            </a:pPr>
            <a:r>
              <a:rPr lang="en-US" sz="1400" b="0" i="0" dirty="0">
                <a:solidFill>
                  <a:srgbClr val="262626"/>
                </a:solidFill>
                <a:effectLst/>
                <a:latin typeface="-apple-system"/>
              </a:rPr>
              <a:t>We planned to do visualization of some statistics.</a:t>
            </a:r>
            <a:endParaRPr lang="en-US" sz="1400" dirty="0">
              <a:solidFill>
                <a:srgbClr val="262626"/>
              </a:solidFill>
              <a:latin typeface="-apple-system"/>
            </a:endParaRPr>
          </a:p>
          <a:p>
            <a:pPr marL="578358" lvl="1" indent="-285750" algn="ctr">
              <a:lnSpc>
                <a:spcPct val="90000"/>
              </a:lnSpc>
              <a:buFont typeface="Wingdings" panose="05000000000000000000" pitchFamily="2" charset="2"/>
              <a:buChar char="v"/>
            </a:pPr>
            <a:r>
              <a:rPr lang="en-US" sz="1400" b="0" i="0" dirty="0">
                <a:solidFill>
                  <a:srgbClr val="262626"/>
                </a:solidFill>
                <a:effectLst/>
                <a:latin typeface="-apple-system"/>
              </a:rPr>
              <a:t>In future, We plan to visualize the real-time data and insights using data visualization tools like Apache Zeppelin, </a:t>
            </a:r>
            <a:r>
              <a:rPr lang="en-US" sz="1400" b="0" i="0" dirty="0" err="1">
                <a:solidFill>
                  <a:srgbClr val="262626"/>
                </a:solidFill>
                <a:effectLst/>
                <a:latin typeface="-apple-system"/>
              </a:rPr>
              <a:t>Jupyter</a:t>
            </a:r>
            <a:r>
              <a:rPr lang="en-US" sz="1400" b="0" i="0" dirty="0">
                <a:solidFill>
                  <a:srgbClr val="262626"/>
                </a:solidFill>
                <a:effectLst/>
                <a:latin typeface="-apple-system"/>
              </a:rPr>
              <a:t> Notebook, or Tableau(connect with Cloudera Hadoop using ODBC client and fetching data from the Hive Tables)​. </a:t>
            </a:r>
          </a:p>
          <a:p>
            <a:pPr marL="578358" lvl="1" indent="-285750" algn="ctr">
              <a:lnSpc>
                <a:spcPct val="90000"/>
              </a:lnSpc>
              <a:buFont typeface="Wingdings" panose="05000000000000000000" pitchFamily="2" charset="2"/>
              <a:buChar char="v"/>
            </a:pPr>
            <a:r>
              <a:rPr lang="en-US" sz="1400" b="0" i="0" dirty="0">
                <a:solidFill>
                  <a:srgbClr val="262626"/>
                </a:solidFill>
                <a:effectLst/>
                <a:latin typeface="-apple-system"/>
              </a:rPr>
              <a:t>This can help us provide live updates to football enthusiasts.</a:t>
            </a:r>
            <a:endParaRPr lang="en-GB" sz="1400" dirty="0">
              <a:solidFill>
                <a:srgbClr val="262626"/>
              </a:solidFill>
            </a:endParaRPr>
          </a:p>
        </p:txBody>
      </p:sp>
      <p:pic>
        <p:nvPicPr>
          <p:cNvPr id="5" name="Picture 4" descr="A screenshot of a computer&#10;&#10;Description automatically generated">
            <a:extLst>
              <a:ext uri="{FF2B5EF4-FFF2-40B4-BE49-F238E27FC236}">
                <a16:creationId xmlns:a16="http://schemas.microsoft.com/office/drawing/2014/main" id="{E8B17BD0-17A5-C47E-78CF-BF250A586508}"/>
              </a:ext>
            </a:extLst>
          </p:cNvPr>
          <p:cNvPicPr>
            <a:picLocks noChangeAspect="1"/>
          </p:cNvPicPr>
          <p:nvPr/>
        </p:nvPicPr>
        <p:blipFill>
          <a:blip r:embed="rId5"/>
          <a:stretch>
            <a:fillRect/>
          </a:stretch>
        </p:blipFill>
        <p:spPr>
          <a:xfrm>
            <a:off x="5418668" y="1330091"/>
            <a:ext cx="5469466" cy="4197815"/>
          </a:xfrm>
          <a:prstGeom prst="rect">
            <a:avLst/>
          </a:prstGeom>
          <a:ln w="57150" cmpd="thickThin">
            <a:solidFill>
              <a:srgbClr val="7F7F7F"/>
            </a:solidFill>
            <a:miter lim="800000"/>
          </a:ln>
        </p:spPr>
      </p:pic>
    </p:spTree>
    <p:extLst>
      <p:ext uri="{BB962C8B-B14F-4D97-AF65-F5344CB8AC3E}">
        <p14:creationId xmlns:p14="http://schemas.microsoft.com/office/powerpoint/2010/main" val="198669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44,146 Stock Photos, Vectors, and Video | Adobe  Stock">
            <a:extLst>
              <a:ext uri="{FF2B5EF4-FFF2-40B4-BE49-F238E27FC236}">
                <a16:creationId xmlns:a16="http://schemas.microsoft.com/office/drawing/2014/main" id="{BBBDE2C7-351C-EB82-D9D1-AA1D2E1CB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135" y="1114425"/>
            <a:ext cx="975931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1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37118"/>
            <a:ext cx="9601196" cy="1203649"/>
          </a:xfrm>
        </p:spPr>
        <p:txBody>
          <a:bodyPr/>
          <a:lstStyle/>
          <a:p>
            <a:r>
              <a:rPr lang="en-GB" dirty="0"/>
              <a:t>Project Overview</a:t>
            </a:r>
            <a:endParaRPr lang="en-US" dirty="0"/>
          </a:p>
        </p:txBody>
      </p:sp>
      <p:sp>
        <p:nvSpPr>
          <p:cNvPr id="3" name="Content Placeholder 2"/>
          <p:cNvSpPr>
            <a:spLocks noGrp="1"/>
          </p:cNvSpPr>
          <p:nvPr>
            <p:ph idx="1"/>
          </p:nvPr>
        </p:nvSpPr>
        <p:spPr>
          <a:xfrm>
            <a:off x="1097280" y="2052736"/>
            <a:ext cx="10131425" cy="3994838"/>
          </a:xfrm>
        </p:spPr>
        <p:txBody>
          <a:bodyPr/>
          <a:lstStyle/>
          <a:p>
            <a:r>
              <a:rPr lang="en-GB" b="1" dirty="0"/>
              <a:t>Dataset: </a:t>
            </a:r>
            <a:r>
              <a:rPr lang="en-GB" dirty="0"/>
              <a:t>we</a:t>
            </a:r>
            <a:r>
              <a:rPr lang="en-GB" b="1" dirty="0"/>
              <a:t> </a:t>
            </a:r>
            <a:r>
              <a:rPr lang="en-GB" dirty="0"/>
              <a:t>have used </a:t>
            </a:r>
            <a:r>
              <a:rPr lang="en-US" b="0" i="0" dirty="0">
                <a:solidFill>
                  <a:srgbClr val="1F2328"/>
                </a:solidFill>
                <a:effectLst/>
                <a:latin typeface="-apple-system"/>
              </a:rPr>
              <a:t>International Football Results from 1872 to 2023 dataset from popular website Kaggle: (</a:t>
            </a:r>
            <a:r>
              <a:rPr lang="en-US" b="0" i="0" u="none" strike="noStrike" dirty="0">
                <a:effectLst/>
                <a:latin typeface="-apple-system"/>
                <a:hlinkClick r:id="rId2"/>
              </a:rPr>
              <a:t>https://www.kaggle.com/datasets/martj42/international-football-results-from-1872-to-2017?datasetId=4305</a:t>
            </a:r>
            <a:r>
              <a:rPr lang="en-US" b="0" i="0" dirty="0">
                <a:solidFill>
                  <a:srgbClr val="1F2328"/>
                </a:solidFill>
                <a:effectLst/>
                <a:latin typeface="-apple-system"/>
              </a:rPr>
              <a:t>)</a:t>
            </a:r>
            <a:endParaRPr lang="en-US" dirty="0"/>
          </a:p>
          <a:p>
            <a:r>
              <a:rPr lang="en-GB" b="1" dirty="0"/>
              <a:t>Spark: </a:t>
            </a:r>
            <a:r>
              <a:rPr lang="en-GB" dirty="0"/>
              <a:t>It is used for getting the dataset and performing some filter and aggregation</a:t>
            </a:r>
          </a:p>
          <a:p>
            <a:r>
              <a:rPr lang="en-GB" b="1" dirty="0"/>
              <a:t>Hive/HBase: </a:t>
            </a:r>
            <a:r>
              <a:rPr lang="en-GB" dirty="0"/>
              <a:t>The enriched result is saved in Hive/HBase.</a:t>
            </a:r>
          </a:p>
          <a:p>
            <a:r>
              <a:rPr lang="en-GB" b="1" dirty="0"/>
              <a:t>Kafka: </a:t>
            </a:r>
            <a:r>
              <a:rPr lang="en-GB" dirty="0"/>
              <a:t>Distributed messaging system which is used for </a:t>
            </a:r>
            <a:r>
              <a:rPr lang="en-US" dirty="0"/>
              <a:t>streaming analytics and data integration(Demo Project)</a:t>
            </a:r>
          </a:p>
          <a:p>
            <a:endParaRPr lang="en-GB" dirty="0"/>
          </a:p>
        </p:txBody>
      </p:sp>
    </p:spTree>
    <p:extLst>
      <p:ext uri="{BB962C8B-B14F-4D97-AF65-F5344CB8AC3E}">
        <p14:creationId xmlns:p14="http://schemas.microsoft.com/office/powerpoint/2010/main" val="7011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137" y="463416"/>
            <a:ext cx="9601196" cy="1303867"/>
          </a:xfrm>
        </p:spPr>
        <p:txBody>
          <a:bodyPr>
            <a:normAutofit fontScale="90000"/>
          </a:bodyPr>
          <a:lstStyle/>
          <a:p>
            <a:br>
              <a:rPr lang="en-GB" dirty="0"/>
            </a:br>
            <a:r>
              <a:rPr lang="en-GB" dirty="0"/>
              <a:t>Project Overview</a:t>
            </a:r>
            <a:endParaRPr lang="en-US" dirty="0"/>
          </a:p>
        </p:txBody>
      </p:sp>
      <p:sp>
        <p:nvSpPr>
          <p:cNvPr id="10" name="TextBox 9">
            <a:extLst>
              <a:ext uri="{FF2B5EF4-FFF2-40B4-BE49-F238E27FC236}">
                <a16:creationId xmlns:a16="http://schemas.microsoft.com/office/drawing/2014/main" id="{A2D62D9B-D07E-ED61-317A-490EF3EC4371}"/>
              </a:ext>
            </a:extLst>
          </p:cNvPr>
          <p:cNvSpPr txBox="1"/>
          <p:nvPr/>
        </p:nvSpPr>
        <p:spPr>
          <a:xfrm>
            <a:off x="3080094" y="4511550"/>
            <a:ext cx="1920241" cy="369332"/>
          </a:xfrm>
          <a:prstGeom prst="rect">
            <a:avLst/>
          </a:prstGeom>
          <a:noFill/>
        </p:spPr>
        <p:txBody>
          <a:bodyPr wrap="square">
            <a:spAutoFit/>
          </a:bodyPr>
          <a:lstStyle/>
          <a:p>
            <a:endParaRPr lang="en-US" dirty="0"/>
          </a:p>
        </p:txBody>
      </p:sp>
      <p:pic>
        <p:nvPicPr>
          <p:cNvPr id="7" name="Picture 2">
            <a:extLst>
              <a:ext uri="{FF2B5EF4-FFF2-40B4-BE49-F238E27FC236}">
                <a16:creationId xmlns:a16="http://schemas.microsoft.com/office/drawing/2014/main" id="{DA83D3F3-C5E3-0412-03EF-A4E33FAB9A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32"/>
          <a:stretch/>
        </p:blipFill>
        <p:spPr bwMode="auto">
          <a:xfrm>
            <a:off x="4376630" y="2495910"/>
            <a:ext cx="6564085" cy="3621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with a white circle and blue text">
            <a:extLst>
              <a:ext uri="{FF2B5EF4-FFF2-40B4-BE49-F238E27FC236}">
                <a16:creationId xmlns:a16="http://schemas.microsoft.com/office/drawing/2014/main" id="{771F160A-D1DF-AD9C-8120-7B58704CC91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491915" y="2951747"/>
            <a:ext cx="2884715" cy="831176"/>
          </a:xfrm>
          <a:prstGeom prst="rect">
            <a:avLst/>
          </a:prstGeom>
        </p:spPr>
      </p:pic>
      <p:sp>
        <p:nvSpPr>
          <p:cNvPr id="15" name="TextBox 14">
            <a:extLst>
              <a:ext uri="{FF2B5EF4-FFF2-40B4-BE49-F238E27FC236}">
                <a16:creationId xmlns:a16="http://schemas.microsoft.com/office/drawing/2014/main" id="{0424A86D-6634-9CF1-470A-2A058CF8DF5E}"/>
              </a:ext>
            </a:extLst>
          </p:cNvPr>
          <p:cNvSpPr txBox="1"/>
          <p:nvPr/>
        </p:nvSpPr>
        <p:spPr>
          <a:xfrm>
            <a:off x="1785649" y="2905670"/>
            <a:ext cx="2018914" cy="923330"/>
          </a:xfrm>
          <a:prstGeom prst="rect">
            <a:avLst/>
          </a:prstGeom>
          <a:noFill/>
        </p:spPr>
        <p:txBody>
          <a:bodyPr wrap="square">
            <a:spAutoFit/>
          </a:bodyPr>
          <a:lstStyle/>
          <a:p>
            <a:r>
              <a:rPr lang="en-US" dirty="0"/>
              <a:t>INPUT</a:t>
            </a:r>
          </a:p>
          <a:p>
            <a:r>
              <a:rPr lang="en-US" dirty="0"/>
              <a:t>DATA</a:t>
            </a:r>
          </a:p>
          <a:p>
            <a:endParaRPr lang="en-US" dirty="0"/>
          </a:p>
        </p:txBody>
      </p:sp>
      <p:pic>
        <p:nvPicPr>
          <p:cNvPr id="16" name="Picture 15">
            <a:extLst>
              <a:ext uri="{FF2B5EF4-FFF2-40B4-BE49-F238E27FC236}">
                <a16:creationId xmlns:a16="http://schemas.microsoft.com/office/drawing/2014/main" id="{5CB9B3EE-0960-9261-B8BB-8D0095DCF1F7}"/>
              </a:ext>
            </a:extLst>
          </p:cNvPr>
          <p:cNvPicPr>
            <a:picLocks noChangeAspect="1"/>
          </p:cNvPicPr>
          <p:nvPr/>
        </p:nvPicPr>
        <p:blipFill>
          <a:blip r:embed="rId4"/>
          <a:stretch>
            <a:fillRect/>
          </a:stretch>
        </p:blipFill>
        <p:spPr>
          <a:xfrm>
            <a:off x="7948171" y="3089443"/>
            <a:ext cx="1684166" cy="1386960"/>
          </a:xfrm>
          <a:prstGeom prst="rect">
            <a:avLst/>
          </a:prstGeom>
        </p:spPr>
      </p:pic>
      <p:pic>
        <p:nvPicPr>
          <p:cNvPr id="18" name="Picture 17" descr="A computer monitor and tablet with colorful graphs on screen&#10;&#10;Description automatically generated with medium confidence">
            <a:extLst>
              <a:ext uri="{FF2B5EF4-FFF2-40B4-BE49-F238E27FC236}">
                <a16:creationId xmlns:a16="http://schemas.microsoft.com/office/drawing/2014/main" id="{AD228E9C-19BB-FFD4-610D-EF20E6595A74}"/>
              </a:ext>
            </a:extLst>
          </p:cNvPr>
          <p:cNvPicPr>
            <a:picLocks noChangeAspect="1"/>
          </p:cNvPicPr>
          <p:nvPr/>
        </p:nvPicPr>
        <p:blipFill>
          <a:blip r:embed="rId5"/>
          <a:stretch>
            <a:fillRect/>
          </a:stretch>
        </p:blipFill>
        <p:spPr>
          <a:xfrm>
            <a:off x="1539063" y="4845568"/>
            <a:ext cx="2585141" cy="1342919"/>
          </a:xfrm>
          <a:prstGeom prst="rect">
            <a:avLst/>
          </a:prstGeom>
        </p:spPr>
      </p:pic>
      <p:sp>
        <p:nvSpPr>
          <p:cNvPr id="19" name="Arrow: Right 18">
            <a:extLst>
              <a:ext uri="{FF2B5EF4-FFF2-40B4-BE49-F238E27FC236}">
                <a16:creationId xmlns:a16="http://schemas.microsoft.com/office/drawing/2014/main" id="{C64835FF-C215-C79F-9224-9E098EE93482}"/>
              </a:ext>
            </a:extLst>
          </p:cNvPr>
          <p:cNvSpPr/>
          <p:nvPr/>
        </p:nvSpPr>
        <p:spPr>
          <a:xfrm rot="10800000">
            <a:off x="4144036" y="5261992"/>
            <a:ext cx="1112523" cy="255035"/>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5" name="TextBox 24">
            <a:extLst>
              <a:ext uri="{FF2B5EF4-FFF2-40B4-BE49-F238E27FC236}">
                <a16:creationId xmlns:a16="http://schemas.microsoft.com/office/drawing/2014/main" id="{0D9911E8-86FD-9DB7-4665-75DE5DEE9CD0}"/>
              </a:ext>
            </a:extLst>
          </p:cNvPr>
          <p:cNvSpPr txBox="1"/>
          <p:nvPr/>
        </p:nvSpPr>
        <p:spPr>
          <a:xfrm>
            <a:off x="1554359" y="4799491"/>
            <a:ext cx="6112042" cy="369332"/>
          </a:xfrm>
          <a:prstGeom prst="rect">
            <a:avLst/>
          </a:prstGeom>
          <a:noFill/>
        </p:spPr>
        <p:txBody>
          <a:bodyPr wrap="square">
            <a:spAutoFit/>
          </a:bodyPr>
          <a:lstStyle/>
          <a:p>
            <a:r>
              <a:rPr lang="en-US" dirty="0"/>
              <a:t>Tableau</a:t>
            </a:r>
          </a:p>
        </p:txBody>
      </p:sp>
    </p:spTree>
    <p:extLst>
      <p:ext uri="{BB962C8B-B14F-4D97-AF65-F5344CB8AC3E}">
        <p14:creationId xmlns:p14="http://schemas.microsoft.com/office/powerpoint/2010/main" val="5879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 stack used</a:t>
            </a:r>
            <a:endParaRPr lang="en-US" dirty="0"/>
          </a:p>
        </p:txBody>
      </p:sp>
      <p:sp>
        <p:nvSpPr>
          <p:cNvPr id="3" name="Content Placeholder 2"/>
          <p:cNvSpPr>
            <a:spLocks noGrp="1"/>
          </p:cNvSpPr>
          <p:nvPr>
            <p:ph idx="1"/>
          </p:nvPr>
        </p:nvSpPr>
        <p:spPr>
          <a:xfrm>
            <a:off x="1097280" y="1845734"/>
            <a:ext cx="10058400" cy="3606483"/>
          </a:xfrm>
        </p:spPr>
        <p:txBody>
          <a:bodyPr>
            <a:normAutofit fontScale="92500" lnSpcReduction="10000"/>
          </a:bodyPr>
          <a:lstStyle/>
          <a:p>
            <a:pPr lvl="1">
              <a:buFont typeface="Wingdings" panose="05000000000000000000" pitchFamily="2" charset="2"/>
              <a:buChar char="v"/>
            </a:pPr>
            <a:endParaRPr lang="en-GB" dirty="0"/>
          </a:p>
          <a:p>
            <a:pPr lvl="1">
              <a:buFont typeface="Wingdings" panose="05000000000000000000" pitchFamily="2" charset="2"/>
              <a:buChar char="v"/>
            </a:pPr>
            <a:endParaRPr lang="en-GB" dirty="0"/>
          </a:p>
          <a:p>
            <a:pPr lvl="1">
              <a:buFont typeface="Wingdings" panose="05000000000000000000" pitchFamily="2" charset="2"/>
              <a:buChar char="v"/>
            </a:pPr>
            <a:r>
              <a:rPr lang="en-GB" dirty="0"/>
              <a:t>Spark streaming – 2.4.4</a:t>
            </a:r>
          </a:p>
          <a:p>
            <a:pPr lvl="1">
              <a:buFont typeface="Wingdings" panose="05000000000000000000" pitchFamily="2" charset="2"/>
              <a:buChar char="v"/>
            </a:pPr>
            <a:r>
              <a:rPr lang="en-GB" dirty="0"/>
              <a:t>Spark core – 2.4.4</a:t>
            </a:r>
          </a:p>
          <a:p>
            <a:pPr lvl="1">
              <a:buFont typeface="Wingdings" panose="05000000000000000000" pitchFamily="2" charset="2"/>
              <a:buChar char="v"/>
            </a:pPr>
            <a:r>
              <a:rPr lang="en-GB" dirty="0"/>
              <a:t>Java - 8</a:t>
            </a:r>
          </a:p>
          <a:p>
            <a:pPr lvl="1">
              <a:buFont typeface="Wingdings" panose="05000000000000000000" pitchFamily="2" charset="2"/>
              <a:buChar char="v"/>
            </a:pPr>
            <a:r>
              <a:rPr lang="en-GB" dirty="0"/>
              <a:t>Hadoop – 2.6.0</a:t>
            </a:r>
          </a:p>
          <a:p>
            <a:pPr lvl="1">
              <a:buFont typeface="Wingdings" panose="05000000000000000000" pitchFamily="2" charset="2"/>
              <a:buChar char="v"/>
            </a:pPr>
            <a:r>
              <a:rPr lang="en-GB" dirty="0" err="1"/>
              <a:t>Hbase</a:t>
            </a:r>
            <a:r>
              <a:rPr lang="en-GB" dirty="0"/>
              <a:t> – 2.2.5</a:t>
            </a:r>
          </a:p>
          <a:p>
            <a:pPr lvl="1">
              <a:buFont typeface="Wingdings" panose="05000000000000000000" pitchFamily="2" charset="2"/>
              <a:buChar char="v"/>
            </a:pPr>
            <a:r>
              <a:rPr lang="en-GB" dirty="0"/>
              <a:t>Hive – 2.3 </a:t>
            </a:r>
          </a:p>
          <a:p>
            <a:pPr lvl="1">
              <a:buFont typeface="Wingdings" panose="05000000000000000000" pitchFamily="2" charset="2"/>
              <a:buChar char="v"/>
            </a:pPr>
            <a:r>
              <a:rPr lang="en-GB" dirty="0"/>
              <a:t>Kafka –  2.13-3.5.1</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164556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8081"/>
            <a:ext cx="10058400" cy="860825"/>
          </a:xfrm>
        </p:spPr>
        <p:txBody>
          <a:bodyPr>
            <a:normAutofit fontScale="90000"/>
          </a:bodyPr>
          <a:lstStyle/>
          <a:p>
            <a:r>
              <a:rPr lang="en-GB" dirty="0"/>
              <a:t>      </a:t>
            </a:r>
            <a:br>
              <a:rPr lang="en-GB" dirty="0"/>
            </a:br>
            <a:r>
              <a:rPr lang="en-GB" dirty="0"/>
              <a:t>Dataset used</a:t>
            </a:r>
            <a:endParaRPr lang="en-US" dirty="0"/>
          </a:p>
        </p:txBody>
      </p:sp>
      <p:sp>
        <p:nvSpPr>
          <p:cNvPr id="3" name="Content Placeholder 2"/>
          <p:cNvSpPr>
            <a:spLocks noGrp="1"/>
          </p:cNvSpPr>
          <p:nvPr>
            <p:ph idx="1"/>
          </p:nvPr>
        </p:nvSpPr>
        <p:spPr>
          <a:xfrm>
            <a:off x="1097280" y="1171073"/>
            <a:ext cx="10058400" cy="4828673"/>
          </a:xfrm>
        </p:spPr>
        <p:txBody>
          <a:bodyPr/>
          <a:lstStyle/>
          <a:p>
            <a:pPr marL="635508" lvl="1" indent="-342900">
              <a:buFont typeface="Wingdings" panose="05000000000000000000" pitchFamily="2" charset="2"/>
              <a:buChar char="v"/>
            </a:pPr>
            <a:r>
              <a:rPr lang="en-GB" dirty="0"/>
              <a:t>Used static football dataset from </a:t>
            </a:r>
            <a:r>
              <a:rPr lang="en-GB" dirty="0" err="1"/>
              <a:t>kaggle</a:t>
            </a:r>
            <a:endParaRPr lang="en-GB" dirty="0"/>
          </a:p>
          <a:p>
            <a:pPr marL="635508" lvl="1" indent="-342900">
              <a:buFont typeface="Wingdings" panose="05000000000000000000" pitchFamily="2" charset="2"/>
              <a:buChar char="v"/>
            </a:pPr>
            <a:r>
              <a:rPr lang="en-US" b="0" i="0" u="none" strike="noStrike" dirty="0">
                <a:effectLst/>
                <a:latin typeface="-apple-system"/>
                <a:hlinkClick r:id="rId2"/>
              </a:rPr>
              <a:t>https://www.kaggle.com/datasets/martj42/international-football-results-from-1872-to-2017?datasetId=4305 </a:t>
            </a:r>
            <a:endParaRPr lang="en-US" b="0" i="0" u="none" strike="noStrike" dirty="0">
              <a:effectLst/>
              <a:latin typeface="-apple-system"/>
            </a:endParaRPr>
          </a:p>
          <a:p>
            <a:pPr marL="635508" lvl="1" indent="-342900">
              <a:buFont typeface="Wingdings" panose="05000000000000000000" pitchFamily="2" charset="2"/>
              <a:buChar char="v"/>
            </a:pPr>
            <a:r>
              <a:rPr lang="en-GB" dirty="0"/>
              <a:t>Created a program to split the whole dataset into smaller </a:t>
            </a:r>
            <a:r>
              <a:rPr lang="en-GB" dirty="0" err="1"/>
              <a:t>datset</a:t>
            </a:r>
            <a:r>
              <a:rPr lang="en-GB" dirty="0"/>
              <a:t> to use </a:t>
            </a:r>
            <a:r>
              <a:rPr lang="en-GB" dirty="0" err="1"/>
              <a:t>apache</a:t>
            </a:r>
            <a:r>
              <a:rPr lang="en-GB" dirty="0"/>
              <a:t> data streaming</a:t>
            </a:r>
          </a:p>
          <a:p>
            <a:pPr marL="292608" lvl="1" indent="0">
              <a:buNone/>
            </a:pPr>
            <a:endParaRPr lang="en-GB" dirty="0"/>
          </a:p>
          <a:p>
            <a:pPr marL="292608" lvl="1" indent="0">
              <a:buNone/>
            </a:pPr>
            <a:endParaRPr lang="en-US" dirty="0"/>
          </a:p>
        </p:txBody>
      </p:sp>
      <p:pic>
        <p:nvPicPr>
          <p:cNvPr id="6" name="Picture 5">
            <a:extLst>
              <a:ext uri="{FF2B5EF4-FFF2-40B4-BE49-F238E27FC236}">
                <a16:creationId xmlns:a16="http://schemas.microsoft.com/office/drawing/2014/main" id="{C27CEAC2-651E-5B90-C70B-3A72DF2CC458}"/>
              </a:ext>
            </a:extLst>
          </p:cNvPr>
          <p:cNvPicPr>
            <a:picLocks noChangeAspect="1"/>
          </p:cNvPicPr>
          <p:nvPr/>
        </p:nvPicPr>
        <p:blipFill>
          <a:blip r:embed="rId3"/>
          <a:stretch>
            <a:fillRect/>
          </a:stretch>
        </p:blipFill>
        <p:spPr>
          <a:xfrm>
            <a:off x="1645897" y="2888574"/>
            <a:ext cx="7973852" cy="3293339"/>
          </a:xfrm>
          <a:prstGeom prst="rect">
            <a:avLst/>
          </a:prstGeom>
        </p:spPr>
      </p:pic>
    </p:spTree>
    <p:extLst>
      <p:ext uri="{BB962C8B-B14F-4D97-AF65-F5344CB8AC3E}">
        <p14:creationId xmlns:p14="http://schemas.microsoft.com/office/powerpoint/2010/main" val="375021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Apache Data Streaming sample</a:t>
            </a:r>
            <a:endParaRPr lang="en-US" dirty="0"/>
          </a:p>
        </p:txBody>
      </p:sp>
      <p:sp>
        <p:nvSpPr>
          <p:cNvPr id="3" name="Content Placeholder 2"/>
          <p:cNvSpPr>
            <a:spLocks noGrp="1"/>
          </p:cNvSpPr>
          <p:nvPr>
            <p:ph idx="1"/>
          </p:nvPr>
        </p:nvSpPr>
        <p:spPr/>
        <p:txBody>
          <a:bodyPr/>
          <a:lstStyle/>
          <a:p>
            <a:pPr marL="578358" lvl="1" indent="-285750">
              <a:buFont typeface="Wingdings" panose="05000000000000000000" pitchFamily="2" charset="2"/>
              <a:buChar char="v"/>
            </a:pPr>
            <a:r>
              <a:rPr lang="en-GB" dirty="0"/>
              <a:t>Received csv file as text stream input and allocate infrastructure to complete the allocated jobs</a:t>
            </a:r>
          </a:p>
          <a:p>
            <a:pPr marL="292608" lvl="1" indent="0">
              <a:buNone/>
            </a:pPr>
            <a:endParaRPr lang="en-GB" dirty="0"/>
          </a:p>
          <a:p>
            <a:pPr marL="292608" lvl="1" indent="0">
              <a:buNone/>
            </a:pPr>
            <a:r>
              <a:rPr lang="en-GB" dirty="0"/>
              <a:t>   </a:t>
            </a:r>
          </a:p>
          <a:p>
            <a:pPr marL="292608" lvl="1" indent="0">
              <a:buNone/>
            </a:pPr>
            <a:endParaRPr lang="en-US" dirty="0"/>
          </a:p>
        </p:txBody>
      </p:sp>
      <p:sp>
        <p:nvSpPr>
          <p:cNvPr id="6" name="TextBox 5"/>
          <p:cNvSpPr txBox="1"/>
          <p:nvPr/>
        </p:nvSpPr>
        <p:spPr>
          <a:xfrm>
            <a:off x="4831401" y="5684428"/>
            <a:ext cx="3560123" cy="369332"/>
          </a:xfrm>
          <a:prstGeom prst="rect">
            <a:avLst/>
          </a:prstGeom>
          <a:noFill/>
        </p:spPr>
        <p:txBody>
          <a:bodyPr wrap="square" rtlCol="0">
            <a:spAutoFit/>
          </a:bodyPr>
          <a:lstStyle/>
          <a:p>
            <a:r>
              <a:rPr lang="en-GB" dirty="0"/>
              <a:t>Fig 2: Apache data stream console</a:t>
            </a:r>
            <a:endParaRPr lang="en-US" dirty="0"/>
          </a:p>
        </p:txBody>
      </p:sp>
      <p:pic>
        <p:nvPicPr>
          <p:cNvPr id="8" name="Picture 7">
            <a:extLst>
              <a:ext uri="{FF2B5EF4-FFF2-40B4-BE49-F238E27FC236}">
                <a16:creationId xmlns:a16="http://schemas.microsoft.com/office/drawing/2014/main" id="{2F23907D-8B08-C926-42EE-176ADC540003}"/>
              </a:ext>
            </a:extLst>
          </p:cNvPr>
          <p:cNvPicPr>
            <a:picLocks noChangeAspect="1"/>
          </p:cNvPicPr>
          <p:nvPr/>
        </p:nvPicPr>
        <p:blipFill>
          <a:blip r:embed="rId2"/>
          <a:stretch>
            <a:fillRect/>
          </a:stretch>
        </p:blipFill>
        <p:spPr>
          <a:xfrm>
            <a:off x="2504838" y="2884571"/>
            <a:ext cx="6894925" cy="2799857"/>
          </a:xfrm>
          <a:prstGeom prst="rect">
            <a:avLst/>
          </a:prstGeom>
        </p:spPr>
      </p:pic>
    </p:spTree>
    <p:extLst>
      <p:ext uri="{BB962C8B-B14F-4D97-AF65-F5344CB8AC3E}">
        <p14:creationId xmlns:p14="http://schemas.microsoft.com/office/powerpoint/2010/main" val="130015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Spark Streaming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923469"/>
            <a:ext cx="2725059" cy="1362530"/>
          </a:xfrm>
        </p:spPr>
      </p:pic>
      <p:sp>
        <p:nvSpPr>
          <p:cNvPr id="5"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r>
              <a:rPr lang="en-GB" dirty="0"/>
              <a:t>Get international football statistics from the split dataset</a:t>
            </a:r>
          </a:p>
          <a:p>
            <a:pPr marL="578358" lvl="1" indent="-285750">
              <a:buFont typeface="Wingdings" panose="05000000000000000000" pitchFamily="2" charset="2"/>
              <a:buChar char="v"/>
            </a:pPr>
            <a:r>
              <a:rPr lang="en-GB" dirty="0"/>
              <a:t>Filter required columns like </a:t>
            </a:r>
            <a:r>
              <a:rPr lang="en-GB" dirty="0" err="1"/>
              <a:t>home_team</a:t>
            </a:r>
            <a:r>
              <a:rPr lang="en-GB" dirty="0"/>
              <a:t>, </a:t>
            </a:r>
            <a:r>
              <a:rPr lang="en-GB" dirty="0" err="1"/>
              <a:t>away_team</a:t>
            </a:r>
            <a:r>
              <a:rPr lang="en-GB" dirty="0"/>
              <a:t>, </a:t>
            </a:r>
            <a:r>
              <a:rPr lang="en-GB" dirty="0" err="1"/>
              <a:t>home_goal</a:t>
            </a:r>
            <a:r>
              <a:rPr lang="en-GB" dirty="0"/>
              <a:t>, </a:t>
            </a:r>
            <a:r>
              <a:rPr lang="en-GB" dirty="0" err="1"/>
              <a:t>away_goal</a:t>
            </a:r>
            <a:r>
              <a:rPr lang="en-GB" dirty="0"/>
              <a:t>, city, </a:t>
            </a:r>
            <a:r>
              <a:rPr lang="en-GB" dirty="0" err="1"/>
              <a:t>match_type</a:t>
            </a:r>
            <a:r>
              <a:rPr lang="en-GB" dirty="0"/>
              <a:t> etc</a:t>
            </a:r>
          </a:p>
          <a:p>
            <a:pPr marL="578358" lvl="1" indent="-285750">
              <a:buFont typeface="Wingdings" panose="05000000000000000000" pitchFamily="2" charset="2"/>
              <a:buChar char="v"/>
            </a:pPr>
            <a:r>
              <a:rPr lang="en-GB" dirty="0"/>
              <a:t>Calculate total scores by each country, frequency of match type, organizing city with frequency</a:t>
            </a:r>
          </a:p>
          <a:p>
            <a:pPr marL="578358" lvl="1" indent="-285750">
              <a:buFont typeface="Wingdings" panose="05000000000000000000" pitchFamily="2" charset="2"/>
              <a:buChar char="v"/>
            </a:pPr>
            <a:r>
              <a:rPr lang="en-GB" dirty="0"/>
              <a:t>Filter data based on threshold values for different use cases</a:t>
            </a:r>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886"/>
          <a:stretch/>
        </p:blipFill>
        <p:spPr>
          <a:xfrm>
            <a:off x="2171023" y="4299507"/>
            <a:ext cx="7910913" cy="1057275"/>
          </a:xfrm>
          <a:prstGeom prst="rect">
            <a:avLst/>
          </a:prstGeom>
        </p:spPr>
      </p:pic>
      <p:sp>
        <p:nvSpPr>
          <p:cNvPr id="3" name="TextBox 2">
            <a:extLst>
              <a:ext uri="{FF2B5EF4-FFF2-40B4-BE49-F238E27FC236}">
                <a16:creationId xmlns:a16="http://schemas.microsoft.com/office/drawing/2014/main" id="{00C6E9E7-9757-D911-1431-569B272D99BD}"/>
              </a:ext>
            </a:extLst>
          </p:cNvPr>
          <p:cNvSpPr txBox="1"/>
          <p:nvPr/>
        </p:nvSpPr>
        <p:spPr>
          <a:xfrm>
            <a:off x="865145" y="4387336"/>
            <a:ext cx="2611755" cy="369332"/>
          </a:xfrm>
          <a:prstGeom prst="rect">
            <a:avLst/>
          </a:prstGeom>
          <a:noFill/>
        </p:spPr>
        <p:txBody>
          <a:bodyPr wrap="square" rtlCol="0">
            <a:spAutoFit/>
          </a:bodyPr>
          <a:lstStyle/>
          <a:p>
            <a:r>
              <a:rPr lang="en-US" dirty="0"/>
              <a:t>Text Stream</a:t>
            </a:r>
          </a:p>
        </p:txBody>
      </p:sp>
    </p:spTree>
    <p:extLst>
      <p:ext uri="{BB962C8B-B14F-4D97-AF65-F5344CB8AC3E}">
        <p14:creationId xmlns:p14="http://schemas.microsoft.com/office/powerpoint/2010/main" val="226911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Apache HBASE/Hive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3" t="35610" r="8881" b="32683"/>
          <a:stretch/>
        </p:blipFill>
        <p:spPr>
          <a:xfrm>
            <a:off x="1295402" y="1456816"/>
            <a:ext cx="2692513" cy="777836"/>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292608" lvl="1" indent="0">
              <a:buNone/>
            </a:pPr>
            <a:endParaRPr lang="en-GB" dirty="0"/>
          </a:p>
          <a:p>
            <a:pPr marL="578358" lvl="1" indent="-285750">
              <a:buFont typeface="Wingdings" panose="05000000000000000000" pitchFamily="2" charset="2"/>
              <a:buChar char="v"/>
            </a:pPr>
            <a:r>
              <a:rPr lang="en-GB" dirty="0"/>
              <a:t>The output data from spark (aggregated) is persist in HBase/Hive database</a:t>
            </a:r>
          </a:p>
          <a:p>
            <a:pPr marL="292608" lvl="1" indent="0">
              <a:buFont typeface="Calibri" pitchFamily="34" charset="0"/>
              <a:buNone/>
            </a:pPr>
            <a:r>
              <a:rPr lang="en-GB" dirty="0"/>
              <a:t>   </a:t>
            </a:r>
          </a:p>
          <a:p>
            <a:pPr marL="292608" lvl="1" indent="0">
              <a:buFont typeface="Calibri" pitchFamily="34" charse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25455210-F2B6-92E6-F3FC-4E1048803706}"/>
              </a:ext>
            </a:extLst>
          </p:cNvPr>
          <p:cNvPicPr>
            <a:picLocks noChangeAspect="1"/>
          </p:cNvPicPr>
          <p:nvPr/>
        </p:nvPicPr>
        <p:blipFill>
          <a:blip r:embed="rId3"/>
          <a:stretch>
            <a:fillRect/>
          </a:stretch>
        </p:blipFill>
        <p:spPr>
          <a:xfrm>
            <a:off x="1036320" y="3149601"/>
            <a:ext cx="10058400" cy="2674920"/>
          </a:xfrm>
          <a:prstGeom prst="rect">
            <a:avLst/>
          </a:prstGeom>
        </p:spPr>
      </p:pic>
    </p:spTree>
    <p:extLst>
      <p:ext uri="{BB962C8B-B14F-4D97-AF65-F5344CB8AC3E}">
        <p14:creationId xmlns:p14="http://schemas.microsoft.com/office/powerpoint/2010/main" val="170956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055599" y="1055077"/>
            <a:ext cx="2532909" cy="4794578"/>
          </a:xfrm>
        </p:spPr>
        <p:txBody>
          <a:bodyPr>
            <a:normAutofit/>
          </a:bodyPr>
          <a:lstStyle/>
          <a:p>
            <a:r>
              <a:rPr lang="en-US">
                <a:solidFill>
                  <a:srgbClr val="262626"/>
                </a:solidFill>
              </a:rPr>
              <a:t>Project execution steps</a:t>
            </a:r>
          </a:p>
        </p:txBody>
      </p:sp>
      <p:sp useBgFill="1">
        <p:nvSpPr>
          <p:cNvPr id="28" name="Rectangle 27">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99243AE-1EC0-35F7-28AA-65CCC4F7A2CA}"/>
              </a:ext>
            </a:extLst>
          </p:cNvPr>
          <p:cNvGraphicFramePr>
            <a:graphicFrameLocks noGrp="1"/>
          </p:cNvGraphicFramePr>
          <p:nvPr>
            <p:ph idx="1"/>
            <p:extLst>
              <p:ext uri="{D42A27DB-BD31-4B8C-83A1-F6EECF244321}">
                <p14:modId xmlns:p14="http://schemas.microsoft.com/office/powerpoint/2010/main" val="1268922308"/>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3708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6614</TotalTime>
  <Words>805</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Garamond</vt:lpstr>
      <vt:lpstr>Wingdings</vt:lpstr>
      <vt:lpstr>Organic</vt:lpstr>
      <vt:lpstr>CS523-BDT-Final Project on SOCCOR ANALYSER</vt:lpstr>
      <vt:lpstr>Project Overview</vt:lpstr>
      <vt:lpstr> Project Overview</vt:lpstr>
      <vt:lpstr>Technology stack used</vt:lpstr>
      <vt:lpstr>       Dataset used</vt:lpstr>
      <vt:lpstr>      Apache Data Streaming sample</vt:lpstr>
      <vt:lpstr>    Spark Streaming</vt:lpstr>
      <vt:lpstr>   Apache HBASE/Hive</vt:lpstr>
      <vt:lpstr>Project execution steps</vt:lpstr>
      <vt:lpstr>Project execution steps</vt:lpstr>
      <vt:lpstr>Project execution steps</vt:lpstr>
      <vt:lpstr>    Apache Kafka</vt:lpstr>
      <vt:lpstr>Kafka Demo steps (Demo project related)</vt:lpstr>
      <vt:lpstr>Future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SOCCOR ANALYSER</dc:title>
  <dc:creator>9779811194185</dc:creator>
  <cp:lastModifiedBy>nati b</cp:lastModifiedBy>
  <cp:revision>46</cp:revision>
  <cp:lastPrinted>2023-10-04T01:07:32Z</cp:lastPrinted>
  <dcterms:created xsi:type="dcterms:W3CDTF">2022-09-21T20:32:52Z</dcterms:created>
  <dcterms:modified xsi:type="dcterms:W3CDTF">2023-10-04T01:11:37Z</dcterms:modified>
</cp:coreProperties>
</file>