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2" r:id="rId7"/>
    <p:sldId id="261" r:id="rId8"/>
    <p:sldId id="263" r:id="rId9"/>
    <p:sldId id="264" r:id="rId10"/>
    <p:sldId id="265" r:id="rId11"/>
    <p:sldId id="271" r:id="rId12"/>
    <p:sldId id="269" r:id="rId13"/>
    <p:sldId id="27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8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531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62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54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0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44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9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4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9/27/2023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01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94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54687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725" y="255099"/>
            <a:ext cx="10058400" cy="3566160"/>
          </a:xfrm>
        </p:spPr>
        <p:txBody>
          <a:bodyPr>
            <a:normAutofit/>
          </a:bodyPr>
          <a:lstStyle/>
          <a:p>
            <a:r>
              <a:rPr lang="en-GB" sz="6000" dirty="0"/>
              <a:t>CS523-BDT-Final Project on</a:t>
            </a:r>
            <a:br>
              <a:rPr lang="en-GB" sz="6000" dirty="0"/>
            </a:br>
            <a:r>
              <a:rPr lang="en-GB" sz="6000" dirty="0"/>
              <a:t>SOCCOR ANALYSER</a:t>
            </a:r>
            <a:endParaRPr lang="en-US" sz="6000" dirty="0"/>
          </a:p>
        </p:txBody>
      </p:sp>
      <p:sp>
        <p:nvSpPr>
          <p:cNvPr id="3" name="Subtitle 2"/>
          <p:cNvSpPr>
            <a:spLocks noGrp="1"/>
          </p:cNvSpPr>
          <p:nvPr>
            <p:ph type="subTitle" idx="1"/>
          </p:nvPr>
        </p:nvSpPr>
        <p:spPr>
          <a:xfrm>
            <a:off x="2771192" y="4320073"/>
            <a:ext cx="8388933" cy="2043695"/>
          </a:xfrm>
        </p:spPr>
        <p:txBody>
          <a:bodyPr>
            <a:normAutofit/>
          </a:bodyPr>
          <a:lstStyle/>
          <a:p>
            <a:r>
              <a:rPr lang="en-GB" b="1" dirty="0"/>
              <a:t>Submitted By: </a:t>
            </a:r>
          </a:p>
          <a:p>
            <a:r>
              <a:rPr lang="en-GB" b="1" dirty="0"/>
              <a:t>PUSKAR BUDHATHOKI, </a:t>
            </a:r>
            <a:r>
              <a:rPr lang="en-GB" b="1" dirty="0" err="1"/>
              <a:t>Mhreteab</a:t>
            </a:r>
            <a:r>
              <a:rPr lang="en-GB" b="1" dirty="0"/>
              <a:t> Adhanom </a:t>
            </a:r>
            <a:r>
              <a:rPr lang="en-GB" b="1" dirty="0" err="1"/>
              <a:t>Berhe</a:t>
            </a:r>
            <a:r>
              <a:rPr lang="en-GB" b="1" dirty="0"/>
              <a:t> , Natnael </a:t>
            </a:r>
            <a:r>
              <a:rPr lang="en-GB" b="1" dirty="0" err="1"/>
              <a:t>Berhe</a:t>
            </a:r>
            <a:r>
              <a:rPr lang="en-GB" b="1" dirty="0"/>
              <a:t> </a:t>
            </a:r>
          </a:p>
          <a:p>
            <a:r>
              <a:rPr lang="en-GB" b="1" dirty="0"/>
              <a:t>Submitted To: </a:t>
            </a:r>
            <a:r>
              <a:rPr lang="en-GB" b="1" dirty="0" err="1"/>
              <a:t>Prof.</a:t>
            </a:r>
            <a:r>
              <a:rPr lang="en-GB" b="1" dirty="0"/>
              <a:t> </a:t>
            </a:r>
            <a:r>
              <a:rPr lang="en-GB" b="1" dirty="0" err="1"/>
              <a:t>Mrudula</a:t>
            </a:r>
            <a:r>
              <a:rPr lang="en-GB" b="1" dirty="0"/>
              <a:t> </a:t>
            </a:r>
            <a:r>
              <a:rPr lang="en-GB" b="1" dirty="0" err="1"/>
              <a:t>Mukadam</a:t>
            </a:r>
            <a:endParaRPr lang="en-US" b="1" dirty="0"/>
          </a:p>
        </p:txBody>
      </p:sp>
    </p:spTree>
    <p:extLst>
      <p:ext uri="{BB962C8B-B14F-4D97-AF65-F5344CB8AC3E}">
        <p14:creationId xmlns:p14="http://schemas.microsoft.com/office/powerpoint/2010/main" val="308092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fontScale="92500" lnSpcReduction="10000"/>
          </a:bodyPr>
          <a:lstStyle/>
          <a:p>
            <a:pPr marL="292608" lvl="1" indent="0">
              <a:buNone/>
            </a:pPr>
            <a:r>
              <a:rPr lang="en-GB" b="1" dirty="0"/>
              <a:t>Step 1(Data preparation):</a:t>
            </a:r>
          </a:p>
          <a:p>
            <a:pPr marL="578358" lvl="1" indent="-285750">
              <a:buFont typeface="Wingdings" panose="05000000000000000000" pitchFamily="2" charset="2"/>
              <a:buChar char="v"/>
            </a:pPr>
            <a:r>
              <a:rPr lang="en-GB" dirty="0"/>
              <a:t>Created a account in </a:t>
            </a:r>
            <a:r>
              <a:rPr lang="en-GB" dirty="0" err="1"/>
              <a:t>kaggle</a:t>
            </a:r>
            <a:r>
              <a:rPr lang="en-GB" dirty="0"/>
              <a:t> (</a:t>
            </a:r>
            <a:r>
              <a:rPr lang="en-GB" dirty="0">
                <a:solidFill>
                  <a:srgbClr val="46ABEE"/>
                </a:solidFill>
                <a:uFill>
                  <a:noFill/>
                </a:uFill>
              </a:rPr>
              <a:t>https://www.kaggle.com/</a:t>
            </a:r>
            <a:r>
              <a:rPr lang="en-GB" dirty="0"/>
              <a:t>)</a:t>
            </a:r>
          </a:p>
          <a:p>
            <a:pPr marL="578358" lvl="1" indent="-285750">
              <a:buFont typeface="Wingdings" panose="05000000000000000000" pitchFamily="2" charset="2"/>
              <a:buChar char="v"/>
            </a:pPr>
            <a:r>
              <a:rPr lang="en-GB" dirty="0"/>
              <a:t>Downloaded static dataset related to international football</a:t>
            </a:r>
          </a:p>
          <a:p>
            <a:pPr marL="578358" lvl="1" indent="-285750">
              <a:buFont typeface="Wingdings" panose="05000000000000000000" pitchFamily="2" charset="2"/>
              <a:buChar char="v"/>
            </a:pPr>
            <a:r>
              <a:rPr lang="en-US" b="0" i="0" dirty="0">
                <a:solidFill>
                  <a:srgbClr val="1F2328"/>
                </a:solidFill>
                <a:effectLst/>
                <a:latin typeface="-apple-system"/>
              </a:rPr>
              <a:t>split the dataset into smaller files so that we can apply data streaming and processing operations</a:t>
            </a:r>
          </a:p>
          <a:p>
            <a:pPr marL="292608" lvl="1" indent="0">
              <a:buNone/>
            </a:pPr>
            <a:r>
              <a:rPr lang="en-US" b="0" i="0" dirty="0">
                <a:solidFill>
                  <a:srgbClr val="1F2328"/>
                </a:solidFill>
                <a:effectLst/>
                <a:latin typeface="-apple-system"/>
              </a:rPr>
              <a:t> </a:t>
            </a:r>
          </a:p>
          <a:p>
            <a:pPr marL="292608" lvl="1" indent="0">
              <a:buNone/>
            </a:pPr>
            <a:r>
              <a:rPr lang="en-US" b="1" dirty="0"/>
              <a:t>Step 2(</a:t>
            </a:r>
            <a:r>
              <a:rPr lang="en-US" b="1" i="0" dirty="0">
                <a:solidFill>
                  <a:srgbClr val="1F2328"/>
                </a:solidFill>
                <a:effectLst/>
                <a:latin typeface="-apple-system"/>
              </a:rPr>
              <a:t>Data feed to Apache Spark Data Streaming )</a:t>
            </a:r>
            <a:r>
              <a:rPr lang="en-US" b="1" dirty="0"/>
              <a:t>:</a:t>
            </a:r>
          </a:p>
          <a:p>
            <a:pPr marL="578358" lvl="1" indent="-285750">
              <a:buFont typeface="Wingdings" panose="05000000000000000000" pitchFamily="2" charset="2"/>
              <a:buChar char="v"/>
            </a:pPr>
            <a:r>
              <a:rPr lang="en-US" b="0" i="0" dirty="0">
                <a:solidFill>
                  <a:srgbClr val="1F2328"/>
                </a:solidFill>
                <a:effectLst/>
                <a:latin typeface="-apple-system"/>
              </a:rPr>
              <a:t>The pipeline is written in </a:t>
            </a:r>
            <a:r>
              <a:rPr lang="en-US" b="0" i="0" dirty="0" err="1">
                <a:solidFill>
                  <a:srgbClr val="1F2328"/>
                </a:solidFill>
                <a:effectLst/>
                <a:latin typeface="-apple-system"/>
              </a:rPr>
              <a:t>shellscript</a:t>
            </a:r>
            <a:r>
              <a:rPr lang="en-US" b="0" i="0" dirty="0">
                <a:solidFill>
                  <a:srgbClr val="1F2328"/>
                </a:solidFill>
                <a:effectLst/>
                <a:latin typeface="-apple-system"/>
              </a:rPr>
              <a:t> </a:t>
            </a:r>
            <a:r>
              <a:rPr lang="en-US" b="0" i="0" dirty="0" err="1">
                <a:solidFill>
                  <a:srgbClr val="1F2328"/>
                </a:solidFill>
                <a:effectLst/>
                <a:latin typeface="-apple-system"/>
              </a:rPr>
              <a:t>iwhich</a:t>
            </a:r>
            <a:r>
              <a:rPr lang="en-US" b="0" i="0" dirty="0">
                <a:solidFill>
                  <a:srgbClr val="1F2328"/>
                </a:solidFill>
                <a:effectLst/>
                <a:latin typeface="-apple-system"/>
              </a:rPr>
              <a:t> fetch data from local directory in </a:t>
            </a:r>
            <a:r>
              <a:rPr lang="en-US" b="0" i="0" dirty="0" err="1">
                <a:solidFill>
                  <a:srgbClr val="1F2328"/>
                </a:solidFill>
                <a:effectLst/>
                <a:latin typeface="-apple-system"/>
              </a:rPr>
              <a:t>cloudera</a:t>
            </a:r>
            <a:r>
              <a:rPr lang="en-US" b="0" i="0" dirty="0">
                <a:solidFill>
                  <a:srgbClr val="1F2328"/>
                </a:solidFill>
                <a:effectLst/>
                <a:latin typeface="-apple-system"/>
              </a:rPr>
              <a:t> VM to the Apache Data Streaming in certain interval of time</a:t>
            </a:r>
          </a:p>
          <a:p>
            <a:pPr marL="292608" lvl="1" indent="0">
              <a:buNone/>
            </a:pPr>
            <a:endParaRPr lang="en-US" b="1" dirty="0"/>
          </a:p>
          <a:p>
            <a:pPr marL="292608" lvl="1" indent="0">
              <a:buNone/>
            </a:pPr>
            <a:r>
              <a:rPr lang="en-US" b="1" dirty="0"/>
              <a:t>Step 3(</a:t>
            </a:r>
            <a:r>
              <a:rPr lang="en-US" b="1" i="0" dirty="0">
                <a:solidFill>
                  <a:srgbClr val="1F2328"/>
                </a:solidFill>
                <a:effectLst/>
                <a:latin typeface="-apple-system"/>
              </a:rPr>
              <a:t>Real-time Analysis with Apache Spark Streaming)</a:t>
            </a:r>
            <a:r>
              <a:rPr lang="en-US" b="1" dirty="0"/>
              <a:t>:</a:t>
            </a:r>
            <a:endParaRPr lang="en-US" dirty="0">
              <a:solidFill>
                <a:srgbClr val="1F2328"/>
              </a:solidFill>
              <a:latin typeface="-apple-system"/>
            </a:endParaRPr>
          </a:p>
          <a:p>
            <a:pPr marL="578358" lvl="1" indent="-285750">
              <a:buFont typeface="Wingdings" panose="05000000000000000000" pitchFamily="2" charset="2"/>
              <a:buChar char="v"/>
            </a:pPr>
            <a:r>
              <a:rPr lang="en-US" b="0" i="0" dirty="0">
                <a:solidFill>
                  <a:srgbClr val="1F2328"/>
                </a:solidFill>
                <a:effectLst/>
                <a:latin typeface="-apple-system"/>
              </a:rPr>
              <a:t> Ingest data in every 20 seconds. </a:t>
            </a:r>
          </a:p>
          <a:p>
            <a:pPr marL="578358" lvl="1" indent="-285750">
              <a:buFont typeface="Wingdings" panose="05000000000000000000" pitchFamily="2" charset="2"/>
              <a:buChar char="v"/>
            </a:pPr>
            <a:r>
              <a:rPr lang="en-US" b="0" i="0" dirty="0">
                <a:solidFill>
                  <a:srgbClr val="1F2328"/>
                </a:solidFill>
                <a:effectLst/>
                <a:latin typeface="-apple-system"/>
              </a:rPr>
              <a:t>Text file streaming is used to load data. </a:t>
            </a:r>
          </a:p>
          <a:p>
            <a:pPr marL="578358" lvl="1" indent="-285750">
              <a:buFont typeface="Wingdings" panose="05000000000000000000" pitchFamily="2" charset="2"/>
              <a:buChar char="v"/>
            </a:pPr>
            <a:r>
              <a:rPr lang="en-US" b="0" i="0" dirty="0">
                <a:solidFill>
                  <a:srgbClr val="1F2328"/>
                </a:solidFill>
                <a:effectLst/>
                <a:latin typeface="-apple-system"/>
              </a:rPr>
              <a:t>Different stream function like filter, </a:t>
            </a:r>
            <a:r>
              <a:rPr lang="en-US" b="0" i="0" dirty="0" err="1">
                <a:solidFill>
                  <a:srgbClr val="1F2328"/>
                </a:solidFill>
                <a:effectLst/>
                <a:latin typeface="-apple-system"/>
              </a:rPr>
              <a:t>maptoPair</a:t>
            </a:r>
            <a:r>
              <a:rPr lang="en-US" b="0" i="0" dirty="0">
                <a:solidFill>
                  <a:srgbClr val="1F2328"/>
                </a:solidFill>
                <a:effectLst/>
                <a:latin typeface="-apple-system"/>
              </a:rPr>
              <a:t>, Union, </a:t>
            </a:r>
            <a:r>
              <a:rPr lang="en-US" b="0" i="0" dirty="0" err="1">
                <a:solidFill>
                  <a:srgbClr val="1F2328"/>
                </a:solidFill>
                <a:effectLst/>
                <a:latin typeface="-apple-system"/>
              </a:rPr>
              <a:t>reducebykey</a:t>
            </a:r>
            <a:r>
              <a:rPr lang="en-US" b="0" i="0" dirty="0">
                <a:solidFill>
                  <a:srgbClr val="1F2328"/>
                </a:solidFill>
                <a:effectLst/>
                <a:latin typeface="-apple-system"/>
              </a:rPr>
              <a:t> </a:t>
            </a:r>
            <a:r>
              <a:rPr lang="en-US" b="0" i="0" dirty="0" err="1">
                <a:solidFill>
                  <a:srgbClr val="1F2328"/>
                </a:solidFill>
                <a:effectLst/>
                <a:latin typeface="-apple-system"/>
              </a:rPr>
              <a:t>etc</a:t>
            </a:r>
            <a:r>
              <a:rPr lang="en-US" b="0" i="0" dirty="0">
                <a:solidFill>
                  <a:srgbClr val="1F2328"/>
                </a:solidFill>
                <a:effectLst/>
                <a:latin typeface="-apple-system"/>
              </a:rPr>
              <a:t> are used. </a:t>
            </a:r>
          </a:p>
          <a:p>
            <a:pPr marL="578358" lvl="1" indent="-285750">
              <a:buFont typeface="Wingdings" panose="05000000000000000000" pitchFamily="2" charset="2"/>
              <a:buChar char="v"/>
            </a:pPr>
            <a:r>
              <a:rPr lang="en-US" b="0" i="0" dirty="0">
                <a:solidFill>
                  <a:srgbClr val="1F2328"/>
                </a:solidFill>
                <a:effectLst/>
                <a:latin typeface="-apple-system"/>
              </a:rPr>
              <a:t>complex data structure with multiple Tuple are used to get the aggregate data from input data.</a:t>
            </a:r>
            <a:endParaRPr lang="en-US" dirty="0"/>
          </a:p>
        </p:txBody>
      </p:sp>
    </p:spTree>
    <p:extLst>
      <p:ext uri="{BB962C8B-B14F-4D97-AF65-F5344CB8AC3E}">
        <p14:creationId xmlns:p14="http://schemas.microsoft.com/office/powerpoint/2010/main" val="320237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lnSpcReduction="10000"/>
          </a:bodyPr>
          <a:lstStyle/>
          <a:p>
            <a:pPr marL="292608" lvl="1" indent="0">
              <a:buNone/>
            </a:pPr>
            <a:r>
              <a:rPr lang="en-GB" b="1" dirty="0"/>
              <a:t>Step 4(</a:t>
            </a:r>
            <a:r>
              <a:rPr lang="en-US" b="1" i="0" dirty="0">
                <a:solidFill>
                  <a:srgbClr val="1F2328"/>
                </a:solidFill>
                <a:effectLst/>
                <a:latin typeface="-apple-system"/>
              </a:rPr>
              <a:t>Data Processing with Apache Hive</a:t>
            </a:r>
            <a:r>
              <a:rPr lang="en-GB" b="1" dirty="0"/>
              <a:t>):</a:t>
            </a:r>
          </a:p>
          <a:p>
            <a:pPr marL="578358" lvl="1" indent="-285750">
              <a:buFont typeface="Wingdings" panose="05000000000000000000" pitchFamily="2" charset="2"/>
              <a:buChar char="v"/>
            </a:pPr>
            <a:r>
              <a:rPr lang="en-US" dirty="0"/>
              <a:t>Schema Definition: Defined a Hive schema that matches the structure of the output result from Apache data streaming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Loading: Load the CSV data into a Hive table using Hive's LOAD DATA command or other methods for bulk data loading.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Transformation: Use Hive's SQL-like language, HiveQL, to perform various data transformations and aggregations. we calculated statistics, filter data by date, tournament, or teams, and perform other necessary preprocessing.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Querying: We ran Hive queries to extract insights from the data. For example, we found the countries with the most international goals, city and country organizing most games, the pattern of football match in international tournament, and more.</a:t>
            </a:r>
          </a:p>
        </p:txBody>
      </p:sp>
    </p:spTree>
    <p:extLst>
      <p:ext uri="{BB962C8B-B14F-4D97-AF65-F5344CB8AC3E}">
        <p14:creationId xmlns:p14="http://schemas.microsoft.com/office/powerpoint/2010/main" val="210449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steps (Demo project related)</a:t>
            </a:r>
          </a:p>
        </p:txBody>
      </p:sp>
      <p:sp>
        <p:nvSpPr>
          <p:cNvPr id="3" name="Content Placeholder 2"/>
          <p:cNvSpPr>
            <a:spLocks noGrp="1"/>
          </p:cNvSpPr>
          <p:nvPr>
            <p:ph idx="1"/>
          </p:nvPr>
        </p:nvSpPr>
        <p:spPr/>
        <p:txBody>
          <a:bodyPr>
            <a:normAutofit/>
          </a:bodyPr>
          <a:lstStyle/>
          <a:p>
            <a:pPr marL="578358" lvl="1" indent="-285750">
              <a:buFont typeface="Wingdings" panose="05000000000000000000" pitchFamily="2" charset="2"/>
              <a:buChar char="v"/>
            </a:pPr>
            <a:r>
              <a:rPr lang="en-GB" dirty="0"/>
              <a:t>Please add details here</a:t>
            </a:r>
          </a:p>
        </p:txBody>
      </p:sp>
    </p:spTree>
    <p:extLst>
      <p:ext uri="{BB962C8B-B14F-4D97-AF65-F5344CB8AC3E}">
        <p14:creationId xmlns:p14="http://schemas.microsoft.com/office/powerpoint/2010/main" val="87689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tasks</a:t>
            </a:r>
          </a:p>
        </p:txBody>
      </p:sp>
      <p:sp>
        <p:nvSpPr>
          <p:cNvPr id="3" name="Content Placeholder 2"/>
          <p:cNvSpPr>
            <a:spLocks noGrp="1"/>
          </p:cNvSpPr>
          <p:nvPr>
            <p:ph idx="1"/>
          </p:nvPr>
        </p:nvSpPr>
        <p:spPr/>
        <p:txBody>
          <a:bodyPr>
            <a:normAutofit/>
          </a:bodyPr>
          <a:lstStyle/>
          <a:p>
            <a:pPr marL="292608" lvl="1" indent="0">
              <a:buNone/>
            </a:pPr>
            <a:r>
              <a:rPr lang="en-US" b="1" i="0" dirty="0">
                <a:solidFill>
                  <a:srgbClr val="1F2328"/>
                </a:solidFill>
                <a:effectLst/>
                <a:latin typeface="-apple-system"/>
              </a:rPr>
              <a:t>Output and Visualization:</a:t>
            </a:r>
            <a:r>
              <a:rPr lang="en-US" b="0" i="0" dirty="0">
                <a:solidFill>
                  <a:srgbClr val="1F2328"/>
                </a:solidFill>
                <a:effectLst/>
                <a:latin typeface="-apple-system"/>
              </a:rPr>
              <a:t> </a:t>
            </a:r>
          </a:p>
          <a:p>
            <a:pPr marL="578358" lvl="1" indent="-285750">
              <a:buFont typeface="Wingdings" panose="05000000000000000000" pitchFamily="2" charset="2"/>
              <a:buChar char="v"/>
            </a:pPr>
            <a:r>
              <a:rPr lang="en-US" b="0" i="0" dirty="0">
                <a:solidFill>
                  <a:srgbClr val="1F2328"/>
                </a:solidFill>
                <a:effectLst/>
                <a:latin typeface="-apple-system"/>
              </a:rPr>
              <a:t>We planned to do visualization of some statistics.</a:t>
            </a:r>
          </a:p>
          <a:p>
            <a:pPr marL="578358" lvl="1" indent="-285750">
              <a:buFont typeface="Wingdings" panose="05000000000000000000" pitchFamily="2" charset="2"/>
              <a:buChar char="v"/>
            </a:pPr>
            <a:r>
              <a:rPr lang="en-US" b="0" i="0" dirty="0">
                <a:solidFill>
                  <a:srgbClr val="1F2328"/>
                </a:solidFill>
                <a:effectLst/>
                <a:latin typeface="-apple-system"/>
              </a:rPr>
              <a:t> However, due to time constraints, we were not able to do it. </a:t>
            </a:r>
          </a:p>
          <a:p>
            <a:pPr marL="578358" lvl="1" indent="-285750">
              <a:buFont typeface="Wingdings" panose="05000000000000000000" pitchFamily="2" charset="2"/>
              <a:buChar char="v"/>
            </a:pPr>
            <a:r>
              <a:rPr lang="en-US" b="0" i="0" dirty="0">
                <a:solidFill>
                  <a:srgbClr val="1F2328"/>
                </a:solidFill>
                <a:effectLst/>
                <a:latin typeface="-apple-system"/>
              </a:rPr>
              <a:t>In future, We plan to visualize the real-time data and insights using data visualization tools like Apache Zeppelin, </a:t>
            </a:r>
            <a:r>
              <a:rPr lang="en-US" b="0" i="0" dirty="0" err="1">
                <a:solidFill>
                  <a:srgbClr val="1F2328"/>
                </a:solidFill>
                <a:effectLst/>
                <a:latin typeface="-apple-system"/>
              </a:rPr>
              <a:t>Jupyter</a:t>
            </a:r>
            <a:r>
              <a:rPr lang="en-US" b="0" i="0" dirty="0">
                <a:solidFill>
                  <a:srgbClr val="1F2328"/>
                </a:solidFill>
                <a:effectLst/>
                <a:latin typeface="-apple-system"/>
              </a:rPr>
              <a:t> Notebook, or custom dashboards. </a:t>
            </a:r>
          </a:p>
          <a:p>
            <a:pPr marL="578358" lvl="1" indent="-285750">
              <a:buFont typeface="Wingdings" panose="05000000000000000000" pitchFamily="2" charset="2"/>
              <a:buChar char="v"/>
            </a:pPr>
            <a:r>
              <a:rPr lang="en-US" b="0" i="0" dirty="0">
                <a:solidFill>
                  <a:srgbClr val="1F2328"/>
                </a:solidFill>
                <a:effectLst/>
                <a:latin typeface="-apple-system"/>
              </a:rPr>
              <a:t>This can help us provide live updates to football enthusiasts.</a:t>
            </a:r>
            <a:endParaRPr lang="en-GB" dirty="0"/>
          </a:p>
        </p:txBody>
      </p:sp>
    </p:spTree>
    <p:extLst>
      <p:ext uri="{BB962C8B-B14F-4D97-AF65-F5344CB8AC3E}">
        <p14:creationId xmlns:p14="http://schemas.microsoft.com/office/powerpoint/2010/main" val="19866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146 Stock Photos, Vectors, and Video | Adobe  Stock">
            <a:extLst>
              <a:ext uri="{FF2B5EF4-FFF2-40B4-BE49-F238E27FC236}">
                <a16:creationId xmlns:a16="http://schemas.microsoft.com/office/drawing/2014/main" id="{BBBDE2C7-351C-EB82-D9D1-AA1D2E1C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35" y="1114425"/>
            <a:ext cx="975931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sp>
        <p:nvSpPr>
          <p:cNvPr id="3" name="Content Placeholder 2"/>
          <p:cNvSpPr>
            <a:spLocks noGrp="1"/>
          </p:cNvSpPr>
          <p:nvPr>
            <p:ph idx="1"/>
          </p:nvPr>
        </p:nvSpPr>
        <p:spPr>
          <a:xfrm>
            <a:off x="1097280" y="2052736"/>
            <a:ext cx="10131425" cy="3994838"/>
          </a:xfrm>
        </p:spPr>
        <p:txBody>
          <a:bodyPr/>
          <a:lstStyle/>
          <a:p>
            <a:r>
              <a:rPr lang="en-GB" b="1" dirty="0"/>
              <a:t>Dataset: </a:t>
            </a:r>
            <a:r>
              <a:rPr lang="en-GB" dirty="0"/>
              <a:t>we</a:t>
            </a:r>
            <a:r>
              <a:rPr lang="en-GB" b="1" dirty="0"/>
              <a:t> </a:t>
            </a:r>
            <a:r>
              <a:rPr lang="en-GB" dirty="0"/>
              <a:t>have used </a:t>
            </a:r>
            <a:r>
              <a:rPr lang="en-US" b="0" i="0" dirty="0">
                <a:solidFill>
                  <a:srgbClr val="1F2328"/>
                </a:solidFill>
                <a:effectLst/>
                <a:latin typeface="-apple-system"/>
              </a:rPr>
              <a:t>International Football Results from 1872 to 2023 dataset from popular website </a:t>
            </a:r>
            <a:r>
              <a:rPr lang="en-US" b="0" i="0" dirty="0" err="1">
                <a:solidFill>
                  <a:srgbClr val="1F2328"/>
                </a:solidFill>
                <a:effectLst/>
                <a:latin typeface="-apple-system"/>
              </a:rPr>
              <a:t>kaggle</a:t>
            </a:r>
            <a:r>
              <a:rPr lang="en-US" b="0" i="0" dirty="0">
                <a:solidFill>
                  <a:srgbClr val="1F2328"/>
                </a:solidFill>
                <a:effectLst/>
                <a:latin typeface="-apple-system"/>
              </a:rPr>
              <a:t> (</a:t>
            </a:r>
            <a:r>
              <a:rPr lang="en-US" b="0" i="0" u="none" strike="noStrike" dirty="0">
                <a:effectLst/>
                <a:latin typeface="-apple-system"/>
                <a:hlinkClick r:id="rId2"/>
              </a:rPr>
              <a:t>https://www.kaggle.com/datasets/martj42/international-football-results-from-1872-to-2017?datasetId=4305</a:t>
            </a:r>
            <a:r>
              <a:rPr lang="en-US" b="0" i="0" dirty="0">
                <a:solidFill>
                  <a:srgbClr val="1F2328"/>
                </a:solidFill>
                <a:effectLst/>
                <a:latin typeface="-apple-system"/>
              </a:rPr>
              <a:t>)</a:t>
            </a:r>
            <a:endParaRPr lang="en-US" dirty="0"/>
          </a:p>
          <a:p>
            <a:r>
              <a:rPr lang="en-GB" b="1" dirty="0"/>
              <a:t>Kafka: </a:t>
            </a:r>
            <a:r>
              <a:rPr lang="en-GB" dirty="0"/>
              <a:t>Distributed messaging system which is used for </a:t>
            </a:r>
            <a:r>
              <a:rPr lang="en-US" dirty="0"/>
              <a:t>streaming analytics and data integration(Demo Project)</a:t>
            </a:r>
          </a:p>
          <a:p>
            <a:r>
              <a:rPr lang="en-GB" b="1" dirty="0"/>
              <a:t>Spark: </a:t>
            </a:r>
            <a:r>
              <a:rPr lang="en-GB" dirty="0"/>
              <a:t>It is used for getting the dataset and performing some filter and aggregation</a:t>
            </a:r>
          </a:p>
          <a:p>
            <a:r>
              <a:rPr lang="en-GB" b="1" dirty="0"/>
              <a:t>Hive/</a:t>
            </a:r>
            <a:r>
              <a:rPr lang="en-GB" b="1"/>
              <a:t>Hbase: </a:t>
            </a:r>
            <a:r>
              <a:rPr lang="en-GB" dirty="0"/>
              <a:t>The enriched result is saved in </a:t>
            </a:r>
            <a:r>
              <a:rPr lang="en-GB" dirty="0" err="1"/>
              <a:t>Hbase</a:t>
            </a:r>
            <a:r>
              <a:rPr lang="en-GB" dirty="0"/>
              <a:t>/Hive.</a:t>
            </a:r>
          </a:p>
        </p:txBody>
      </p:sp>
    </p:spTree>
    <p:extLst>
      <p:ext uri="{BB962C8B-B14F-4D97-AF65-F5344CB8AC3E}">
        <p14:creationId xmlns:p14="http://schemas.microsoft.com/office/powerpoint/2010/main" val="701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pic>
        <p:nvPicPr>
          <p:cNvPr id="1026" name="Picture 2">
            <a:extLst>
              <a:ext uri="{FF2B5EF4-FFF2-40B4-BE49-F238E27FC236}">
                <a16:creationId xmlns:a16="http://schemas.microsoft.com/office/drawing/2014/main" id="{416CD072-E197-EC06-A9FC-A2E68B9C4F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32"/>
          <a:stretch/>
        </p:blipFill>
        <p:spPr bwMode="auto">
          <a:xfrm>
            <a:off x="5172075" y="1846263"/>
            <a:ext cx="4907004"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C57BB6-616E-8413-827B-81BEA23E6729}"/>
              </a:ext>
            </a:extLst>
          </p:cNvPr>
          <p:cNvSpPr txBox="1"/>
          <p:nvPr/>
        </p:nvSpPr>
        <p:spPr>
          <a:xfrm>
            <a:off x="2800350" y="2781300"/>
            <a:ext cx="2865119" cy="369332"/>
          </a:xfrm>
          <a:prstGeom prst="rect">
            <a:avLst/>
          </a:prstGeom>
          <a:noFill/>
        </p:spPr>
        <p:txBody>
          <a:bodyPr wrap="square" rtlCol="0">
            <a:spAutoFit/>
          </a:bodyPr>
          <a:lstStyle/>
          <a:p>
            <a:r>
              <a:rPr lang="en-US" dirty="0"/>
              <a:t>Input data from </a:t>
            </a:r>
            <a:r>
              <a:rPr lang="en-US" dirty="0" err="1"/>
              <a:t>kaggle</a:t>
            </a:r>
            <a:endParaRPr lang="en-US" dirty="0"/>
          </a:p>
        </p:txBody>
      </p:sp>
      <p:sp>
        <p:nvSpPr>
          <p:cNvPr id="8" name="Arrow: Right 7">
            <a:extLst>
              <a:ext uri="{FF2B5EF4-FFF2-40B4-BE49-F238E27FC236}">
                <a16:creationId xmlns:a16="http://schemas.microsoft.com/office/drawing/2014/main" id="{E840C392-B3E5-8D4B-B29E-139AFE03D9E3}"/>
              </a:ext>
            </a:extLst>
          </p:cNvPr>
          <p:cNvSpPr/>
          <p:nvPr/>
        </p:nvSpPr>
        <p:spPr>
          <a:xfrm rot="10800000">
            <a:off x="5057583" y="4973215"/>
            <a:ext cx="737119" cy="205275"/>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D62D9B-D07E-ED61-317A-490EF3EC4371}"/>
              </a:ext>
            </a:extLst>
          </p:cNvPr>
          <p:cNvSpPr txBox="1"/>
          <p:nvPr/>
        </p:nvSpPr>
        <p:spPr>
          <a:xfrm>
            <a:off x="3080094" y="4511550"/>
            <a:ext cx="1920241" cy="923330"/>
          </a:xfrm>
          <a:prstGeom prst="rect">
            <a:avLst/>
          </a:prstGeom>
          <a:noFill/>
        </p:spPr>
        <p:txBody>
          <a:bodyPr wrap="square">
            <a:spAutoFit/>
          </a:bodyPr>
          <a:lstStyle/>
          <a:p>
            <a:r>
              <a:rPr lang="en-US" b="0" i="0" dirty="0">
                <a:solidFill>
                  <a:srgbClr val="1F2328"/>
                </a:solidFill>
                <a:effectLst/>
                <a:latin typeface="-apple-system"/>
              </a:rPr>
              <a:t>Apache Zeppelin, </a:t>
            </a:r>
          </a:p>
          <a:p>
            <a:r>
              <a:rPr lang="en-US" b="0" i="0" dirty="0" err="1">
                <a:solidFill>
                  <a:srgbClr val="1F2328"/>
                </a:solidFill>
                <a:effectLst/>
                <a:latin typeface="-apple-system"/>
              </a:rPr>
              <a:t>Jupyter</a:t>
            </a:r>
            <a:r>
              <a:rPr lang="en-US" b="0" i="0" dirty="0">
                <a:solidFill>
                  <a:srgbClr val="1F2328"/>
                </a:solidFill>
                <a:effectLst/>
                <a:latin typeface="-apple-system"/>
              </a:rPr>
              <a:t> Notebook, </a:t>
            </a:r>
          </a:p>
          <a:p>
            <a:r>
              <a:rPr lang="en-US" b="0" i="0" dirty="0">
                <a:solidFill>
                  <a:srgbClr val="1F2328"/>
                </a:solidFill>
                <a:effectLst/>
                <a:latin typeface="-apple-system"/>
              </a:rPr>
              <a:t>Tableau</a:t>
            </a:r>
            <a:endParaRPr lang="en-US" dirty="0"/>
          </a:p>
        </p:txBody>
      </p:sp>
    </p:spTree>
    <p:extLst>
      <p:ext uri="{BB962C8B-B14F-4D97-AF65-F5344CB8AC3E}">
        <p14:creationId xmlns:p14="http://schemas.microsoft.com/office/powerpoint/2010/main" val="5879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stack used</a:t>
            </a:r>
            <a:endParaRPr lang="en-US" dirty="0"/>
          </a:p>
        </p:txBody>
      </p:sp>
      <p:sp>
        <p:nvSpPr>
          <p:cNvPr id="3" name="Content Placeholder 2"/>
          <p:cNvSpPr>
            <a:spLocks noGrp="1"/>
          </p:cNvSpPr>
          <p:nvPr>
            <p:ph idx="1"/>
          </p:nvPr>
        </p:nvSpPr>
        <p:spPr>
          <a:xfrm>
            <a:off x="1097280" y="1845734"/>
            <a:ext cx="10058400" cy="3606483"/>
          </a:xfrm>
        </p:spPr>
        <p:txBody>
          <a:bodyPr/>
          <a:lstStyle/>
          <a:p>
            <a:pPr lvl="1">
              <a:buFont typeface="Wingdings" panose="05000000000000000000" pitchFamily="2" charset="2"/>
              <a:buChar char="v"/>
            </a:pPr>
            <a:r>
              <a:rPr lang="en-GB" dirty="0"/>
              <a:t>Kafka – xxx</a:t>
            </a:r>
          </a:p>
          <a:p>
            <a:pPr lvl="1">
              <a:buFont typeface="Wingdings" panose="05000000000000000000" pitchFamily="2" charset="2"/>
              <a:buChar char="v"/>
            </a:pPr>
            <a:r>
              <a:rPr lang="en-GB" dirty="0"/>
              <a:t>Spark streaming – 2.4.4</a:t>
            </a:r>
          </a:p>
          <a:p>
            <a:pPr lvl="1">
              <a:buFont typeface="Wingdings" panose="05000000000000000000" pitchFamily="2" charset="2"/>
              <a:buChar char="v"/>
            </a:pPr>
            <a:r>
              <a:rPr lang="en-GB" dirty="0"/>
              <a:t>Spark core – 2.4.4</a:t>
            </a:r>
          </a:p>
          <a:p>
            <a:pPr lvl="1">
              <a:buFont typeface="Wingdings" panose="05000000000000000000" pitchFamily="2" charset="2"/>
              <a:buChar char="v"/>
            </a:pPr>
            <a:r>
              <a:rPr lang="en-GB" dirty="0"/>
              <a:t>Java - 8</a:t>
            </a:r>
          </a:p>
          <a:p>
            <a:pPr lvl="1">
              <a:buFont typeface="Wingdings" panose="05000000000000000000" pitchFamily="2" charset="2"/>
              <a:buChar char="v"/>
            </a:pPr>
            <a:r>
              <a:rPr lang="en-GB" dirty="0" err="1"/>
              <a:t>Hadoop</a:t>
            </a:r>
            <a:r>
              <a:rPr lang="en-GB" dirty="0"/>
              <a:t> – 2.6.0</a:t>
            </a:r>
          </a:p>
          <a:p>
            <a:pPr lvl="1">
              <a:buFont typeface="Wingdings" panose="05000000000000000000" pitchFamily="2" charset="2"/>
              <a:buChar char="v"/>
            </a:pPr>
            <a:r>
              <a:rPr lang="en-GB" dirty="0" err="1"/>
              <a:t>Hbase</a:t>
            </a:r>
            <a:r>
              <a:rPr lang="en-GB" dirty="0"/>
              <a:t>/Hive – xxx</a:t>
            </a:r>
            <a:endParaRPr lang="en-US" dirty="0"/>
          </a:p>
        </p:txBody>
      </p:sp>
    </p:spTree>
    <p:extLst>
      <p:ext uri="{BB962C8B-B14F-4D97-AF65-F5344CB8AC3E}">
        <p14:creationId xmlns:p14="http://schemas.microsoft.com/office/powerpoint/2010/main" val="16455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8081"/>
            <a:ext cx="10058400" cy="860825"/>
          </a:xfrm>
        </p:spPr>
        <p:txBody>
          <a:bodyPr/>
          <a:lstStyle/>
          <a:p>
            <a:r>
              <a:rPr lang="en-GB" dirty="0"/>
              <a:t>      Dataset used</a:t>
            </a:r>
            <a:endParaRPr lang="en-US" dirty="0"/>
          </a:p>
        </p:txBody>
      </p:sp>
      <p:sp>
        <p:nvSpPr>
          <p:cNvPr id="3" name="Content Placeholder 2"/>
          <p:cNvSpPr>
            <a:spLocks noGrp="1"/>
          </p:cNvSpPr>
          <p:nvPr>
            <p:ph idx="1"/>
          </p:nvPr>
        </p:nvSpPr>
        <p:spPr>
          <a:xfrm>
            <a:off x="1097280" y="1057275"/>
            <a:ext cx="10058400" cy="4811819"/>
          </a:xfrm>
        </p:spPr>
        <p:txBody>
          <a:bodyPr/>
          <a:lstStyle/>
          <a:p>
            <a:pPr marL="635508" lvl="1" indent="-342900">
              <a:buFont typeface="Wingdings" panose="05000000000000000000" pitchFamily="2" charset="2"/>
              <a:buChar char="v"/>
            </a:pPr>
            <a:r>
              <a:rPr lang="en-GB" dirty="0"/>
              <a:t>Used static football dataset from </a:t>
            </a:r>
            <a:r>
              <a:rPr lang="en-GB" dirty="0" err="1"/>
              <a:t>kaggle</a:t>
            </a:r>
            <a:endParaRPr lang="en-GB" dirty="0"/>
          </a:p>
          <a:p>
            <a:pPr marL="635508" lvl="1" indent="-342900">
              <a:buFont typeface="Wingdings" panose="05000000000000000000" pitchFamily="2" charset="2"/>
              <a:buChar char="v"/>
            </a:pPr>
            <a:r>
              <a:rPr lang="en-US" b="0" i="0" u="none" strike="noStrike" dirty="0">
                <a:effectLst/>
                <a:latin typeface="-apple-system"/>
                <a:hlinkClick r:id="rId2"/>
              </a:rPr>
              <a:t>https://www.kaggle.com/datasets/martj42/international-football-results-from-1872-to-2017?datasetId=4305 </a:t>
            </a:r>
            <a:endParaRPr lang="en-US" b="0" i="0" u="none" strike="noStrike" dirty="0">
              <a:effectLst/>
              <a:latin typeface="-apple-system"/>
            </a:endParaRPr>
          </a:p>
          <a:p>
            <a:pPr marL="635508" lvl="1" indent="-342900">
              <a:buFont typeface="Wingdings" panose="05000000000000000000" pitchFamily="2" charset="2"/>
              <a:buChar char="v"/>
            </a:pPr>
            <a:r>
              <a:rPr lang="en-GB" dirty="0"/>
              <a:t>Created a program to split the whole dataset into smaller </a:t>
            </a:r>
            <a:r>
              <a:rPr lang="en-GB" dirty="0" err="1"/>
              <a:t>datset</a:t>
            </a:r>
            <a:r>
              <a:rPr lang="en-GB" dirty="0"/>
              <a:t> to use </a:t>
            </a:r>
            <a:r>
              <a:rPr lang="en-GB" dirty="0" err="1"/>
              <a:t>apache</a:t>
            </a:r>
            <a:r>
              <a:rPr lang="en-GB" dirty="0"/>
              <a:t> data streaming</a:t>
            </a:r>
          </a:p>
          <a:p>
            <a:pPr marL="292608" lvl="1" indent="0">
              <a:buNone/>
            </a:pPr>
            <a:endParaRPr lang="en-GB" dirty="0"/>
          </a:p>
          <a:p>
            <a:pPr marL="292608" lvl="1" indent="0">
              <a:buNone/>
            </a:pPr>
            <a:endParaRPr lang="en-US" dirty="0"/>
          </a:p>
        </p:txBody>
      </p:sp>
      <p:pic>
        <p:nvPicPr>
          <p:cNvPr id="6" name="Picture 5">
            <a:extLst>
              <a:ext uri="{FF2B5EF4-FFF2-40B4-BE49-F238E27FC236}">
                <a16:creationId xmlns:a16="http://schemas.microsoft.com/office/drawing/2014/main" id="{C27CEAC2-651E-5B90-C70B-3A72DF2CC458}"/>
              </a:ext>
            </a:extLst>
          </p:cNvPr>
          <p:cNvPicPr>
            <a:picLocks noChangeAspect="1"/>
          </p:cNvPicPr>
          <p:nvPr/>
        </p:nvPicPr>
        <p:blipFill>
          <a:blip r:embed="rId3"/>
          <a:stretch>
            <a:fillRect/>
          </a:stretch>
        </p:blipFill>
        <p:spPr>
          <a:xfrm>
            <a:off x="1694024" y="2324100"/>
            <a:ext cx="7973852" cy="3953071"/>
          </a:xfrm>
          <a:prstGeom prst="rect">
            <a:avLst/>
          </a:prstGeom>
        </p:spPr>
      </p:pic>
    </p:spTree>
    <p:extLst>
      <p:ext uri="{BB962C8B-B14F-4D97-AF65-F5344CB8AC3E}">
        <p14:creationId xmlns:p14="http://schemas.microsoft.com/office/powerpoint/2010/main" val="37502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Apache Data Streaming sample</a:t>
            </a:r>
            <a:endParaRPr lang="en-US" dirty="0"/>
          </a:p>
        </p:txBody>
      </p:sp>
      <p:sp>
        <p:nvSpPr>
          <p:cNvPr id="3" name="Content Placeholder 2"/>
          <p:cNvSpPr>
            <a:spLocks noGrp="1"/>
          </p:cNvSpPr>
          <p:nvPr>
            <p:ph idx="1"/>
          </p:nvPr>
        </p:nvSpPr>
        <p:spPr/>
        <p:txBody>
          <a:bodyPr/>
          <a:lstStyle/>
          <a:p>
            <a:pPr marL="578358" lvl="1" indent="-285750">
              <a:buFont typeface="Wingdings" panose="05000000000000000000" pitchFamily="2" charset="2"/>
              <a:buChar char="v"/>
            </a:pPr>
            <a:r>
              <a:rPr lang="en-GB" dirty="0"/>
              <a:t>Received csv file as text stream input and allocate infrastructure to complete the allocated jobs</a:t>
            </a:r>
          </a:p>
          <a:p>
            <a:pPr marL="292608" lvl="1" indent="0">
              <a:buNone/>
            </a:pPr>
            <a:endParaRPr lang="en-GB" dirty="0"/>
          </a:p>
          <a:p>
            <a:pPr marL="292608" lvl="1" indent="0">
              <a:buNone/>
            </a:pPr>
            <a:r>
              <a:rPr lang="en-GB" dirty="0"/>
              <a:t>   </a:t>
            </a:r>
          </a:p>
          <a:p>
            <a:pPr marL="292608" lvl="1" indent="0">
              <a:buNone/>
            </a:pPr>
            <a:endParaRPr lang="en-US" dirty="0"/>
          </a:p>
        </p:txBody>
      </p:sp>
      <p:sp>
        <p:nvSpPr>
          <p:cNvPr id="6" name="TextBox 5"/>
          <p:cNvSpPr txBox="1"/>
          <p:nvPr/>
        </p:nvSpPr>
        <p:spPr>
          <a:xfrm>
            <a:off x="4831401" y="5684428"/>
            <a:ext cx="3560123" cy="369332"/>
          </a:xfrm>
          <a:prstGeom prst="rect">
            <a:avLst/>
          </a:prstGeom>
          <a:noFill/>
        </p:spPr>
        <p:txBody>
          <a:bodyPr wrap="square" rtlCol="0">
            <a:spAutoFit/>
          </a:bodyPr>
          <a:lstStyle/>
          <a:p>
            <a:r>
              <a:rPr lang="en-GB" dirty="0"/>
              <a:t>Fig 2: Apache data stream console</a:t>
            </a:r>
            <a:endParaRPr lang="en-US" dirty="0"/>
          </a:p>
        </p:txBody>
      </p:sp>
      <p:pic>
        <p:nvPicPr>
          <p:cNvPr id="8" name="Picture 7">
            <a:extLst>
              <a:ext uri="{FF2B5EF4-FFF2-40B4-BE49-F238E27FC236}">
                <a16:creationId xmlns:a16="http://schemas.microsoft.com/office/drawing/2014/main" id="{2F23907D-8B08-C926-42EE-176ADC540003}"/>
              </a:ext>
            </a:extLst>
          </p:cNvPr>
          <p:cNvPicPr>
            <a:picLocks noChangeAspect="1"/>
          </p:cNvPicPr>
          <p:nvPr/>
        </p:nvPicPr>
        <p:blipFill>
          <a:blip r:embed="rId2"/>
          <a:stretch>
            <a:fillRect/>
          </a:stretch>
        </p:blipFill>
        <p:spPr>
          <a:xfrm>
            <a:off x="2617133" y="2143126"/>
            <a:ext cx="6894925" cy="3560352"/>
          </a:xfrm>
          <a:prstGeom prst="rect">
            <a:avLst/>
          </a:prstGeom>
        </p:spPr>
      </p:pic>
    </p:spTree>
    <p:extLst>
      <p:ext uri="{BB962C8B-B14F-4D97-AF65-F5344CB8AC3E}">
        <p14:creationId xmlns:p14="http://schemas.microsoft.com/office/powerpoint/2010/main" val="1300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6962"/>
            <a:ext cx="10058400" cy="1450757"/>
          </a:xfrm>
        </p:spPr>
        <p:txBody>
          <a:bodyPr/>
          <a:lstStyle/>
          <a:p>
            <a:r>
              <a:rPr lang="en-GB" dirty="0"/>
              <a:t>    Apache Kafka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1273323" y="1112340"/>
            <a:ext cx="358607" cy="582132"/>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Consist xxx brokers (Kafka cluster) and manage by zookeeper</a:t>
            </a:r>
          </a:p>
          <a:p>
            <a:pPr marL="578358" lvl="1" indent="-285750">
              <a:buFont typeface="Wingdings" panose="05000000000000000000" pitchFamily="2" charset="2"/>
              <a:buChar char="v"/>
            </a:pPr>
            <a:r>
              <a:rPr lang="en-GB" dirty="0"/>
              <a:t>Detail description and screenshot goes here</a:t>
            </a:r>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35766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Spark Streaming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583" y="865066"/>
            <a:ext cx="1744588" cy="872294"/>
          </a:xfrm>
        </p:spPr>
      </p:pic>
      <p:sp>
        <p:nvSpPr>
          <p:cNvPr id="5"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Get international football statistics from the split dataset</a:t>
            </a:r>
          </a:p>
          <a:p>
            <a:pPr marL="578358" lvl="1" indent="-285750">
              <a:buFont typeface="Wingdings" panose="05000000000000000000" pitchFamily="2" charset="2"/>
              <a:buChar char="v"/>
            </a:pPr>
            <a:r>
              <a:rPr lang="en-GB" dirty="0"/>
              <a:t>Filter required columns like </a:t>
            </a:r>
            <a:r>
              <a:rPr lang="en-GB" dirty="0" err="1"/>
              <a:t>home_team</a:t>
            </a:r>
            <a:r>
              <a:rPr lang="en-GB" dirty="0"/>
              <a:t>, </a:t>
            </a:r>
            <a:r>
              <a:rPr lang="en-GB" dirty="0" err="1"/>
              <a:t>away_team</a:t>
            </a:r>
            <a:r>
              <a:rPr lang="en-GB" dirty="0"/>
              <a:t>, </a:t>
            </a:r>
            <a:r>
              <a:rPr lang="en-GB" dirty="0" err="1"/>
              <a:t>home_goal</a:t>
            </a:r>
            <a:r>
              <a:rPr lang="en-GB" dirty="0"/>
              <a:t>, </a:t>
            </a:r>
            <a:r>
              <a:rPr lang="en-GB" dirty="0" err="1"/>
              <a:t>away_goal</a:t>
            </a:r>
            <a:r>
              <a:rPr lang="en-GB" dirty="0"/>
              <a:t>, city, </a:t>
            </a:r>
            <a:r>
              <a:rPr lang="en-GB" dirty="0" err="1"/>
              <a:t>match_type</a:t>
            </a:r>
            <a:r>
              <a:rPr lang="en-GB" dirty="0"/>
              <a:t> etc</a:t>
            </a:r>
          </a:p>
          <a:p>
            <a:pPr marL="578358" lvl="1" indent="-285750">
              <a:buFont typeface="Wingdings" panose="05000000000000000000" pitchFamily="2" charset="2"/>
              <a:buChar char="v"/>
            </a:pPr>
            <a:r>
              <a:rPr lang="en-GB" dirty="0"/>
              <a:t>Calculate total scores by each country, frequency of match type, organizing city with frequency</a:t>
            </a:r>
          </a:p>
          <a:p>
            <a:pPr marL="578358" lvl="1" indent="-285750">
              <a:buFont typeface="Wingdings" panose="05000000000000000000" pitchFamily="2" charset="2"/>
              <a:buChar char="v"/>
            </a:pPr>
            <a:r>
              <a:rPr lang="en-GB" dirty="0"/>
              <a:t>Filter data based on threshold values for different use cases</a:t>
            </a:r>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886"/>
          <a:stretch/>
        </p:blipFill>
        <p:spPr>
          <a:xfrm>
            <a:off x="2495549" y="3566934"/>
            <a:ext cx="7910913" cy="1057275"/>
          </a:xfrm>
          <a:prstGeom prst="rect">
            <a:avLst/>
          </a:prstGeom>
        </p:spPr>
      </p:pic>
      <p:sp>
        <p:nvSpPr>
          <p:cNvPr id="3" name="TextBox 2">
            <a:extLst>
              <a:ext uri="{FF2B5EF4-FFF2-40B4-BE49-F238E27FC236}">
                <a16:creationId xmlns:a16="http://schemas.microsoft.com/office/drawing/2014/main" id="{00C6E9E7-9757-D911-1431-569B272D99BD}"/>
              </a:ext>
            </a:extLst>
          </p:cNvPr>
          <p:cNvSpPr txBox="1"/>
          <p:nvPr/>
        </p:nvSpPr>
        <p:spPr>
          <a:xfrm>
            <a:off x="1036319" y="3672748"/>
            <a:ext cx="2611755" cy="369332"/>
          </a:xfrm>
          <a:prstGeom prst="rect">
            <a:avLst/>
          </a:prstGeom>
          <a:noFill/>
        </p:spPr>
        <p:txBody>
          <a:bodyPr wrap="square" rtlCol="0">
            <a:spAutoFit/>
          </a:bodyPr>
          <a:lstStyle/>
          <a:p>
            <a:r>
              <a:rPr lang="en-US" dirty="0"/>
              <a:t>Text Stream</a:t>
            </a:r>
          </a:p>
        </p:txBody>
      </p:sp>
    </p:spTree>
    <p:extLst>
      <p:ext uri="{BB962C8B-B14F-4D97-AF65-F5344CB8AC3E}">
        <p14:creationId xmlns:p14="http://schemas.microsoft.com/office/powerpoint/2010/main" val="226911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Apache HBASE/Hive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3" t="35610" r="8881" b="32683"/>
          <a:stretch/>
        </p:blipFill>
        <p:spPr>
          <a:xfrm>
            <a:off x="1170773" y="1088893"/>
            <a:ext cx="1922804" cy="555476"/>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The output data from spark (aggregated) is persist in </a:t>
            </a:r>
            <a:r>
              <a:rPr lang="en-GB" dirty="0" err="1"/>
              <a:t>Hbase</a:t>
            </a:r>
            <a:r>
              <a:rPr lang="en-GB" dirty="0"/>
              <a:t>/Hive database</a:t>
            </a:r>
          </a:p>
          <a:p>
            <a:pPr marL="578358" lvl="1" indent="-285750">
              <a:buFont typeface="Wingdings" panose="05000000000000000000" pitchFamily="2" charset="2"/>
              <a:buChar char="v"/>
            </a:pPr>
            <a:r>
              <a:rPr lang="en-GB" dirty="0"/>
              <a:t>Detail description and screenshot goes here</a:t>
            </a:r>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1709562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4336</TotalTime>
  <Words>695</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Wingdings</vt:lpstr>
      <vt:lpstr>Retrospect</vt:lpstr>
      <vt:lpstr>CS523-BDT-Final Project on SOCCOR ANALYSER</vt:lpstr>
      <vt:lpstr>Project Overview</vt:lpstr>
      <vt:lpstr>Project Overview</vt:lpstr>
      <vt:lpstr>Technology stack used</vt:lpstr>
      <vt:lpstr>      Dataset used</vt:lpstr>
      <vt:lpstr>      Apache Data Streaming sample</vt:lpstr>
      <vt:lpstr>    Apache Kafka</vt:lpstr>
      <vt:lpstr>    Spark Streaming</vt:lpstr>
      <vt:lpstr>   Apache HBASE/Hive</vt:lpstr>
      <vt:lpstr>Project execution steps</vt:lpstr>
      <vt:lpstr>Project execution steps</vt:lpstr>
      <vt:lpstr>Demo steps (Demo project related)</vt:lpstr>
      <vt:lpstr>Future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SOCCOR ANALYSER</dc:title>
  <dc:creator>9779811194185</dc:creator>
  <cp:lastModifiedBy>Puskar Budhathoki</cp:lastModifiedBy>
  <cp:revision>40</cp:revision>
  <dcterms:created xsi:type="dcterms:W3CDTF">2022-09-21T20:32:52Z</dcterms:created>
  <dcterms:modified xsi:type="dcterms:W3CDTF">2023-09-30T20:33:05Z</dcterms:modified>
</cp:coreProperties>
</file>