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8"/>
  </p:notesMasterIdLst>
  <p:handoutMasterIdLst>
    <p:handoutMasterId r:id="rId9"/>
  </p:handoutMasterIdLst>
  <p:sldIdLst>
    <p:sldId id="462" r:id="rId2"/>
    <p:sldId id="464" r:id="rId3"/>
    <p:sldId id="463" r:id="rId4"/>
    <p:sldId id="465" r:id="rId5"/>
    <p:sldId id="466" r:id="rId6"/>
    <p:sldId id="459" r:id="rId7"/>
  </p:sldIdLst>
  <p:sldSz cx="9144000" cy="6858000" type="screen4x3"/>
  <p:notesSz cx="7132638" cy="9418638"/>
  <p:defaultTextStyle>
    <a:defPPr>
      <a:defRPr lang="ja-JP"/>
    </a:defPPr>
    <a:lvl1pPr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ctr" rtl="0" fontAlgn="base">
      <a:spcBef>
        <a:spcPct val="50000"/>
      </a:spcBef>
      <a:spcAft>
        <a:spcPct val="20000"/>
      </a:spcAft>
      <a:buClr>
        <a:srgbClr val="A50021"/>
      </a:buClr>
      <a:buSzPct val="70000"/>
      <a:buFont typeface="Wingdings" pitchFamily="2" charset="2"/>
      <a:buChar char="n"/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D2"/>
    <a:srgbClr val="2C7E00"/>
    <a:srgbClr val="FF5A00"/>
    <a:srgbClr val="00497E"/>
    <a:srgbClr val="7A777A"/>
    <a:srgbClr val="00588D"/>
    <a:srgbClr val="004E9C"/>
    <a:srgbClr val="FFFFFF"/>
    <a:srgbClr val="7965C1"/>
    <a:srgbClr val="7E4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2" autoAdjust="0"/>
    <p:restoredTop sz="98459" autoAdjust="0"/>
  </p:normalViewPr>
  <p:slideViewPr>
    <p:cSldViewPr snapToGrid="0">
      <p:cViewPr varScale="1">
        <p:scale>
          <a:sx n="87" d="100"/>
          <a:sy n="87" d="100"/>
        </p:scale>
        <p:origin x="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F5562BB-6A51-42FA-9FA4-10037011AA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0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3363" y="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6438"/>
            <a:ext cx="4708525" cy="353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2500" y="4473575"/>
            <a:ext cx="5227638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l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3363" y="8947150"/>
            <a:ext cx="308927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92" tIns="47046" rIns="94092" bIns="47046" numCol="1" anchor="b" anchorCtr="0" compatLnSpc="1">
            <a:prstTxWarp prst="textNoShape">
              <a:avLst/>
            </a:prstTxWarp>
          </a:bodyPr>
          <a:lstStyle>
            <a:lvl1pPr algn="r" defTabSz="941388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sz="1200"/>
            </a:lvl1pPr>
          </a:lstStyle>
          <a:p>
            <a:fld id="{6BAAC521-CD09-4F49-86AF-5B30B99437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4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  HGST, INC.</a:t>
            </a:r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pic>
        <p:nvPicPr>
          <p:cNvPr id="8" name="Picture 7" descr="Kinetic_Wave_12_DK_BLU.png"/>
          <p:cNvPicPr>
            <a:picLocks noChangeAspect="1"/>
          </p:cNvPicPr>
          <p:nvPr userDrawn="1"/>
        </p:nvPicPr>
        <p:blipFill>
          <a:blip r:embed="rId3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259" t="26746" r="-8295"/>
          <a:stretch>
            <a:fillRect/>
          </a:stretch>
        </p:blipFill>
        <p:spPr>
          <a:xfrm>
            <a:off x="0" y="0"/>
            <a:ext cx="3517900" cy="506913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05300" y="5575300"/>
            <a:ext cx="3657600" cy="48260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/>
            </a:lvl1pPr>
          </a:lstStyle>
          <a:p>
            <a:pPr lvl="0"/>
            <a:r>
              <a:rPr lang="en-US" dirty="0" smtClean="0"/>
              <a:t>— Click to enter name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93900" y="2667000"/>
            <a:ext cx="5956300" cy="2819400"/>
          </a:xfrm>
          <a:prstGeom prst="rect">
            <a:avLst/>
          </a:prstGeom>
        </p:spPr>
        <p:txBody>
          <a:bodyPr/>
          <a:lstStyle>
            <a:lvl1pPr indent="-137160">
              <a:buFontTx/>
              <a:buNone/>
              <a:defRPr sz="3200">
                <a:solidFill>
                  <a:srgbClr val="00ABD2"/>
                </a:solidFill>
              </a:defRPr>
            </a:lvl1pPr>
          </a:lstStyle>
          <a:p>
            <a:pPr lvl="0"/>
            <a:r>
              <a:rPr lang="en-US" dirty="0" smtClean="0"/>
              <a:t>“Click to enter quote text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blah blah”</a:t>
            </a:r>
          </a:p>
        </p:txBody>
      </p:sp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3" name="Picture 2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98431" y="79926"/>
            <a:ext cx="8478211" cy="4900495"/>
          </a:xfrm>
        </p:spPr>
        <p:txBody>
          <a:bodyPr/>
          <a:lstStyle>
            <a:lvl1pPr marL="168275" indent="-168275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“Click to edit Master title style.”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3" y="5257800"/>
            <a:ext cx="8315325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37554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9" name="Picture 8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chemeClr val="bg1"/>
                </a:solidFill>
              </a:rPr>
              <a:t>© </a:t>
            </a:r>
            <a:r>
              <a:rPr lang="en-US" altLang="en-US" sz="750" dirty="0" smtClean="0">
                <a:solidFill>
                  <a:schemeClr val="bg1"/>
                </a:solidFill>
              </a:rPr>
              <a:t>2013</a:t>
            </a:r>
            <a:r>
              <a:rPr lang="en-US" altLang="en-US" sz="750" baseline="0" dirty="0" smtClean="0">
                <a:solidFill>
                  <a:schemeClr val="bg1"/>
                </a:solidFill>
              </a:rPr>
              <a:t> </a:t>
            </a:r>
            <a:r>
              <a:rPr lang="en-US" altLang="en-US" sz="750" dirty="0" smtClean="0">
                <a:solidFill>
                  <a:schemeClr val="bg1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chemeClr val="bg1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chemeClr val="bg1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3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&amp; Thank You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netic_Wave_12_DK_BLU.png"/>
          <p:cNvPicPr>
            <a:picLocks noChangeAspect="1"/>
          </p:cNvPicPr>
          <p:nvPr userDrawn="1"/>
        </p:nvPicPr>
        <p:blipFill>
          <a:blip r:embed="rId2"/>
          <a:srcRect l="36882" b="15093"/>
          <a:stretch>
            <a:fillRect/>
          </a:stretch>
        </p:blipFill>
        <p:spPr>
          <a:xfrm flipV="1">
            <a:off x="0" y="0"/>
            <a:ext cx="3727450" cy="582295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96" y="5715000"/>
            <a:ext cx="1735957" cy="596735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05300" y="2990850"/>
            <a:ext cx="4521200" cy="11239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2013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</a:t>
            </a:r>
            <a:r>
              <a:rPr lang="en-US" altLang="en-US" sz="750" dirty="0" smtClean="0">
                <a:solidFill>
                  <a:srgbClr val="000000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43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3000">
                <a:srgbClr val="00497E"/>
              </a:gs>
              <a:gs pos="79000">
                <a:schemeClr val="tx2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inetic_Wave_12_white.png"/>
          <p:cNvPicPr>
            <a:picLocks noChangeAspect="1"/>
          </p:cNvPicPr>
          <p:nvPr userDrawn="1"/>
        </p:nvPicPr>
        <p:blipFill>
          <a:blip r:embed="rId2"/>
          <a:srcRect l="41726" b="17277"/>
          <a:stretch>
            <a:fillRect/>
          </a:stretch>
        </p:blipFill>
        <p:spPr>
          <a:xfrm flipV="1">
            <a:off x="0" y="0"/>
            <a:ext cx="5487893" cy="6019800"/>
          </a:xfrm>
          <a:prstGeom prst="rect">
            <a:avLst/>
          </a:prstGeom>
        </p:spPr>
      </p:pic>
      <p:pic>
        <p:nvPicPr>
          <p:cNvPr id="10" name="Picture 9" descr="white.HGST.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3813" y="5610225"/>
            <a:ext cx="1952626" cy="781050"/>
          </a:xfrm>
          <a:prstGeom prst="rect">
            <a:avLst/>
          </a:prstGeom>
        </p:spPr>
      </p:pic>
      <p:sp>
        <p:nvSpPr>
          <p:cNvPr id="1078285" name="Rectangle 1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19399" y="4673600"/>
            <a:ext cx="5854700" cy="111043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Rectangle 24"/>
          <p:cNvSpPr>
            <a:spLocks noChangeArrowheads="1"/>
          </p:cNvSpPr>
          <p:nvPr userDrawn="1"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chemeClr val="bg1"/>
                </a:solidFill>
              </a:rPr>
              <a:t>© </a:t>
            </a:r>
            <a:r>
              <a:rPr lang="en-US" altLang="en-US" sz="750" dirty="0" smtClean="0">
                <a:solidFill>
                  <a:schemeClr val="bg1"/>
                </a:solidFill>
              </a:rPr>
              <a:t>2014  HGST, INC.</a:t>
            </a:r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107827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759200" y="2120900"/>
            <a:ext cx="4903150" cy="2413001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0"/>
              </a:spcBef>
              <a:defRPr sz="3600" b="0" spc="-100">
                <a:solidFill>
                  <a:srgbClr val="00ABD2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3900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6" name="Picture 5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391071" y="1456556"/>
            <a:ext cx="8347738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2503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pic>
        <p:nvPicPr>
          <p:cNvPr id="8" name="Picture 7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vy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725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1070" y="1456556"/>
            <a:ext cx="3914107" cy="4786466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/>
            </a:lvl1pPr>
            <a:lvl2pPr marL="557784" indent="-285750">
              <a:buClr>
                <a:schemeClr val="accent5"/>
              </a:buClr>
              <a:buFont typeface="Lucida Grande"/>
              <a:buChar char="-"/>
              <a:defRPr/>
            </a:lvl2pPr>
            <a:lvl3pPr marL="768096">
              <a:buClr>
                <a:schemeClr val="accent5"/>
              </a:buClr>
              <a:buFont typeface="Lucida Grande"/>
              <a:buChar char="»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9" name="Picture 8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9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785" t="51667" r="3640"/>
          <a:stretch>
            <a:fillRect/>
          </a:stretch>
        </p:blipFill>
        <p:spPr>
          <a:xfrm flipH="1">
            <a:off x="7110109" y="0"/>
            <a:ext cx="2033891" cy="2451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783767" cy="9768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23826" t="57235" r="13279"/>
          <a:stretch>
            <a:fillRect/>
          </a:stretch>
        </p:blipFill>
        <p:spPr>
          <a:xfrm flipH="1" flipV="1">
            <a:off x="6413500" y="4286138"/>
            <a:ext cx="2730500" cy="2155938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Kinetic_Wave_12_GREY.png"/>
          <p:cNvPicPr>
            <a:picLocks noChangeAspect="1"/>
          </p:cNvPicPr>
          <p:nvPr userDrawn="1"/>
        </p:nvPicPr>
        <p:blipFill>
          <a:blip r:embed="rId2">
            <a:alphaModFix amt="33000"/>
          </a:blip>
          <a:srcRect l="49918" t="37292" r="-8076"/>
          <a:stretch>
            <a:fillRect/>
          </a:stretch>
        </p:blipFill>
        <p:spPr>
          <a:xfrm rot="5400000" flipH="1" flipV="1">
            <a:off x="285105" y="3895080"/>
            <a:ext cx="2261890" cy="2832100"/>
          </a:xfrm>
          <a:prstGeom prst="rect">
            <a:avLst/>
          </a:prstGeom>
        </p:spPr>
      </p:pic>
      <p:pic>
        <p:nvPicPr>
          <p:cNvPr id="4" name="Picture 3" descr="HGST_aWDc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7" y="6514604"/>
            <a:ext cx="743253" cy="2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6" name="Text Box 8"/>
          <p:cNvSpPr txBox="1">
            <a:spLocks noChangeArrowheads="1"/>
          </p:cNvSpPr>
          <p:nvPr/>
        </p:nvSpPr>
        <p:spPr bwMode="auto">
          <a:xfrm>
            <a:off x="1724025" y="43624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latin typeface="Times" pitchFamily="18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871533" y="6502879"/>
            <a:ext cx="38948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50" dirty="0">
                <a:solidFill>
                  <a:srgbClr val="000000"/>
                </a:solidFill>
              </a:rPr>
              <a:t>© </a:t>
            </a:r>
            <a:r>
              <a:rPr lang="en-US" altLang="en-US" sz="750" dirty="0" smtClean="0">
                <a:solidFill>
                  <a:srgbClr val="000000"/>
                </a:solidFill>
              </a:rPr>
              <a:t>2014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</a:t>
            </a:r>
            <a:r>
              <a:rPr lang="en-US" altLang="en-US" sz="750" dirty="0" smtClean="0">
                <a:solidFill>
                  <a:srgbClr val="000000"/>
                </a:solidFill>
              </a:rPr>
              <a:t> HGST, INC.</a:t>
            </a:r>
            <a:r>
              <a:rPr lang="en-US" altLang="en-US" sz="750" baseline="0" dirty="0" smtClean="0">
                <a:solidFill>
                  <a:srgbClr val="000000"/>
                </a:solidFill>
              </a:rPr>
              <a:t>   </a:t>
            </a:r>
            <a:fld id="{20F095AD-AE88-4357-B2F1-2D2E5989BA31}" type="slidenum">
              <a:rPr lang="en-US" altLang="en-US" sz="800" smtClean="0">
                <a:solidFill>
                  <a:srgbClr val="7A777A"/>
                </a:solidFill>
              </a:rPr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50" dirty="0" smtClean="0">
              <a:solidFill>
                <a:srgbClr val="7A777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33" y="79926"/>
            <a:ext cx="8281609" cy="97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644135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3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  <p:sldLayoutId id="2147483682" r:id="rId3"/>
    <p:sldLayoutId id="2147483699" r:id="rId4"/>
    <p:sldLayoutId id="2147483693" r:id="rId5"/>
    <p:sldLayoutId id="2147483700" r:id="rId6"/>
    <p:sldLayoutId id="2147483688" r:id="rId7"/>
    <p:sldLayoutId id="2147483697" r:id="rId8"/>
    <p:sldLayoutId id="2147483698" r:id="rId9"/>
    <p:sldLayoutId id="2147483701" r:id="rId10"/>
    <p:sldLayoutId id="2147483690" r:id="rId11"/>
    <p:sldLayoutId id="2147483695" r:id="rId12"/>
    <p:sldLayoutId id="2147483696" r:id="rId13"/>
    <p:sldLayoutId id="2147483691" r:id="rId14"/>
    <p:sldLayoutId id="2147483687" r:id="rId15"/>
    <p:sldLayoutId id="2147483689" r:id="rId16"/>
    <p:sldLayoutId id="2147483694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ABD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30188" indent="-230188" algn="l" rtl="0" eaLnBrk="1" fontAlgn="base" hangingPunct="1">
        <a:spcBef>
          <a:spcPct val="60000"/>
        </a:spcBef>
        <a:spcAft>
          <a:spcPct val="20000"/>
        </a:spcAft>
        <a:buClr>
          <a:srgbClr val="00ABD2"/>
        </a:buClr>
        <a:buSzPct val="100000"/>
        <a:buFont typeface="Arial"/>
        <a:buChar char="•"/>
        <a:defRPr sz="2200" b="0">
          <a:solidFill>
            <a:schemeClr val="tx1"/>
          </a:solidFill>
          <a:latin typeface="+mn-lt"/>
          <a:ea typeface="+mn-ea"/>
          <a:cs typeface="+mn-cs"/>
        </a:defRPr>
      </a:lvl1pPr>
      <a:lvl2pPr marL="452438" indent="0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None/>
        <a:defRPr sz="1800" b="0">
          <a:solidFill>
            <a:srgbClr val="7A777A"/>
          </a:solidFill>
          <a:latin typeface="+mn-lt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20000"/>
        </a:spcAft>
        <a:buClr>
          <a:schemeClr val="accent4"/>
        </a:buClr>
        <a:buChar char="–"/>
        <a:defRPr sz="1400" b="0">
          <a:solidFill>
            <a:srgbClr val="7A777A"/>
          </a:solidFill>
          <a:latin typeface="+mn-lt"/>
          <a:cs typeface="+mn-cs"/>
        </a:defRPr>
      </a:lvl3pPr>
      <a:lvl4pPr marL="1146175" indent="-176213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»"/>
        <a:defRPr sz="1200" b="0">
          <a:solidFill>
            <a:schemeClr val="tx1"/>
          </a:solidFill>
          <a:latin typeface="+mn-lt"/>
          <a:cs typeface="+mn-cs"/>
        </a:defRPr>
      </a:lvl4pPr>
      <a:lvl5pPr marL="1422400" indent="-161925" algn="l" rtl="0" eaLnBrk="1" fontAlgn="base" hangingPunct="1">
        <a:spcBef>
          <a:spcPct val="0"/>
        </a:spcBef>
        <a:spcAft>
          <a:spcPct val="20000"/>
        </a:spcAft>
        <a:buClr>
          <a:srgbClr val="00ABD2"/>
        </a:buClr>
        <a:buChar char="•"/>
        <a:defRPr sz="1000" b="0">
          <a:solidFill>
            <a:schemeClr val="tx1"/>
          </a:solidFill>
          <a:latin typeface="+mn-lt"/>
          <a:cs typeface="+mn-cs"/>
        </a:defRPr>
      </a:lvl5pPr>
      <a:lvl6pPr marL="18796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6pPr>
      <a:lvl7pPr marL="23368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7pPr>
      <a:lvl8pPr marL="27940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8pPr>
      <a:lvl9pPr marL="3251200" indent="-161925" algn="l" rtl="0" eaLnBrk="1" fontAlgn="base" hangingPunct="1">
        <a:spcBef>
          <a:spcPct val="0"/>
        </a:spcBef>
        <a:spcAft>
          <a:spcPct val="20000"/>
        </a:spcAft>
        <a:buClr>
          <a:srgbClr val="A50021"/>
        </a:buClr>
        <a:buChar char="•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err="1" smtClean="0"/>
              <a:t>Virident|HGST</a:t>
            </a:r>
            <a:r>
              <a:rPr lang="en-US" dirty="0" smtClean="0"/>
              <a:t> Software </a:t>
            </a:r>
            <a:r>
              <a:rPr lang="en-US" dirty="0"/>
              <a:t>Tools and Processes	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Rick Rasmussen, </a:t>
            </a:r>
            <a:r>
              <a:rPr lang="en-US" dirty="0" err="1"/>
              <a:t>Prakash</a:t>
            </a:r>
            <a:r>
              <a:rPr lang="en-US" dirty="0"/>
              <a:t> </a:t>
            </a:r>
            <a:r>
              <a:rPr lang="en-US" dirty="0" err="1"/>
              <a:t>Manden</a:t>
            </a:r>
            <a:r>
              <a:rPr lang="en-US" dirty="0"/>
              <a:t> </a:t>
            </a:r>
          </a:p>
          <a:p>
            <a:r>
              <a:rPr lang="en-US" dirty="0" smtClean="0"/>
              <a:t>2014-05-30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Tools and </a:t>
            </a:r>
            <a:r>
              <a:rPr lang="en-US" dirty="0" smtClean="0"/>
              <a:t>Processes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307"/>
              </p:ext>
            </p:extLst>
          </p:nvPr>
        </p:nvGraphicFramePr>
        <p:xfrm>
          <a:off x="177801" y="1108962"/>
          <a:ext cx="8839199" cy="559663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23280"/>
                <a:gridCol w="1449646"/>
                <a:gridCol w="4568469"/>
                <a:gridCol w="865484"/>
                <a:gridCol w="233080"/>
                <a:gridCol w="233080"/>
                <a:gridCol w="233080"/>
                <a:gridCol w="233080"/>
              </a:tblGrid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Status/Notes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Dev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Process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 dependent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Teams</a:t>
                      </a:r>
                      <a:r>
                        <a:rPr lang="en-US" sz="1200" baseline="0" dirty="0" smtClean="0"/>
                        <a:t> are all following an agile-like process; teams moving to Rally as common tool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Mercurial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SVN like, supports distributed teams; need plan to migrate to this platform; working with BLR</a:t>
                      </a:r>
                      <a:r>
                        <a:rPr lang="en-US" sz="1200" baseline="0" dirty="0" smtClean="0"/>
                        <a:t> base driver team to align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Build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Need to move away from hand written scripts; Release Engineer working to get FMC builds under 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Defect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Tracking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Bugzilla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needed to get to single instance; sub-committee</a:t>
                      </a:r>
                      <a:r>
                        <a:rPr lang="en-US" sz="1200" baseline="0" dirty="0" smtClean="0"/>
                        <a:t> formed to drive alignment to single instance, process, etc.; considering </a:t>
                      </a:r>
                      <a:r>
                        <a:rPr lang="en-US" sz="1200" baseline="0" dirty="0" err="1" smtClean="0"/>
                        <a:t>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6354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Tracking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Link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Align across both SWQA and </a:t>
                      </a:r>
                      <a:r>
                        <a:rPr lang="en-US" sz="1200" dirty="0" err="1" smtClean="0"/>
                        <a:t>SysQA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Kunal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Vasavada</a:t>
                      </a:r>
                      <a:r>
                        <a:rPr lang="en-US" sz="1200" baseline="0" dirty="0" smtClean="0"/>
                        <a:t> in Milpitas is working on best practices doc and should be point person on alignment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Instant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Messaging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Skype / </a:t>
                      </a:r>
                      <a:r>
                        <a:rPr lang="en-US" sz="1200" dirty="0" err="1" smtClean="0"/>
                        <a:t>SameTime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Skype is</a:t>
                      </a:r>
                      <a:r>
                        <a:rPr lang="en-US" sz="1200" baseline="0" dirty="0" smtClean="0"/>
                        <a:t> in common use; expect that deployment of Office 365 will include Skype and teams may migrate to corporate identities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Reviews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Review 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all teams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Coverage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gcov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FMC team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208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 Sharing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Box;</a:t>
                      </a:r>
                      <a:r>
                        <a:rPr lang="en-US" sz="1200" baseline="0" dirty="0" smtClean="0"/>
                        <a:t> Google 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all teams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5392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Analysis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Coverity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Used by all teams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42087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Compliance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Palamida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with Legal and </a:t>
                      </a:r>
                      <a:r>
                        <a:rPr lang="en-US" sz="1200" dirty="0" err="1" smtClean="0"/>
                        <a:t>Palamida</a:t>
                      </a:r>
                      <a:r>
                        <a:rPr lang="en-US" sz="1200" dirty="0" smtClean="0"/>
                        <a:t> in progress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31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Processes Survey</a:t>
            </a: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7817803"/>
              </p:ext>
            </p:extLst>
          </p:nvPr>
        </p:nvGraphicFramePr>
        <p:xfrm>
          <a:off x="123825" y="1216025"/>
          <a:ext cx="9020174" cy="486727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5115"/>
                <a:gridCol w="1262989"/>
                <a:gridCol w="980149"/>
                <a:gridCol w="1230081"/>
                <a:gridCol w="1038688"/>
                <a:gridCol w="1134384"/>
                <a:gridCol w="1134384"/>
                <a:gridCol w="1134384"/>
              </a:tblGrid>
              <a:tr h="78037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Development</a:t>
                      </a:r>
                    </a:p>
                    <a:p>
                      <a:pPr algn="ctr"/>
                      <a:r>
                        <a:rPr lang="en-US" sz="1200" dirty="0" smtClean="0"/>
                        <a:t>Process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SCM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Build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Defect</a:t>
                      </a:r>
                      <a:r>
                        <a:rPr lang="en-US" sz="1200" baseline="0" dirty="0" smtClean="0"/>
                        <a:t> Tracking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Test Tracking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Instant Messaging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Code</a:t>
                      </a:r>
                      <a:r>
                        <a:rPr lang="en-US" sz="1200" baseline="0" dirty="0" smtClean="0"/>
                        <a:t> Reviews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11099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Foundation </a:t>
                      </a:r>
                    </a:p>
                    <a:p>
                      <a:pPr algn="ctr"/>
                      <a:r>
                        <a:rPr lang="en-US" sz="1200" b="1" dirty="0" smtClean="0"/>
                        <a:t>Pak</a:t>
                      </a:r>
                    </a:p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Hybrid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Mercurial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Homegrown</a:t>
                      </a:r>
                      <a:r>
                        <a:rPr lang="en-US" sz="1200" baseline="0" dirty="0" smtClean="0"/>
                        <a:t> scripts (automated builds, email notifications)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Bugzilla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r>
                        <a:rPr lang="en-US" sz="1200" baseline="0" dirty="0" smtClean="0"/>
                        <a:t/>
                      </a:r>
                      <a:br>
                        <a:rPr lang="en-US" sz="1200" baseline="0" dirty="0" smtClean="0"/>
                      </a:br>
                      <a:r>
                        <a:rPr lang="en-US" sz="1200" baseline="0" dirty="0" smtClean="0"/>
                        <a:t>Google 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SameTime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Peer+</a:t>
                      </a:r>
                    </a:p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Review</a:t>
                      </a:r>
                      <a:r>
                        <a:rPr lang="en-US" sz="1200" baseline="0" dirty="0" smtClean="0"/>
                        <a:t> Board</a:t>
                      </a:r>
                    </a:p>
                    <a:p>
                      <a:pPr algn="ctr"/>
                      <a:endParaRPr lang="en-US" sz="1200" baseline="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FMC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Agile + Rally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Homegrown</a:t>
                      </a:r>
                      <a:r>
                        <a:rPr lang="en-US" sz="1200" baseline="0" dirty="0" smtClean="0"/>
                        <a:t> Utilities + 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Jenkins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Bugzilla</a:t>
                      </a:r>
                      <a:r>
                        <a:rPr lang="en-US" sz="1200" dirty="0" smtClean="0"/>
                        <a:t> 4.2.2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Google</a:t>
                      </a:r>
                      <a:r>
                        <a:rPr lang="en-US" sz="1200" baseline="0" dirty="0" smtClean="0"/>
                        <a:t> Docs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Review Board</a:t>
                      </a:r>
                      <a:endParaRPr lang="en-US" sz="1200" b="1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Virident</a:t>
                      </a:r>
                    </a:p>
                    <a:p>
                      <a:pPr algn="ctr"/>
                      <a:r>
                        <a:rPr lang="en-US" sz="1200" b="1" dirty="0" smtClean="0"/>
                        <a:t>Driver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Waterfall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SVN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Homegrown Utilities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Bugzilla</a:t>
                      </a:r>
                      <a:r>
                        <a:rPr lang="en-US" sz="1200" dirty="0" smtClean="0"/>
                        <a:t> 4.2.2</a:t>
                      </a:r>
                    </a:p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TestLink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Board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HGST Driver</a:t>
                      </a:r>
                    </a:p>
                    <a:p>
                      <a:pPr algn="ctr"/>
                      <a:r>
                        <a:rPr lang="en-US" sz="1200" b="1" dirty="0" smtClean="0"/>
                        <a:t>&amp;</a:t>
                      </a:r>
                      <a:r>
                        <a:rPr lang="en-US" sz="1200" b="1" baseline="0" dirty="0" smtClean="0"/>
                        <a:t> FW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r>
                        <a:rPr lang="en-US" sz="1200" baseline="0" dirty="0" smtClean="0"/>
                        <a:t> (in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Jenkins (in</a:t>
                      </a:r>
                      <a:r>
                        <a:rPr lang="en-US" sz="1200" baseline="0" dirty="0" smtClean="0"/>
                        <a:t>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Jira</a:t>
                      </a:r>
                      <a:r>
                        <a:rPr lang="en-US" sz="1200" baseline="0" dirty="0" smtClean="0"/>
                        <a:t> (in plan)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Gerrit</a:t>
                      </a:r>
                      <a:endParaRPr lang="en-US" sz="1200" dirty="0"/>
                    </a:p>
                  </a:txBody>
                  <a:tcPr/>
                </a:tc>
              </a:tr>
              <a:tr h="7442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Cold</a:t>
                      </a:r>
                    </a:p>
                    <a:p>
                      <a:pPr algn="ctr"/>
                      <a:r>
                        <a:rPr lang="en-US" sz="1200" b="1" dirty="0" smtClean="0"/>
                        <a:t>Storage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Git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Jenkins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Jira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393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33" y="79926"/>
            <a:ext cx="7882192" cy="976860"/>
          </a:xfrm>
        </p:spPr>
        <p:txBody>
          <a:bodyPr/>
          <a:lstStyle/>
          <a:p>
            <a:r>
              <a:rPr lang="en-US" dirty="0" smtClean="0"/>
              <a:t>Source Control System -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or Mercurial ? (Key need is to migrate out of SVN)</a:t>
            </a:r>
          </a:p>
          <a:p>
            <a:r>
              <a:rPr lang="en-US" dirty="0" smtClean="0"/>
              <a:t>Features – Neither has any specific advantage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various </a:t>
            </a:r>
            <a:r>
              <a:rPr lang="en-US" dirty="0" err="1" smtClean="0"/>
              <a:t>dev</a:t>
            </a:r>
            <a:r>
              <a:rPr lang="en-US" dirty="0" smtClean="0"/>
              <a:t> tools – </a:t>
            </a:r>
            <a:r>
              <a:rPr lang="en-US" dirty="0" err="1" smtClean="0"/>
              <a:t>Git</a:t>
            </a:r>
            <a:r>
              <a:rPr lang="en-US" dirty="0" smtClean="0"/>
              <a:t> may have advantages</a:t>
            </a:r>
          </a:p>
          <a:p>
            <a:r>
              <a:rPr lang="en-US" dirty="0" smtClean="0"/>
              <a:t>Learning curve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teams are already using/moving to </a:t>
            </a:r>
            <a:r>
              <a:rPr lang="en-US" dirty="0" err="1"/>
              <a:t>Git</a:t>
            </a:r>
            <a:endParaRPr lang="en-US" dirty="0"/>
          </a:p>
          <a:p>
            <a:pPr lvl="2"/>
            <a:r>
              <a:rPr lang="en-US" dirty="0"/>
              <a:t>Cold Storage</a:t>
            </a:r>
          </a:p>
          <a:p>
            <a:pPr lvl="2"/>
            <a:r>
              <a:rPr lang="en-US" dirty="0"/>
              <a:t>HGST driver teams (Santa Ana, Rochester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Familiarity in the current teams (easier sell)</a:t>
            </a:r>
          </a:p>
          <a:p>
            <a:pPr lvl="2"/>
            <a:r>
              <a:rPr lang="en-US" dirty="0" smtClean="0"/>
              <a:t>Pune</a:t>
            </a:r>
          </a:p>
          <a:p>
            <a:pPr lvl="2"/>
            <a:r>
              <a:rPr lang="en-US" dirty="0" smtClean="0"/>
              <a:t>Lincoln (A few people)</a:t>
            </a:r>
          </a:p>
          <a:p>
            <a:pPr lvl="2"/>
            <a:r>
              <a:rPr lang="en-US" dirty="0" smtClean="0"/>
              <a:t>Bangalore/San Jose (some people)</a:t>
            </a:r>
          </a:p>
          <a:p>
            <a:pPr lvl="1"/>
            <a:r>
              <a:rPr lang="en-US" dirty="0" smtClean="0"/>
              <a:t>GIT may have an advantage</a:t>
            </a:r>
          </a:p>
          <a:p>
            <a:r>
              <a:rPr lang="en-US" dirty="0" smtClean="0"/>
              <a:t>Infrastructure management/Enterprise readiness</a:t>
            </a:r>
          </a:p>
          <a:p>
            <a:pPr lvl="1"/>
            <a:r>
              <a:rPr lang="en-US" dirty="0" smtClean="0"/>
              <a:t>Network bandwidth</a:t>
            </a:r>
          </a:p>
          <a:p>
            <a:pPr lvl="1"/>
            <a:r>
              <a:rPr lang="en-US" dirty="0" smtClean="0"/>
              <a:t>Server/Storage infrastructure</a:t>
            </a:r>
          </a:p>
          <a:p>
            <a:pPr lvl="1"/>
            <a:r>
              <a:rPr lang="en-US" dirty="0" smtClean="0"/>
              <a:t>Backup/replication</a:t>
            </a:r>
          </a:p>
          <a:p>
            <a:pPr lvl="1"/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2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Familiarity &amp; desire (majority), </a:t>
            </a:r>
            <a:r>
              <a:rPr lang="en-US" smtClean="0"/>
              <a:t>least resistance</a:t>
            </a:r>
            <a:endParaRPr lang="en-US" dirty="0" smtClean="0"/>
          </a:p>
          <a:p>
            <a:pPr lvl="2"/>
            <a:r>
              <a:rPr lang="en-US" dirty="0" smtClean="0"/>
              <a:t>HGST driver team, Cold Storage team, Pune, some familiarity in Bangalore, Lincoln</a:t>
            </a:r>
          </a:p>
          <a:p>
            <a:pPr lvl="1"/>
            <a:r>
              <a:rPr lang="en-US" dirty="0" smtClean="0"/>
              <a:t>Better integration with tools</a:t>
            </a:r>
          </a:p>
          <a:p>
            <a:pPr lvl="2"/>
            <a:r>
              <a:rPr lang="en-US" dirty="0" err="1" smtClean="0"/>
              <a:t>Jira</a:t>
            </a:r>
            <a:r>
              <a:rPr lang="en-US" dirty="0" smtClean="0"/>
              <a:t>, Jenkins, …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b="1" dirty="0" smtClean="0"/>
              <a:t>Option 1 (preferred) </a:t>
            </a:r>
            <a:r>
              <a:rPr lang="en-US" dirty="0" smtClean="0"/>
              <a:t>- Hosted services such as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Gerrit</a:t>
            </a:r>
            <a:r>
              <a:rPr lang="en-US" dirty="0" smtClean="0"/>
              <a:t> ($$$)</a:t>
            </a:r>
          </a:p>
          <a:p>
            <a:pPr lvl="2"/>
            <a:r>
              <a:rPr lang="en-US" dirty="0" smtClean="0"/>
              <a:t>Consistent with the current IT philosophy (Outlook365, Box, Jive, …)</a:t>
            </a:r>
          </a:p>
          <a:p>
            <a:pPr lvl="2"/>
            <a:r>
              <a:rPr lang="en-US" dirty="0" smtClean="0"/>
              <a:t>Eliminates the need for  in-house HW/management</a:t>
            </a:r>
          </a:p>
          <a:p>
            <a:pPr lvl="2"/>
            <a:r>
              <a:rPr lang="en-US" dirty="0" smtClean="0"/>
              <a:t>Integration with tools such as </a:t>
            </a:r>
            <a:r>
              <a:rPr lang="en-US" dirty="0" err="1" smtClean="0"/>
              <a:t>Jira</a:t>
            </a:r>
            <a:r>
              <a:rPr lang="en-US" dirty="0" smtClean="0"/>
              <a:t> available</a:t>
            </a:r>
          </a:p>
          <a:p>
            <a:pPr lvl="2"/>
            <a:r>
              <a:rPr lang="en-US" dirty="0" smtClean="0"/>
              <a:t>Lower cost (most likely) - $250/user/year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Team ownership</a:t>
            </a:r>
          </a:p>
          <a:p>
            <a:pPr lvl="1"/>
            <a:r>
              <a:rPr lang="en-US" dirty="0" smtClean="0"/>
              <a:t>Option 2 – Located within HGST, managed by IT</a:t>
            </a:r>
          </a:p>
          <a:p>
            <a:pPr lvl="2"/>
            <a:r>
              <a:rPr lang="en-US" dirty="0" smtClean="0"/>
              <a:t>HW owned by IT, placed at San Jose (mirrored as needed)</a:t>
            </a:r>
          </a:p>
          <a:p>
            <a:pPr lvl="2"/>
            <a:r>
              <a:rPr lang="en-US" dirty="0" smtClean="0"/>
              <a:t>Managed/Supported by HGST IT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010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0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GST_light_v2">
  <a:themeElements>
    <a:clrScheme name="HGST_light_v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A00"/>
      </a:accent1>
      <a:accent2>
        <a:srgbClr val="2C7E00"/>
      </a:accent2>
      <a:accent3>
        <a:srgbClr val="00497E"/>
      </a:accent3>
      <a:accent4>
        <a:srgbClr val="FFB700"/>
      </a:accent4>
      <a:accent5>
        <a:srgbClr val="00ABD2"/>
      </a:accent5>
      <a:accent6>
        <a:srgbClr val="7A777A"/>
      </a:accent6>
      <a:hlink>
        <a:srgbClr val="00ABD2"/>
      </a:hlink>
      <a:folHlink>
        <a:srgbClr val="D5CC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31775" marR="0" indent="-231775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20000"/>
          </a:spcAft>
          <a:buClr>
            <a:srgbClr val="A50021"/>
          </a:buClr>
          <a:buSzPct val="70000"/>
          <a:buFont typeface="Wingdings" pitchFamily="2" charset="2"/>
          <a:buChar char="n"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230188" indent="-230188" algn="l">
          <a:spcBef>
            <a:spcPct val="60000"/>
          </a:spcBef>
          <a:spcAft>
            <a:spcPts val="200"/>
          </a:spcAft>
          <a:buClr>
            <a:srgbClr val="00ABD2"/>
          </a:buClr>
          <a:buSzPct val="100000"/>
          <a:buFont typeface="Arial"/>
          <a:buChar char="•"/>
          <a:defRPr sz="2200" dirty="0"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HGST_LLt_A_NC_v2.0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5B5B5B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525252"/>
        </a:accent6>
        <a:hlink>
          <a:srgbClr val="C0C0C0"/>
        </a:hlink>
        <a:folHlink>
          <a:srgbClr val="E1E1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5">
        <a:dk1>
          <a:srgbClr val="000000"/>
        </a:dk1>
        <a:lt1>
          <a:srgbClr val="FFFFFF"/>
        </a:lt1>
        <a:dk2>
          <a:srgbClr val="8B0013"/>
        </a:dk2>
        <a:lt2>
          <a:srgbClr val="808080"/>
        </a:lt2>
        <a:accent1>
          <a:srgbClr val="FF0000"/>
        </a:accent1>
        <a:accent2>
          <a:srgbClr val="3530A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F2A92"/>
        </a:accent6>
        <a:hlink>
          <a:srgbClr val="FFCC00"/>
        </a:hlink>
        <a:folHlink>
          <a:srgbClr val="49A2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10E23"/>
        </a:accent1>
        <a:accent2>
          <a:srgbClr val="91AF13"/>
        </a:accent2>
        <a:accent3>
          <a:srgbClr val="FFFFFF"/>
        </a:accent3>
        <a:accent4>
          <a:srgbClr val="000000"/>
        </a:accent4>
        <a:accent5>
          <a:srgbClr val="D5AAAC"/>
        </a:accent5>
        <a:accent6>
          <a:srgbClr val="839E10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7C64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705A2A"/>
        </a:accent6>
        <a:hlink>
          <a:srgbClr val="026BA6"/>
        </a:hlink>
        <a:folHlink>
          <a:srgbClr val="7965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647C30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5A702A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GST_LLt_A_NC_v2.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A4E56"/>
        </a:accent1>
        <a:accent2>
          <a:srgbClr val="99AC3C"/>
        </a:accent2>
        <a:accent3>
          <a:srgbClr val="FFFFFF"/>
        </a:accent3>
        <a:accent4>
          <a:srgbClr val="000000"/>
        </a:accent4>
        <a:accent5>
          <a:srgbClr val="D9B2B4"/>
        </a:accent5>
        <a:accent6>
          <a:srgbClr val="8A9B35"/>
        </a:accent6>
        <a:hlink>
          <a:srgbClr val="8682B4"/>
        </a:hlink>
        <a:folHlink>
          <a:srgbClr val="B494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HGST_light_v2.potx</Template>
  <TotalTime>4856</TotalTime>
  <Words>534</Words>
  <Application>Microsoft Office PowerPoint</Application>
  <PresentationFormat>On-screen Show (4:3)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MS PMincho</vt:lpstr>
      <vt:lpstr>Arial</vt:lpstr>
      <vt:lpstr>Lucida Grande</vt:lpstr>
      <vt:lpstr>Times</vt:lpstr>
      <vt:lpstr>Times New Roman</vt:lpstr>
      <vt:lpstr>Wingdings</vt:lpstr>
      <vt:lpstr>HGST_light_v2</vt:lpstr>
      <vt:lpstr>Virident|HGST Software Tools and Processes </vt:lpstr>
      <vt:lpstr>Selected Tools and Processes (Current)</vt:lpstr>
      <vt:lpstr>Tools and Processes Survey</vt:lpstr>
      <vt:lpstr>Source Control System - Considerations</vt:lpstr>
      <vt:lpstr>Recommendation</vt:lpstr>
      <vt:lpstr>PowerPoint Presentation</vt:lpstr>
    </vt:vector>
  </TitlesOfParts>
  <Company>Hitachi GST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 Wraps if Long</dc:title>
  <dc:creator>Mary Chagnon</dc:creator>
  <cp:lastModifiedBy>David Hinz</cp:lastModifiedBy>
  <cp:revision>176</cp:revision>
  <dcterms:created xsi:type="dcterms:W3CDTF">2012-06-21T17:04:20Z</dcterms:created>
  <dcterms:modified xsi:type="dcterms:W3CDTF">2014-06-03T21:43:30Z</dcterms:modified>
</cp:coreProperties>
</file>