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8"/>
  </p:notesMasterIdLst>
  <p:handoutMasterIdLst>
    <p:handoutMasterId r:id="rId9"/>
  </p:handoutMasterIdLst>
  <p:sldIdLst>
    <p:sldId id="462" r:id="rId2"/>
    <p:sldId id="464" r:id="rId3"/>
    <p:sldId id="463" r:id="rId4"/>
    <p:sldId id="465" r:id="rId5"/>
    <p:sldId id="466" r:id="rId6"/>
    <p:sldId id="459" r:id="rId7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D2"/>
    <a:srgbClr val="2C7E00"/>
    <a:srgbClr val="FF5A00"/>
    <a:srgbClr val="00497E"/>
    <a:srgbClr val="7A777A"/>
    <a:srgbClr val="00588D"/>
    <a:srgbClr val="004E9C"/>
    <a:srgbClr val="FFFFFF"/>
    <a:srgbClr val="7965C1"/>
    <a:srgbClr val="7E4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2" autoAdjust="0"/>
    <p:restoredTop sz="98459" autoAdjust="0"/>
  </p:normalViewPr>
  <p:slideViewPr>
    <p:cSldViewPr snapToGrid="0">
      <p:cViewPr>
        <p:scale>
          <a:sx n="80" d="100"/>
          <a:sy n="80" d="100"/>
        </p:scale>
        <p:origin x="-73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  HGST, INC.</a:t>
            </a:r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 userDrawn="1"/>
        </p:nvPicPr>
        <p:blipFill>
          <a:blip r:embed="rId3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3755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chemeClr val="bg1"/>
                </a:solidFill>
              </a:rPr>
              <a:t>© </a:t>
            </a:r>
            <a:r>
              <a:rPr lang="en-US" altLang="en-US" sz="750" dirty="0" smtClean="0">
                <a:solidFill>
                  <a:schemeClr val="bg1"/>
                </a:solidFill>
              </a:rPr>
              <a:t>2013</a:t>
            </a:r>
            <a:r>
              <a:rPr lang="en-US" altLang="en-US" sz="750" baseline="0" dirty="0" smtClean="0">
                <a:solidFill>
                  <a:schemeClr val="bg1"/>
                </a:solidFill>
              </a:rPr>
              <a:t> </a:t>
            </a:r>
            <a:r>
              <a:rPr lang="en-US" altLang="en-US" sz="750" dirty="0" smtClean="0">
                <a:solidFill>
                  <a:schemeClr val="bg1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chemeClr val="bg1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chemeClr val="bg1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3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 userDrawn="1"/>
        </p:nvPicPr>
        <p:blipFill>
          <a:blip r:embed="rId2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2013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</a:t>
            </a:r>
            <a:r>
              <a:rPr lang="en-US" altLang="en-US" sz="750" dirty="0" smtClean="0">
                <a:solidFill>
                  <a:srgbClr val="000000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4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chemeClr val="bg1"/>
                </a:solidFill>
              </a:rPr>
              <a:t>© </a:t>
            </a:r>
            <a:r>
              <a:rPr lang="en-US" altLang="en-US" sz="750" dirty="0" smtClean="0">
                <a:solidFill>
                  <a:schemeClr val="bg1"/>
                </a:solidFill>
              </a:rPr>
              <a:t>2014  HGST, INC.</a:t>
            </a:r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</a:t>
            </a:r>
            <a:r>
              <a:rPr lang="en-US" altLang="en-US" sz="750" dirty="0" smtClean="0">
                <a:solidFill>
                  <a:srgbClr val="000000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  <p:sldLayoutId id="2147483682" r:id="rId3"/>
    <p:sldLayoutId id="2147483699" r:id="rId4"/>
    <p:sldLayoutId id="2147483693" r:id="rId5"/>
    <p:sldLayoutId id="2147483700" r:id="rId6"/>
    <p:sldLayoutId id="2147483688" r:id="rId7"/>
    <p:sldLayoutId id="2147483697" r:id="rId8"/>
    <p:sldLayoutId id="2147483698" r:id="rId9"/>
    <p:sldLayoutId id="2147483701" r:id="rId10"/>
    <p:sldLayoutId id="2147483690" r:id="rId11"/>
    <p:sldLayoutId id="2147483695" r:id="rId12"/>
    <p:sldLayoutId id="2147483696" r:id="rId13"/>
    <p:sldLayoutId id="2147483691" r:id="rId14"/>
    <p:sldLayoutId id="2147483687" r:id="rId15"/>
    <p:sldLayoutId id="2147483689" r:id="rId16"/>
    <p:sldLayoutId id="2147483694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err="1" smtClean="0"/>
              <a:t>Virident|HGST</a:t>
            </a:r>
            <a:r>
              <a:rPr lang="en-US" dirty="0" smtClean="0"/>
              <a:t> Software </a:t>
            </a:r>
            <a:r>
              <a:rPr lang="en-US" dirty="0"/>
              <a:t>Tools and Processes	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Rick Rasmussen, </a:t>
            </a:r>
            <a:r>
              <a:rPr lang="en-US" dirty="0" err="1"/>
              <a:t>Prakash</a:t>
            </a:r>
            <a:r>
              <a:rPr lang="en-US" dirty="0"/>
              <a:t> </a:t>
            </a:r>
            <a:r>
              <a:rPr lang="en-US" dirty="0" err="1"/>
              <a:t>Manden</a:t>
            </a:r>
            <a:r>
              <a:rPr lang="en-US" dirty="0"/>
              <a:t> </a:t>
            </a:r>
          </a:p>
          <a:p>
            <a:r>
              <a:rPr lang="en-US" dirty="0" smtClean="0"/>
              <a:t>2014-05-30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Tools and </a:t>
            </a:r>
            <a:r>
              <a:rPr lang="en-US" dirty="0" smtClean="0"/>
              <a:t>Processes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307"/>
              </p:ext>
            </p:extLst>
          </p:nvPr>
        </p:nvGraphicFramePr>
        <p:xfrm>
          <a:off x="177801" y="1108962"/>
          <a:ext cx="8839199" cy="559663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280"/>
                <a:gridCol w="1449646"/>
                <a:gridCol w="4568469"/>
                <a:gridCol w="865484"/>
                <a:gridCol w="233080"/>
                <a:gridCol w="233080"/>
                <a:gridCol w="233080"/>
                <a:gridCol w="233080"/>
              </a:tblGrid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Status/Notes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Dev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Process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dependent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Teams</a:t>
                      </a:r>
                      <a:r>
                        <a:rPr lang="en-US" sz="1200" baseline="0" dirty="0" smtClean="0"/>
                        <a:t> are all following an agile-like process; teams moving to Rally as common 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Mercurial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SVN like, supports distributed teams; need plan to migrate to this platform; working with BLR</a:t>
                      </a:r>
                      <a:r>
                        <a:rPr lang="en-US" sz="1200" baseline="0" dirty="0" smtClean="0"/>
                        <a:t> base driver team to align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to move away from hand written scripts; Release Engineer working to get FMC builds under 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Defect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Tracking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Bugzilla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needed to get to single instance; sub-committee</a:t>
                      </a:r>
                      <a:r>
                        <a:rPr lang="en-US" sz="1200" baseline="0" dirty="0" smtClean="0"/>
                        <a:t> formed to drive alignment to single instance, process, etc.; considering </a:t>
                      </a:r>
                      <a:r>
                        <a:rPr lang="en-US" sz="1200" baseline="0" dirty="0" err="1" smtClean="0"/>
                        <a:t>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354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Tracking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Link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Align across both SWQA and </a:t>
                      </a:r>
                      <a:r>
                        <a:rPr lang="en-US" sz="1200" dirty="0" err="1" smtClean="0"/>
                        <a:t>SysQA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Kunal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Vasavada</a:t>
                      </a:r>
                      <a:r>
                        <a:rPr lang="en-US" sz="1200" baseline="0" dirty="0" smtClean="0"/>
                        <a:t> in Milpitas is working on best practices doc and should be point person on alignment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Instant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Messaging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Skype / </a:t>
                      </a:r>
                      <a:r>
                        <a:rPr lang="en-US" sz="1200" dirty="0" err="1" smtClean="0"/>
                        <a:t>SameTime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Skype is</a:t>
                      </a:r>
                      <a:r>
                        <a:rPr lang="en-US" sz="1200" baseline="0" dirty="0" smtClean="0"/>
                        <a:t> in common use; expect that deployment of Office 365 will include Skype and teams may migrate to corporate identities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Reviews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all teams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Coverage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gcov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FMC team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208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 Sharing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Box;</a:t>
                      </a:r>
                      <a:r>
                        <a:rPr lang="en-US" sz="1200" baseline="0" dirty="0" smtClean="0"/>
                        <a:t> Google 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all teams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Analysis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Coverity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all teams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208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Compliance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Palamida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with Legal and </a:t>
                      </a:r>
                      <a:r>
                        <a:rPr lang="en-US" sz="1200" dirty="0" err="1" smtClean="0"/>
                        <a:t>Palamida</a:t>
                      </a:r>
                      <a:r>
                        <a:rPr lang="en-US" sz="1200" dirty="0" smtClean="0"/>
                        <a:t> in 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3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Processes Survey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7817803"/>
              </p:ext>
            </p:extLst>
          </p:nvPr>
        </p:nvGraphicFramePr>
        <p:xfrm>
          <a:off x="123825" y="1216025"/>
          <a:ext cx="9020174" cy="486727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5115"/>
                <a:gridCol w="1262989"/>
                <a:gridCol w="980149"/>
                <a:gridCol w="1230081"/>
                <a:gridCol w="1038688"/>
                <a:gridCol w="1134384"/>
                <a:gridCol w="1134384"/>
                <a:gridCol w="1134384"/>
              </a:tblGrid>
              <a:tr h="78037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Development</a:t>
                      </a:r>
                    </a:p>
                    <a:p>
                      <a:pPr algn="ctr"/>
                      <a:r>
                        <a:rPr lang="en-US" sz="1200" dirty="0" smtClean="0"/>
                        <a:t>Process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SCM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Build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Defect</a:t>
                      </a:r>
                      <a:r>
                        <a:rPr lang="en-US" sz="1200" baseline="0" dirty="0" smtClean="0"/>
                        <a:t> Tracking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Test Tracking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Instant Messaging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Reviews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11099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Foundation </a:t>
                      </a:r>
                    </a:p>
                    <a:p>
                      <a:pPr algn="ctr"/>
                      <a:r>
                        <a:rPr lang="en-US" sz="1200" b="1" dirty="0" smtClean="0"/>
                        <a:t>Pak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Hybrid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Mercurial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Homegrown</a:t>
                      </a:r>
                      <a:r>
                        <a:rPr lang="en-US" sz="1200" baseline="0" dirty="0" smtClean="0"/>
                        <a:t> scripts (automated builds, email notifications)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Bugzilla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Google 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SameTime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Peer+</a:t>
                      </a:r>
                    </a:p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Review</a:t>
                      </a:r>
                      <a:r>
                        <a:rPr lang="en-US" sz="1200" baseline="0" dirty="0" smtClean="0"/>
                        <a:t> Board</a:t>
                      </a:r>
                    </a:p>
                    <a:p>
                      <a:pPr algn="ctr"/>
                      <a:endParaRPr lang="en-US" sz="1200" baseline="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FMC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Agile + Rally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Homegrown</a:t>
                      </a:r>
                      <a:r>
                        <a:rPr lang="en-US" sz="1200" baseline="0" dirty="0" smtClean="0"/>
                        <a:t> Utilities +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Bugzilla</a:t>
                      </a:r>
                      <a:r>
                        <a:rPr lang="en-US" sz="1200" dirty="0" smtClean="0"/>
                        <a:t> 4.2.2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Google</a:t>
                      </a:r>
                      <a:r>
                        <a:rPr lang="en-US" sz="1200" baseline="0" dirty="0" smtClean="0"/>
                        <a:t> Docs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Review Board</a:t>
                      </a:r>
                      <a:endParaRPr lang="en-US" sz="1200" b="1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Virident</a:t>
                      </a:r>
                    </a:p>
                    <a:p>
                      <a:pPr algn="ctr"/>
                      <a:r>
                        <a:rPr lang="en-US" sz="1200" b="1" dirty="0" smtClean="0"/>
                        <a:t>Driver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Waterfall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Homegrown Utilities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Bugzilla</a:t>
                      </a:r>
                      <a:r>
                        <a:rPr lang="en-US" sz="1200" dirty="0" smtClean="0"/>
                        <a:t> 4.2.2</a:t>
                      </a: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Board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HGST Driver</a:t>
                      </a:r>
                    </a:p>
                    <a:p>
                      <a:pPr algn="ctr"/>
                      <a:r>
                        <a:rPr lang="en-US" sz="1200" b="1" dirty="0" smtClean="0"/>
                        <a:t>&amp;</a:t>
                      </a:r>
                      <a:r>
                        <a:rPr lang="en-US" sz="1200" b="1" baseline="0" dirty="0" smtClean="0"/>
                        <a:t> FW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r>
                        <a:rPr lang="en-US" sz="1200" baseline="0" dirty="0" smtClean="0"/>
                        <a:t> (in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Jenkins (in</a:t>
                      </a:r>
                      <a:r>
                        <a:rPr lang="en-US" sz="1200" baseline="0" dirty="0" smtClean="0"/>
                        <a:t>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Jira</a:t>
                      </a:r>
                      <a:r>
                        <a:rPr lang="en-US" sz="1200" baseline="0" dirty="0" smtClean="0"/>
                        <a:t> (in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Gerrit</a:t>
                      </a:r>
                      <a:endParaRPr lang="en-US" sz="1200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Cold</a:t>
                      </a:r>
                    </a:p>
                    <a:p>
                      <a:pPr algn="ctr"/>
                      <a:r>
                        <a:rPr lang="en-US" sz="1200" b="1" dirty="0" smtClean="0"/>
                        <a:t>Storage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Jenkins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93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882192" cy="976860"/>
          </a:xfrm>
        </p:spPr>
        <p:txBody>
          <a:bodyPr/>
          <a:lstStyle/>
          <a:p>
            <a:r>
              <a:rPr lang="en-US" dirty="0" smtClean="0"/>
              <a:t>Source Control System -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or Mercurial ? (Key need is to migrate out of SVN)</a:t>
            </a:r>
          </a:p>
          <a:p>
            <a:r>
              <a:rPr lang="en-US" dirty="0" smtClean="0"/>
              <a:t>Features – Neither has any specific advantage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various </a:t>
            </a:r>
            <a:r>
              <a:rPr lang="en-US" dirty="0" err="1" smtClean="0"/>
              <a:t>dev</a:t>
            </a:r>
            <a:r>
              <a:rPr lang="en-US" dirty="0" smtClean="0"/>
              <a:t> tools – </a:t>
            </a:r>
            <a:r>
              <a:rPr lang="en-US" dirty="0" err="1" smtClean="0"/>
              <a:t>Git</a:t>
            </a:r>
            <a:r>
              <a:rPr lang="en-US" dirty="0" smtClean="0"/>
              <a:t> may have advantages</a:t>
            </a:r>
          </a:p>
          <a:p>
            <a:r>
              <a:rPr lang="en-US" dirty="0" smtClean="0"/>
              <a:t>Learning curve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teams are already using/moving to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dirty="0"/>
              <a:t>Cold Storage</a:t>
            </a:r>
          </a:p>
          <a:p>
            <a:pPr lvl="2"/>
            <a:r>
              <a:rPr lang="en-US" dirty="0"/>
              <a:t>HGST driver teams (Santa Ana, Rochester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Familiarity in the current teams (easier sell)</a:t>
            </a:r>
          </a:p>
          <a:p>
            <a:pPr lvl="2"/>
            <a:r>
              <a:rPr lang="en-US" dirty="0" smtClean="0"/>
              <a:t>Pune</a:t>
            </a:r>
          </a:p>
          <a:p>
            <a:pPr lvl="2"/>
            <a:r>
              <a:rPr lang="en-US" dirty="0" smtClean="0"/>
              <a:t>Lincoln (A few people)</a:t>
            </a:r>
          </a:p>
          <a:p>
            <a:pPr lvl="2"/>
            <a:r>
              <a:rPr lang="en-US" dirty="0" smtClean="0"/>
              <a:t>Bangalore/San Jose (some people)</a:t>
            </a:r>
          </a:p>
          <a:p>
            <a:pPr lvl="1"/>
            <a:r>
              <a:rPr lang="en-US" dirty="0" smtClean="0"/>
              <a:t>GIT may have an advantage</a:t>
            </a:r>
          </a:p>
          <a:p>
            <a:r>
              <a:rPr lang="en-US" dirty="0" smtClean="0"/>
              <a:t>Infrastructure management/Enterprise readiness</a:t>
            </a:r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Server/Storage infrastructure</a:t>
            </a:r>
          </a:p>
          <a:p>
            <a:pPr lvl="1"/>
            <a:r>
              <a:rPr lang="en-US" dirty="0" smtClean="0"/>
              <a:t>Backup/replication</a:t>
            </a:r>
          </a:p>
          <a:p>
            <a:pPr lvl="1"/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2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Familiarity &amp; desire (majority</a:t>
            </a:r>
            <a:r>
              <a:rPr lang="en-US" dirty="0" smtClean="0"/>
              <a:t>), </a:t>
            </a:r>
            <a:r>
              <a:rPr lang="en-US" smtClean="0"/>
              <a:t>least resistance</a:t>
            </a:r>
            <a:endParaRPr lang="en-US" dirty="0" smtClean="0"/>
          </a:p>
          <a:p>
            <a:pPr lvl="2"/>
            <a:r>
              <a:rPr lang="en-US" dirty="0" smtClean="0"/>
              <a:t>HGST driver team, Cold Storage team, Pune, some familiarity in Bangalore, Lincoln</a:t>
            </a:r>
          </a:p>
          <a:p>
            <a:pPr lvl="1"/>
            <a:r>
              <a:rPr lang="en-US" dirty="0" smtClean="0"/>
              <a:t>Better integration with tools</a:t>
            </a:r>
          </a:p>
          <a:p>
            <a:pPr lvl="2"/>
            <a:r>
              <a:rPr lang="en-US" dirty="0" err="1" smtClean="0"/>
              <a:t>Jira</a:t>
            </a:r>
            <a:r>
              <a:rPr lang="en-US" dirty="0" smtClean="0"/>
              <a:t>, Jenkins, …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b="1" dirty="0" smtClean="0"/>
              <a:t>Option 1 (preferred) </a:t>
            </a:r>
            <a:r>
              <a:rPr lang="en-US" dirty="0" smtClean="0"/>
              <a:t>- Hosted services such as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Gerrit</a:t>
            </a:r>
            <a:r>
              <a:rPr lang="en-US" dirty="0" smtClean="0"/>
              <a:t> ($$$)</a:t>
            </a:r>
          </a:p>
          <a:p>
            <a:pPr lvl="2"/>
            <a:r>
              <a:rPr lang="en-US" dirty="0" smtClean="0"/>
              <a:t>Consistent with the current IT philosophy (Outlook365, Box, Jive, …)</a:t>
            </a:r>
          </a:p>
          <a:p>
            <a:pPr lvl="2"/>
            <a:r>
              <a:rPr lang="en-US" dirty="0" smtClean="0"/>
              <a:t>Eliminates the need for  in-house HW/management</a:t>
            </a:r>
          </a:p>
          <a:p>
            <a:pPr lvl="2"/>
            <a:r>
              <a:rPr lang="en-US" dirty="0" smtClean="0"/>
              <a:t>Integration with tools such as </a:t>
            </a:r>
            <a:r>
              <a:rPr lang="en-US" dirty="0" err="1" smtClean="0"/>
              <a:t>Jira</a:t>
            </a:r>
            <a:r>
              <a:rPr lang="en-US" dirty="0" smtClean="0"/>
              <a:t> available</a:t>
            </a:r>
          </a:p>
          <a:p>
            <a:pPr lvl="2"/>
            <a:r>
              <a:rPr lang="en-US" dirty="0" smtClean="0"/>
              <a:t>Lower cost (most likely) - $250/user/year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Team ownership</a:t>
            </a:r>
          </a:p>
          <a:p>
            <a:pPr lvl="1"/>
            <a:r>
              <a:rPr lang="en-US" dirty="0" smtClean="0"/>
              <a:t>Option 2 – Located within HGST, managed by IT</a:t>
            </a:r>
          </a:p>
          <a:p>
            <a:pPr lvl="2"/>
            <a:r>
              <a:rPr lang="en-US" dirty="0" smtClean="0"/>
              <a:t>HW owned by IT, placed at San Jose (mirrored as needed)</a:t>
            </a:r>
          </a:p>
          <a:p>
            <a:pPr lvl="2"/>
            <a:r>
              <a:rPr lang="en-US" dirty="0" smtClean="0"/>
              <a:t>Managed/Supported by HGST IT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010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_light_v2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HGST_light_v2.potx</Template>
  <TotalTime>4853</TotalTime>
  <Words>534</Words>
  <Application>Microsoft Office PowerPoint</Application>
  <PresentationFormat>On-screen Show (4:3)</PresentationFormat>
  <Paragraphs>150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HGST_light_v2</vt:lpstr>
      <vt:lpstr>Virident|HGST Software Tools and Processes </vt:lpstr>
      <vt:lpstr>Selected Tools and Processes (Current)</vt:lpstr>
      <vt:lpstr>Tools and Processes Survey</vt:lpstr>
      <vt:lpstr>Source Control System - Considerations</vt:lpstr>
      <vt:lpstr>Recommendation</vt:lpstr>
      <vt:lpstr>PowerPoint Presentation</vt:lpstr>
    </vt:vector>
  </TitlesOfParts>
  <Company>Hitachi GST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Prakash</cp:lastModifiedBy>
  <cp:revision>176</cp:revision>
  <dcterms:created xsi:type="dcterms:W3CDTF">2012-06-21T17:04:20Z</dcterms:created>
  <dcterms:modified xsi:type="dcterms:W3CDTF">2014-05-31T03:49:31Z</dcterms:modified>
</cp:coreProperties>
</file>