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2"/>
  </p:notesMasterIdLst>
  <p:handoutMasterIdLst>
    <p:handoutMasterId r:id="rId13"/>
  </p:handoutMasterIdLst>
  <p:sldIdLst>
    <p:sldId id="443" r:id="rId2"/>
    <p:sldId id="444" r:id="rId3"/>
    <p:sldId id="452" r:id="rId4"/>
    <p:sldId id="453" r:id="rId5"/>
    <p:sldId id="448" r:id="rId6"/>
    <p:sldId id="449" r:id="rId7"/>
    <p:sldId id="445" r:id="rId8"/>
    <p:sldId id="450" r:id="rId9"/>
    <p:sldId id="455" r:id="rId10"/>
    <p:sldId id="451" r:id="rId11"/>
  </p:sldIdLst>
  <p:sldSz cx="9144000" cy="6858000" type="screen4x3"/>
  <p:notesSz cx="7132638" cy="9418638"/>
  <p:defaultTextStyle>
    <a:defPPr>
      <a:defRPr lang="ja-JP"/>
    </a:defPPr>
    <a:lvl1pPr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8D"/>
    <a:srgbClr val="004E9C"/>
    <a:srgbClr val="FFFFFF"/>
    <a:srgbClr val="7965C1"/>
    <a:srgbClr val="7E47D7"/>
    <a:srgbClr val="8B59DB"/>
    <a:srgbClr val="8475E1"/>
    <a:srgbClr val="D09708"/>
    <a:srgbClr val="A50021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7" autoAdjust="0"/>
    <p:restoredTop sz="98459" autoAdjust="0"/>
  </p:normalViewPr>
  <p:slideViewPr>
    <p:cSldViewPr snapToGrid="0">
      <p:cViewPr varScale="1">
        <p:scale>
          <a:sx n="92" d="100"/>
          <a:sy n="92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F5562BB-6A51-42FA-9FA4-10037011A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08525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73575"/>
            <a:ext cx="52276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BAAC521-CD09-4F49-86AF-5B30B9943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9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>
              <a:buClr>
                <a:srgbClr val="FF0000"/>
              </a:buClr>
            </a:pPr>
            <a:endParaRPr lang="en-US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dirty="0"/>
              <a:t>© </a:t>
            </a:r>
            <a:r>
              <a:rPr lang="en-US" altLang="en-US" sz="900" dirty="0" smtClean="0"/>
              <a:t>2013 HGST, a Western Digital company</a:t>
            </a:r>
            <a:endParaRPr lang="en-US" altLang="en-US" sz="900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588D"/>
                </a:solidFill>
              </a:rPr>
              <a:t>HGST Confidential</a:t>
            </a:r>
            <a:endParaRPr lang="en-US" altLang="en-US" sz="900" b="1" dirty="0">
              <a:solidFill>
                <a:srgbClr val="00588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marR="0" indent="-23177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dirty="0"/>
              <a:t>© </a:t>
            </a:r>
            <a:r>
              <a:rPr lang="en-US" altLang="en-US" sz="900" dirty="0" smtClean="0"/>
              <a:t>2012 HGST, a Western Digital company</a:t>
            </a:r>
            <a:endParaRPr lang="en-US" altLang="en-US" sz="900" dirty="0"/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588D"/>
                </a:solidFill>
              </a:rPr>
              <a:t>HGST Confidential</a:t>
            </a:r>
            <a:endParaRPr lang="en-US" altLang="en-US" sz="900" b="1" dirty="0">
              <a:solidFill>
                <a:srgbClr val="00588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dirty="0"/>
              <a:t>© </a:t>
            </a:r>
            <a:r>
              <a:rPr lang="en-US" altLang="en-US" sz="900" dirty="0" smtClean="0"/>
              <a:t>2013   HGST, a Western Digital company</a:t>
            </a:r>
            <a:endParaRPr lang="en-US" altLang="en-US" sz="900" dirty="0"/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588D"/>
                </a:solidFill>
              </a:rPr>
              <a:t>HGST Confidential</a:t>
            </a:r>
            <a:endParaRPr lang="en-US" altLang="en-US" sz="900" b="1" dirty="0">
              <a:solidFill>
                <a:srgbClr val="00588D"/>
              </a:solidFill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8121650" cy="1065213"/>
          </a:xfrm>
        </p:spPr>
        <p:txBody>
          <a:bodyPr/>
          <a:lstStyle/>
          <a:p>
            <a:r>
              <a:rPr lang="en-US" sz="2800" dirty="0" smtClean="0"/>
              <a:t>HW Compute Pool Overview</a:t>
            </a:r>
            <a:endParaRPr lang="en-US" sz="2800" dirty="0"/>
          </a:p>
        </p:txBody>
      </p:sp>
      <p:sp>
        <p:nvSpPr>
          <p:cNvPr id="111514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August 22, 2013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David </a:t>
            </a:r>
            <a:r>
              <a:rPr lang="en-US" dirty="0" err="1" smtClean="0"/>
              <a:t>Stanek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Jose Controller Team – Steve </a:t>
            </a:r>
            <a:r>
              <a:rPr lang="en-US" dirty="0" err="1" smtClean="0"/>
              <a:t>Provazek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2588" y="1131888"/>
            <a:ext cx="8455025" cy="2008877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 ASIC development team in San Jose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Utilizes much of the computing resource in Rochester via WAN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Small amount of local hardware to improve response time for interactive simulations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Critical common data is mirrored to San Jose fileserver daily (tools, library data)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San Jose user data is mirrored back to Rochester daily for backup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57" y="3150498"/>
            <a:ext cx="7107237" cy="204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2588" y="882506"/>
            <a:ext cx="8455025" cy="5593863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compute pool serves a variety of groups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Controller ASIC development team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Troy Faber (Rochester) and Steve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Provazek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(San Jose)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Firmware development team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Dan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Morcom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(Rochester)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Channel architecture team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Channel integration team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FPGA (Pantheon) team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compute pool provides a number of key services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base development environment for both ASIC and FPGA teams.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 large number of fast processors for simulations, along with load balancing software.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High performance, redundant storage with backup.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Common code and library repository for global ASIC team.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resource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Computing resources are shared with the firmware team to improve efficiency.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Common storage array, virtual machine hosts, and authentication servers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–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SLA not defined. Small operation for development; so no official helpdesk and change control process.</a:t>
            </a:r>
            <a:b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Japan users are allowed access to run simulations.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–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Dave provides support during US business hours and occasionally in the evening. </a:t>
            </a:r>
            <a:b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Japan users typically contact via email, but support issues are very rare.</a:t>
            </a:r>
            <a:b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Japan users can run simulations on local servers if compute pool is unavailable.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0" y="756104"/>
            <a:ext cx="44180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5407" y="5072631"/>
            <a:ext cx="859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573088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Notes:   </a:t>
            </a:r>
          </a:p>
          <a:p>
            <a:pPr marL="231775" indent="-231775" algn="l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All the Rochester systems reside in the same physical location, which is a controlled access lab space in building 114. </a:t>
            </a:r>
          </a:p>
          <a:p>
            <a:pPr marL="231775" indent="-231775" algn="l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Server hardware and EVA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spec’ed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by IS&amp;T Infrastructure (B Higginbotham, Greg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Pucka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31775" indent="-231775" algn="l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Bill Foley has visited this space, though not recently.</a:t>
            </a:r>
          </a:p>
          <a:p>
            <a:pPr marL="231775" indent="-231775" algn="l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OS Software is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CentOS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6.4, which is basically RHEL6. VM software is KVM, included with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CentOS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.  </a:t>
            </a:r>
          </a:p>
          <a:p>
            <a:pPr marL="231775" indent="-231775" algn="l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RHEL chosen since it is supported by all of our EDA tools (Synopsys, Mentor Graphics, Cadence,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Atrenta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, etc)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42" y="721687"/>
            <a:ext cx="8228013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2588" y="806430"/>
            <a:ext cx="8455025" cy="5702858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Majority of servers are virtualized (RHEL KVM)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License servers			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lic1, lic2,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rfwlic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Documentation &amp; regression system server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hemtt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hdcdoc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NFS servers				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simsrv1, simsrv2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Subversion servers	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hdcsrv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svn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Windows file share (Samba) servers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hostace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rcfiles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simsrv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VNC servers					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farm40..44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Legacy servers				</a:t>
            </a: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smbfarm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wiki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Virtual servers maintain high performance with added redundancy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High performance shared storage array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Virtual machine hosts have capacity to support many VMs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–"/>
              <a:tabLst/>
              <a:defRPr/>
            </a:pPr>
            <a:r>
              <a:rPr lang="en-US" sz="1400" kern="0" dirty="0" smtClean="0">
                <a:latin typeface="+mn-lt"/>
                <a:cs typeface="+mn-cs"/>
              </a:rPr>
              <a:t>16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cores, 64 GB RAM, 4 network ports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Ability to migrate VMs to different hardware with minimal downtime.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Dave supports the compute pool with a couple designated backups.  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 firmware team has a contract employee (Paul Master) dedicated for their server support, and Dave relies on him for certain tasks, such as dealing with HP and Lenovo hardware support.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Hosts      </a:t>
            </a:r>
            <a:r>
              <a:rPr lang="en-US" sz="1800" dirty="0" smtClean="0"/>
              <a:t>(</a:t>
            </a:r>
            <a:r>
              <a:rPr lang="en-US" sz="1800" dirty="0" err="1" smtClean="0"/>
              <a:t>spec’ed</a:t>
            </a:r>
            <a:r>
              <a:rPr lang="en-US" sz="1800" dirty="0" smtClean="0"/>
              <a:t> by IS&amp;T Infrastructure)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2054" y="893964"/>
            <a:ext cx="3810000" cy="379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2588" y="1131888"/>
            <a:ext cx="8455025" cy="5162550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 DL 385 G7 servers (3)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Highly redundant system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64GB RAM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 AMD 6220 processors (</a:t>
            </a:r>
            <a:r>
              <a:rPr lang="en-US" sz="1600" kern="0" dirty="0" smtClean="0">
                <a:latin typeface="+mn-lt"/>
                <a:cs typeface="+mn-cs"/>
              </a:rPr>
              <a:t>8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cores each)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Dual-port FC HBA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 power supplies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 HDDs (RAID-1) for OS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4 network ports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 DL 360 G7 server (1)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Highly redundant system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72GB RAM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 Intel X5672 processors (4 cores each)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Dual-port FC HBA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 power supplies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 HDDs (RAID-1) for OS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4 network ports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377" y="4962541"/>
            <a:ext cx="3790950" cy="10001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Array      	</a:t>
            </a:r>
            <a:r>
              <a:rPr lang="en-US" sz="1800" dirty="0" smtClean="0"/>
              <a:t>(</a:t>
            </a:r>
            <a:r>
              <a:rPr lang="en-US" sz="1800" dirty="0" err="1" smtClean="0"/>
              <a:t>spec’ed</a:t>
            </a:r>
            <a:r>
              <a:rPr lang="en-US" sz="1800" dirty="0" smtClean="0"/>
              <a:t> by IS&amp;T Infrastructure)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478" y="2020957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2589" y="1131888"/>
            <a:ext cx="6089930" cy="5162550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 EVA 4400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Management module, dual controllers, dual FC switches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latin typeface="+mn-lt"/>
                <a:cs typeface="+mn-cs"/>
              </a:rPr>
              <a:t>5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drive trays installed.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5.5 TB available storage per drive tray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High performance,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Fibre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Channel storage solution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HGST IT standard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en-US" sz="1600" kern="0" noProof="0" dirty="0" smtClean="0">
                <a:latin typeface="+mn-lt"/>
                <a:cs typeface="+mn-cs"/>
              </a:rPr>
              <a:t>planning to migrate data off this unit by 2014</a:t>
            </a:r>
          </a:p>
          <a:p>
            <a:pPr marL="50800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z="1600" b="1" kern="0" noProof="0" dirty="0" smtClean="0">
                <a:solidFill>
                  <a:schemeClr val="accent5"/>
                </a:solidFill>
                <a:latin typeface="+mn-lt"/>
                <a:cs typeface="+mn-cs"/>
              </a:rPr>
              <a:t>HP 3PAR 7200</a:t>
            </a: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cs typeface="+mn-cs"/>
              </a:rPr>
              <a:t>New storage array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cs typeface="+mn-cs"/>
              </a:rPr>
              <a:t> shared with IS&amp;T, firmware, and hardware teams</a:t>
            </a: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cs typeface="+mn-cs"/>
              </a:rPr>
              <a:t>Approx 15TB available storage per drive tray.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z="1600" kern="0" dirty="0" smtClean="0">
                <a:solidFill>
                  <a:schemeClr val="accent5"/>
                </a:solidFill>
              </a:rPr>
              <a:t>Still working on getting the unit setup.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7131" y="758446"/>
            <a:ext cx="4276869" cy="101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6149" y="1114023"/>
            <a:ext cx="8455025" cy="5022760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 DL 360p Gen8 servers (18)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128GB RAM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Dual Xeon E5-2643 (3.3 GHz Sandy Bridge) processors (4 cores each)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1U</a:t>
            </a:r>
          </a:p>
          <a:p>
            <a:pPr marL="231775" indent="-231775" algn="l">
              <a:spcBef>
                <a:spcPct val="60000"/>
              </a:spcBef>
              <a:buClr>
                <a:srgbClr val="00588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 smtClean="0"/>
              <a:t>HP DL 360 G7 servers (3)</a:t>
            </a: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z="1600" kern="0" dirty="0" smtClean="0"/>
              <a:t>144GB RAM</a:t>
            </a: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z="1600" kern="0" dirty="0" smtClean="0"/>
              <a:t>Dual Intel X5672 (3.2 GHz Nehalem) processors (4 cores each)</a:t>
            </a: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z="1600" kern="0" dirty="0" smtClean="0"/>
              <a:t>1U</a:t>
            </a:r>
          </a:p>
          <a:p>
            <a:pPr marL="231775" indent="-231775" algn="l">
              <a:spcBef>
                <a:spcPct val="60000"/>
              </a:spcBef>
              <a:buClr>
                <a:srgbClr val="00588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 smtClean="0"/>
              <a:t>Lenovo D20 servers (10)</a:t>
            </a: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z="1600" kern="0" dirty="0" smtClean="0"/>
              <a:t>32GB RAM</a:t>
            </a:r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z="1600" kern="0" dirty="0" smtClean="0"/>
              <a:t>Dual Intel W5580 (3.2 GHz Nehalem) processors (4 cores each)</a:t>
            </a:r>
          </a:p>
          <a:p>
            <a:pPr marL="231775" indent="-231775" algn="l">
              <a:spcBef>
                <a:spcPct val="60000"/>
              </a:spcBef>
              <a:buClr>
                <a:srgbClr val="00588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 smtClean="0"/>
              <a:t>Total cores available: 248</a:t>
            </a:r>
          </a:p>
          <a:p>
            <a:pPr marL="50800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endParaRPr lang="en-US" sz="1600" kern="0" dirty="0" smtClean="0"/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endParaRPr lang="en-US" sz="1600" kern="0" dirty="0" smtClean="0"/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endParaRPr lang="en-US" sz="1600" kern="0" dirty="0" smtClean="0"/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endParaRPr lang="en-US" sz="1600" kern="0" dirty="0" smtClean="0"/>
          </a:p>
          <a:p>
            <a:pPr marL="508000" lvl="1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endParaRPr lang="en-US" sz="1600" kern="0" dirty="0" smtClean="0"/>
          </a:p>
          <a:p>
            <a:pPr marL="50800" indent="-161925" algn="l"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045" y="2148507"/>
            <a:ext cx="3790950" cy="10001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5799" y="3692168"/>
            <a:ext cx="90487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2588" y="1131888"/>
            <a:ext cx="8455025" cy="5162550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Rochester site has access to an IGS managed backup solution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TSM: Tivoli Storage Manager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Automated backup for all systems: servers, desktops, laptops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Located in a separate building on site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 strategy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File servers utilize several layers of protection against data loss and downtime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RAID storage	in case of drive failure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Redundant servers	in case of system failure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Tape backup	in case of unforeseen failure or accidental data loss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Tape backups occur nightly</a:t>
            </a:r>
          </a:p>
          <a:p>
            <a:pPr marL="508000" marR="0" lvl="1" indent="-16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San Jose server data is mirrored onto a Rochester server, then backed up to tape.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array and virtual machine hosts are protected against power loss</a:t>
            </a:r>
          </a:p>
          <a:p>
            <a:pPr lvl="1"/>
            <a:r>
              <a:rPr lang="en-US" dirty="0" smtClean="0"/>
              <a:t>APC Smart-UPS – 4kW / 5000 VA unit protecting the rack</a:t>
            </a:r>
          </a:p>
          <a:p>
            <a:pPr lvl="1"/>
            <a:r>
              <a:rPr lang="en-US" dirty="0" smtClean="0"/>
              <a:t>Approximately 15 minutes of runtime at load</a:t>
            </a:r>
          </a:p>
          <a:p>
            <a:pPr lvl="1"/>
            <a:r>
              <a:rPr lang="en-US" dirty="0" smtClean="0"/>
              <a:t>Machines are notified when less than 5 minutes of runtime remain to perform orderly shutdown.</a:t>
            </a:r>
          </a:p>
          <a:p>
            <a:r>
              <a:rPr lang="en-US" dirty="0" smtClean="0"/>
              <a:t>Simulation servers are not protected</a:t>
            </a:r>
          </a:p>
          <a:p>
            <a:pPr lvl="1"/>
            <a:r>
              <a:rPr lang="en-US" dirty="0" smtClean="0"/>
              <a:t>Protection is not required.</a:t>
            </a:r>
          </a:p>
          <a:p>
            <a:pPr lvl="1"/>
            <a:r>
              <a:rPr lang="en-US" dirty="0" smtClean="0"/>
              <a:t>No data is stored on simulation servers.  Simulations can be rerun if needed.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Loss Mitigation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F095AD-AE88-4357-B2F1-2D2E5989BA3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570</Words>
  <Application>Microsoft Office PowerPoint</Application>
  <PresentationFormat>On-screen Show 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MS PMincho</vt:lpstr>
      <vt:lpstr>Arial</vt:lpstr>
      <vt:lpstr>Times</vt:lpstr>
      <vt:lpstr>Times New Roman</vt:lpstr>
      <vt:lpstr>Wingdings</vt:lpstr>
      <vt:lpstr>HGST_aWDco_light_Conf</vt:lpstr>
      <vt:lpstr>HW Compute Pool Overview</vt:lpstr>
      <vt:lpstr>Usage</vt:lpstr>
      <vt:lpstr>Hardware Overview</vt:lpstr>
      <vt:lpstr>Virtual Servers</vt:lpstr>
      <vt:lpstr>Virtual Machine Hosts      (spec’ed by IS&amp;T Infrastructure)</vt:lpstr>
      <vt:lpstr>Storage Array       (spec’ed by IS&amp;T Infrastructure) </vt:lpstr>
      <vt:lpstr>Simulation Servers</vt:lpstr>
      <vt:lpstr>Backup Strategy</vt:lpstr>
      <vt:lpstr>Power Loss Mitigation</vt:lpstr>
      <vt:lpstr>San Jose Controller Team – Steve Provazek </vt:lpstr>
    </vt:vector>
  </TitlesOfParts>
  <Company>Hitachi 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Wraps if Long</dc:title>
  <dc:creator>Mary Chagnon</dc:creator>
  <cp:lastModifiedBy>Paul Buenrostro</cp:lastModifiedBy>
  <cp:revision>49</cp:revision>
  <dcterms:created xsi:type="dcterms:W3CDTF">2007-12-07T07:38:04Z</dcterms:created>
  <dcterms:modified xsi:type="dcterms:W3CDTF">2013-11-26T21:59:25Z</dcterms:modified>
</cp:coreProperties>
</file>