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15"/>
  </p:notesMasterIdLst>
  <p:handoutMasterIdLst>
    <p:handoutMasterId r:id="rId16"/>
  </p:handoutMasterIdLst>
  <p:sldIdLst>
    <p:sldId id="455" r:id="rId2"/>
    <p:sldId id="450" r:id="rId3"/>
    <p:sldId id="473" r:id="rId4"/>
    <p:sldId id="472" r:id="rId5"/>
    <p:sldId id="470" r:id="rId6"/>
    <p:sldId id="465" r:id="rId7"/>
    <p:sldId id="469" r:id="rId8"/>
    <p:sldId id="474" r:id="rId9"/>
    <p:sldId id="468" r:id="rId10"/>
    <p:sldId id="467" r:id="rId11"/>
    <p:sldId id="464" r:id="rId12"/>
    <p:sldId id="471" r:id="rId13"/>
    <p:sldId id="451" r:id="rId14"/>
  </p:sldIdLst>
  <p:sldSz cx="9144000" cy="6858000" type="screen4x3"/>
  <p:notesSz cx="7132638" cy="9418638"/>
  <p:defaultTextStyle>
    <a:defPPr>
      <a:defRPr lang="ja-JP"/>
    </a:defPPr>
    <a:lvl1pPr algn="ctr" rtl="0" fontAlgn="base">
      <a:spcBef>
        <a:spcPct val="50000"/>
      </a:spcBef>
      <a:spcAft>
        <a:spcPct val="20000"/>
      </a:spcAft>
      <a:buClr>
        <a:srgbClr val="A50021"/>
      </a:buClr>
      <a:buSzPct val="70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ctr" rtl="0" fontAlgn="base">
      <a:spcBef>
        <a:spcPct val="50000"/>
      </a:spcBef>
      <a:spcAft>
        <a:spcPct val="20000"/>
      </a:spcAft>
      <a:buClr>
        <a:srgbClr val="A50021"/>
      </a:buClr>
      <a:buSzPct val="70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ctr" rtl="0" fontAlgn="base">
      <a:spcBef>
        <a:spcPct val="50000"/>
      </a:spcBef>
      <a:spcAft>
        <a:spcPct val="20000"/>
      </a:spcAft>
      <a:buClr>
        <a:srgbClr val="A50021"/>
      </a:buClr>
      <a:buSzPct val="70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ctr" rtl="0" fontAlgn="base">
      <a:spcBef>
        <a:spcPct val="50000"/>
      </a:spcBef>
      <a:spcAft>
        <a:spcPct val="20000"/>
      </a:spcAft>
      <a:buClr>
        <a:srgbClr val="A50021"/>
      </a:buClr>
      <a:buSzPct val="70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ctr" rtl="0" fontAlgn="base">
      <a:spcBef>
        <a:spcPct val="50000"/>
      </a:spcBef>
      <a:spcAft>
        <a:spcPct val="20000"/>
      </a:spcAft>
      <a:buClr>
        <a:srgbClr val="A50021"/>
      </a:buClr>
      <a:buSzPct val="70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D6"/>
    <a:srgbClr val="0096D6"/>
    <a:srgbClr val="FFB700"/>
    <a:srgbClr val="000000"/>
    <a:srgbClr val="00ABD2"/>
    <a:srgbClr val="2C7E00"/>
    <a:srgbClr val="FF5A00"/>
    <a:srgbClr val="00497E"/>
    <a:srgbClr val="7A777A"/>
    <a:srgbClr val="005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62" autoAdjust="0"/>
    <p:restoredTop sz="98459" autoAdjust="0"/>
  </p:normalViewPr>
  <p:slideViewPr>
    <p:cSldViewPr snapToGrid="0">
      <p:cViewPr varScale="1">
        <p:scale>
          <a:sx n="112" d="100"/>
          <a:sy n="112" d="100"/>
        </p:scale>
        <p:origin x="135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t" anchorCtr="0" compatLnSpc="1">
            <a:prstTxWarp prst="textNoShape">
              <a:avLst/>
            </a:prstTxWarp>
          </a:bodyPr>
          <a:lstStyle>
            <a:lvl1pPr algn="l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3363" y="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t" anchorCtr="0" compatLnSpc="1">
            <a:prstTxWarp prst="textNoShape">
              <a:avLst/>
            </a:prstTxWarp>
          </a:bodyPr>
          <a:lstStyle>
            <a:lvl1pPr algn="r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4715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b" anchorCtr="0" compatLnSpc="1">
            <a:prstTxWarp prst="textNoShape">
              <a:avLst/>
            </a:prstTxWarp>
          </a:bodyPr>
          <a:lstStyle>
            <a:lvl1pPr algn="l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3363" y="894715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b" anchorCtr="0" compatLnSpc="1">
            <a:prstTxWarp prst="textNoShape">
              <a:avLst/>
            </a:prstTxWarp>
          </a:bodyPr>
          <a:lstStyle>
            <a:lvl1pPr algn="r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fld id="{6F5562BB-6A51-42FA-9FA4-10037011AA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30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t" anchorCtr="0" compatLnSpc="1">
            <a:prstTxWarp prst="textNoShape">
              <a:avLst/>
            </a:prstTxWarp>
          </a:bodyPr>
          <a:lstStyle>
            <a:lvl1pPr algn="l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43363" y="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t" anchorCtr="0" compatLnSpc="1">
            <a:prstTxWarp prst="textNoShape">
              <a:avLst/>
            </a:prstTxWarp>
          </a:bodyPr>
          <a:lstStyle>
            <a:lvl1pPr algn="r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6438"/>
            <a:ext cx="4708525" cy="3530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2500" y="4473575"/>
            <a:ext cx="5227638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4715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b" anchorCtr="0" compatLnSpc="1">
            <a:prstTxWarp prst="textNoShape">
              <a:avLst/>
            </a:prstTxWarp>
          </a:bodyPr>
          <a:lstStyle>
            <a:lvl1pPr algn="l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3363" y="894715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b" anchorCtr="0" compatLnSpc="1">
            <a:prstTxWarp prst="textNoShape">
              <a:avLst/>
            </a:prstTxWarp>
          </a:bodyPr>
          <a:lstStyle>
            <a:lvl1pPr algn="r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fld id="{6BAAC521-CD09-4F49-86AF-5B30B99437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44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72"/>
            <a:ext cx="9144000" cy="6858000"/>
          </a:xfrm>
          <a:prstGeom prst="rect">
            <a:avLst/>
          </a:prstGeom>
          <a:gradFill flip="none" rotWithShape="1">
            <a:gsLst>
              <a:gs pos="33000">
                <a:srgbClr val="00497E"/>
              </a:gs>
              <a:gs pos="79000">
                <a:srgbClr val="000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Kinetic_Wave_12_white.png"/>
          <p:cNvPicPr>
            <a:picLocks noChangeAspect="1"/>
          </p:cNvPicPr>
          <p:nvPr userDrawn="1"/>
        </p:nvPicPr>
        <p:blipFill>
          <a:blip r:embed="rId2"/>
          <a:srcRect l="41726" b="17277"/>
          <a:stretch>
            <a:fillRect/>
          </a:stretch>
        </p:blipFill>
        <p:spPr>
          <a:xfrm flipV="1">
            <a:off x="0" y="0"/>
            <a:ext cx="5487893" cy="6019800"/>
          </a:xfrm>
          <a:prstGeom prst="rect">
            <a:avLst/>
          </a:prstGeom>
        </p:spPr>
      </p:pic>
      <p:pic>
        <p:nvPicPr>
          <p:cNvPr id="10" name="Picture 9" descr="white.HGST.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3813" y="5610225"/>
            <a:ext cx="1952626" cy="781050"/>
          </a:xfrm>
          <a:prstGeom prst="rect">
            <a:avLst/>
          </a:prstGeom>
        </p:spPr>
      </p:pic>
      <p:sp>
        <p:nvSpPr>
          <p:cNvPr id="1078285" name="Rectangle 1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819399" y="4673600"/>
            <a:ext cx="5854700" cy="1110435"/>
          </a:xfrm>
        </p:spPr>
        <p:txBody>
          <a:bodyPr lIns="0"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 sz="1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Rectangle 24"/>
          <p:cNvSpPr>
            <a:spLocks noChangeArrowheads="1"/>
          </p:cNvSpPr>
          <p:nvPr userDrawn="1"/>
        </p:nvSpPr>
        <p:spPr bwMode="auto">
          <a:xfrm>
            <a:off x="4871533" y="6502879"/>
            <a:ext cx="38948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50" dirty="0">
                <a:solidFill>
                  <a:srgbClr val="7A777A"/>
                </a:solidFill>
              </a:rPr>
              <a:t>© </a:t>
            </a:r>
            <a:r>
              <a:rPr lang="en-US" altLang="en-US" sz="750" dirty="0" smtClean="0">
                <a:solidFill>
                  <a:srgbClr val="7A777A"/>
                </a:solidFill>
              </a:rPr>
              <a:t>2014 HGST, INC.</a:t>
            </a:r>
            <a:r>
              <a:rPr lang="en-US" altLang="en-US" sz="750" baseline="0" dirty="0" smtClean="0">
                <a:solidFill>
                  <a:srgbClr val="7A777A"/>
                </a:solidFill>
              </a:rPr>
              <a:t>  </a:t>
            </a:r>
            <a:r>
              <a:rPr lang="en-US" altLang="en-US" sz="750" dirty="0" smtClean="0">
                <a:solidFill>
                  <a:srgbClr val="7A777A"/>
                </a:solidFill>
              </a:rPr>
              <a:t>|  HGST CONFIDENTIAL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759200" y="2120900"/>
            <a:ext cx="4903150" cy="2413001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spcBef>
                <a:spcPts val="0"/>
              </a:spcBef>
              <a:defRPr sz="3600" b="0" spc="-100">
                <a:solidFill>
                  <a:srgbClr val="00ABD2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br>
              <a:rPr lang="en-US" dirty="0" smtClean="0"/>
            </a:b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inetic_Wave_12_TURQUOISE.eps"/>
          <p:cNvPicPr>
            <a:picLocks noChangeAspect="1"/>
          </p:cNvPicPr>
          <p:nvPr userDrawn="1"/>
        </p:nvPicPr>
        <p:blipFill>
          <a:blip r:embed="rId2"/>
          <a:srcRect l="50066" t="52230" r="5066"/>
          <a:stretch>
            <a:fillRect/>
          </a:stretch>
        </p:blipFill>
        <p:spPr>
          <a:xfrm rot="10800000" flipV="1">
            <a:off x="7175500" y="-1"/>
            <a:ext cx="1968500" cy="242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63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inetic_Wave_12_TURQUOISE.png"/>
          <p:cNvPicPr>
            <a:picLocks noChangeAspect="1"/>
          </p:cNvPicPr>
          <p:nvPr userDrawn="1"/>
        </p:nvPicPr>
        <p:blipFill>
          <a:blip r:embed="rId2"/>
          <a:srcRect l="24242" t="57331" r="17172"/>
          <a:stretch>
            <a:fillRect/>
          </a:stretch>
        </p:blipFill>
        <p:spPr>
          <a:xfrm rot="10800000">
            <a:off x="6565901" y="4264742"/>
            <a:ext cx="2578099" cy="218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63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inetic_Wave_12_TURQUOISE.png"/>
          <p:cNvPicPr>
            <a:picLocks noChangeAspect="1"/>
          </p:cNvPicPr>
          <p:nvPr userDrawn="1"/>
        </p:nvPicPr>
        <p:blipFill>
          <a:blip r:embed="rId2"/>
          <a:srcRect l="49467" t="36910"/>
          <a:stretch>
            <a:fillRect/>
          </a:stretch>
        </p:blipFill>
        <p:spPr>
          <a:xfrm rot="16200000">
            <a:off x="405892" y="4013706"/>
            <a:ext cx="2032000" cy="284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63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&amp;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33000">
                <a:srgbClr val="00497E"/>
              </a:gs>
              <a:gs pos="79000">
                <a:srgbClr val="000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Kinetic_Wave_12_white.png"/>
          <p:cNvPicPr>
            <a:picLocks noChangeAspect="1"/>
          </p:cNvPicPr>
          <p:nvPr userDrawn="1"/>
        </p:nvPicPr>
        <p:blipFill>
          <a:blip r:embed="rId2"/>
          <a:srcRect l="41726" b="17277"/>
          <a:stretch>
            <a:fillRect/>
          </a:stretch>
        </p:blipFill>
        <p:spPr>
          <a:xfrm flipV="1">
            <a:off x="0" y="0"/>
            <a:ext cx="5487893" cy="6019800"/>
          </a:xfrm>
          <a:prstGeom prst="rect">
            <a:avLst/>
          </a:prstGeom>
        </p:spPr>
      </p:pic>
      <p:pic>
        <p:nvPicPr>
          <p:cNvPr id="9" name="Picture 8" descr="white.HGST.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3813" y="5610225"/>
            <a:ext cx="1952626" cy="7810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34882" y="3106899"/>
            <a:ext cx="4840806" cy="820737"/>
          </a:xfrm>
        </p:spPr>
        <p:txBody>
          <a:bodyPr/>
          <a:lstStyle>
            <a:lvl1pPr marL="0" indent="0" algn="r">
              <a:buNone/>
              <a:defRPr sz="4400">
                <a:solidFill>
                  <a:schemeClr val="accent5"/>
                </a:solidFill>
              </a:defRPr>
            </a:lvl1pPr>
            <a:lvl2pPr marL="274320" indent="0"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 marL="595058" indent="0"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3pPr>
            <a:lvl4pPr marL="969962" indent="0"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4pPr>
            <a:lvl5pPr marL="1260475" indent="0"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/>
          </a:p>
        </p:txBody>
      </p:sp>
      <p:sp>
        <p:nvSpPr>
          <p:cNvPr id="7" name="Rectangle 24"/>
          <p:cNvSpPr>
            <a:spLocks noChangeArrowheads="1"/>
          </p:cNvSpPr>
          <p:nvPr userDrawn="1"/>
        </p:nvSpPr>
        <p:spPr bwMode="auto">
          <a:xfrm>
            <a:off x="4871533" y="6502879"/>
            <a:ext cx="38948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50" dirty="0">
                <a:solidFill>
                  <a:srgbClr val="7A777A"/>
                </a:solidFill>
              </a:rPr>
              <a:t>© </a:t>
            </a:r>
            <a:r>
              <a:rPr lang="en-US" altLang="en-US" sz="750" dirty="0" smtClean="0">
                <a:solidFill>
                  <a:srgbClr val="7A777A"/>
                </a:solidFill>
              </a:rPr>
              <a:t>2013  HGST, INC. </a:t>
            </a:r>
            <a:r>
              <a:rPr lang="en-US" altLang="en-US" sz="750" baseline="0" dirty="0" smtClean="0">
                <a:solidFill>
                  <a:srgbClr val="7A777A"/>
                </a:solidFill>
              </a:rPr>
              <a:t> </a:t>
            </a:r>
            <a:r>
              <a:rPr lang="en-US" altLang="en-US" sz="750" dirty="0" smtClean="0">
                <a:solidFill>
                  <a:srgbClr val="7A777A"/>
                </a:solidFill>
              </a:rPr>
              <a:t>|  HGST CONFIDENTIAL   </a:t>
            </a:r>
            <a:fld id="{20F095AD-AE88-4357-B2F1-2D2E5989BA31}" type="slidenum">
              <a:rPr lang="en-US" altLang="en-US" sz="800" smtClean="0">
                <a:solidFill>
                  <a:srgbClr val="7A777A"/>
                </a:solidFill>
              </a:rPr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50" dirty="0" smtClean="0">
              <a:solidFill>
                <a:srgbClr val="7A7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673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33" y="79926"/>
            <a:ext cx="7390067" cy="9768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1071" y="1456556"/>
            <a:ext cx="8347738" cy="4786466"/>
          </a:xfrm>
        </p:spPr>
        <p:txBody>
          <a:bodyPr/>
          <a:lstStyle>
            <a:lvl2pPr marL="557784" indent="-285750">
              <a:buClr>
                <a:srgbClr val="00ABD2"/>
              </a:buClr>
              <a:buFont typeface="Lucida Grande"/>
              <a:buChar char="-"/>
              <a:defRPr/>
            </a:lvl2pPr>
            <a:lvl3pPr marL="768096">
              <a:buClr>
                <a:srgbClr val="00ABD2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6" name="Picture 5" descr="Kinetic_Wave_12_TURQUOISE.eps"/>
          <p:cNvPicPr>
            <a:picLocks noChangeAspect="1"/>
          </p:cNvPicPr>
          <p:nvPr userDrawn="1"/>
        </p:nvPicPr>
        <p:blipFill>
          <a:blip r:embed="rId2"/>
          <a:srcRect l="50066" t="52230" r="5066"/>
          <a:stretch>
            <a:fillRect/>
          </a:stretch>
        </p:blipFill>
        <p:spPr>
          <a:xfrm rot="10800000" flipV="1">
            <a:off x="7175500" y="-1"/>
            <a:ext cx="1968500" cy="242851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3602" y="1456556"/>
            <a:ext cx="8347738" cy="4786466"/>
          </a:xfrm>
        </p:spPr>
        <p:txBody>
          <a:bodyPr/>
          <a:lstStyle>
            <a:lvl2pPr marL="557784" indent="-285750">
              <a:buClr>
                <a:srgbClr val="00ABD2"/>
              </a:buClr>
              <a:buFont typeface="Lucida Grande"/>
              <a:buChar char="-"/>
              <a:defRPr/>
            </a:lvl2pPr>
            <a:lvl3pPr>
              <a:buClr>
                <a:srgbClr val="00ABD2"/>
              </a:buCl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7" descr="Kinetic_Wave_12_TURQUOISE.png"/>
          <p:cNvPicPr>
            <a:picLocks noChangeAspect="1"/>
          </p:cNvPicPr>
          <p:nvPr userDrawn="1"/>
        </p:nvPicPr>
        <p:blipFill>
          <a:blip r:embed="rId2"/>
          <a:srcRect l="24242" t="57331" r="17172"/>
          <a:stretch>
            <a:fillRect/>
          </a:stretch>
        </p:blipFill>
        <p:spPr>
          <a:xfrm rot="10800000">
            <a:off x="6565901" y="4264742"/>
            <a:ext cx="2578099" cy="21805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vy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33" y="79926"/>
            <a:ext cx="7250367" cy="9768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1070" y="1456556"/>
            <a:ext cx="3914107" cy="4786466"/>
          </a:xfrm>
        </p:spPr>
        <p:txBody>
          <a:bodyPr/>
          <a:lstStyle>
            <a:lvl2pPr marL="557784" indent="-285750">
              <a:buClr>
                <a:srgbClr val="00ABD2"/>
              </a:buClr>
              <a:buFont typeface="Lucida Grande"/>
              <a:buChar char="-"/>
              <a:defRPr/>
            </a:lvl2pPr>
            <a:lvl3pPr marL="768096">
              <a:buClr>
                <a:srgbClr val="00ABD2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791537" y="1456556"/>
            <a:ext cx="3881866" cy="4786466"/>
          </a:xfrm>
        </p:spPr>
        <p:txBody>
          <a:bodyPr/>
          <a:lstStyle>
            <a:lvl2pPr marL="557784" indent="-285750">
              <a:buClr>
                <a:srgbClr val="00ABD2"/>
              </a:buClr>
              <a:buFont typeface="Lucida Grande"/>
              <a:buChar char="-"/>
              <a:defRPr/>
            </a:lvl2pPr>
            <a:lvl3pPr marL="768096">
              <a:buClr>
                <a:srgbClr val="00ABD2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7" name="Picture 6" descr="Kinetic_Wave_12_TURQUOISE.eps"/>
          <p:cNvPicPr>
            <a:picLocks noChangeAspect="1"/>
          </p:cNvPicPr>
          <p:nvPr userDrawn="1"/>
        </p:nvPicPr>
        <p:blipFill>
          <a:blip r:embed="rId2"/>
          <a:srcRect l="50066" t="52230" r="5066"/>
          <a:stretch>
            <a:fillRect/>
          </a:stretch>
        </p:blipFill>
        <p:spPr>
          <a:xfrm rot="10800000" flipV="1">
            <a:off x="7175500" y="-1"/>
            <a:ext cx="1968500" cy="242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79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vy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1070" y="1456556"/>
            <a:ext cx="3914107" cy="4786466"/>
          </a:xfrm>
        </p:spPr>
        <p:txBody>
          <a:bodyPr/>
          <a:lstStyle>
            <a:lvl2pPr marL="557784" indent="-285750">
              <a:buClr>
                <a:srgbClr val="00ABD2"/>
              </a:buClr>
              <a:buFont typeface="Lucida Grande"/>
              <a:buChar char="-"/>
              <a:defRPr/>
            </a:lvl2pPr>
            <a:lvl3pPr>
              <a:buClr>
                <a:srgbClr val="00ABD2"/>
              </a:buCl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791537" y="1456556"/>
            <a:ext cx="3881866" cy="4786466"/>
          </a:xfrm>
        </p:spPr>
        <p:txBody>
          <a:bodyPr/>
          <a:lstStyle>
            <a:lvl2pPr marL="557784" indent="-285750">
              <a:buClr>
                <a:srgbClr val="00ABD2"/>
              </a:buClr>
              <a:buFont typeface="Lucida Grande"/>
              <a:buChar char="-"/>
              <a:defRPr/>
            </a:lvl2pPr>
            <a:lvl3pPr marL="768096">
              <a:buClr>
                <a:srgbClr val="00ABD2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7" name="Picture 6" descr="Kinetic_Wave_12_TURQUOISE.png"/>
          <p:cNvPicPr>
            <a:picLocks noChangeAspect="1"/>
          </p:cNvPicPr>
          <p:nvPr userDrawn="1"/>
        </p:nvPicPr>
        <p:blipFill>
          <a:blip r:embed="rId2"/>
          <a:srcRect l="24242" t="57331" r="17172"/>
          <a:stretch>
            <a:fillRect/>
          </a:stretch>
        </p:blipFill>
        <p:spPr>
          <a:xfrm rot="10800000">
            <a:off x="6565901" y="4264742"/>
            <a:ext cx="2578099" cy="218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79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33" y="79926"/>
            <a:ext cx="7783767" cy="9768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Kinetic_Wave_12_TURQUOISE.eps"/>
          <p:cNvPicPr>
            <a:picLocks noChangeAspect="1"/>
          </p:cNvPicPr>
          <p:nvPr userDrawn="1"/>
        </p:nvPicPr>
        <p:blipFill>
          <a:blip r:embed="rId2"/>
          <a:srcRect l="50066" t="52230" r="5066"/>
          <a:stretch>
            <a:fillRect/>
          </a:stretch>
        </p:blipFill>
        <p:spPr>
          <a:xfrm rot="10800000" flipV="1">
            <a:off x="7175500" y="-1"/>
            <a:ext cx="1968500" cy="242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16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Kinetic_Wave_12_TURQUOISE.png"/>
          <p:cNvPicPr>
            <a:picLocks noChangeAspect="1"/>
          </p:cNvPicPr>
          <p:nvPr userDrawn="1"/>
        </p:nvPicPr>
        <p:blipFill>
          <a:blip r:embed="rId2"/>
          <a:srcRect l="24242" t="57331" r="17172"/>
          <a:stretch>
            <a:fillRect/>
          </a:stretch>
        </p:blipFill>
        <p:spPr>
          <a:xfrm rot="10800000">
            <a:off x="6565901" y="4264742"/>
            <a:ext cx="2578099" cy="218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16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inetic_Wave_12_TURQUOISE.png"/>
          <p:cNvPicPr>
            <a:picLocks noChangeAspect="1"/>
          </p:cNvPicPr>
          <p:nvPr userDrawn="1"/>
        </p:nvPicPr>
        <p:blipFill>
          <a:blip r:embed="rId2"/>
          <a:srcRect l="49467" t="36910"/>
          <a:stretch>
            <a:fillRect/>
          </a:stretch>
        </p:blipFill>
        <p:spPr>
          <a:xfrm rot="16200000">
            <a:off x="405892" y="4013706"/>
            <a:ext cx="2032000" cy="28437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16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05300" y="5575300"/>
            <a:ext cx="3657600" cy="482600"/>
          </a:xfrm>
        </p:spPr>
        <p:txBody>
          <a:bodyPr/>
          <a:lstStyle>
            <a:lvl1pPr algn="r">
              <a:buFontTx/>
              <a:buNone/>
              <a:defRPr>
                <a:solidFill>
                  <a:srgbClr val="00ABD2"/>
                </a:solidFill>
              </a:defRPr>
            </a:lvl1pPr>
          </a:lstStyle>
          <a:p>
            <a:pPr lvl="0"/>
            <a:r>
              <a:rPr lang="en-US" dirty="0" smtClean="0"/>
              <a:t>— Click to enter name here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993900" y="2667000"/>
            <a:ext cx="5956300" cy="2819400"/>
          </a:xfrm>
        </p:spPr>
        <p:txBody>
          <a:bodyPr/>
          <a:lstStyle>
            <a:lvl1pPr indent="-137160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“Click to enter quote text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”</a:t>
            </a:r>
          </a:p>
        </p:txBody>
      </p:sp>
      <p:pic>
        <p:nvPicPr>
          <p:cNvPr id="6" name="Picture 5" descr="Kinetic_Wave_12_TURQUOISE.png"/>
          <p:cNvPicPr>
            <a:picLocks noChangeAspect="1"/>
          </p:cNvPicPr>
          <p:nvPr userDrawn="1"/>
        </p:nvPicPr>
        <p:blipFill>
          <a:blip r:embed="rId2"/>
          <a:srcRect l="48020" t="26111"/>
          <a:stretch>
            <a:fillRect/>
          </a:stretch>
        </p:blipFill>
        <p:spPr>
          <a:xfrm>
            <a:off x="0" y="0"/>
            <a:ext cx="32512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63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33000">
                <a:srgbClr val="00497E"/>
              </a:gs>
              <a:gs pos="79000">
                <a:srgbClr val="000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72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0760" y="1349843"/>
            <a:ext cx="8294763" cy="4944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latin typeface="Times" pitchFamily="18" charset="0"/>
            </a:endParaRPr>
          </a:p>
        </p:txBody>
      </p:sp>
      <p:sp>
        <p:nvSpPr>
          <p:cNvPr id="23" name="Rectangle 24"/>
          <p:cNvSpPr>
            <a:spLocks noChangeArrowheads="1"/>
          </p:cNvSpPr>
          <p:nvPr userDrawn="1"/>
        </p:nvSpPr>
        <p:spPr bwMode="auto">
          <a:xfrm>
            <a:off x="4871533" y="6502879"/>
            <a:ext cx="38948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50" dirty="0">
                <a:solidFill>
                  <a:srgbClr val="7A777A"/>
                </a:solidFill>
              </a:rPr>
              <a:t>© </a:t>
            </a:r>
            <a:r>
              <a:rPr lang="en-US" altLang="en-US" sz="750" dirty="0" smtClean="0">
                <a:solidFill>
                  <a:srgbClr val="7A777A"/>
                </a:solidFill>
              </a:rPr>
              <a:t>2014  HGST, INC. </a:t>
            </a:r>
            <a:r>
              <a:rPr lang="en-US" altLang="en-US" sz="750" baseline="0" dirty="0" smtClean="0">
                <a:solidFill>
                  <a:srgbClr val="7A777A"/>
                </a:solidFill>
              </a:rPr>
              <a:t> </a:t>
            </a:r>
            <a:r>
              <a:rPr lang="en-US" altLang="en-US" sz="750" dirty="0" smtClean="0">
                <a:solidFill>
                  <a:srgbClr val="7A777A"/>
                </a:solidFill>
              </a:rPr>
              <a:t>|  HGST CONFIDENTIAL   </a:t>
            </a:r>
            <a:fld id="{20F095AD-AE88-4357-B2F1-2D2E5989BA31}" type="slidenum">
              <a:rPr lang="en-US" altLang="en-US" sz="800" smtClean="0">
                <a:solidFill>
                  <a:srgbClr val="7A777A"/>
                </a:solidFill>
              </a:rPr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50" dirty="0" smtClean="0">
              <a:solidFill>
                <a:srgbClr val="7A777A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033" y="79926"/>
            <a:ext cx="8281609" cy="976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 flipV="1">
            <a:off x="0" y="6443134"/>
            <a:ext cx="9144000" cy="127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Picture 9" descr="white.HGST.logo.pn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12713" y="6488405"/>
            <a:ext cx="784287" cy="3137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82" r:id="rId2"/>
    <p:sldLayoutId id="2147483699" r:id="rId3"/>
    <p:sldLayoutId id="2147483693" r:id="rId4"/>
    <p:sldLayoutId id="2147483700" r:id="rId5"/>
    <p:sldLayoutId id="2147483688" r:id="rId6"/>
    <p:sldLayoutId id="2147483697" r:id="rId7"/>
    <p:sldLayoutId id="2147483698" r:id="rId8"/>
    <p:sldLayoutId id="2147483701" r:id="rId9"/>
    <p:sldLayoutId id="2147483690" r:id="rId10"/>
    <p:sldLayoutId id="2147483695" r:id="rId11"/>
    <p:sldLayoutId id="2147483696" r:id="rId12"/>
    <p:sldLayoutId id="2147483689" r:id="rId1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0188" indent="-230188" algn="l" rtl="0" fontAlgn="base">
        <a:spcBef>
          <a:spcPct val="60000"/>
        </a:spcBef>
        <a:spcAft>
          <a:spcPct val="20000"/>
        </a:spcAft>
        <a:buClr>
          <a:srgbClr val="00ABD2"/>
        </a:buClr>
        <a:buSzPct val="100000"/>
        <a:buFont typeface="Arial"/>
        <a:buChar char="•"/>
        <a:defRPr sz="2200" b="0">
          <a:solidFill>
            <a:srgbClr val="FFFFFF"/>
          </a:solidFill>
          <a:latin typeface="+mn-lt"/>
          <a:ea typeface="+mn-ea"/>
          <a:cs typeface="+mn-cs"/>
        </a:defRPr>
      </a:lvl1pPr>
      <a:lvl2pPr marL="557784" indent="-283464" algn="l" rtl="0" fontAlgn="base">
        <a:spcBef>
          <a:spcPct val="0"/>
        </a:spcBef>
        <a:spcAft>
          <a:spcPct val="20000"/>
        </a:spcAft>
        <a:buClr>
          <a:srgbClr val="00ABD2"/>
        </a:buClr>
        <a:buFont typeface="Lucida Grande"/>
        <a:buChar char="-"/>
        <a:defRPr sz="1800" b="0">
          <a:solidFill>
            <a:srgbClr val="FFFFFF"/>
          </a:solidFill>
          <a:latin typeface="+mn-lt"/>
          <a:cs typeface="+mn-cs"/>
        </a:defRPr>
      </a:lvl2pPr>
      <a:lvl3pPr marL="768096" indent="-173038" algn="l" rtl="0" fontAlgn="base">
        <a:spcBef>
          <a:spcPct val="0"/>
        </a:spcBef>
        <a:spcAft>
          <a:spcPct val="20000"/>
        </a:spcAft>
        <a:buClr>
          <a:srgbClr val="00ABD2"/>
        </a:buClr>
        <a:buFont typeface="Lucida Grande"/>
        <a:buChar char="»"/>
        <a:defRPr sz="1400" b="0">
          <a:solidFill>
            <a:srgbClr val="FFFFFF"/>
          </a:solidFill>
          <a:latin typeface="+mn-lt"/>
          <a:cs typeface="+mn-cs"/>
        </a:defRPr>
      </a:lvl3pPr>
      <a:lvl4pPr marL="1146175" indent="-176213" algn="l" rtl="0" fontAlgn="base">
        <a:spcBef>
          <a:spcPct val="0"/>
        </a:spcBef>
        <a:spcAft>
          <a:spcPct val="20000"/>
        </a:spcAft>
        <a:buClr>
          <a:srgbClr val="00ABD2"/>
        </a:buClr>
        <a:buChar char="»"/>
        <a:defRPr sz="1200" b="0">
          <a:solidFill>
            <a:srgbClr val="FFFFFF"/>
          </a:solidFill>
          <a:latin typeface="+mn-lt"/>
          <a:cs typeface="+mn-cs"/>
        </a:defRPr>
      </a:lvl4pPr>
      <a:lvl5pPr marL="1422400" indent="-161925" algn="l" rtl="0" fontAlgn="base">
        <a:spcBef>
          <a:spcPct val="0"/>
        </a:spcBef>
        <a:spcAft>
          <a:spcPct val="20000"/>
        </a:spcAft>
        <a:buClr>
          <a:srgbClr val="00ABD2"/>
        </a:buClr>
        <a:buChar char="•"/>
        <a:defRPr sz="1000" b="0">
          <a:solidFill>
            <a:srgbClr val="FFFFFF"/>
          </a:solidFill>
          <a:latin typeface="+mn-lt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41" name="Rectangle 5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Paul </a:t>
            </a:r>
            <a:r>
              <a:rPr lang="en-US" dirty="0" err="1" smtClean="0"/>
              <a:t>Buenrosto</a:t>
            </a:r>
            <a:endParaRPr lang="en-US" dirty="0" smtClean="0"/>
          </a:p>
          <a:p>
            <a:r>
              <a:rPr lang="en-US" dirty="0" smtClean="0"/>
              <a:t>David Hinz</a:t>
            </a:r>
          </a:p>
          <a:p>
            <a:r>
              <a:rPr lang="en-US" dirty="0" smtClean="0"/>
              <a:t>Information Security &amp;Technology</a:t>
            </a:r>
            <a:endParaRPr lang="en-US" dirty="0"/>
          </a:p>
        </p:txBody>
      </p:sp>
      <p:sp>
        <p:nvSpPr>
          <p:cNvPr id="111514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329607" y="2071203"/>
            <a:ext cx="5710429" cy="2413001"/>
          </a:xfrm>
        </p:spPr>
        <p:txBody>
          <a:bodyPr/>
          <a:lstStyle/>
          <a:p>
            <a:r>
              <a:rPr lang="en-US" dirty="0" smtClean="0"/>
              <a:t>HGST Software Development Defect Tracking, Migration and Integration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Aligning To Common Toolset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61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Atlassian Support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28904" y="1490422"/>
            <a:ext cx="8347738" cy="4786466"/>
          </a:xfrm>
          <a:prstGeom prst="rect">
            <a:avLst/>
          </a:prstGeom>
        </p:spPr>
        <p:txBody>
          <a:bodyPr/>
          <a:lstStyle>
            <a:lvl1pPr marL="230188" indent="-230188" algn="l" rtl="0" fontAlgn="base">
              <a:spcBef>
                <a:spcPct val="60000"/>
              </a:spcBef>
              <a:spcAft>
                <a:spcPct val="20000"/>
              </a:spcAft>
              <a:buClr>
                <a:srgbClr val="00ABD2"/>
              </a:buClr>
              <a:buSzPct val="100000"/>
              <a:buFont typeface="Arial"/>
              <a:buChar char="•"/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57784" indent="-283464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-"/>
              <a:defRPr sz="1800" b="0">
                <a:solidFill>
                  <a:srgbClr val="FFFFFF"/>
                </a:solidFill>
                <a:latin typeface="+mn-lt"/>
                <a:cs typeface="+mn-cs"/>
              </a:defRPr>
            </a:lvl2pPr>
            <a:lvl3pPr marL="768096" indent="-173038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»"/>
              <a:defRPr sz="1400" b="0">
                <a:solidFill>
                  <a:srgbClr val="FFFFFF"/>
                </a:solidFill>
                <a:latin typeface="+mn-lt"/>
                <a:cs typeface="+mn-cs"/>
              </a:defRPr>
            </a:lvl3pPr>
            <a:lvl4pPr marL="1146175" indent="-176213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»"/>
              <a:defRPr sz="1200" b="0">
                <a:solidFill>
                  <a:srgbClr val="FFFFFF"/>
                </a:solidFill>
                <a:latin typeface="+mn-lt"/>
                <a:cs typeface="+mn-cs"/>
              </a:defRPr>
            </a:lvl4pPr>
            <a:lvl5pPr marL="14224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•"/>
              <a:defRPr sz="1000" b="0">
                <a:solidFill>
                  <a:srgbClr val="FFFFFF"/>
                </a:solidFill>
                <a:latin typeface="+mn-lt"/>
                <a:cs typeface="+mn-cs"/>
              </a:defRPr>
            </a:lvl5pPr>
            <a:lvl6pPr marL="18796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buSzTx/>
            </a:pPr>
            <a:endParaRPr lang="en-US" kern="0" dirty="0" smtClean="0"/>
          </a:p>
          <a:p>
            <a:pPr lvl="1">
              <a:buSzTx/>
            </a:pPr>
            <a:endParaRPr lang="en-US" kern="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8904" y="1625888"/>
            <a:ext cx="8347738" cy="2048645"/>
          </a:xfrm>
          <a:prstGeom prst="rect">
            <a:avLst/>
          </a:prstGeom>
        </p:spPr>
        <p:txBody>
          <a:bodyPr/>
          <a:lstStyle>
            <a:lvl1pPr marL="230188" indent="-230188" algn="l" rtl="0" fontAlgn="base">
              <a:spcBef>
                <a:spcPct val="60000"/>
              </a:spcBef>
              <a:spcAft>
                <a:spcPct val="20000"/>
              </a:spcAft>
              <a:buClr>
                <a:srgbClr val="00ABD2"/>
              </a:buClr>
              <a:buSzPct val="100000"/>
              <a:buFont typeface="Arial"/>
              <a:buChar char="•"/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57784" indent="-283464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-"/>
              <a:defRPr sz="1800" b="0">
                <a:solidFill>
                  <a:srgbClr val="FFFFFF"/>
                </a:solidFill>
                <a:latin typeface="+mn-lt"/>
                <a:cs typeface="+mn-cs"/>
              </a:defRPr>
            </a:lvl2pPr>
            <a:lvl3pPr marL="768096" indent="-173038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»"/>
              <a:defRPr sz="1400" b="0">
                <a:solidFill>
                  <a:srgbClr val="FFFFFF"/>
                </a:solidFill>
                <a:latin typeface="+mn-lt"/>
                <a:cs typeface="+mn-cs"/>
              </a:defRPr>
            </a:lvl3pPr>
            <a:lvl4pPr marL="1146175" indent="-176213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»"/>
              <a:defRPr sz="1200" b="0">
                <a:solidFill>
                  <a:srgbClr val="FFFFFF"/>
                </a:solidFill>
                <a:latin typeface="+mn-lt"/>
                <a:cs typeface="+mn-cs"/>
              </a:defRPr>
            </a:lvl4pPr>
            <a:lvl5pPr marL="14224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•"/>
              <a:defRPr sz="1000" b="0">
                <a:solidFill>
                  <a:srgbClr val="FFFFFF"/>
                </a:solidFill>
                <a:latin typeface="+mn-lt"/>
                <a:cs typeface="+mn-cs"/>
              </a:defRPr>
            </a:lvl5pPr>
            <a:lvl6pPr marL="18796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buSzTx/>
            </a:pPr>
            <a:r>
              <a:rPr lang="en-US" kern="0" dirty="0" smtClean="0"/>
              <a:t>Not Enterprise Focused</a:t>
            </a:r>
          </a:p>
          <a:p>
            <a:pPr lvl="2">
              <a:buSzTx/>
            </a:pPr>
            <a:r>
              <a:rPr lang="en-US" kern="0" dirty="0" smtClean="0"/>
              <a:t>Slow</a:t>
            </a:r>
          </a:p>
          <a:p>
            <a:pPr lvl="2">
              <a:buSzTx/>
            </a:pPr>
            <a:r>
              <a:rPr lang="en-US" kern="0" dirty="0" smtClean="0"/>
              <a:t>No phone or remote host support</a:t>
            </a:r>
          </a:p>
          <a:p>
            <a:pPr lvl="2">
              <a:buSzTx/>
            </a:pPr>
            <a:r>
              <a:rPr lang="en-US" kern="0" dirty="0" smtClean="0"/>
              <a:t>Not 24/7</a:t>
            </a:r>
          </a:p>
          <a:p>
            <a:pPr lvl="2">
              <a:buSzTx/>
            </a:pPr>
            <a:r>
              <a:rPr lang="en-US" kern="0" dirty="0" smtClean="0"/>
              <a:t>Escalation process not very reliable</a:t>
            </a:r>
          </a:p>
          <a:p>
            <a:pPr lvl="1">
              <a:buSzTx/>
            </a:pPr>
            <a:endParaRPr lang="en-US" kern="0" dirty="0" smtClean="0"/>
          </a:p>
          <a:p>
            <a:pPr lvl="1">
              <a:buSzTx/>
            </a:pPr>
            <a:endParaRPr lang="en-US" kern="0" dirty="0"/>
          </a:p>
          <a:p>
            <a:pPr lvl="1">
              <a:buSzTx/>
            </a:pPr>
            <a:endParaRPr lang="en-US" kern="0" dirty="0" smtClean="0"/>
          </a:p>
          <a:p>
            <a:pPr lvl="1">
              <a:buSzTx/>
            </a:pPr>
            <a:endParaRPr lang="en-US" kern="0" dirty="0"/>
          </a:p>
          <a:p>
            <a:pPr lvl="1">
              <a:buSzTx/>
            </a:pPr>
            <a:endParaRPr lang="en-US" kern="0" dirty="0" smtClean="0"/>
          </a:p>
          <a:p>
            <a:pPr lvl="1">
              <a:buSzTx/>
            </a:pPr>
            <a:r>
              <a:rPr lang="en-US" kern="0" dirty="0" smtClean="0"/>
              <a:t>3</a:t>
            </a:r>
            <a:r>
              <a:rPr lang="en-US" kern="0" baseline="30000" dirty="0" smtClean="0"/>
              <a:t>rd</a:t>
            </a:r>
            <a:r>
              <a:rPr lang="en-US" kern="0" dirty="0" smtClean="0"/>
              <a:t> party support available?</a:t>
            </a:r>
          </a:p>
          <a:p>
            <a:pPr marL="274320" lvl="1" indent="0">
              <a:buSzTx/>
              <a:buNone/>
            </a:pPr>
            <a:endParaRPr lang="en-US" kern="0" dirty="0" smtClean="0"/>
          </a:p>
          <a:p>
            <a:pPr marL="274320" lvl="1" indent="0">
              <a:buSzTx/>
              <a:buNone/>
            </a:pPr>
            <a:endParaRPr lang="en-US" kern="0" dirty="0" smtClean="0"/>
          </a:p>
          <a:p>
            <a:pPr lvl="1">
              <a:buSzTx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228644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33" y="278709"/>
            <a:ext cx="8281609" cy="9768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Areas of Discussion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FogBugz</a:t>
            </a:r>
            <a:r>
              <a:rPr lang="en-US" dirty="0" smtClean="0">
                <a:solidFill>
                  <a:schemeClr val="bg1"/>
                </a:solidFill>
              </a:rPr>
              <a:t> Migration to </a:t>
            </a:r>
            <a:r>
              <a:rPr lang="en-US" dirty="0" err="1" smtClean="0">
                <a:solidFill>
                  <a:schemeClr val="bg1"/>
                </a:solidFill>
              </a:rPr>
              <a:t>Jira</a:t>
            </a:r>
            <a:r>
              <a:rPr lang="en-US" dirty="0" smtClean="0">
                <a:solidFill>
                  <a:schemeClr val="bg1"/>
                </a:solidFill>
              </a:rPr>
              <a:t> for </a:t>
            </a:r>
            <a:r>
              <a:rPr lang="en-US" dirty="0" err="1" smtClean="0">
                <a:solidFill>
                  <a:schemeClr val="bg1"/>
                </a:solidFill>
              </a:rPr>
              <a:t>PoC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28904" y="1490422"/>
            <a:ext cx="8347738" cy="4786466"/>
          </a:xfrm>
          <a:prstGeom prst="rect">
            <a:avLst/>
          </a:prstGeom>
        </p:spPr>
        <p:txBody>
          <a:bodyPr/>
          <a:lstStyle>
            <a:lvl1pPr marL="230188" indent="-230188" algn="l" rtl="0" fontAlgn="base">
              <a:spcBef>
                <a:spcPct val="60000"/>
              </a:spcBef>
              <a:spcAft>
                <a:spcPct val="20000"/>
              </a:spcAft>
              <a:buClr>
                <a:srgbClr val="00ABD2"/>
              </a:buClr>
              <a:buSzPct val="100000"/>
              <a:buFont typeface="Arial"/>
              <a:buChar char="•"/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57784" indent="-283464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-"/>
              <a:defRPr sz="1800" b="0">
                <a:solidFill>
                  <a:srgbClr val="FFFFFF"/>
                </a:solidFill>
                <a:latin typeface="+mn-lt"/>
                <a:cs typeface="+mn-cs"/>
              </a:defRPr>
            </a:lvl2pPr>
            <a:lvl3pPr marL="768096" indent="-173038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»"/>
              <a:defRPr sz="1400" b="0">
                <a:solidFill>
                  <a:srgbClr val="FFFFFF"/>
                </a:solidFill>
                <a:latin typeface="+mn-lt"/>
                <a:cs typeface="+mn-cs"/>
              </a:defRPr>
            </a:lvl3pPr>
            <a:lvl4pPr marL="1146175" indent="-176213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»"/>
              <a:defRPr sz="1200" b="0">
                <a:solidFill>
                  <a:srgbClr val="FFFFFF"/>
                </a:solidFill>
                <a:latin typeface="+mn-lt"/>
                <a:cs typeface="+mn-cs"/>
              </a:defRPr>
            </a:lvl4pPr>
            <a:lvl5pPr marL="14224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•"/>
              <a:defRPr sz="1000" b="0">
                <a:solidFill>
                  <a:srgbClr val="FFFFFF"/>
                </a:solidFill>
                <a:latin typeface="+mn-lt"/>
                <a:cs typeface="+mn-cs"/>
              </a:defRPr>
            </a:lvl5pPr>
            <a:lvl6pPr marL="18796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buSzTx/>
            </a:pPr>
            <a:r>
              <a:rPr lang="en-US" kern="0" dirty="0" smtClean="0"/>
              <a:t>IT customer on </a:t>
            </a:r>
            <a:r>
              <a:rPr lang="en-US" kern="0" dirty="0" err="1" smtClean="0"/>
              <a:t>Jira</a:t>
            </a:r>
            <a:r>
              <a:rPr lang="en-US" kern="0" dirty="0" smtClean="0"/>
              <a:t> </a:t>
            </a:r>
            <a:r>
              <a:rPr lang="en-US" kern="0" dirty="0" err="1" smtClean="0"/>
              <a:t>PoC</a:t>
            </a:r>
            <a:endParaRPr lang="en-US" kern="0" dirty="0" smtClean="0"/>
          </a:p>
          <a:p>
            <a:pPr lvl="1">
              <a:buSzTx/>
            </a:pPr>
            <a:r>
              <a:rPr lang="en-US" kern="0" dirty="0" smtClean="0"/>
              <a:t>Need to migrate a project to </a:t>
            </a:r>
            <a:r>
              <a:rPr lang="en-US" kern="0" dirty="0" err="1" smtClean="0"/>
              <a:t>Jira</a:t>
            </a:r>
            <a:endParaRPr lang="en-US" kern="0" dirty="0" smtClean="0"/>
          </a:p>
          <a:p>
            <a:pPr lvl="1">
              <a:buSzTx/>
            </a:pPr>
            <a:r>
              <a:rPr lang="en-US" kern="0" dirty="0" smtClean="0"/>
              <a:t>Requirements?</a:t>
            </a:r>
          </a:p>
          <a:p>
            <a:pPr lvl="1">
              <a:buSzTx/>
            </a:pPr>
            <a:r>
              <a:rPr lang="en-US" kern="0" dirty="0" smtClean="0"/>
              <a:t>Cloud or on-premise for a </a:t>
            </a:r>
            <a:r>
              <a:rPr lang="en-US" kern="0" dirty="0" err="1" smtClean="0"/>
              <a:t>PoC</a:t>
            </a:r>
            <a:r>
              <a:rPr lang="en-US" kern="0" dirty="0" smtClean="0"/>
              <a:t>?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53857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Requested Next Steps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Additional feedback on items discussed?</a:t>
            </a:r>
          </a:p>
          <a:p>
            <a:r>
              <a:rPr lang="en-US" dirty="0" smtClean="0"/>
              <a:t>Recommendation on how to proceed?</a:t>
            </a:r>
          </a:p>
          <a:p>
            <a:r>
              <a:rPr lang="en-US" dirty="0" smtClean="0"/>
              <a:t>How could you/your firm support HGST’s </a:t>
            </a:r>
            <a:r>
              <a:rPr lang="en-US" dirty="0" err="1" smtClean="0"/>
              <a:t>PoC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Could you provide an estimate of resources/schedule/$$’s</a:t>
            </a:r>
          </a:p>
          <a:p>
            <a:pPr lvl="1"/>
            <a:r>
              <a:rPr lang="en-US" dirty="0" smtClean="0"/>
              <a:t>What would the deliverables be?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0201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65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28904" y="1220225"/>
            <a:ext cx="8347738" cy="4786466"/>
          </a:xfrm>
          <a:prstGeom prst="rect">
            <a:avLst/>
          </a:prstGeom>
        </p:spPr>
        <p:txBody>
          <a:bodyPr/>
          <a:lstStyle>
            <a:lvl1pPr marL="230188" indent="-230188" algn="l" rtl="0" fontAlgn="base">
              <a:spcBef>
                <a:spcPct val="60000"/>
              </a:spcBef>
              <a:spcAft>
                <a:spcPct val="20000"/>
              </a:spcAft>
              <a:buClr>
                <a:srgbClr val="00ABD2"/>
              </a:buClr>
              <a:buSzPct val="100000"/>
              <a:buFont typeface="Arial"/>
              <a:buChar char="•"/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57784" indent="-283464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-"/>
              <a:defRPr sz="1800" b="0">
                <a:solidFill>
                  <a:srgbClr val="FFFFFF"/>
                </a:solidFill>
                <a:latin typeface="+mn-lt"/>
                <a:cs typeface="+mn-cs"/>
              </a:defRPr>
            </a:lvl2pPr>
            <a:lvl3pPr marL="768096" indent="-173038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»"/>
              <a:defRPr sz="1400" b="0">
                <a:solidFill>
                  <a:srgbClr val="FFFFFF"/>
                </a:solidFill>
                <a:latin typeface="+mn-lt"/>
                <a:cs typeface="+mn-cs"/>
              </a:defRPr>
            </a:lvl3pPr>
            <a:lvl4pPr marL="1146175" indent="-176213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»"/>
              <a:defRPr sz="1200" b="0">
                <a:solidFill>
                  <a:srgbClr val="FFFFFF"/>
                </a:solidFill>
                <a:latin typeface="+mn-lt"/>
                <a:cs typeface="+mn-cs"/>
              </a:defRPr>
            </a:lvl4pPr>
            <a:lvl5pPr marL="14224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•"/>
              <a:defRPr sz="1000" b="0">
                <a:solidFill>
                  <a:srgbClr val="FFFFFF"/>
                </a:solidFill>
                <a:latin typeface="+mn-lt"/>
                <a:cs typeface="+mn-cs"/>
              </a:defRPr>
            </a:lvl5pPr>
            <a:lvl6pPr marL="18796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SzTx/>
            </a:pPr>
            <a:r>
              <a:rPr lang="en-US" sz="2000" kern="0" dirty="0" smtClean="0"/>
              <a:t>Introductions</a:t>
            </a:r>
          </a:p>
          <a:p>
            <a:pPr lvl="1">
              <a:buSzTx/>
            </a:pPr>
            <a:r>
              <a:rPr lang="en-US" kern="0" dirty="0" smtClean="0"/>
              <a:t>HGST</a:t>
            </a:r>
          </a:p>
          <a:p>
            <a:pPr lvl="1">
              <a:buSzTx/>
            </a:pPr>
            <a:r>
              <a:rPr lang="en-US" kern="0" dirty="0" smtClean="0"/>
              <a:t>Your Firm?</a:t>
            </a:r>
          </a:p>
          <a:p>
            <a:pPr>
              <a:buSzTx/>
            </a:pPr>
            <a:r>
              <a:rPr lang="en-US" sz="2000" kern="0" dirty="0" smtClean="0"/>
              <a:t>HGST: Current Environment / Desired State</a:t>
            </a:r>
          </a:p>
          <a:p>
            <a:pPr>
              <a:buSzTx/>
            </a:pPr>
            <a:r>
              <a:rPr lang="en-US" sz="2000" kern="0" dirty="0" smtClean="0"/>
              <a:t>Areas </a:t>
            </a:r>
            <a:r>
              <a:rPr lang="en-US" sz="2000" kern="0" dirty="0"/>
              <a:t>of </a:t>
            </a:r>
            <a:r>
              <a:rPr lang="en-US" sz="2000" kern="0" dirty="0" smtClean="0"/>
              <a:t>Discussion / Input Requested: </a:t>
            </a:r>
          </a:p>
          <a:p>
            <a:pPr lvl="1">
              <a:buSzTx/>
            </a:pPr>
            <a:r>
              <a:rPr lang="en-US" kern="0" dirty="0"/>
              <a:t>Cloud </a:t>
            </a:r>
            <a:r>
              <a:rPr lang="en-US" kern="0" dirty="0" err="1"/>
              <a:t>vs</a:t>
            </a:r>
            <a:r>
              <a:rPr lang="en-US" kern="0" dirty="0"/>
              <a:t> on-premise for an Enterprise environment</a:t>
            </a:r>
          </a:p>
          <a:p>
            <a:pPr lvl="2">
              <a:buSzTx/>
            </a:pPr>
            <a:r>
              <a:rPr lang="en-US" sz="1600" kern="0" dirty="0" err="1"/>
              <a:t>Atlassian</a:t>
            </a:r>
            <a:r>
              <a:rPr lang="en-US" sz="1600" kern="0" dirty="0"/>
              <a:t> </a:t>
            </a:r>
            <a:r>
              <a:rPr lang="en-US" sz="1600" kern="0" dirty="0" err="1"/>
              <a:t>OnDemand</a:t>
            </a:r>
            <a:r>
              <a:rPr lang="en-US" sz="1600" kern="0" dirty="0"/>
              <a:t> (</a:t>
            </a:r>
            <a:r>
              <a:rPr lang="en-US" sz="1600" kern="0" dirty="0" err="1"/>
              <a:t>SaaS</a:t>
            </a:r>
            <a:r>
              <a:rPr lang="en-US" sz="1600" kern="0" dirty="0"/>
              <a:t>) and AWS </a:t>
            </a:r>
          </a:p>
          <a:p>
            <a:pPr lvl="2">
              <a:buSzTx/>
            </a:pPr>
            <a:r>
              <a:rPr lang="en-US" sz="1600" kern="0" dirty="0" err="1"/>
              <a:t>Atlassian</a:t>
            </a:r>
            <a:r>
              <a:rPr lang="en-US" sz="1600" kern="0" dirty="0"/>
              <a:t> tools integration </a:t>
            </a:r>
          </a:p>
          <a:p>
            <a:pPr lvl="1">
              <a:buSzTx/>
            </a:pPr>
            <a:r>
              <a:rPr lang="en-US" kern="0" dirty="0"/>
              <a:t>Enterprise Support</a:t>
            </a:r>
          </a:p>
          <a:p>
            <a:pPr lvl="2">
              <a:buSzTx/>
            </a:pPr>
            <a:r>
              <a:rPr lang="en-US" kern="0" dirty="0"/>
              <a:t>Troubleshooting and ongoing support</a:t>
            </a:r>
          </a:p>
          <a:p>
            <a:pPr lvl="1">
              <a:buSzTx/>
            </a:pPr>
            <a:r>
              <a:rPr lang="en-US" kern="0" dirty="0" smtClean="0"/>
              <a:t>Support for </a:t>
            </a:r>
            <a:r>
              <a:rPr lang="en-US" kern="0" dirty="0" err="1" smtClean="0"/>
              <a:t>PoC</a:t>
            </a:r>
            <a:endParaRPr lang="en-US" kern="0" dirty="0" smtClean="0"/>
          </a:p>
          <a:p>
            <a:pPr lvl="2">
              <a:buSzTx/>
            </a:pPr>
            <a:r>
              <a:rPr lang="en-US" kern="0" dirty="0" smtClean="0"/>
              <a:t>Data Migration from </a:t>
            </a:r>
            <a:r>
              <a:rPr lang="en-US" kern="0" dirty="0" err="1" smtClean="0"/>
              <a:t>FogBugz</a:t>
            </a:r>
            <a:r>
              <a:rPr lang="en-US" kern="0" dirty="0" smtClean="0"/>
              <a:t> to </a:t>
            </a:r>
            <a:r>
              <a:rPr lang="en-US" kern="0" dirty="0" err="1" smtClean="0"/>
              <a:t>Jira</a:t>
            </a:r>
            <a:endParaRPr lang="en-US" kern="0" dirty="0"/>
          </a:p>
          <a:p>
            <a:pPr>
              <a:buSzTx/>
            </a:pPr>
            <a:r>
              <a:rPr lang="en-US" sz="2000" kern="0" dirty="0" smtClean="0"/>
              <a:t>Proposed Next Steps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4095750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553" y="913053"/>
            <a:ext cx="6151395" cy="5219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fontAlgn="base">
              <a:spcBef>
                <a:spcPct val="60000"/>
              </a:spcBef>
              <a:spcAft>
                <a:spcPct val="20000"/>
              </a:spcAft>
              <a:buClr>
                <a:srgbClr val="00ABD2"/>
              </a:buClr>
              <a:buSzPct val="100000"/>
              <a:buFont typeface="Arial"/>
              <a:buChar char="•"/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57784" indent="-283464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-"/>
              <a:defRPr sz="1800" b="0">
                <a:solidFill>
                  <a:srgbClr val="FFFFFF"/>
                </a:solidFill>
                <a:latin typeface="+mn-lt"/>
                <a:cs typeface="+mn-cs"/>
              </a:defRPr>
            </a:lvl2pPr>
            <a:lvl3pPr marL="768096" indent="-173038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»"/>
              <a:defRPr sz="1400" b="0">
                <a:solidFill>
                  <a:srgbClr val="FFFFFF"/>
                </a:solidFill>
                <a:latin typeface="+mn-lt"/>
                <a:cs typeface="+mn-cs"/>
              </a:defRPr>
            </a:lvl3pPr>
            <a:lvl4pPr marL="1146175" indent="-176213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»"/>
              <a:defRPr sz="1200" b="0">
                <a:solidFill>
                  <a:srgbClr val="FFFFFF"/>
                </a:solidFill>
                <a:latin typeface="+mn-lt"/>
                <a:cs typeface="+mn-cs"/>
              </a:defRPr>
            </a:lvl4pPr>
            <a:lvl5pPr marL="14224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•"/>
              <a:defRPr sz="1000" b="0">
                <a:solidFill>
                  <a:srgbClr val="FFFFFF"/>
                </a:solidFill>
                <a:latin typeface="+mn-lt"/>
                <a:cs typeface="+mn-cs"/>
              </a:defRPr>
            </a:lvl5pPr>
            <a:lvl6pPr marL="18796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1056"/>
              </a:spcBef>
              <a:spcAft>
                <a:spcPts val="0"/>
              </a:spcAft>
              <a:buFont typeface="Wingdings" charset="2"/>
              <a:buChar char="§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715988" y="3348795"/>
            <a:ext cx="2254991" cy="1353126"/>
          </a:xfrm>
          <a:prstGeom prst="roundRect">
            <a:avLst>
              <a:gd name="adj" fmla="val 4018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60000"/>
                  <a:lumOff val="40000"/>
                  <a:alpha val="17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6563" tIns="33281" rIns="66563" bIns="33281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019" b="1" dirty="0"/>
              <a:t>Capacity Enterprise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6715988" y="1455299"/>
            <a:ext cx="2254991" cy="1770704"/>
          </a:xfrm>
          <a:prstGeom prst="roundRect">
            <a:avLst>
              <a:gd name="adj" fmla="val 3063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60000"/>
                  <a:lumOff val="40000"/>
                  <a:alpha val="17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6563" tIns="33281" rIns="66563" bIns="33281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019" b="1" dirty="0"/>
              <a:t>Performance Enterprise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 flipH="1">
            <a:off x="6469803" y="1272489"/>
            <a:ext cx="1335" cy="51027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734132" y="1154125"/>
            <a:ext cx="2253900" cy="29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60000"/>
              </a:spcBef>
              <a:buClr>
                <a:srgbClr val="00ABD2"/>
              </a:buClr>
              <a:buSzPct val="100000"/>
              <a:buNone/>
            </a:pPr>
            <a:r>
              <a:rPr lang="en-US" sz="1310" b="1" kern="0" dirty="0">
                <a:solidFill>
                  <a:schemeClr val="bg1"/>
                </a:solidFill>
                <a:latin typeface="Arial"/>
                <a:cs typeface="Arial"/>
              </a:rPr>
              <a:t>Cloud &amp; Datacenter</a:t>
            </a:r>
            <a:endParaRPr lang="en-US" sz="1310" kern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7065077" y="1632204"/>
            <a:ext cx="1125628" cy="3825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sz="728" dirty="0"/>
              <a:t>Enterprise SSD</a:t>
            </a:r>
          </a:p>
          <a:p>
            <a:pPr>
              <a:buNone/>
              <a:defRPr/>
            </a:pPr>
            <a:r>
              <a:rPr lang="en-US" sz="675" i="1" dirty="0"/>
              <a:t>(+3 acquisitions in 2013)</a:t>
            </a:r>
          </a:p>
        </p:txBody>
      </p:sp>
      <p:pic>
        <p:nvPicPr>
          <p:cNvPr id="14" name="Picture 22" descr="rp-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57688" y="2407219"/>
            <a:ext cx="614783" cy="730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550" y="1708304"/>
            <a:ext cx="370389" cy="492618"/>
          </a:xfrm>
          <a:prstGeom prst="rect">
            <a:avLst/>
          </a:prstGeom>
        </p:spPr>
      </p:pic>
      <p:pic>
        <p:nvPicPr>
          <p:cNvPr id="16" name="Picture 15" descr="ssd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48534" y="1819621"/>
            <a:ext cx="492289" cy="442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6796282" y="3716470"/>
            <a:ext cx="712054" cy="428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sz="728" dirty="0"/>
              <a:t>7200 RPM &amp;</a:t>
            </a:r>
            <a:br>
              <a:rPr lang="en-US" sz="728" dirty="0"/>
            </a:br>
            <a:r>
              <a:rPr lang="en-US" sz="728" dirty="0"/>
              <a:t>CoolSpin</a:t>
            </a:r>
            <a:br>
              <a:rPr lang="en-US" sz="728" dirty="0"/>
            </a:br>
            <a:r>
              <a:rPr lang="en-US" sz="728" dirty="0"/>
              <a:t>HDDs</a:t>
            </a:r>
          </a:p>
        </p:txBody>
      </p: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8184382" y="3106080"/>
            <a:ext cx="777232" cy="2268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874" b="1" kern="0" dirty="0"/>
              <a:t>Ultrastar</a:t>
            </a:r>
            <a:r>
              <a:rPr lang="en-US" sz="874" b="1" kern="0" baseline="30000" dirty="0"/>
              <a:t>®</a:t>
            </a:r>
          </a:p>
        </p:txBody>
      </p: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7747846" y="4458040"/>
            <a:ext cx="1264785" cy="3613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buNone/>
              <a:defRPr/>
            </a:pPr>
            <a:r>
              <a:rPr lang="en-US" sz="874" b="1" kern="0" dirty="0"/>
              <a:t>Ultrastar</a:t>
            </a:r>
            <a:r>
              <a:rPr lang="en-US" sz="874" b="1" kern="0" baseline="30000" dirty="0"/>
              <a:t>® </a:t>
            </a:r>
            <a:r>
              <a:rPr lang="en-US" sz="874" b="1" kern="0" dirty="0"/>
              <a:t>&amp; </a:t>
            </a:r>
            <a:br>
              <a:rPr lang="en-US" sz="874" b="1" kern="0" dirty="0"/>
            </a:br>
            <a:r>
              <a:rPr lang="en-US" sz="874" b="1" kern="0" dirty="0"/>
              <a:t>MegaScale DC™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40" y="2285869"/>
            <a:ext cx="812846" cy="848846"/>
          </a:xfrm>
          <a:prstGeom prst="rect">
            <a:avLst/>
          </a:prstGeom>
        </p:spPr>
      </p:pic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7909685" y="2295279"/>
            <a:ext cx="628698" cy="3163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sz="728" dirty="0"/>
              <a:t>10K &amp; 15K</a:t>
            </a:r>
            <a:br>
              <a:rPr lang="en-US" sz="728" dirty="0"/>
            </a:br>
            <a:r>
              <a:rPr lang="en-US" sz="728" dirty="0"/>
              <a:t>HDDs</a:t>
            </a:r>
          </a:p>
        </p:txBody>
      </p:sp>
      <p:pic>
        <p:nvPicPr>
          <p:cNvPr id="24" name="Picture 2" descr="http://www.virident.com/default/assets/Image/flashMAXII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043" y="1829481"/>
            <a:ext cx="1008243" cy="75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6792121" y="1743189"/>
            <a:ext cx="391454" cy="2043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sz="728" dirty="0" err="1"/>
              <a:t>PCIe</a:t>
            </a:r>
            <a:endParaRPr lang="en-US" sz="728" dirty="0"/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7787858" y="2094033"/>
            <a:ext cx="372218" cy="2043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sz="728" dirty="0"/>
              <a:t>SAS</a:t>
            </a:r>
          </a:p>
        </p:txBody>
      </p:sp>
      <p:sp>
        <p:nvSpPr>
          <p:cNvPr id="27" name="Oval 26"/>
          <p:cNvSpPr/>
          <p:nvPr/>
        </p:nvSpPr>
        <p:spPr>
          <a:xfrm>
            <a:off x="7003714" y="4560210"/>
            <a:ext cx="833420" cy="29481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0"/>
                  <a:alpha val="52000"/>
                </a:schemeClr>
              </a:gs>
              <a:gs pos="100000">
                <a:schemeClr val="tx1">
                  <a:alpha val="0"/>
                  <a:lumMod val="90000"/>
                  <a:lumOff val="1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buNone/>
            </a:pPr>
            <a:endParaRPr lang="en-US" sz="1310" dirty="0">
              <a:solidFill>
                <a:schemeClr val="tx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592" y="3983110"/>
            <a:ext cx="712454" cy="901397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7945429" y="3665758"/>
            <a:ext cx="977825" cy="796501"/>
            <a:chOff x="2328886" y="1696139"/>
            <a:chExt cx="1378001" cy="1122471"/>
          </a:xfrm>
        </p:grpSpPr>
        <p:sp>
          <p:nvSpPr>
            <p:cNvPr id="30" name="Freeform 11"/>
            <p:cNvSpPr>
              <a:spLocks/>
            </p:cNvSpPr>
            <p:nvPr/>
          </p:nvSpPr>
          <p:spPr bwMode="auto">
            <a:xfrm flipH="1">
              <a:off x="2673671" y="1814213"/>
              <a:ext cx="1033216" cy="819193"/>
            </a:xfrm>
            <a:custGeom>
              <a:avLst/>
              <a:gdLst>
                <a:gd name="T0" fmla="*/ 27 w 237"/>
                <a:gd name="T1" fmla="*/ 94 h 188"/>
                <a:gd name="T2" fmla="*/ 8 w 237"/>
                <a:gd name="T3" fmla="*/ 146 h 188"/>
                <a:gd name="T4" fmla="*/ 51 w 237"/>
                <a:gd name="T5" fmla="*/ 188 h 188"/>
                <a:gd name="T6" fmla="*/ 188 w 237"/>
                <a:gd name="T7" fmla="*/ 188 h 188"/>
                <a:gd name="T8" fmla="*/ 232 w 237"/>
                <a:gd name="T9" fmla="*/ 146 h 188"/>
                <a:gd name="T10" fmla="*/ 207 w 237"/>
                <a:gd name="T11" fmla="*/ 93 h 188"/>
                <a:gd name="T12" fmla="*/ 165 w 237"/>
                <a:gd name="T13" fmla="*/ 22 h 188"/>
                <a:gd name="T14" fmla="*/ 81 w 237"/>
                <a:gd name="T15" fmla="*/ 56 h 188"/>
                <a:gd name="T16" fmla="*/ 44 w 237"/>
                <a:gd name="T17" fmla="*/ 60 h 188"/>
                <a:gd name="T18" fmla="*/ 27 w 237"/>
                <a:gd name="T19" fmla="*/ 9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7" h="188">
                  <a:moveTo>
                    <a:pt x="27" y="94"/>
                  </a:moveTo>
                  <a:cubicBezTo>
                    <a:pt x="27" y="94"/>
                    <a:pt x="0" y="113"/>
                    <a:pt x="8" y="146"/>
                  </a:cubicBezTo>
                  <a:cubicBezTo>
                    <a:pt x="8" y="146"/>
                    <a:pt x="16" y="178"/>
                    <a:pt x="51" y="188"/>
                  </a:cubicBezTo>
                  <a:cubicBezTo>
                    <a:pt x="188" y="188"/>
                    <a:pt x="188" y="188"/>
                    <a:pt x="188" y="188"/>
                  </a:cubicBezTo>
                  <a:cubicBezTo>
                    <a:pt x="188" y="188"/>
                    <a:pt x="230" y="183"/>
                    <a:pt x="232" y="146"/>
                  </a:cubicBezTo>
                  <a:cubicBezTo>
                    <a:pt x="232" y="146"/>
                    <a:pt x="237" y="112"/>
                    <a:pt x="207" y="93"/>
                  </a:cubicBezTo>
                  <a:cubicBezTo>
                    <a:pt x="207" y="93"/>
                    <a:pt x="212" y="40"/>
                    <a:pt x="165" y="22"/>
                  </a:cubicBezTo>
                  <a:cubicBezTo>
                    <a:pt x="165" y="22"/>
                    <a:pt x="117" y="0"/>
                    <a:pt x="81" y="56"/>
                  </a:cubicBezTo>
                  <a:cubicBezTo>
                    <a:pt x="81" y="56"/>
                    <a:pt x="67" y="46"/>
                    <a:pt x="44" y="60"/>
                  </a:cubicBezTo>
                  <a:cubicBezTo>
                    <a:pt x="44" y="60"/>
                    <a:pt x="24" y="74"/>
                    <a:pt x="27" y="94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chemeClr val="bg2">
                    <a:lumMod val="92000"/>
                    <a:lumOff val="8000"/>
                  </a:schemeClr>
                </a:gs>
                <a:gs pos="82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58000"/>
                    <a:lumOff val="42000"/>
                  </a:schemeClr>
                </a:gs>
                <a:gs pos="100000">
                  <a:schemeClr val="bg2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 w="22225">
              <a:gradFill flip="none" rotWithShape="1">
                <a:gsLst>
                  <a:gs pos="0">
                    <a:schemeClr val="bg2">
                      <a:lumMod val="75000"/>
                      <a:alpha val="14000"/>
                    </a:schemeClr>
                  </a:gs>
                  <a:gs pos="100000">
                    <a:schemeClr val="bg1">
                      <a:lumMod val="76000"/>
                      <a:lumOff val="24000"/>
                    </a:schemeClr>
                  </a:gs>
                </a:gsLst>
                <a:lin ang="11400000" scaled="0"/>
                <a:tileRect/>
              </a:gradFill>
            </a:ln>
          </p:spPr>
          <p:txBody>
            <a:bodyPr vert="horz" wrap="square" lIns="66563" tIns="33281" rIns="66563" bIns="33281" numCol="1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buNone/>
              </a:pPr>
              <a:endParaRPr lang="en-US" sz="1310" dirty="0"/>
            </a:p>
          </p:txBody>
        </p:sp>
        <p:sp>
          <p:nvSpPr>
            <p:cNvPr id="31" name="Freeform 11"/>
            <p:cNvSpPr>
              <a:spLocks/>
            </p:cNvSpPr>
            <p:nvPr/>
          </p:nvSpPr>
          <p:spPr bwMode="auto">
            <a:xfrm>
              <a:off x="2328886" y="1916013"/>
              <a:ext cx="904828" cy="717398"/>
            </a:xfrm>
            <a:custGeom>
              <a:avLst/>
              <a:gdLst>
                <a:gd name="T0" fmla="*/ 27 w 237"/>
                <a:gd name="T1" fmla="*/ 94 h 188"/>
                <a:gd name="T2" fmla="*/ 8 w 237"/>
                <a:gd name="T3" fmla="*/ 146 h 188"/>
                <a:gd name="T4" fmla="*/ 51 w 237"/>
                <a:gd name="T5" fmla="*/ 188 h 188"/>
                <a:gd name="T6" fmla="*/ 188 w 237"/>
                <a:gd name="T7" fmla="*/ 188 h 188"/>
                <a:gd name="T8" fmla="*/ 232 w 237"/>
                <a:gd name="T9" fmla="*/ 146 h 188"/>
                <a:gd name="T10" fmla="*/ 207 w 237"/>
                <a:gd name="T11" fmla="*/ 93 h 188"/>
                <a:gd name="T12" fmla="*/ 165 w 237"/>
                <a:gd name="T13" fmla="*/ 22 h 188"/>
                <a:gd name="T14" fmla="*/ 81 w 237"/>
                <a:gd name="T15" fmla="*/ 56 h 188"/>
                <a:gd name="T16" fmla="*/ 44 w 237"/>
                <a:gd name="T17" fmla="*/ 60 h 188"/>
                <a:gd name="T18" fmla="*/ 27 w 237"/>
                <a:gd name="T19" fmla="*/ 9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7" h="188">
                  <a:moveTo>
                    <a:pt x="27" y="94"/>
                  </a:moveTo>
                  <a:cubicBezTo>
                    <a:pt x="27" y="94"/>
                    <a:pt x="0" y="113"/>
                    <a:pt x="8" y="146"/>
                  </a:cubicBezTo>
                  <a:cubicBezTo>
                    <a:pt x="8" y="146"/>
                    <a:pt x="16" y="178"/>
                    <a:pt x="51" y="188"/>
                  </a:cubicBezTo>
                  <a:cubicBezTo>
                    <a:pt x="188" y="188"/>
                    <a:pt x="188" y="188"/>
                    <a:pt x="188" y="188"/>
                  </a:cubicBezTo>
                  <a:cubicBezTo>
                    <a:pt x="188" y="188"/>
                    <a:pt x="230" y="183"/>
                    <a:pt x="232" y="146"/>
                  </a:cubicBezTo>
                  <a:cubicBezTo>
                    <a:pt x="232" y="146"/>
                    <a:pt x="237" y="112"/>
                    <a:pt x="207" y="93"/>
                  </a:cubicBezTo>
                  <a:cubicBezTo>
                    <a:pt x="207" y="93"/>
                    <a:pt x="212" y="40"/>
                    <a:pt x="165" y="22"/>
                  </a:cubicBezTo>
                  <a:cubicBezTo>
                    <a:pt x="165" y="22"/>
                    <a:pt x="117" y="0"/>
                    <a:pt x="81" y="56"/>
                  </a:cubicBezTo>
                  <a:cubicBezTo>
                    <a:pt x="81" y="56"/>
                    <a:pt x="67" y="46"/>
                    <a:pt x="44" y="60"/>
                  </a:cubicBezTo>
                  <a:cubicBezTo>
                    <a:pt x="44" y="60"/>
                    <a:pt x="24" y="74"/>
                    <a:pt x="27" y="94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chemeClr val="bg2">
                    <a:lumMod val="92000"/>
                    <a:lumOff val="8000"/>
                  </a:schemeClr>
                </a:gs>
                <a:gs pos="82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58000"/>
                    <a:lumOff val="42000"/>
                  </a:schemeClr>
                </a:gs>
                <a:gs pos="100000">
                  <a:schemeClr val="bg2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 w="22225">
              <a:gradFill flip="none" rotWithShape="1">
                <a:gsLst>
                  <a:gs pos="0">
                    <a:schemeClr val="bg2">
                      <a:lumMod val="75000"/>
                      <a:alpha val="14000"/>
                    </a:schemeClr>
                  </a:gs>
                  <a:gs pos="100000">
                    <a:schemeClr val="bg1">
                      <a:lumMod val="76000"/>
                      <a:lumOff val="24000"/>
                    </a:schemeClr>
                  </a:gs>
                </a:gsLst>
                <a:lin ang="11400000" scaled="0"/>
                <a:tileRect/>
              </a:gradFill>
            </a:ln>
          </p:spPr>
          <p:txBody>
            <a:bodyPr vert="horz" wrap="square" lIns="66563" tIns="33281" rIns="66563" bIns="33281" numCol="1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buNone/>
              </a:pPr>
              <a:endParaRPr lang="en-US" sz="1310" dirty="0"/>
            </a:p>
          </p:txBody>
        </p:sp>
        <p:pic>
          <p:nvPicPr>
            <p:cNvPr id="32" name="Picture 5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205747" y="1925869"/>
              <a:ext cx="264082" cy="588264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944596" y="1815128"/>
              <a:ext cx="319369" cy="71142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5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595321" y="1696139"/>
              <a:ext cx="371958" cy="82856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Freeform 11"/>
            <p:cNvSpPr>
              <a:spLocks/>
            </p:cNvSpPr>
            <p:nvPr/>
          </p:nvSpPr>
          <p:spPr bwMode="auto">
            <a:xfrm rot="19987352" flipH="1">
              <a:off x="2545183" y="2224788"/>
              <a:ext cx="957834" cy="593822"/>
            </a:xfrm>
            <a:custGeom>
              <a:avLst/>
              <a:gdLst>
                <a:gd name="T0" fmla="*/ 27 w 237"/>
                <a:gd name="T1" fmla="*/ 94 h 188"/>
                <a:gd name="T2" fmla="*/ 8 w 237"/>
                <a:gd name="T3" fmla="*/ 146 h 188"/>
                <a:gd name="T4" fmla="*/ 51 w 237"/>
                <a:gd name="T5" fmla="*/ 188 h 188"/>
                <a:gd name="T6" fmla="*/ 188 w 237"/>
                <a:gd name="T7" fmla="*/ 188 h 188"/>
                <a:gd name="T8" fmla="*/ 232 w 237"/>
                <a:gd name="T9" fmla="*/ 146 h 188"/>
                <a:gd name="T10" fmla="*/ 207 w 237"/>
                <a:gd name="T11" fmla="*/ 93 h 188"/>
                <a:gd name="T12" fmla="*/ 165 w 237"/>
                <a:gd name="T13" fmla="*/ 22 h 188"/>
                <a:gd name="T14" fmla="*/ 81 w 237"/>
                <a:gd name="T15" fmla="*/ 56 h 188"/>
                <a:gd name="T16" fmla="*/ 44 w 237"/>
                <a:gd name="T17" fmla="*/ 60 h 188"/>
                <a:gd name="T18" fmla="*/ 27 w 237"/>
                <a:gd name="T19" fmla="*/ 94 h 188"/>
                <a:gd name="connsiteX0" fmla="*/ 864 w 9527"/>
                <a:gd name="connsiteY0" fmla="*/ 4057 h 9057"/>
                <a:gd name="connsiteX1" fmla="*/ 63 w 9527"/>
                <a:gd name="connsiteY1" fmla="*/ 6823 h 9057"/>
                <a:gd name="connsiteX2" fmla="*/ 1877 w 9527"/>
                <a:gd name="connsiteY2" fmla="*/ 9057 h 9057"/>
                <a:gd name="connsiteX3" fmla="*/ 9514 w 9527"/>
                <a:gd name="connsiteY3" fmla="*/ 6823 h 9057"/>
                <a:gd name="connsiteX4" fmla="*/ 8459 w 9527"/>
                <a:gd name="connsiteY4" fmla="*/ 4004 h 9057"/>
                <a:gd name="connsiteX5" fmla="*/ 6687 w 9527"/>
                <a:gd name="connsiteY5" fmla="*/ 227 h 9057"/>
                <a:gd name="connsiteX6" fmla="*/ 3143 w 9527"/>
                <a:gd name="connsiteY6" fmla="*/ 2036 h 9057"/>
                <a:gd name="connsiteX7" fmla="*/ 1582 w 9527"/>
                <a:gd name="connsiteY7" fmla="*/ 2248 h 9057"/>
                <a:gd name="connsiteX8" fmla="*/ 864 w 9527"/>
                <a:gd name="connsiteY8" fmla="*/ 4057 h 9057"/>
                <a:gd name="connsiteX0" fmla="*/ 1348 w 11089"/>
                <a:gd name="connsiteY0" fmla="*/ 4479 h 7918"/>
                <a:gd name="connsiteX1" fmla="*/ 507 w 11089"/>
                <a:gd name="connsiteY1" fmla="*/ 7533 h 7918"/>
                <a:gd name="connsiteX2" fmla="*/ 10427 w 11089"/>
                <a:gd name="connsiteY2" fmla="*/ 7533 h 7918"/>
                <a:gd name="connsiteX3" fmla="*/ 9320 w 11089"/>
                <a:gd name="connsiteY3" fmla="*/ 4421 h 7918"/>
                <a:gd name="connsiteX4" fmla="*/ 7460 w 11089"/>
                <a:gd name="connsiteY4" fmla="*/ 251 h 7918"/>
                <a:gd name="connsiteX5" fmla="*/ 3740 w 11089"/>
                <a:gd name="connsiteY5" fmla="*/ 2248 h 7918"/>
                <a:gd name="connsiteX6" fmla="*/ 2102 w 11089"/>
                <a:gd name="connsiteY6" fmla="*/ 2482 h 7918"/>
                <a:gd name="connsiteX7" fmla="*/ 1348 w 11089"/>
                <a:gd name="connsiteY7" fmla="*/ 4479 h 7918"/>
                <a:gd name="connsiteX0" fmla="*/ 1148 w 8790"/>
                <a:gd name="connsiteY0" fmla="*/ 5656 h 9513"/>
                <a:gd name="connsiteX1" fmla="*/ 389 w 8790"/>
                <a:gd name="connsiteY1" fmla="*/ 9513 h 9513"/>
                <a:gd name="connsiteX2" fmla="*/ 8337 w 8790"/>
                <a:gd name="connsiteY2" fmla="*/ 5582 h 9513"/>
                <a:gd name="connsiteX3" fmla="*/ 6659 w 8790"/>
                <a:gd name="connsiteY3" fmla="*/ 316 h 9513"/>
                <a:gd name="connsiteX4" fmla="*/ 3305 w 8790"/>
                <a:gd name="connsiteY4" fmla="*/ 2838 h 9513"/>
                <a:gd name="connsiteX5" fmla="*/ 1828 w 8790"/>
                <a:gd name="connsiteY5" fmla="*/ 3134 h 9513"/>
                <a:gd name="connsiteX6" fmla="*/ 1148 w 8790"/>
                <a:gd name="connsiteY6" fmla="*/ 5656 h 9513"/>
                <a:gd name="connsiteX0" fmla="*/ 705 w 9345"/>
                <a:gd name="connsiteY0" fmla="*/ 5946 h 8668"/>
                <a:gd name="connsiteX1" fmla="*/ 574 w 9345"/>
                <a:gd name="connsiteY1" fmla="*/ 8668 h 8668"/>
                <a:gd name="connsiteX2" fmla="*/ 8884 w 9345"/>
                <a:gd name="connsiteY2" fmla="*/ 5868 h 8668"/>
                <a:gd name="connsiteX3" fmla="*/ 6975 w 9345"/>
                <a:gd name="connsiteY3" fmla="*/ 332 h 8668"/>
                <a:gd name="connsiteX4" fmla="*/ 3159 w 9345"/>
                <a:gd name="connsiteY4" fmla="*/ 2983 h 8668"/>
                <a:gd name="connsiteX5" fmla="*/ 1479 w 9345"/>
                <a:gd name="connsiteY5" fmla="*/ 3294 h 8668"/>
                <a:gd name="connsiteX6" fmla="*/ 705 w 9345"/>
                <a:gd name="connsiteY6" fmla="*/ 5946 h 8668"/>
                <a:gd name="connsiteX0" fmla="*/ 637 w 8357"/>
                <a:gd name="connsiteY0" fmla="*/ 6841 h 10049"/>
                <a:gd name="connsiteX1" fmla="*/ 497 w 8357"/>
                <a:gd name="connsiteY1" fmla="*/ 9981 h 10049"/>
                <a:gd name="connsiteX2" fmla="*/ 7798 w 8357"/>
                <a:gd name="connsiteY2" fmla="*/ 3134 h 10049"/>
                <a:gd name="connsiteX3" fmla="*/ 7347 w 8357"/>
                <a:gd name="connsiteY3" fmla="*/ 364 h 10049"/>
                <a:gd name="connsiteX4" fmla="*/ 3263 w 8357"/>
                <a:gd name="connsiteY4" fmla="*/ 3422 h 10049"/>
                <a:gd name="connsiteX5" fmla="*/ 1466 w 8357"/>
                <a:gd name="connsiteY5" fmla="*/ 3781 h 10049"/>
                <a:gd name="connsiteX6" fmla="*/ 637 w 8357"/>
                <a:gd name="connsiteY6" fmla="*/ 6841 h 10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57" h="10049">
                  <a:moveTo>
                    <a:pt x="637" y="6841"/>
                  </a:moveTo>
                  <a:cubicBezTo>
                    <a:pt x="637" y="6841"/>
                    <a:pt x="-696" y="10599"/>
                    <a:pt x="497" y="9981"/>
                  </a:cubicBezTo>
                  <a:cubicBezTo>
                    <a:pt x="1690" y="9363"/>
                    <a:pt x="6656" y="4736"/>
                    <a:pt x="7798" y="3134"/>
                  </a:cubicBezTo>
                  <a:cubicBezTo>
                    <a:pt x="8939" y="1531"/>
                    <a:pt x="8103" y="316"/>
                    <a:pt x="7347" y="364"/>
                  </a:cubicBezTo>
                  <a:cubicBezTo>
                    <a:pt x="6591" y="412"/>
                    <a:pt x="5013" y="-1615"/>
                    <a:pt x="3263" y="3422"/>
                  </a:cubicBezTo>
                  <a:cubicBezTo>
                    <a:pt x="3263" y="3422"/>
                    <a:pt x="2583" y="2524"/>
                    <a:pt x="1466" y="3781"/>
                  </a:cubicBezTo>
                  <a:cubicBezTo>
                    <a:pt x="1466" y="3781"/>
                    <a:pt x="493" y="5042"/>
                    <a:pt x="637" y="6841"/>
                  </a:cubicBezTo>
                  <a:close/>
                </a:path>
              </a:pathLst>
            </a:custGeom>
            <a:gradFill flip="none" rotWithShape="1">
              <a:gsLst>
                <a:gs pos="21000">
                  <a:schemeClr val="bg2">
                    <a:lumMod val="92000"/>
                    <a:lumOff val="8000"/>
                    <a:alpha val="86000"/>
                  </a:schemeClr>
                </a:gs>
                <a:gs pos="78000">
                  <a:schemeClr val="bg2">
                    <a:alpha val="94000"/>
                    <a:lumMod val="74000"/>
                    <a:lumOff val="26000"/>
                  </a:schemeClr>
                </a:gs>
                <a:gs pos="4000">
                  <a:schemeClr val="bg2">
                    <a:lumMod val="58000"/>
                    <a:lumOff val="42000"/>
                    <a:alpha val="0"/>
                  </a:schemeClr>
                </a:gs>
                <a:gs pos="100000">
                  <a:schemeClr val="bg2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 w="22225" cap="rnd">
              <a:gradFill flip="none" rotWithShape="1">
                <a:gsLst>
                  <a:gs pos="43000">
                    <a:schemeClr val="bg2">
                      <a:lumMod val="75000"/>
                      <a:alpha val="14000"/>
                    </a:schemeClr>
                  </a:gs>
                  <a:gs pos="82000">
                    <a:schemeClr val="bg1">
                      <a:lumMod val="76000"/>
                      <a:lumOff val="24000"/>
                    </a:schemeClr>
                  </a:gs>
                </a:gsLst>
                <a:lin ang="14400000" scaled="0"/>
                <a:tileRect/>
              </a:gradFill>
            </a:ln>
            <a:effectLst/>
          </p:spPr>
          <p:txBody>
            <a:bodyPr/>
            <a:lstStyle/>
            <a:p>
              <a:pPr eaLnBrk="1" hangingPunct="1">
                <a:buNone/>
              </a:pPr>
              <a:endParaRPr lang="en-US" sz="1310" dirty="0">
                <a:latin typeface="HelveticaNeueLT Std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HGST History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5205" y="1323237"/>
            <a:ext cx="6012978" cy="4786466"/>
          </a:xfrm>
        </p:spPr>
        <p:txBody>
          <a:bodyPr/>
          <a:lstStyle/>
          <a:p>
            <a:pPr>
              <a:spcBef>
                <a:spcPts val="1056"/>
              </a:spcBef>
              <a:spcAft>
                <a:spcPts val="0"/>
              </a:spcAft>
              <a:buClr>
                <a:schemeClr val="accent1"/>
              </a:buClr>
              <a:buFont typeface="Wingdings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Founded in 2003 through the combination of the hard drive businesses of IBM, the inventor of the hard drive, and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Hitachi, Ltd (“Hitachi”)</a:t>
            </a:r>
          </a:p>
          <a:p>
            <a:pPr>
              <a:spcBef>
                <a:spcPts val="1056"/>
              </a:spcBef>
              <a:spcAft>
                <a:spcPts val="0"/>
              </a:spcAft>
              <a:buClr>
                <a:schemeClr val="accent1"/>
              </a:buClr>
              <a:buFont typeface="Wingdings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Acquired by Western Digital in 2012</a:t>
            </a:r>
          </a:p>
          <a:p>
            <a:pPr>
              <a:spcBef>
                <a:spcPts val="1056"/>
              </a:spcBef>
              <a:spcAft>
                <a:spcPts val="0"/>
              </a:spcAft>
              <a:buClr>
                <a:schemeClr val="accent1"/>
              </a:buClr>
              <a:buFont typeface="Wingdings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More than 4,200 active worldwide patents</a:t>
            </a:r>
          </a:p>
          <a:p>
            <a:pPr>
              <a:spcBef>
                <a:spcPts val="1056"/>
              </a:spcBef>
              <a:spcAft>
                <a:spcPts val="0"/>
              </a:spcAft>
              <a:buClr>
                <a:schemeClr val="accent1"/>
              </a:buClr>
              <a:buFont typeface="Wingdings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Headquartered in San Jose, California</a:t>
            </a:r>
          </a:p>
          <a:p>
            <a:pPr>
              <a:spcBef>
                <a:spcPts val="1056"/>
              </a:spcBef>
              <a:spcAft>
                <a:spcPts val="0"/>
              </a:spcAft>
              <a:buClr>
                <a:schemeClr val="accent1"/>
              </a:buClr>
              <a:buFont typeface="Wingdings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Approximately </a:t>
            </a:r>
            <a:r>
              <a:rPr lang="en-US" sz="1800" dirty="0" smtClean="0">
                <a:solidFill>
                  <a:schemeClr val="tx1"/>
                </a:solidFill>
              </a:rPr>
              <a:t>42,000 </a:t>
            </a:r>
            <a:r>
              <a:rPr lang="en-US" sz="1800" dirty="0">
                <a:solidFill>
                  <a:schemeClr val="tx1"/>
                </a:solidFill>
              </a:rPr>
              <a:t>employees worldwide</a:t>
            </a:r>
          </a:p>
          <a:p>
            <a:pPr>
              <a:spcBef>
                <a:spcPts val="1056"/>
              </a:spcBef>
              <a:spcAft>
                <a:spcPts val="0"/>
              </a:spcAft>
              <a:buClr>
                <a:schemeClr val="accent1"/>
              </a:buClr>
              <a:buFont typeface="Wingdings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Develops innovative, advanced hard disk drives, enterprise-class solid state drives, external storage solutions and services </a:t>
            </a:r>
          </a:p>
          <a:p>
            <a:pPr>
              <a:spcBef>
                <a:spcPts val="1056"/>
              </a:spcBef>
              <a:spcAft>
                <a:spcPts val="0"/>
              </a:spcAft>
              <a:buClr>
                <a:schemeClr val="accent1"/>
              </a:buClr>
              <a:buFont typeface="Wingdings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Delivers intelligent storage devices that tightly integrate hardware and software to maximize solution performance</a:t>
            </a:r>
          </a:p>
          <a:p>
            <a:pPr>
              <a:spcBef>
                <a:spcPts val="1056"/>
              </a:spcBef>
              <a:spcAft>
                <a:spcPts val="0"/>
              </a:spcAft>
              <a:buFont typeface="Wingdings" charset="2"/>
              <a:buChar char="§"/>
            </a:pPr>
            <a:endParaRPr lang="en-US" sz="1800" b="1" dirty="0">
              <a:solidFill>
                <a:schemeClr val="tx1"/>
              </a:solidFill>
            </a:endParaRPr>
          </a:p>
          <a:p>
            <a:endParaRPr lang="en-US" sz="18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6900759" y="5018428"/>
            <a:ext cx="1877809" cy="1033030"/>
            <a:chOff x="7293457" y="5291996"/>
            <a:chExt cx="1055077" cy="66086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3457" y="5291996"/>
              <a:ext cx="396393" cy="660866"/>
            </a:xfrm>
            <a:prstGeom prst="rect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641986" y="5291996"/>
              <a:ext cx="706548" cy="660866"/>
            </a:xfrm>
            <a:prstGeom prst="rect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</p:pic>
      </p:grpSp>
      <p:sp>
        <p:nvSpPr>
          <p:cNvPr id="37" name="Text Box 27"/>
          <p:cNvSpPr txBox="1">
            <a:spLocks noChangeArrowheads="1"/>
          </p:cNvSpPr>
          <p:nvPr/>
        </p:nvSpPr>
        <p:spPr bwMode="auto">
          <a:xfrm>
            <a:off x="6967602" y="6051458"/>
            <a:ext cx="1884165" cy="3613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None/>
              <a:defRPr/>
            </a:pPr>
            <a:r>
              <a:rPr lang="nb-NO" sz="874" b="1" kern="0" dirty="0" smtClean="0"/>
              <a:t>Ultrastar</a:t>
            </a:r>
            <a:r>
              <a:rPr lang="nb-NO" sz="874" b="1" kern="0" dirty="0"/>
              <a:t>® Helium </a:t>
            </a:r>
            <a:r>
              <a:rPr lang="nb-NO" sz="874" b="1" kern="0" dirty="0" smtClean="0"/>
              <a:t>Platform </a:t>
            </a:r>
            <a:r>
              <a:rPr lang="nb-NO" sz="874" b="1" kern="0" dirty="0"/>
              <a:t>Enterprise Hard Drive</a:t>
            </a:r>
            <a:endParaRPr lang="en-US" sz="874" b="1" kern="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192" y="5085870"/>
            <a:ext cx="904896" cy="89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76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Please provide a short introduction of your firm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9511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Tx/>
            </a:pPr>
            <a:r>
              <a:rPr lang="en-US" dirty="0"/>
              <a:t>HGST: Current Environment / Desired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 smtClean="0"/>
              <a:t>Current Environment</a:t>
            </a:r>
          </a:p>
          <a:p>
            <a:pPr lvl="1"/>
            <a:r>
              <a:rPr lang="en-US" sz="1600" dirty="0" smtClean="0"/>
              <a:t>Many software development environments due to legacy, shifting of product lines, acquisitions, etc.</a:t>
            </a:r>
          </a:p>
          <a:p>
            <a:pPr lvl="1"/>
            <a:r>
              <a:rPr lang="en-US" sz="1600" dirty="0" smtClean="0"/>
              <a:t>Many commercial and home grown tools used in tandem</a:t>
            </a:r>
          </a:p>
          <a:p>
            <a:pPr lvl="2"/>
            <a:r>
              <a:rPr lang="en-US" sz="1200" dirty="0" smtClean="0"/>
              <a:t>Ex: </a:t>
            </a:r>
            <a:r>
              <a:rPr lang="en-US" sz="1200" dirty="0" err="1" smtClean="0"/>
              <a:t>FogBugz</a:t>
            </a:r>
            <a:r>
              <a:rPr lang="en-US" sz="1200" dirty="0" smtClean="0"/>
              <a:t> and home grown tools/methods for tracking software defects</a:t>
            </a:r>
          </a:p>
          <a:p>
            <a:pPr lvl="1"/>
            <a:r>
              <a:rPr lang="en-US" sz="1600" dirty="0" smtClean="0"/>
              <a:t>Teams distributed worldwide, many new from acquisitions</a:t>
            </a:r>
          </a:p>
          <a:p>
            <a:pPr lvl="1"/>
            <a:r>
              <a:rPr lang="en-US" sz="1600" dirty="0" smtClean="0"/>
              <a:t>Growing list of partners.</a:t>
            </a:r>
          </a:p>
          <a:p>
            <a:r>
              <a:rPr lang="en-US" sz="2000" dirty="0" smtClean="0"/>
              <a:t>Desired State</a:t>
            </a:r>
          </a:p>
          <a:p>
            <a:pPr lvl="1"/>
            <a:r>
              <a:rPr lang="en-US" sz="1600" dirty="0" smtClean="0"/>
              <a:t>Alignment </a:t>
            </a:r>
            <a:r>
              <a:rPr lang="en-US" sz="1600" dirty="0"/>
              <a:t>to common set of tools for basic </a:t>
            </a:r>
            <a:r>
              <a:rPr lang="en-US" sz="1600" dirty="0" smtClean="0"/>
              <a:t>capabilities</a:t>
            </a:r>
          </a:p>
          <a:p>
            <a:pPr lvl="1"/>
            <a:r>
              <a:rPr lang="en-US" sz="1600" dirty="0" smtClean="0"/>
              <a:t>Correct utilization of on-</a:t>
            </a:r>
            <a:r>
              <a:rPr lang="en-US" sz="1600" dirty="0" err="1" smtClean="0"/>
              <a:t>prem</a:t>
            </a:r>
            <a:r>
              <a:rPr lang="en-US" sz="1600" dirty="0" smtClean="0"/>
              <a:t> / cloud based solutions as appropriate</a:t>
            </a:r>
          </a:p>
          <a:p>
            <a:pPr lvl="1"/>
            <a:r>
              <a:rPr lang="en-US" sz="1600" dirty="0" smtClean="0"/>
              <a:t>A tool set that is easy to add users, manage, maintain and cost efficient</a:t>
            </a:r>
          </a:p>
          <a:p>
            <a:pPr lvl="1"/>
            <a:r>
              <a:rPr lang="en-US" sz="1600" dirty="0" smtClean="0"/>
              <a:t>Easy to add features / capabilities </a:t>
            </a:r>
          </a:p>
          <a:p>
            <a:pPr lvl="1"/>
            <a:r>
              <a:rPr lang="en-US" sz="1600" dirty="0" smtClean="0"/>
              <a:t>Easy to integrate / co-exist with evolving environment</a:t>
            </a:r>
          </a:p>
          <a:p>
            <a:pPr lvl="2"/>
            <a:r>
              <a:rPr lang="en-US" sz="1200" dirty="0" smtClean="0"/>
              <a:t>Office365, Jive, Cloud, Salesforce. </a:t>
            </a:r>
            <a:r>
              <a:rPr lang="en-US" sz="1200" dirty="0" err="1" smtClean="0"/>
              <a:t>Git</a:t>
            </a:r>
            <a:r>
              <a:rPr lang="en-US" sz="1200" dirty="0" smtClean="0"/>
              <a:t> (possible), etc.</a:t>
            </a:r>
          </a:p>
          <a:p>
            <a:pPr lvl="2"/>
            <a:r>
              <a:rPr lang="en-US" sz="1200" dirty="0" smtClean="0"/>
              <a:t>BYOD</a:t>
            </a:r>
            <a:endParaRPr lang="en-US" sz="1200" dirty="0"/>
          </a:p>
          <a:p>
            <a:pPr lvl="1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3185006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Cloud </a:t>
            </a:r>
            <a:r>
              <a:rPr lang="en-US" dirty="0" err="1" smtClean="0">
                <a:solidFill>
                  <a:schemeClr val="bg1"/>
                </a:solidFill>
              </a:rPr>
              <a:t>vs</a:t>
            </a:r>
            <a:r>
              <a:rPr lang="en-US" dirty="0" smtClean="0">
                <a:solidFill>
                  <a:schemeClr val="bg1"/>
                </a:solidFill>
              </a:rPr>
              <a:t> on-premise (Atlassian)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28904" y="1056786"/>
            <a:ext cx="8347738" cy="4786466"/>
          </a:xfrm>
          <a:prstGeom prst="rect">
            <a:avLst/>
          </a:prstGeom>
        </p:spPr>
        <p:txBody>
          <a:bodyPr/>
          <a:lstStyle>
            <a:lvl1pPr marL="230188" indent="-230188" algn="l" rtl="0" fontAlgn="base">
              <a:spcBef>
                <a:spcPct val="60000"/>
              </a:spcBef>
              <a:spcAft>
                <a:spcPct val="20000"/>
              </a:spcAft>
              <a:buClr>
                <a:srgbClr val="00ABD2"/>
              </a:buClr>
              <a:buSzPct val="100000"/>
              <a:buFont typeface="Arial"/>
              <a:buChar char="•"/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57784" indent="-283464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-"/>
              <a:defRPr sz="1800" b="0">
                <a:solidFill>
                  <a:srgbClr val="FFFFFF"/>
                </a:solidFill>
                <a:latin typeface="+mn-lt"/>
                <a:cs typeface="+mn-cs"/>
              </a:defRPr>
            </a:lvl2pPr>
            <a:lvl3pPr marL="768096" indent="-173038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»"/>
              <a:defRPr sz="1400" b="0">
                <a:solidFill>
                  <a:srgbClr val="FFFFFF"/>
                </a:solidFill>
                <a:latin typeface="+mn-lt"/>
                <a:cs typeface="+mn-cs"/>
              </a:defRPr>
            </a:lvl3pPr>
            <a:lvl4pPr marL="1146175" indent="-176213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»"/>
              <a:defRPr sz="1200" b="0">
                <a:solidFill>
                  <a:srgbClr val="FFFFFF"/>
                </a:solidFill>
                <a:latin typeface="+mn-lt"/>
                <a:cs typeface="+mn-cs"/>
              </a:defRPr>
            </a:lvl4pPr>
            <a:lvl5pPr marL="14224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•"/>
              <a:defRPr sz="1000" b="0">
                <a:solidFill>
                  <a:srgbClr val="FFFFFF"/>
                </a:solidFill>
                <a:latin typeface="+mn-lt"/>
                <a:cs typeface="+mn-cs"/>
              </a:defRPr>
            </a:lvl5pPr>
            <a:lvl6pPr marL="18796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buSzTx/>
            </a:pPr>
            <a:endParaRPr lang="en-US" kern="0" dirty="0" smtClean="0"/>
          </a:p>
          <a:p>
            <a:pPr lvl="1">
              <a:buSzTx/>
            </a:pPr>
            <a:endParaRPr lang="en-US" kern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2886" y="1056786"/>
            <a:ext cx="8347738" cy="4350474"/>
          </a:xfrm>
          <a:prstGeom prst="rect">
            <a:avLst/>
          </a:prstGeom>
        </p:spPr>
        <p:txBody>
          <a:bodyPr/>
          <a:lstStyle>
            <a:lvl1pPr marL="230188" indent="-230188" algn="l" rtl="0" fontAlgn="base">
              <a:spcBef>
                <a:spcPct val="60000"/>
              </a:spcBef>
              <a:spcAft>
                <a:spcPct val="20000"/>
              </a:spcAft>
              <a:buClr>
                <a:srgbClr val="00ABD2"/>
              </a:buClr>
              <a:buSzPct val="100000"/>
              <a:buFont typeface="Arial"/>
              <a:buChar char="•"/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57784" indent="-283464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-"/>
              <a:defRPr sz="1800" b="0">
                <a:solidFill>
                  <a:srgbClr val="FFFFFF"/>
                </a:solidFill>
                <a:latin typeface="+mn-lt"/>
                <a:cs typeface="+mn-cs"/>
              </a:defRPr>
            </a:lvl2pPr>
            <a:lvl3pPr marL="768096" indent="-173038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»"/>
              <a:defRPr sz="1400" b="0">
                <a:solidFill>
                  <a:srgbClr val="FFFFFF"/>
                </a:solidFill>
                <a:latin typeface="+mn-lt"/>
                <a:cs typeface="+mn-cs"/>
              </a:defRPr>
            </a:lvl3pPr>
            <a:lvl4pPr marL="1146175" indent="-176213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»"/>
              <a:defRPr sz="1200" b="0">
                <a:solidFill>
                  <a:srgbClr val="FFFFFF"/>
                </a:solidFill>
                <a:latin typeface="+mn-lt"/>
                <a:cs typeface="+mn-cs"/>
              </a:defRPr>
            </a:lvl4pPr>
            <a:lvl5pPr marL="14224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•"/>
              <a:defRPr sz="1000" b="0">
                <a:solidFill>
                  <a:srgbClr val="FFFFFF"/>
                </a:solidFill>
                <a:latin typeface="+mn-lt"/>
                <a:cs typeface="+mn-cs"/>
              </a:defRPr>
            </a:lvl5pPr>
            <a:lvl6pPr marL="18796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buSzTx/>
            </a:pPr>
            <a:r>
              <a:rPr lang="en-US" kern="0" dirty="0" smtClean="0"/>
              <a:t>Compliance to ????</a:t>
            </a:r>
          </a:p>
          <a:p>
            <a:pPr lvl="1">
              <a:buSzTx/>
            </a:pPr>
            <a:r>
              <a:rPr lang="en-US" kern="0" dirty="0" smtClean="0"/>
              <a:t>Security and Controls</a:t>
            </a:r>
          </a:p>
          <a:p>
            <a:pPr lvl="2">
              <a:buSzTx/>
            </a:pPr>
            <a:r>
              <a:rPr lang="en-US" kern="0" dirty="0" smtClean="0"/>
              <a:t>No SSO for </a:t>
            </a:r>
            <a:r>
              <a:rPr lang="en-US" kern="0" dirty="0" err="1" smtClean="0"/>
              <a:t>Jira</a:t>
            </a:r>
            <a:r>
              <a:rPr lang="en-US" kern="0" dirty="0" smtClean="0"/>
              <a:t> on premise?</a:t>
            </a:r>
          </a:p>
          <a:p>
            <a:pPr lvl="2">
              <a:buSzTx/>
            </a:pPr>
            <a:r>
              <a:rPr lang="en-US" kern="0" dirty="0" smtClean="0"/>
              <a:t>LDAP integration? </a:t>
            </a:r>
          </a:p>
          <a:p>
            <a:pPr lvl="2">
              <a:buSzTx/>
            </a:pPr>
            <a:r>
              <a:rPr lang="en-US" kern="0" dirty="0" smtClean="0"/>
              <a:t>How easy?</a:t>
            </a:r>
            <a:endParaRPr lang="en-US" kern="0" dirty="0"/>
          </a:p>
          <a:p>
            <a:pPr lvl="1">
              <a:buSzTx/>
            </a:pPr>
            <a:r>
              <a:rPr lang="en-US" kern="0" dirty="0" smtClean="0"/>
              <a:t>Limited </a:t>
            </a:r>
            <a:r>
              <a:rPr lang="en-US" kern="0" dirty="0"/>
              <a:t>a</a:t>
            </a:r>
            <a:r>
              <a:rPr lang="en-US" kern="0" dirty="0" smtClean="0"/>
              <a:t>dministrative functions</a:t>
            </a:r>
          </a:p>
          <a:p>
            <a:pPr lvl="2">
              <a:buSzTx/>
            </a:pPr>
            <a:r>
              <a:rPr lang="en-US" kern="0" dirty="0" smtClean="0"/>
              <a:t>Integration of only a few plugins</a:t>
            </a:r>
          </a:p>
          <a:p>
            <a:pPr lvl="2">
              <a:buSzTx/>
            </a:pPr>
            <a:r>
              <a:rPr lang="en-US" kern="0" dirty="0" smtClean="0"/>
              <a:t>Individual themes not supported</a:t>
            </a:r>
          </a:p>
          <a:p>
            <a:pPr lvl="1">
              <a:buSzTx/>
            </a:pPr>
            <a:r>
              <a:rPr lang="en-US" kern="0" dirty="0" smtClean="0"/>
              <a:t>Quality</a:t>
            </a:r>
          </a:p>
          <a:p>
            <a:pPr lvl="2">
              <a:buSzTx/>
            </a:pPr>
            <a:r>
              <a:rPr lang="en-US" kern="0" dirty="0" smtClean="0"/>
              <a:t>Scalable</a:t>
            </a:r>
            <a:r>
              <a:rPr lang="en-US" kern="0" dirty="0"/>
              <a:t>, 99.9% reliability</a:t>
            </a:r>
          </a:p>
          <a:p>
            <a:pPr lvl="2">
              <a:buSzTx/>
            </a:pPr>
            <a:r>
              <a:rPr lang="en-US" kern="0" dirty="0"/>
              <a:t>No additional hardware requirements</a:t>
            </a:r>
          </a:p>
          <a:p>
            <a:pPr lvl="2">
              <a:buSzTx/>
            </a:pPr>
            <a:r>
              <a:rPr lang="en-US" kern="0" dirty="0"/>
              <a:t>M</a:t>
            </a:r>
            <a:r>
              <a:rPr lang="en-US" kern="0" dirty="0" smtClean="0"/>
              <a:t>aintenance </a:t>
            </a:r>
            <a:r>
              <a:rPr lang="en-US" kern="0" dirty="0"/>
              <a:t>tasks</a:t>
            </a:r>
          </a:p>
          <a:p>
            <a:pPr lvl="2">
              <a:buSzTx/>
            </a:pPr>
            <a:r>
              <a:rPr lang="en-US" kern="0" dirty="0"/>
              <a:t>Quickly </a:t>
            </a:r>
            <a:r>
              <a:rPr lang="en-US" kern="0" dirty="0" smtClean="0"/>
              <a:t>available?</a:t>
            </a:r>
            <a:endParaRPr lang="en-US" kern="0" dirty="0"/>
          </a:p>
          <a:p>
            <a:pPr lvl="1">
              <a:buSzTx/>
            </a:pPr>
            <a:r>
              <a:rPr lang="en-US" kern="0" dirty="0" smtClean="0"/>
              <a:t>Economic considerations?</a:t>
            </a:r>
          </a:p>
          <a:p>
            <a:pPr lvl="1">
              <a:buSzTx/>
            </a:pPr>
            <a:r>
              <a:rPr lang="en-US" kern="0" dirty="0" smtClean="0"/>
              <a:t>Support considerations?</a:t>
            </a:r>
            <a:endParaRPr lang="en-US" kern="0" dirty="0"/>
          </a:p>
          <a:p>
            <a:pPr lvl="1">
              <a:buSzTx/>
            </a:pPr>
            <a:endParaRPr lang="en-US" kern="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363405" y="5636969"/>
            <a:ext cx="4278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60000"/>
              </a:spcBef>
              <a:buClr>
                <a:srgbClr val="00588D"/>
              </a:buClr>
              <a:buSzPct val="100000"/>
              <a:buNone/>
            </a:pPr>
            <a:r>
              <a:rPr lang="en-US" sz="3200" b="1" kern="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Feedback and Input?</a:t>
            </a:r>
            <a:endParaRPr lang="en-US" sz="3200" b="1" kern="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1230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Cloud </a:t>
            </a:r>
            <a:r>
              <a:rPr lang="en-US" dirty="0" err="1" smtClean="0">
                <a:solidFill>
                  <a:schemeClr val="bg1"/>
                </a:solidFill>
              </a:rPr>
              <a:t>vs</a:t>
            </a:r>
            <a:r>
              <a:rPr lang="en-US" dirty="0" smtClean="0">
                <a:solidFill>
                  <a:schemeClr val="bg1"/>
                </a:solidFill>
              </a:rPr>
              <a:t> on-premise (AWS, on-premise 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AWS</a:t>
            </a:r>
          </a:p>
          <a:p>
            <a:pPr lvl="1">
              <a:buSzTx/>
            </a:pPr>
            <a:r>
              <a:rPr lang="en-US" dirty="0"/>
              <a:t>Scalable, 99.95% reliability</a:t>
            </a:r>
          </a:p>
          <a:p>
            <a:pPr lvl="1">
              <a:buSzTx/>
            </a:pPr>
            <a:r>
              <a:rPr lang="en-US" dirty="0"/>
              <a:t>No additional hardware requirements</a:t>
            </a:r>
          </a:p>
          <a:p>
            <a:pPr lvl="1">
              <a:buSzTx/>
            </a:pPr>
            <a:r>
              <a:rPr lang="en-US" dirty="0"/>
              <a:t>No maintenance tasks</a:t>
            </a:r>
          </a:p>
          <a:p>
            <a:pPr lvl="1">
              <a:buSzTx/>
            </a:pPr>
            <a:r>
              <a:rPr lang="en-US" dirty="0"/>
              <a:t>Quickly available</a:t>
            </a:r>
          </a:p>
          <a:p>
            <a:pPr lvl="1">
              <a:buSzTx/>
            </a:pPr>
            <a:r>
              <a:rPr lang="en-US" dirty="0"/>
              <a:t>Economic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On Premise</a:t>
            </a:r>
          </a:p>
          <a:p>
            <a:pPr lvl="1">
              <a:buSzTx/>
            </a:pPr>
            <a:r>
              <a:rPr lang="en-US" dirty="0"/>
              <a:t>99.99% reliability</a:t>
            </a:r>
          </a:p>
          <a:p>
            <a:pPr lvl="1">
              <a:buSzTx/>
            </a:pPr>
            <a:r>
              <a:rPr lang="en-US" dirty="0"/>
              <a:t>Control over all systems/data</a:t>
            </a:r>
          </a:p>
          <a:p>
            <a:pPr lvl="1">
              <a:buSzTx/>
            </a:pPr>
            <a:r>
              <a:rPr lang="en-US" dirty="0"/>
              <a:t>Corporate data is stored/handled internally</a:t>
            </a:r>
          </a:p>
          <a:p>
            <a:pPr lvl="1">
              <a:buSzTx/>
            </a:pPr>
            <a:r>
              <a:rPr lang="en-US" dirty="0"/>
              <a:t>Initial investment is high</a:t>
            </a:r>
          </a:p>
          <a:p>
            <a:pPr lvl="1">
              <a:buSzTx/>
            </a:pPr>
            <a:r>
              <a:rPr lang="en-US" dirty="0"/>
              <a:t>Cost</a:t>
            </a:r>
          </a:p>
          <a:p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28904" y="2277822"/>
            <a:ext cx="8347738" cy="4786466"/>
          </a:xfrm>
          <a:prstGeom prst="rect">
            <a:avLst/>
          </a:prstGeom>
        </p:spPr>
        <p:txBody>
          <a:bodyPr/>
          <a:lstStyle>
            <a:lvl1pPr marL="230188" indent="-230188" algn="l" rtl="0" fontAlgn="base">
              <a:spcBef>
                <a:spcPct val="60000"/>
              </a:spcBef>
              <a:spcAft>
                <a:spcPct val="20000"/>
              </a:spcAft>
              <a:buClr>
                <a:srgbClr val="00ABD2"/>
              </a:buClr>
              <a:buSzPct val="100000"/>
              <a:buFont typeface="Arial"/>
              <a:buChar char="•"/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57784" indent="-283464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-"/>
              <a:defRPr sz="1800" b="0">
                <a:solidFill>
                  <a:srgbClr val="FFFFFF"/>
                </a:solidFill>
                <a:latin typeface="+mn-lt"/>
                <a:cs typeface="+mn-cs"/>
              </a:defRPr>
            </a:lvl2pPr>
            <a:lvl3pPr marL="768096" indent="-173038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»"/>
              <a:defRPr sz="1400" b="0">
                <a:solidFill>
                  <a:srgbClr val="FFFFFF"/>
                </a:solidFill>
                <a:latin typeface="+mn-lt"/>
                <a:cs typeface="+mn-cs"/>
              </a:defRPr>
            </a:lvl3pPr>
            <a:lvl4pPr marL="1146175" indent="-176213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»"/>
              <a:defRPr sz="1200" b="0">
                <a:solidFill>
                  <a:srgbClr val="FFFFFF"/>
                </a:solidFill>
                <a:latin typeface="+mn-lt"/>
                <a:cs typeface="+mn-cs"/>
              </a:defRPr>
            </a:lvl4pPr>
            <a:lvl5pPr marL="14224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•"/>
              <a:defRPr sz="1000" b="0">
                <a:solidFill>
                  <a:srgbClr val="FFFFFF"/>
                </a:solidFill>
                <a:latin typeface="+mn-lt"/>
                <a:cs typeface="+mn-cs"/>
              </a:defRPr>
            </a:lvl5pPr>
            <a:lvl6pPr marL="18796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buSzTx/>
            </a:pPr>
            <a:endParaRPr lang="en-US" kern="0" dirty="0" smtClean="0"/>
          </a:p>
          <a:p>
            <a:pPr lvl="1">
              <a:buSzTx/>
            </a:pPr>
            <a:endParaRPr lang="en-US" kern="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6677" y="3211653"/>
            <a:ext cx="8347738" cy="2048645"/>
          </a:xfrm>
          <a:prstGeom prst="rect">
            <a:avLst/>
          </a:prstGeom>
        </p:spPr>
        <p:txBody>
          <a:bodyPr/>
          <a:lstStyle>
            <a:lvl1pPr marL="230188" indent="-230188" algn="l" rtl="0" fontAlgn="base">
              <a:spcBef>
                <a:spcPct val="60000"/>
              </a:spcBef>
              <a:spcAft>
                <a:spcPct val="20000"/>
              </a:spcAft>
              <a:buClr>
                <a:srgbClr val="00ABD2"/>
              </a:buClr>
              <a:buSzPct val="100000"/>
              <a:buFont typeface="Arial"/>
              <a:buChar char="•"/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57784" indent="-283464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-"/>
              <a:defRPr sz="1800" b="0">
                <a:solidFill>
                  <a:srgbClr val="FFFFFF"/>
                </a:solidFill>
                <a:latin typeface="+mn-lt"/>
                <a:cs typeface="+mn-cs"/>
              </a:defRPr>
            </a:lvl2pPr>
            <a:lvl3pPr marL="768096" indent="-173038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»"/>
              <a:defRPr sz="1400" b="0">
                <a:solidFill>
                  <a:srgbClr val="FFFFFF"/>
                </a:solidFill>
                <a:latin typeface="+mn-lt"/>
                <a:cs typeface="+mn-cs"/>
              </a:defRPr>
            </a:lvl3pPr>
            <a:lvl4pPr marL="1146175" indent="-176213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»"/>
              <a:defRPr sz="1200" b="0">
                <a:solidFill>
                  <a:srgbClr val="FFFFFF"/>
                </a:solidFill>
                <a:latin typeface="+mn-lt"/>
                <a:cs typeface="+mn-cs"/>
              </a:defRPr>
            </a:lvl4pPr>
            <a:lvl5pPr marL="14224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•"/>
              <a:defRPr sz="1000" b="0">
                <a:solidFill>
                  <a:srgbClr val="FFFFFF"/>
                </a:solidFill>
                <a:latin typeface="+mn-lt"/>
                <a:cs typeface="+mn-cs"/>
              </a:defRPr>
            </a:lvl5pPr>
            <a:lvl6pPr marL="18796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74320" lvl="1" indent="0">
              <a:buSzTx/>
              <a:buNone/>
            </a:pPr>
            <a:endParaRPr lang="en-US" kern="0" dirty="0" smtClean="0"/>
          </a:p>
          <a:p>
            <a:pPr lvl="1">
              <a:buSzTx/>
            </a:pPr>
            <a:endParaRPr lang="en-US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61171" y="3956347"/>
            <a:ext cx="8347738" cy="2048645"/>
          </a:xfrm>
          <a:prstGeom prst="rect">
            <a:avLst/>
          </a:prstGeom>
        </p:spPr>
        <p:txBody>
          <a:bodyPr/>
          <a:lstStyle>
            <a:lvl1pPr marL="230188" indent="-230188" algn="l" rtl="0" fontAlgn="base">
              <a:spcBef>
                <a:spcPct val="60000"/>
              </a:spcBef>
              <a:spcAft>
                <a:spcPct val="20000"/>
              </a:spcAft>
              <a:buClr>
                <a:srgbClr val="00ABD2"/>
              </a:buClr>
              <a:buSzPct val="100000"/>
              <a:buFont typeface="Arial"/>
              <a:buChar char="•"/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57784" indent="-283464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-"/>
              <a:defRPr sz="1800" b="0">
                <a:solidFill>
                  <a:srgbClr val="FFFFFF"/>
                </a:solidFill>
                <a:latin typeface="+mn-lt"/>
                <a:cs typeface="+mn-cs"/>
              </a:defRPr>
            </a:lvl2pPr>
            <a:lvl3pPr marL="768096" indent="-173038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»"/>
              <a:defRPr sz="1400" b="0">
                <a:solidFill>
                  <a:srgbClr val="FFFFFF"/>
                </a:solidFill>
                <a:latin typeface="+mn-lt"/>
                <a:cs typeface="+mn-cs"/>
              </a:defRPr>
            </a:lvl3pPr>
            <a:lvl4pPr marL="1146175" indent="-176213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»"/>
              <a:defRPr sz="1200" b="0">
                <a:solidFill>
                  <a:srgbClr val="FFFFFF"/>
                </a:solidFill>
                <a:latin typeface="+mn-lt"/>
                <a:cs typeface="+mn-cs"/>
              </a:defRPr>
            </a:lvl4pPr>
            <a:lvl5pPr marL="14224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•"/>
              <a:defRPr sz="1000" b="0">
                <a:solidFill>
                  <a:srgbClr val="FFFFFF"/>
                </a:solidFill>
                <a:latin typeface="+mn-lt"/>
                <a:cs typeface="+mn-cs"/>
              </a:defRPr>
            </a:lvl5pPr>
            <a:lvl6pPr marL="18796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74320" lvl="1" indent="0">
              <a:buSzTx/>
              <a:buNone/>
            </a:pPr>
            <a:endParaRPr lang="en-US" kern="0" dirty="0" smtClean="0"/>
          </a:p>
          <a:p>
            <a:pPr lvl="1">
              <a:buSzTx/>
            </a:pPr>
            <a:endParaRPr lang="en-US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2396469" y="5239404"/>
            <a:ext cx="4278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60000"/>
              </a:spcBef>
              <a:buClr>
                <a:srgbClr val="00588D"/>
              </a:buClr>
              <a:buSzPct val="100000"/>
              <a:buNone/>
            </a:pPr>
            <a:r>
              <a:rPr lang="en-US" sz="3200" b="1" kern="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Feedback and Input?</a:t>
            </a:r>
            <a:endParaRPr lang="en-US" sz="3200" b="1" kern="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6723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</a:t>
            </a:r>
            <a:r>
              <a:rPr lang="en-US" dirty="0" smtClean="0">
                <a:solidFill>
                  <a:schemeClr val="bg1"/>
                </a:solidFill>
              </a:rPr>
              <a:t>n-premise and AWS Infrastructure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AWS</a:t>
            </a:r>
          </a:p>
          <a:p>
            <a:pPr lvl="1">
              <a:buSzTx/>
            </a:pPr>
            <a:r>
              <a:rPr lang="en-US" dirty="0" smtClean="0"/>
              <a:t>EC2 Instance type</a:t>
            </a:r>
            <a:endParaRPr lang="en-US" dirty="0"/>
          </a:p>
          <a:p>
            <a:pPr lvl="1">
              <a:buSzTx/>
            </a:pPr>
            <a:r>
              <a:rPr lang="en-US" dirty="0" smtClean="0"/>
              <a:t>I2, R3 or C3</a:t>
            </a:r>
            <a:endParaRPr lang="en-US" dirty="0"/>
          </a:p>
          <a:p>
            <a:pPr lvl="1">
              <a:buSzTx/>
            </a:pPr>
            <a:r>
              <a:rPr lang="en-US" dirty="0" smtClean="0"/>
              <a:t>Backup strategy</a:t>
            </a:r>
            <a:endParaRPr lang="en-US" dirty="0"/>
          </a:p>
          <a:p>
            <a:pPr lvl="1">
              <a:buSzTx/>
            </a:pPr>
            <a:r>
              <a:rPr lang="en-US" dirty="0" smtClean="0"/>
              <a:t>AMI clone </a:t>
            </a:r>
            <a:endParaRPr lang="en-US" dirty="0"/>
          </a:p>
          <a:p>
            <a:pPr lvl="1">
              <a:buSzTx/>
            </a:pPr>
            <a:r>
              <a:rPr lang="en-US" dirty="0" smtClean="0"/>
              <a:t>AWS VPN or </a:t>
            </a:r>
            <a:r>
              <a:rPr lang="en-US" dirty="0" err="1" smtClean="0"/>
              <a:t>DirectConnect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On Premise</a:t>
            </a:r>
          </a:p>
          <a:p>
            <a:pPr lvl="1">
              <a:buSzTx/>
            </a:pPr>
            <a:r>
              <a:rPr lang="en-US" dirty="0" smtClean="0"/>
              <a:t>Hardware requirements</a:t>
            </a:r>
            <a:endParaRPr lang="en-US" dirty="0"/>
          </a:p>
          <a:p>
            <a:pPr lvl="1">
              <a:buSzTx/>
            </a:pPr>
            <a:r>
              <a:rPr lang="en-US" dirty="0" smtClean="0"/>
              <a:t>Hardware clustering</a:t>
            </a:r>
            <a:endParaRPr lang="en-US" dirty="0"/>
          </a:p>
          <a:p>
            <a:pPr lvl="1">
              <a:buSzTx/>
            </a:pPr>
            <a:r>
              <a:rPr lang="en-US" dirty="0" smtClean="0"/>
              <a:t>App clustering</a:t>
            </a:r>
          </a:p>
          <a:p>
            <a:pPr lvl="1">
              <a:buSzTx/>
            </a:pPr>
            <a:r>
              <a:rPr lang="en-US" dirty="0" smtClean="0"/>
              <a:t>DB replication</a:t>
            </a:r>
            <a:endParaRPr lang="en-US" dirty="0"/>
          </a:p>
          <a:p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28904" y="2277822"/>
            <a:ext cx="8347738" cy="4786466"/>
          </a:xfrm>
          <a:prstGeom prst="rect">
            <a:avLst/>
          </a:prstGeom>
        </p:spPr>
        <p:txBody>
          <a:bodyPr/>
          <a:lstStyle>
            <a:lvl1pPr marL="230188" indent="-230188" algn="l" rtl="0" fontAlgn="base">
              <a:spcBef>
                <a:spcPct val="60000"/>
              </a:spcBef>
              <a:spcAft>
                <a:spcPct val="20000"/>
              </a:spcAft>
              <a:buClr>
                <a:srgbClr val="00ABD2"/>
              </a:buClr>
              <a:buSzPct val="100000"/>
              <a:buFont typeface="Arial"/>
              <a:buChar char="•"/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57784" indent="-283464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-"/>
              <a:defRPr sz="1800" b="0">
                <a:solidFill>
                  <a:srgbClr val="FFFFFF"/>
                </a:solidFill>
                <a:latin typeface="+mn-lt"/>
                <a:cs typeface="+mn-cs"/>
              </a:defRPr>
            </a:lvl2pPr>
            <a:lvl3pPr marL="768096" indent="-173038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»"/>
              <a:defRPr sz="1400" b="0">
                <a:solidFill>
                  <a:srgbClr val="FFFFFF"/>
                </a:solidFill>
                <a:latin typeface="+mn-lt"/>
                <a:cs typeface="+mn-cs"/>
              </a:defRPr>
            </a:lvl3pPr>
            <a:lvl4pPr marL="1146175" indent="-176213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»"/>
              <a:defRPr sz="1200" b="0">
                <a:solidFill>
                  <a:srgbClr val="FFFFFF"/>
                </a:solidFill>
                <a:latin typeface="+mn-lt"/>
                <a:cs typeface="+mn-cs"/>
              </a:defRPr>
            </a:lvl4pPr>
            <a:lvl5pPr marL="14224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•"/>
              <a:defRPr sz="1000" b="0">
                <a:solidFill>
                  <a:srgbClr val="FFFFFF"/>
                </a:solidFill>
                <a:latin typeface="+mn-lt"/>
                <a:cs typeface="+mn-cs"/>
              </a:defRPr>
            </a:lvl5pPr>
            <a:lvl6pPr marL="18796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buSzTx/>
            </a:pPr>
            <a:endParaRPr lang="en-US" kern="0" dirty="0" smtClean="0"/>
          </a:p>
          <a:p>
            <a:pPr lvl="1">
              <a:buSzTx/>
            </a:pPr>
            <a:endParaRPr lang="en-US" kern="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6677" y="3211653"/>
            <a:ext cx="8347738" cy="2048645"/>
          </a:xfrm>
          <a:prstGeom prst="rect">
            <a:avLst/>
          </a:prstGeom>
        </p:spPr>
        <p:txBody>
          <a:bodyPr/>
          <a:lstStyle>
            <a:lvl1pPr marL="230188" indent="-230188" algn="l" rtl="0" fontAlgn="base">
              <a:spcBef>
                <a:spcPct val="60000"/>
              </a:spcBef>
              <a:spcAft>
                <a:spcPct val="20000"/>
              </a:spcAft>
              <a:buClr>
                <a:srgbClr val="00ABD2"/>
              </a:buClr>
              <a:buSzPct val="100000"/>
              <a:buFont typeface="Arial"/>
              <a:buChar char="•"/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57784" indent="-283464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-"/>
              <a:defRPr sz="1800" b="0">
                <a:solidFill>
                  <a:srgbClr val="FFFFFF"/>
                </a:solidFill>
                <a:latin typeface="+mn-lt"/>
                <a:cs typeface="+mn-cs"/>
              </a:defRPr>
            </a:lvl2pPr>
            <a:lvl3pPr marL="768096" indent="-173038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»"/>
              <a:defRPr sz="1400" b="0">
                <a:solidFill>
                  <a:srgbClr val="FFFFFF"/>
                </a:solidFill>
                <a:latin typeface="+mn-lt"/>
                <a:cs typeface="+mn-cs"/>
              </a:defRPr>
            </a:lvl3pPr>
            <a:lvl4pPr marL="1146175" indent="-176213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»"/>
              <a:defRPr sz="1200" b="0">
                <a:solidFill>
                  <a:srgbClr val="FFFFFF"/>
                </a:solidFill>
                <a:latin typeface="+mn-lt"/>
                <a:cs typeface="+mn-cs"/>
              </a:defRPr>
            </a:lvl4pPr>
            <a:lvl5pPr marL="14224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•"/>
              <a:defRPr sz="1000" b="0">
                <a:solidFill>
                  <a:srgbClr val="FFFFFF"/>
                </a:solidFill>
                <a:latin typeface="+mn-lt"/>
                <a:cs typeface="+mn-cs"/>
              </a:defRPr>
            </a:lvl5pPr>
            <a:lvl6pPr marL="18796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74320" lvl="1" indent="0">
              <a:buSzTx/>
              <a:buNone/>
            </a:pPr>
            <a:endParaRPr lang="en-US" kern="0" dirty="0" smtClean="0"/>
          </a:p>
          <a:p>
            <a:pPr lvl="1">
              <a:buSzTx/>
            </a:pPr>
            <a:endParaRPr lang="en-US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61171" y="3956347"/>
            <a:ext cx="8347738" cy="2048645"/>
          </a:xfrm>
          <a:prstGeom prst="rect">
            <a:avLst/>
          </a:prstGeom>
        </p:spPr>
        <p:txBody>
          <a:bodyPr/>
          <a:lstStyle>
            <a:lvl1pPr marL="230188" indent="-230188" algn="l" rtl="0" fontAlgn="base">
              <a:spcBef>
                <a:spcPct val="60000"/>
              </a:spcBef>
              <a:spcAft>
                <a:spcPct val="20000"/>
              </a:spcAft>
              <a:buClr>
                <a:srgbClr val="00ABD2"/>
              </a:buClr>
              <a:buSzPct val="100000"/>
              <a:buFont typeface="Arial"/>
              <a:buChar char="•"/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57784" indent="-283464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-"/>
              <a:defRPr sz="1800" b="0">
                <a:solidFill>
                  <a:srgbClr val="FFFFFF"/>
                </a:solidFill>
                <a:latin typeface="+mn-lt"/>
                <a:cs typeface="+mn-cs"/>
              </a:defRPr>
            </a:lvl2pPr>
            <a:lvl3pPr marL="768096" indent="-173038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»"/>
              <a:defRPr sz="1400" b="0">
                <a:solidFill>
                  <a:srgbClr val="FFFFFF"/>
                </a:solidFill>
                <a:latin typeface="+mn-lt"/>
                <a:cs typeface="+mn-cs"/>
              </a:defRPr>
            </a:lvl3pPr>
            <a:lvl4pPr marL="1146175" indent="-176213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»"/>
              <a:defRPr sz="1200" b="0">
                <a:solidFill>
                  <a:srgbClr val="FFFFFF"/>
                </a:solidFill>
                <a:latin typeface="+mn-lt"/>
                <a:cs typeface="+mn-cs"/>
              </a:defRPr>
            </a:lvl4pPr>
            <a:lvl5pPr marL="14224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•"/>
              <a:defRPr sz="1000" b="0">
                <a:solidFill>
                  <a:srgbClr val="FFFFFF"/>
                </a:solidFill>
                <a:latin typeface="+mn-lt"/>
                <a:cs typeface="+mn-cs"/>
              </a:defRPr>
            </a:lvl5pPr>
            <a:lvl6pPr marL="18796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74320" lvl="1" indent="0">
              <a:buSzTx/>
              <a:buNone/>
            </a:pPr>
            <a:endParaRPr lang="en-US" kern="0" dirty="0" smtClean="0"/>
          </a:p>
          <a:p>
            <a:pPr lvl="1">
              <a:buSzTx/>
            </a:pPr>
            <a:endParaRPr lang="en-US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2396469" y="5239404"/>
            <a:ext cx="4278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60000"/>
              </a:spcBef>
              <a:buClr>
                <a:srgbClr val="00588D"/>
              </a:buClr>
              <a:buSzPct val="100000"/>
              <a:buNone/>
            </a:pPr>
            <a:r>
              <a:rPr lang="en-US" sz="3200" b="1" kern="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Feedback and Input?</a:t>
            </a:r>
            <a:endParaRPr lang="en-US" sz="3200" b="1" kern="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5749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Atlassian tools </a:t>
            </a: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ntegration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28904" y="1490422"/>
            <a:ext cx="8347738" cy="4786466"/>
          </a:xfrm>
          <a:prstGeom prst="rect">
            <a:avLst/>
          </a:prstGeom>
        </p:spPr>
        <p:txBody>
          <a:bodyPr/>
          <a:lstStyle>
            <a:lvl1pPr marL="230188" indent="-230188" algn="l" rtl="0" fontAlgn="base">
              <a:spcBef>
                <a:spcPct val="60000"/>
              </a:spcBef>
              <a:spcAft>
                <a:spcPct val="20000"/>
              </a:spcAft>
              <a:buClr>
                <a:srgbClr val="00ABD2"/>
              </a:buClr>
              <a:buSzPct val="100000"/>
              <a:buFont typeface="Arial"/>
              <a:buChar char="•"/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57784" indent="-283464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-"/>
              <a:defRPr sz="1800" b="0">
                <a:solidFill>
                  <a:srgbClr val="FFFFFF"/>
                </a:solidFill>
                <a:latin typeface="+mn-lt"/>
                <a:cs typeface="+mn-cs"/>
              </a:defRPr>
            </a:lvl2pPr>
            <a:lvl3pPr marL="768096" indent="-173038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»"/>
              <a:defRPr sz="1400" b="0">
                <a:solidFill>
                  <a:srgbClr val="FFFFFF"/>
                </a:solidFill>
                <a:latin typeface="+mn-lt"/>
                <a:cs typeface="+mn-cs"/>
              </a:defRPr>
            </a:lvl3pPr>
            <a:lvl4pPr marL="1146175" indent="-176213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»"/>
              <a:defRPr sz="1200" b="0">
                <a:solidFill>
                  <a:srgbClr val="FFFFFF"/>
                </a:solidFill>
                <a:latin typeface="+mn-lt"/>
                <a:cs typeface="+mn-cs"/>
              </a:defRPr>
            </a:lvl4pPr>
            <a:lvl5pPr marL="14224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•"/>
              <a:defRPr sz="1000" b="0">
                <a:solidFill>
                  <a:srgbClr val="FFFFFF"/>
                </a:solidFill>
                <a:latin typeface="+mn-lt"/>
                <a:cs typeface="+mn-cs"/>
              </a:defRPr>
            </a:lvl5pPr>
            <a:lvl6pPr marL="18796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buSzTx/>
            </a:pPr>
            <a:endParaRPr lang="en-US" kern="0" dirty="0" smtClean="0"/>
          </a:p>
          <a:p>
            <a:pPr lvl="1">
              <a:buSzTx/>
            </a:pPr>
            <a:endParaRPr lang="en-US" kern="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8904" y="1625888"/>
            <a:ext cx="8347738" cy="2048645"/>
          </a:xfrm>
          <a:prstGeom prst="rect">
            <a:avLst/>
          </a:prstGeom>
        </p:spPr>
        <p:txBody>
          <a:bodyPr/>
          <a:lstStyle>
            <a:lvl1pPr marL="230188" indent="-230188" algn="l" rtl="0" fontAlgn="base">
              <a:spcBef>
                <a:spcPct val="60000"/>
              </a:spcBef>
              <a:spcAft>
                <a:spcPct val="20000"/>
              </a:spcAft>
              <a:buClr>
                <a:srgbClr val="00ABD2"/>
              </a:buClr>
              <a:buSzPct val="100000"/>
              <a:buFont typeface="Arial"/>
              <a:buChar char="•"/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57784" indent="-283464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-"/>
              <a:defRPr sz="1800" b="0">
                <a:solidFill>
                  <a:srgbClr val="FFFFFF"/>
                </a:solidFill>
                <a:latin typeface="+mn-lt"/>
                <a:cs typeface="+mn-cs"/>
              </a:defRPr>
            </a:lvl2pPr>
            <a:lvl3pPr marL="768096" indent="-173038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»"/>
              <a:defRPr sz="1400" b="0">
                <a:solidFill>
                  <a:srgbClr val="FFFFFF"/>
                </a:solidFill>
                <a:latin typeface="+mn-lt"/>
                <a:cs typeface="+mn-cs"/>
              </a:defRPr>
            </a:lvl3pPr>
            <a:lvl4pPr marL="1146175" indent="-176213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»"/>
              <a:defRPr sz="1200" b="0">
                <a:solidFill>
                  <a:srgbClr val="FFFFFF"/>
                </a:solidFill>
                <a:latin typeface="+mn-lt"/>
                <a:cs typeface="+mn-cs"/>
              </a:defRPr>
            </a:lvl4pPr>
            <a:lvl5pPr marL="14224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•"/>
              <a:defRPr sz="1000" b="0">
                <a:solidFill>
                  <a:srgbClr val="FFFFFF"/>
                </a:solidFill>
                <a:latin typeface="+mn-lt"/>
                <a:cs typeface="+mn-cs"/>
              </a:defRPr>
            </a:lvl5pPr>
            <a:lvl6pPr marL="18796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buSzTx/>
            </a:pPr>
            <a:r>
              <a:rPr lang="en-US" kern="0" dirty="0" smtClean="0"/>
              <a:t>Jive integration with </a:t>
            </a:r>
            <a:r>
              <a:rPr lang="en-US" kern="0" dirty="0" err="1" smtClean="0"/>
              <a:t>Jira</a:t>
            </a:r>
            <a:r>
              <a:rPr lang="en-US" kern="0" dirty="0" smtClean="0"/>
              <a:t>, Confluence and Crucible</a:t>
            </a:r>
          </a:p>
          <a:p>
            <a:pPr lvl="1">
              <a:buSzTx/>
            </a:pPr>
            <a:r>
              <a:rPr lang="en-US" kern="0" dirty="0" smtClean="0"/>
              <a:t>Box Integration requirements</a:t>
            </a:r>
          </a:p>
          <a:p>
            <a:pPr lvl="1">
              <a:buSzTx/>
            </a:pPr>
            <a:r>
              <a:rPr lang="en-US" kern="0" dirty="0" smtClean="0"/>
              <a:t>CRM (Salesforce)</a:t>
            </a:r>
          </a:p>
          <a:p>
            <a:pPr lvl="1">
              <a:buSzTx/>
            </a:pPr>
            <a:r>
              <a:rPr lang="en-US" kern="0" dirty="0" smtClean="0"/>
              <a:t>SSO</a:t>
            </a:r>
          </a:p>
          <a:p>
            <a:pPr marL="274320" lvl="1" indent="0">
              <a:buSzTx/>
              <a:buNone/>
            </a:pPr>
            <a:endParaRPr lang="en-US" kern="0" dirty="0" smtClean="0"/>
          </a:p>
          <a:p>
            <a:pPr lvl="1">
              <a:buSzTx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186078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..\..\PNGS\PRODUCTS\RP-2.PNG"/>
</p:tagLst>
</file>

<file path=ppt/theme/theme1.xml><?xml version="1.0" encoding="utf-8"?>
<a:theme xmlns:a="http://schemas.openxmlformats.org/drawingml/2006/main" name="HGST_dark_design">
  <a:themeElements>
    <a:clrScheme name="HGST Dark Mitchell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FF5A00"/>
      </a:accent1>
      <a:accent2>
        <a:srgbClr val="2C7E00"/>
      </a:accent2>
      <a:accent3>
        <a:srgbClr val="0070C4"/>
      </a:accent3>
      <a:accent4>
        <a:srgbClr val="FFB700"/>
      </a:accent4>
      <a:accent5>
        <a:srgbClr val="00ABD2"/>
      </a:accent5>
      <a:accent6>
        <a:srgbClr val="7A777A"/>
      </a:accent6>
      <a:hlink>
        <a:srgbClr val="00ABD2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13204</TotalTime>
  <Words>519</Words>
  <Application>Microsoft Office PowerPoint</Application>
  <PresentationFormat>On-screen Show (4:3)</PresentationFormat>
  <Paragraphs>129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ＭＳ Ｐゴシック</vt:lpstr>
      <vt:lpstr>MS PMincho</vt:lpstr>
      <vt:lpstr>Arial</vt:lpstr>
      <vt:lpstr>HelveticaNeueLT Std</vt:lpstr>
      <vt:lpstr>Lucida Grande</vt:lpstr>
      <vt:lpstr>Times</vt:lpstr>
      <vt:lpstr>Times New Roman</vt:lpstr>
      <vt:lpstr>Wingdings</vt:lpstr>
      <vt:lpstr>HGST_dark_design</vt:lpstr>
      <vt:lpstr>HGST Software Development Defect Tracking, Migration and Integration  Aligning To Common Toolset</vt:lpstr>
      <vt:lpstr>Agenda</vt:lpstr>
      <vt:lpstr>HGST History</vt:lpstr>
      <vt:lpstr>Introductions</vt:lpstr>
      <vt:lpstr>HGST: Current Environment / Desired State</vt:lpstr>
      <vt:lpstr>Cloud vs on-premise (Atlassian)</vt:lpstr>
      <vt:lpstr>Cloud vs on-premise (AWS, on-premise )</vt:lpstr>
      <vt:lpstr>On-premise and AWS Infrastructure</vt:lpstr>
      <vt:lpstr>Atlassian tools integration</vt:lpstr>
      <vt:lpstr>Atlassian Support</vt:lpstr>
      <vt:lpstr>Areas of Discussion  FogBugz Migration to Jira for PoC</vt:lpstr>
      <vt:lpstr>Requested Next Steps</vt:lpstr>
      <vt:lpstr>PowerPoint Presentation</vt:lpstr>
    </vt:vector>
  </TitlesOfParts>
  <Company>Hitachi GST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 Wraps if Long</dc:title>
  <dc:creator>Mary Chagnon</dc:creator>
  <cp:lastModifiedBy>Paul Buenrostro</cp:lastModifiedBy>
  <cp:revision>166</cp:revision>
  <dcterms:created xsi:type="dcterms:W3CDTF">2012-06-28T23:59:20Z</dcterms:created>
  <dcterms:modified xsi:type="dcterms:W3CDTF">2014-05-01T17:00:12Z</dcterms:modified>
</cp:coreProperties>
</file>