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1" r:id="rId6"/>
    <p:sldId id="259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14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7D60-B7F0-469C-B7D8-DC55329E29F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DA8-C340-44A3-A847-00BFD2DB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8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7D60-B7F0-469C-B7D8-DC55329E29F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DA8-C340-44A3-A847-00BFD2DB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0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7D60-B7F0-469C-B7D8-DC55329E29F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DA8-C340-44A3-A847-00BFD2DB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4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7D60-B7F0-469C-B7D8-DC55329E29F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DA8-C340-44A3-A847-00BFD2DB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5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7D60-B7F0-469C-B7D8-DC55329E29F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DA8-C340-44A3-A847-00BFD2DB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7D60-B7F0-469C-B7D8-DC55329E29F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DA8-C340-44A3-A847-00BFD2DB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2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7D60-B7F0-469C-B7D8-DC55329E29F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DA8-C340-44A3-A847-00BFD2DB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3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7D60-B7F0-469C-B7D8-DC55329E29F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DA8-C340-44A3-A847-00BFD2DB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7D60-B7F0-469C-B7D8-DC55329E29F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DA8-C340-44A3-A847-00BFD2DB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7D60-B7F0-469C-B7D8-DC55329E29F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DA8-C340-44A3-A847-00BFD2DB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7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7D60-B7F0-469C-B7D8-DC55329E29F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DA8-C340-44A3-A847-00BFD2DB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37D60-B7F0-469C-B7D8-DC55329E29F8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2ADA8-C340-44A3-A847-00BFD2DB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6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SSD Tools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Purpose:  Identify and implement a set of tools that can be the foundation for </a:t>
            </a:r>
            <a:r>
              <a:rPr lang="en-US" sz="2800" u="sng" dirty="0" smtClean="0"/>
              <a:t>common tools</a:t>
            </a:r>
            <a:r>
              <a:rPr lang="en-US" sz="2800" dirty="0" smtClean="0"/>
              <a:t> and processes to improve our workflow for efficiency and quality</a:t>
            </a:r>
          </a:p>
          <a:p>
            <a:r>
              <a:rPr lang="en-US" sz="2800" dirty="0" smtClean="0"/>
              <a:t>Small team started investigating tools, with the intention to present a working prototype to a larger team for feedback</a:t>
            </a:r>
          </a:p>
          <a:p>
            <a:r>
              <a:rPr lang="en-US" sz="2800" dirty="0" smtClean="0"/>
              <a:t>In process of setting up demonstrations of the prototype model</a:t>
            </a:r>
          </a:p>
          <a:p>
            <a:r>
              <a:rPr lang="en-US" sz="2800" dirty="0" smtClean="0"/>
              <a:t>Prototype intended to function as a working model that other groups can use for evaluation</a:t>
            </a:r>
          </a:p>
        </p:txBody>
      </p:sp>
    </p:spTree>
    <p:extLst>
      <p:ext uri="{BB962C8B-B14F-4D97-AF65-F5344CB8AC3E}">
        <p14:creationId xmlns:p14="http://schemas.microsoft.com/office/powerpoint/2010/main" val="25963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615088"/>
              </p:ext>
            </p:extLst>
          </p:nvPr>
        </p:nvGraphicFramePr>
        <p:xfrm>
          <a:off x="457200" y="1219200"/>
          <a:ext cx="82296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Applications/Tools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and bug 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Jira</a:t>
                      </a:r>
                      <a:r>
                        <a:rPr lang="en-US" dirty="0" smtClean="0"/>
                        <a:t> + Agile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Ver. 6.1, need</a:t>
                      </a:r>
                      <a:r>
                        <a:rPr lang="en-US" baseline="0" dirty="0" smtClean="0"/>
                        <a:t> licenses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dev</a:t>
                      </a:r>
                      <a:r>
                        <a:rPr lang="en-US" baseline="0" dirty="0" smtClean="0"/>
                        <a:t> team)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Confluence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licenses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Gerrit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source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</a:t>
                      </a:r>
                      <a:r>
                        <a:rPr lang="en-US" baseline="0" dirty="0" smtClean="0"/>
                        <a:t>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Jenkins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source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Library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source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Compiler/Debugger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order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Proposed Changes to Development Stack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937073"/>
            <a:ext cx="7848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/</a:t>
            </a:r>
            <a:r>
              <a:rPr lang="en-US" b="1" dirty="0" err="1" smtClean="0"/>
              <a:t>Gerrit</a:t>
            </a:r>
            <a:r>
              <a:rPr lang="en-US" b="1" dirty="0" smtClean="0"/>
              <a:t>/Jenkins: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headcount (small) for production implementation and administration</a:t>
            </a:r>
          </a:p>
          <a:p>
            <a:endParaRPr lang="en-US" sz="1200" dirty="0" smtClean="0"/>
          </a:p>
          <a:p>
            <a:r>
              <a:rPr lang="en-US" b="1" dirty="0" err="1" smtClean="0"/>
              <a:t>Atlassian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headcount for process development, implementation and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Option:  hire </a:t>
            </a:r>
            <a:r>
              <a:rPr lang="en-US" dirty="0" err="1" smtClean="0"/>
              <a:t>Atlassian</a:t>
            </a:r>
            <a:r>
              <a:rPr lang="en-US" dirty="0" smtClean="0"/>
              <a:t> consultant (wild guess: 2-4 months, $30K – $60K)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Atlassian</a:t>
            </a:r>
            <a:r>
              <a:rPr lang="en-US" dirty="0" smtClean="0"/>
              <a:t> tools license costs:  approx. $30,000 for 500 licenses</a:t>
            </a:r>
          </a:p>
          <a:p>
            <a:endParaRPr lang="en-US" sz="1200" dirty="0" smtClean="0"/>
          </a:p>
          <a:p>
            <a:r>
              <a:rPr lang="en-US" dirty="0" smtClean="0"/>
              <a:t>Older hardware in place to get model up and running.  Will evaluate possible improvements as part of learnings from prototype.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/>
              <a:t>Gerrit</a:t>
            </a:r>
            <a:r>
              <a:rPr lang="en-US" sz="2400" b="1" dirty="0" smtClean="0"/>
              <a:t>:  </a:t>
            </a:r>
          </a:p>
          <a:p>
            <a:r>
              <a:rPr lang="en-US" sz="2400" dirty="0" smtClean="0"/>
              <a:t>continuous integration pre-commit</a:t>
            </a:r>
          </a:p>
          <a:p>
            <a:r>
              <a:rPr lang="en-US" sz="2400" dirty="0" smtClean="0"/>
              <a:t>automated workflow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b="1" dirty="0" err="1" smtClean="0"/>
              <a:t>Git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tool of choice for distributed development teams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 the future, removes need for SVN/</a:t>
            </a:r>
            <a:r>
              <a:rPr lang="en-US" sz="2400" dirty="0" err="1" smtClean="0"/>
              <a:t>WANdisco</a:t>
            </a:r>
            <a:r>
              <a:rPr lang="en-US" sz="2400" dirty="0" smtClean="0"/>
              <a:t> costs on new programs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b="1" dirty="0" err="1" smtClean="0"/>
              <a:t>Gerrit</a:t>
            </a:r>
            <a:r>
              <a:rPr lang="en-US" sz="2400" b="1" dirty="0" smtClean="0"/>
              <a:t>/Jenkins/</a:t>
            </a:r>
            <a:r>
              <a:rPr lang="en-US" sz="2400" b="1" dirty="0" err="1" smtClean="0"/>
              <a:t>Git</a:t>
            </a:r>
            <a:r>
              <a:rPr lang="en-US" sz="2400" b="1" dirty="0" smtClean="0"/>
              <a:t>:  </a:t>
            </a:r>
          </a:p>
          <a:p>
            <a:r>
              <a:rPr lang="en-US" sz="2400" dirty="0" smtClean="0"/>
              <a:t>industry standard process</a:t>
            </a:r>
          </a:p>
          <a:p>
            <a:r>
              <a:rPr lang="en-US" sz="2400" dirty="0" smtClean="0"/>
              <a:t>extensible framework </a:t>
            </a:r>
          </a:p>
          <a:p>
            <a:r>
              <a:rPr lang="en-US" sz="2400" dirty="0" smtClean="0"/>
              <a:t>actively developed &amp; well supported</a:t>
            </a:r>
          </a:p>
        </p:txBody>
      </p:sp>
    </p:spTree>
    <p:extLst>
      <p:ext uri="{BB962C8B-B14F-4D97-AF65-F5344CB8AC3E}">
        <p14:creationId xmlns:p14="http://schemas.microsoft.com/office/powerpoint/2010/main" val="22214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-33338"/>
            <a:ext cx="8143875" cy="69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41" y="0"/>
            <a:ext cx="8053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(add drawing)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0"/>
            <a:ext cx="787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1.Magic Quadrant for Application Development Life Cycle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46374"/>
            <a:ext cx="5791200" cy="579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30480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of </a:t>
            </a:r>
            <a:r>
              <a:rPr lang="en-US" dirty="0" err="1"/>
              <a:t>Atlassian</a:t>
            </a:r>
            <a:r>
              <a:rPr lang="en-US" dirty="0"/>
              <a:t> in 2013 Gartner report</a:t>
            </a:r>
            <a:br>
              <a:rPr lang="en-US" dirty="0"/>
            </a:br>
            <a:r>
              <a:rPr lang="en-US" sz="1400" dirty="0"/>
              <a:t>http://www.gartner.com/technology/reprints.do?id=1-1MN598P&amp;ct=131105&amp;st=sb</a:t>
            </a:r>
          </a:p>
        </p:txBody>
      </p:sp>
    </p:spTree>
    <p:extLst>
      <p:ext uri="{BB962C8B-B14F-4D97-AF65-F5344CB8AC3E}">
        <p14:creationId xmlns:p14="http://schemas.microsoft.com/office/powerpoint/2010/main" val="10041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66675"/>
            <a:ext cx="80200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250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SSD Tools Strategy</vt:lpstr>
      <vt:lpstr>Proposed Changes to Development Stack</vt:lpstr>
      <vt:lpstr>Rationale</vt:lpstr>
      <vt:lpstr>PowerPoint Presentation</vt:lpstr>
      <vt:lpstr>PowerPoint Presentation</vt:lpstr>
      <vt:lpstr>(add drawing)</vt:lpstr>
      <vt:lpstr>PowerPoint Presentation</vt:lpstr>
      <vt:lpstr>PowerPoint Presentation</vt:lpstr>
    </vt:vector>
  </TitlesOfParts>
  <Company>HGST IS&amp;T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Hackathons</dc:title>
  <dc:creator>Kim Savolainen</dc:creator>
  <cp:lastModifiedBy>David Hinz</cp:lastModifiedBy>
  <cp:revision>25</cp:revision>
  <dcterms:created xsi:type="dcterms:W3CDTF">2014-02-10T15:34:53Z</dcterms:created>
  <dcterms:modified xsi:type="dcterms:W3CDTF">2014-06-03T21:46:19Z</dcterms:modified>
</cp:coreProperties>
</file>