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  <p:sldMasterId id="2147483722" r:id="rId2"/>
    <p:sldMasterId id="2147483760" r:id="rId3"/>
    <p:sldMasterId id="2147483772" r:id="rId4"/>
    <p:sldMasterId id="2147483790" r:id="rId5"/>
    <p:sldMasterId id="2147483808" r:id="rId6"/>
  </p:sldMasterIdLst>
  <p:notesMasterIdLst>
    <p:notesMasterId r:id="rId14"/>
  </p:notesMasterIdLst>
  <p:handoutMasterIdLst>
    <p:handoutMasterId r:id="rId15"/>
  </p:handoutMasterIdLst>
  <p:sldIdLst>
    <p:sldId id="574" r:id="rId7"/>
    <p:sldId id="492" r:id="rId8"/>
    <p:sldId id="575" r:id="rId9"/>
    <p:sldId id="576" r:id="rId10"/>
    <p:sldId id="577" r:id="rId11"/>
    <p:sldId id="578" r:id="rId12"/>
    <p:sldId id="579" r:id="rId13"/>
  </p:sldIdLst>
  <p:sldSz cx="9144000" cy="6858000" type="screen4x3"/>
  <p:notesSz cx="7132638" cy="9418638"/>
  <p:defaultTextStyle>
    <a:defPPr>
      <a:defRPr lang="ja-JP"/>
    </a:defPPr>
    <a:lvl1pPr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E1"/>
    <a:srgbClr val="00497E"/>
    <a:srgbClr val="FFFFCC"/>
    <a:srgbClr val="00ABD2"/>
    <a:srgbClr val="2C7E00"/>
    <a:srgbClr val="FF5A00"/>
    <a:srgbClr val="7A777A"/>
    <a:srgbClr val="00588D"/>
    <a:srgbClr val="004E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9" autoAdjust="0"/>
    <p:restoredTop sz="92895" autoAdjust="0"/>
  </p:normalViewPr>
  <p:slideViewPr>
    <p:cSldViewPr snapToGrid="0">
      <p:cViewPr varScale="1">
        <p:scale>
          <a:sx n="91" d="100"/>
          <a:sy n="91" d="100"/>
        </p:scale>
        <p:origin x="99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3363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 dirty="0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 dirty="0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3363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fld id="{6F5562BB-6A51-42FA-9FA4-10037011AAD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30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3363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6438"/>
            <a:ext cx="4708525" cy="353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2500" y="4473575"/>
            <a:ext cx="5227638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3363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fld id="{6BAAC521-CD09-4F49-86AF-5B30B994374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44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3.jpeg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85" name="Rectangle 1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819399" y="4673600"/>
            <a:ext cx="5854700" cy="111043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 sz="16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kern="12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750" kern="12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2014</a:t>
            </a:r>
            <a:r>
              <a:rPr lang="en-US" altLang="en-US" sz="75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en-US" altLang="en-US" sz="750" kern="12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 HGST, INC.  </a:t>
            </a:r>
            <a:r>
              <a:rPr lang="en-US" altLang="en-US" sz="750" kern="1200" dirty="0" smtClean="0">
                <a:solidFill>
                  <a:srgbClr val="7A777A"/>
                </a:solidFill>
                <a:latin typeface="Arial" charset="0"/>
                <a:ea typeface="ＭＳ Ｐゴシック" pitchFamily="34" charset="-128"/>
                <a:cs typeface="Arial" charset="0"/>
              </a:rPr>
              <a:t>|  </a:t>
            </a:r>
            <a:r>
              <a:rPr lang="en-US" altLang="en-US" sz="750" dirty="0" smtClean="0">
                <a:solidFill>
                  <a:srgbClr val="7A777A"/>
                </a:solidFill>
              </a:rPr>
              <a:t>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759200" y="2120900"/>
            <a:ext cx="4903150" cy="2413001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spcBef>
                <a:spcPts val="0"/>
              </a:spcBef>
              <a:defRPr sz="3600" b="0" spc="-100">
                <a:solidFill>
                  <a:srgbClr val="00ABD2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pic>
        <p:nvPicPr>
          <p:cNvPr id="7" name="Picture 6" descr="HGST_aWDc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596" y="5715000"/>
            <a:ext cx="1735957" cy="596735"/>
          </a:xfrm>
          <a:prstGeom prst="rect">
            <a:avLst/>
          </a:prstGeom>
        </p:spPr>
      </p:pic>
      <p:pic>
        <p:nvPicPr>
          <p:cNvPr id="8" name="Picture 7" descr="Kinetic_Wave_12_DK_BLU.png"/>
          <p:cNvPicPr>
            <a:picLocks noChangeAspect="1"/>
          </p:cNvPicPr>
          <p:nvPr userDrawn="1"/>
        </p:nvPicPr>
        <p:blipFill>
          <a:blip r:embed="rId3"/>
          <a:srcRect l="36882" b="15093"/>
          <a:stretch>
            <a:fillRect/>
          </a:stretch>
        </p:blipFill>
        <p:spPr>
          <a:xfrm flipV="1">
            <a:off x="0" y="0"/>
            <a:ext cx="3727450" cy="582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259" t="26746" r="-8295"/>
          <a:stretch>
            <a:fillRect/>
          </a:stretch>
        </p:blipFill>
        <p:spPr>
          <a:xfrm>
            <a:off x="0" y="0"/>
            <a:ext cx="3517900" cy="506913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05300" y="5575300"/>
            <a:ext cx="3657600" cy="482600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/>
            </a:lvl1pPr>
          </a:lstStyle>
          <a:p>
            <a:pPr lvl="0"/>
            <a:r>
              <a:rPr lang="en-US" dirty="0" smtClean="0"/>
              <a:t>— Click to enter name 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993900" y="2667000"/>
            <a:ext cx="5956300" cy="2819400"/>
          </a:xfrm>
          <a:prstGeom prst="rect">
            <a:avLst/>
          </a:prstGeom>
        </p:spPr>
        <p:txBody>
          <a:bodyPr/>
          <a:lstStyle>
            <a:lvl1pPr indent="-137160">
              <a:buFontTx/>
              <a:buNone/>
              <a:defRPr sz="3200">
                <a:solidFill>
                  <a:srgbClr val="00ABD2"/>
                </a:solidFill>
              </a:defRPr>
            </a:lvl1pPr>
          </a:lstStyle>
          <a:p>
            <a:pPr lvl="0"/>
            <a:r>
              <a:rPr lang="en-US" dirty="0" smtClean="0"/>
              <a:t>“Click to enter quote text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blah blah”</a:t>
            </a:r>
          </a:p>
        </p:txBody>
      </p:sp>
      <p:pic>
        <p:nvPicPr>
          <p:cNvPr id="6" name="Picture 5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pic>
        <p:nvPicPr>
          <p:cNvPr id="3" name="Picture 2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pic>
        <p:nvPicPr>
          <p:cNvPr id="3" name="Picture 2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918" t="37292" r="-8076"/>
          <a:stretch>
            <a:fillRect/>
          </a:stretch>
        </p:blipFill>
        <p:spPr>
          <a:xfrm rot="5400000" flipH="1" flipV="1">
            <a:off x="285105" y="3895080"/>
            <a:ext cx="2261890" cy="2832100"/>
          </a:xfrm>
          <a:prstGeom prst="rect">
            <a:avLst/>
          </a:prstGeom>
        </p:spPr>
      </p:pic>
      <p:pic>
        <p:nvPicPr>
          <p:cNvPr id="3" name="Picture 2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98431" y="79926"/>
            <a:ext cx="8478211" cy="4900495"/>
          </a:xfrm>
        </p:spPr>
        <p:txBody>
          <a:bodyPr/>
          <a:lstStyle>
            <a:lvl1pPr marL="168275" indent="-168275"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“Click to edit Master title style.”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6713" y="5257800"/>
            <a:ext cx="8315325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03755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&amp;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3000">
                <a:srgbClr val="00497E"/>
              </a:gs>
              <a:gs pos="79000">
                <a:schemeClr val="tx2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Kinetic_Wave_12_white.png"/>
          <p:cNvPicPr>
            <a:picLocks noChangeAspect="1"/>
          </p:cNvPicPr>
          <p:nvPr userDrawn="1"/>
        </p:nvPicPr>
        <p:blipFill>
          <a:blip r:embed="rId2"/>
          <a:srcRect l="41726" b="17277"/>
          <a:stretch>
            <a:fillRect/>
          </a:stretch>
        </p:blipFill>
        <p:spPr>
          <a:xfrm flipV="1">
            <a:off x="0" y="0"/>
            <a:ext cx="5487893" cy="6019800"/>
          </a:xfrm>
          <a:prstGeom prst="rect">
            <a:avLst/>
          </a:prstGeom>
        </p:spPr>
      </p:pic>
      <p:pic>
        <p:nvPicPr>
          <p:cNvPr id="9" name="Picture 8" descr="white.HGST.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3813" y="5610225"/>
            <a:ext cx="1952626" cy="7810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05300" y="2990850"/>
            <a:ext cx="4521200" cy="11239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Enter Text Here</a:t>
            </a:r>
            <a:endParaRPr lang="en-US" dirty="0"/>
          </a:p>
        </p:txBody>
      </p: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kern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750" kern="12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Arial" charset="0"/>
              </a:rPr>
              <a:t>2013  HGST, INC.  </a:t>
            </a:r>
            <a:r>
              <a:rPr lang="en-US" altLang="en-US" sz="750" dirty="0" smtClean="0">
                <a:solidFill>
                  <a:srgbClr val="7A777A"/>
                </a:solidFill>
              </a:rPr>
              <a:t>|  HGST CONFIDENTIAL   </a:t>
            </a:r>
            <a:fld id="{20F095AD-AE88-4357-B2F1-2D2E5989BA31}" type="slidenum">
              <a:rPr lang="en-US" altLang="en-US" sz="800" smtClean="0">
                <a:solidFill>
                  <a:srgbClr val="7A777A"/>
                </a:solidFill>
              </a:rPr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50" dirty="0" smtClean="0">
              <a:solidFill>
                <a:srgbClr val="7A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67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&amp; Thank You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inetic_Wave_12_DK_BLU.png"/>
          <p:cNvPicPr>
            <a:picLocks noChangeAspect="1"/>
          </p:cNvPicPr>
          <p:nvPr userDrawn="1"/>
        </p:nvPicPr>
        <p:blipFill>
          <a:blip r:embed="rId2"/>
          <a:srcRect l="36882" b="15093"/>
          <a:stretch>
            <a:fillRect/>
          </a:stretch>
        </p:blipFill>
        <p:spPr>
          <a:xfrm flipV="1">
            <a:off x="0" y="0"/>
            <a:ext cx="3727450" cy="5822950"/>
          </a:xfrm>
          <a:prstGeom prst="rect">
            <a:avLst/>
          </a:prstGeom>
        </p:spPr>
      </p:pic>
      <p:pic>
        <p:nvPicPr>
          <p:cNvPr id="8" name="Picture 7" descr="HGST_aWDc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596" y="5715000"/>
            <a:ext cx="1735957" cy="596735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05300" y="2990850"/>
            <a:ext cx="4521200" cy="11239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Enter Text Here</a:t>
            </a:r>
            <a:endParaRPr lang="en-US" dirty="0"/>
          </a:p>
        </p:txBody>
      </p: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kern="1200" dirty="0">
                <a:solidFill>
                  <a:srgbClr val="7A777A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750" kern="1200" dirty="0" smtClean="0">
                <a:solidFill>
                  <a:srgbClr val="7A777A"/>
                </a:solidFill>
                <a:latin typeface="Arial" charset="0"/>
                <a:ea typeface="ＭＳ Ｐゴシック" pitchFamily="34" charset="-128"/>
                <a:cs typeface="Arial" charset="0"/>
              </a:rPr>
              <a:t>2013  HGST, INC.  </a:t>
            </a:r>
            <a:r>
              <a:rPr lang="en-US" altLang="en-US" sz="750" dirty="0" smtClean="0">
                <a:solidFill>
                  <a:srgbClr val="7A777A"/>
                </a:solidFill>
              </a:rPr>
              <a:t>|  HGST CONFIDENTIAL   </a:t>
            </a:r>
            <a:fld id="{20F095AD-AE88-4357-B2F1-2D2E5989BA31}" type="slidenum">
              <a:rPr lang="en-US" altLang="en-US" sz="800" smtClean="0">
                <a:solidFill>
                  <a:srgbClr val="7A777A"/>
                </a:solidFill>
              </a:rPr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50" dirty="0" smtClean="0">
              <a:solidFill>
                <a:srgbClr val="7A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4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HGST_aWDco_2C_301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 descr="HGST_KP_thin_background_corner_light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900" b="0">
                <a:solidFill>
                  <a:srgbClr val="000000"/>
                </a:solidFill>
                <a:cs typeface="Arial"/>
              </a:rPr>
              <a:t>© 2012 HGST, a Western Digital company</a:t>
            </a:r>
          </a:p>
        </p:txBody>
      </p:sp>
      <p:sp>
        <p:nvSpPr>
          <p:cNvPr id="171622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7162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992438" y="6345238"/>
            <a:ext cx="4268787" cy="3032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="0">
                <a:solidFill>
                  <a:srgbClr val="00588D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 sz="1000"/>
              <a:t>TAR Technologies for HGST Roadmap 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686404817"/>
      </p:ext>
    </p:extLst>
  </p:cSld>
  <p:clrMapOvr>
    <a:masterClrMapping/>
  </p:clrMapOvr>
  <p:transition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C032E5-D4CF-453B-9C6F-52EB710ECB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3000">
                <a:srgbClr val="00497E"/>
              </a:gs>
              <a:gs pos="79000">
                <a:schemeClr val="tx2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Kinetic_Wave_12_white.png"/>
          <p:cNvPicPr>
            <a:picLocks noChangeAspect="1"/>
          </p:cNvPicPr>
          <p:nvPr userDrawn="1"/>
        </p:nvPicPr>
        <p:blipFill>
          <a:blip r:embed="rId2"/>
          <a:srcRect l="41726" b="17277"/>
          <a:stretch>
            <a:fillRect/>
          </a:stretch>
        </p:blipFill>
        <p:spPr>
          <a:xfrm flipV="1">
            <a:off x="0" y="0"/>
            <a:ext cx="5487893" cy="6019800"/>
          </a:xfrm>
          <a:prstGeom prst="rect">
            <a:avLst/>
          </a:prstGeom>
        </p:spPr>
      </p:pic>
      <p:pic>
        <p:nvPicPr>
          <p:cNvPr id="10" name="Picture 9" descr="white.HGST.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3813" y="5610225"/>
            <a:ext cx="1952626" cy="781050"/>
          </a:xfrm>
          <a:prstGeom prst="rect">
            <a:avLst/>
          </a:prstGeom>
        </p:spPr>
      </p:pic>
      <p:sp>
        <p:nvSpPr>
          <p:cNvPr id="1078285" name="Rectangle 1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819399" y="4673600"/>
            <a:ext cx="5854700" cy="111043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 sz="1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759200" y="2120900"/>
            <a:ext cx="4903150" cy="2413001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spcBef>
                <a:spcPts val="0"/>
              </a:spcBef>
              <a:defRPr sz="3600" b="0" spc="-100">
                <a:solidFill>
                  <a:srgbClr val="00ABD2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kern="1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750" kern="1200" dirty="0" smtClean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2014  HGST, INC.  </a:t>
            </a:r>
            <a:r>
              <a:rPr lang="en-US" altLang="en-US" sz="750" dirty="0" smtClean="0">
                <a:solidFill>
                  <a:srgbClr val="7A777A"/>
                </a:solidFill>
              </a:rPr>
              <a:t>|  HGST CONFIDENTIAL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7C58F0-202D-4F0D-8E9C-10038DF13E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3528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931863"/>
            <a:ext cx="4151312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31863"/>
            <a:ext cx="4151313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75099-7FD1-4E97-B6AB-C8914B28C0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5820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9B97F-B59C-4DF8-9F98-876678DCFB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3058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CAB63F-F5DA-4685-8CB5-458ABC3CE6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288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F53A8-86A8-4F7B-9584-AE9FAACE9F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3532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25FBB-5E0A-4874-8DFD-F43F7CDDBB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0388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02F65A-A90A-43C4-A3C5-112A00A64D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5172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A195F-3DB3-4101-8BA8-19409D7190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2433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151063" cy="6218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05550" cy="6218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4DA5D1-C42F-4241-844B-2CD1CC0969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9234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313613" cy="547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931863"/>
            <a:ext cx="4151312" cy="5362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931863"/>
            <a:ext cx="4151313" cy="2605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689350"/>
            <a:ext cx="4151313" cy="2605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A2C76-DB3E-4611-BFCF-DDA84AED37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1443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390067" cy="9768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1071" y="1456556"/>
            <a:ext cx="8347738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4" name="Picture 3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pic>
        <p:nvPicPr>
          <p:cNvPr id="6" name="Picture 5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457200" y="6172200"/>
            <a:ext cx="8229600" cy="66675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97554"/>
            <a:ext cx="9144000" cy="67627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 typeface="Wingdings" charset="0"/>
              <a:buNone/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b="1">
                <a:solidFill>
                  <a:srgbClr val="000000"/>
                </a:solidFill>
              </a:rPr>
              <a:t>April 11, 2012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Wingdings" charset="0"/>
              <a:buNone/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hu-HU" b="1">
                <a:solidFill>
                  <a:srgbClr val="000000"/>
                </a:solidFill>
              </a:rPr>
              <a:t>Occidental College Physics Seminar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 algn="r">
              <a:defRPr sz="1400"/>
            </a:lvl1pPr>
          </a:lstStyle>
          <a:p>
            <a:fld id="{3C46686D-5CC0-4451-8F45-662868FD2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947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urst_bo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HGST_aWDco_2C_301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Clr>
                <a:srgbClr val="FF0000"/>
              </a:buClr>
              <a:defRPr/>
            </a:pPr>
            <a:endParaRPr lang="ja-JP" altLang="en-US" sz="1800" dirty="0" smtClean="0">
              <a:solidFill>
                <a:srgbClr val="000000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53340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900" dirty="0" smtClean="0">
                <a:solidFill>
                  <a:srgbClr val="000000"/>
                </a:solidFill>
                <a:ea typeface="ＭＳ Ｐゴシック" panose="020B0600070205080204" pitchFamily="50" charset="-128"/>
              </a:rPr>
              <a:t>© 201</a:t>
            </a:r>
            <a:r>
              <a:rPr lang="en-US" altLang="ja-JP" sz="900" dirty="0" smtClean="0">
                <a:solidFill>
                  <a:srgbClr val="000000"/>
                </a:solidFill>
                <a:ea typeface="ＭＳ Ｐゴシック" panose="020B0600070205080204" pitchFamily="50" charset="-128"/>
              </a:rPr>
              <a:t>4</a:t>
            </a:r>
            <a:r>
              <a:rPr lang="en-US" altLang="en-US" sz="900" dirty="0" smtClean="0">
                <a:solidFill>
                  <a:srgbClr val="000000"/>
                </a:solidFill>
                <a:ea typeface="ＭＳ Ｐゴシック" panose="020B0600070205080204" pitchFamily="50" charset="-128"/>
              </a:rPr>
              <a:t> HGST, a Western Digital company</a:t>
            </a: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533400" y="5791200"/>
            <a:ext cx="25765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900" dirty="0" smtClean="0">
                <a:solidFill>
                  <a:srgbClr val="548DD4"/>
                </a:solidFill>
                <a:ea typeface="ＭＳ Ｐゴシック" panose="020B0600070205080204" pitchFamily="50" charset="-128"/>
              </a:rPr>
              <a:t>HGST Confidential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503238" y="6092825"/>
            <a:ext cx="57245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ja-JP" sz="1200" b="1" i="1" u="sng" dirty="0" smtClean="0">
                <a:solidFill>
                  <a:srgbClr val="FF0000"/>
                </a:solidFill>
                <a:ea typeface="ＭＳ Ｐゴシック" panose="020B0600070205080204" pitchFamily="50" charset="-128"/>
              </a:rPr>
              <a:t>HGST Internal Discussion Purpose Only – Not for Customer Presentation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460036"/>
      </p:ext>
    </p:extLst>
  </p:cSld>
  <p:clrMapOvr>
    <a:masterClrMapping/>
  </p:clrMapOvr>
  <p:transition/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A926C-D468-40ED-82C7-25307D013F1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D01F1-F927-41E8-A4A6-6EDC4B590902}" type="datetime1">
              <a:rPr lang="en-US" altLang="ja-JP">
                <a:solidFill>
                  <a:srgbClr val="000000"/>
                </a:solidFill>
              </a:rPr>
              <a:pPr>
                <a:defRPr/>
              </a:pPr>
              <a:t>6/6/2014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9797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EA079-4F39-4232-95FB-59A94E07E5E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65914-01B5-4DE9-B1BF-61F51755C602}" type="datetime1">
              <a:rPr lang="en-US" altLang="ja-JP">
                <a:solidFill>
                  <a:srgbClr val="000000"/>
                </a:solidFill>
              </a:rPr>
              <a:pPr>
                <a:defRPr/>
              </a:pPr>
              <a:t>6/6/2014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63277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74C6F-00E1-46F7-A8E4-44CCD4FC6DF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9A91F-0D19-4B5A-A5DD-2CD892093852}" type="datetime1">
              <a:rPr lang="en-US" altLang="ja-JP">
                <a:solidFill>
                  <a:srgbClr val="000000"/>
                </a:solidFill>
              </a:rPr>
              <a:pPr>
                <a:defRPr/>
              </a:pPr>
              <a:t>6/6/2014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95158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8766A-70AB-4413-AB4B-9136857B455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1F22C-7D1D-4E38-B0C1-6D749CBEEC47}" type="datetime1">
              <a:rPr lang="en-US" altLang="ja-JP">
                <a:solidFill>
                  <a:srgbClr val="000000"/>
                </a:solidFill>
              </a:rPr>
              <a:pPr>
                <a:defRPr/>
              </a:pPr>
              <a:t>6/6/2014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21116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63585-8D27-42DA-B085-066F92B770F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CEC91-ECD2-421E-99B4-5BCF2D144B82}" type="datetime1">
              <a:rPr lang="en-US" altLang="ja-JP">
                <a:solidFill>
                  <a:srgbClr val="000000"/>
                </a:solidFill>
              </a:rPr>
              <a:pPr>
                <a:defRPr/>
              </a:pPr>
              <a:t>6/6/2014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92115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83B51-7097-431F-81B5-01720A6BDB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D5928-E10C-422D-8F9F-F5439C3902A9}" type="datetime1">
              <a:rPr lang="en-US" altLang="ja-JP">
                <a:solidFill>
                  <a:srgbClr val="000000"/>
                </a:solidFill>
              </a:rPr>
              <a:pPr>
                <a:defRPr/>
              </a:pPr>
              <a:t>6/6/2014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622090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349E5-779C-412E-9364-52BDCF6A6E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F90DA-F186-49DF-84C1-01C898EE6E66}" type="datetime1">
              <a:rPr lang="en-US" altLang="ja-JP">
                <a:solidFill>
                  <a:srgbClr val="000000"/>
                </a:solidFill>
              </a:rPr>
              <a:pPr>
                <a:defRPr/>
              </a:pPr>
              <a:t>6/6/2014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223983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0FEF0-0DB6-4881-A717-A8BC6A1BE0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211BE-B0BC-47F3-96CD-A957076500E9}" type="datetime1">
              <a:rPr lang="en-US" altLang="ja-JP">
                <a:solidFill>
                  <a:srgbClr val="000000"/>
                </a:solidFill>
              </a:rPr>
              <a:pPr>
                <a:defRPr/>
              </a:pPr>
              <a:t>6/6/2014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5940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391071" y="1456556"/>
            <a:ext cx="8347738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Picture 6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D0DDC-A3F4-4EDE-92A8-DB434966217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B1BC5-B010-4DB6-B25F-E5599FA71690}" type="datetime1">
              <a:rPr lang="en-US" altLang="ja-JP">
                <a:solidFill>
                  <a:srgbClr val="000000"/>
                </a:solidFill>
              </a:rPr>
              <a:pPr>
                <a:defRPr/>
              </a:pPr>
              <a:t>6/6/2014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3181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8EB6C-C3B3-42AD-A62B-6DA1F5F80E1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1CAA4-38E0-4E08-830B-257F18D61DE4}" type="datetime1">
              <a:rPr lang="en-US" altLang="ja-JP">
                <a:solidFill>
                  <a:srgbClr val="000000"/>
                </a:solidFill>
              </a:rPr>
              <a:pPr>
                <a:defRPr/>
              </a:pPr>
              <a:t>6/6/2014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04632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85" name="Rectangle 1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819399" y="4673600"/>
            <a:ext cx="5854700" cy="111043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 sz="16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750" dirty="0">
                <a:solidFill>
                  <a:srgbClr val="000000"/>
                </a:solidFill>
              </a:rPr>
              <a:t>© </a:t>
            </a:r>
            <a:r>
              <a:rPr lang="en-US" altLang="en-US" sz="750" dirty="0" smtClean="0">
                <a:solidFill>
                  <a:srgbClr val="000000"/>
                </a:solidFill>
              </a:rPr>
              <a:t>2014  HGST, INC.  </a:t>
            </a:r>
            <a:r>
              <a:rPr lang="en-US" altLang="en-US" sz="750" dirty="0" smtClean="0">
                <a:solidFill>
                  <a:srgbClr val="7A777A"/>
                </a:solidFill>
              </a:rPr>
              <a:t>|  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759200" y="2120900"/>
            <a:ext cx="4903150" cy="2413001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spcBef>
                <a:spcPts val="0"/>
              </a:spcBef>
              <a:defRPr sz="3600" b="0" spc="-100">
                <a:solidFill>
                  <a:srgbClr val="00ABD2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pic>
        <p:nvPicPr>
          <p:cNvPr id="7" name="Picture 6" descr="HGST_aWDc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596" y="5715000"/>
            <a:ext cx="1735957" cy="596735"/>
          </a:xfrm>
          <a:prstGeom prst="rect">
            <a:avLst/>
          </a:prstGeom>
        </p:spPr>
      </p:pic>
      <p:pic>
        <p:nvPicPr>
          <p:cNvPr id="8" name="Picture 7" descr="Kinetic_Wave_12_DK_BLU.png"/>
          <p:cNvPicPr>
            <a:picLocks noChangeAspect="1"/>
          </p:cNvPicPr>
          <p:nvPr userDrawn="1"/>
        </p:nvPicPr>
        <p:blipFill>
          <a:blip r:embed="rId3"/>
          <a:srcRect l="36882" b="15093"/>
          <a:stretch>
            <a:fillRect/>
          </a:stretch>
        </p:blipFill>
        <p:spPr>
          <a:xfrm flipV="1">
            <a:off x="0" y="0"/>
            <a:ext cx="3727450" cy="582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5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3000">
                <a:srgbClr val="00497E"/>
              </a:gs>
              <a:gs pos="79000">
                <a:schemeClr val="tx2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11" name="Picture 10" descr="Kinetic_Wave_12_white.png"/>
          <p:cNvPicPr>
            <a:picLocks noChangeAspect="1"/>
          </p:cNvPicPr>
          <p:nvPr userDrawn="1"/>
        </p:nvPicPr>
        <p:blipFill>
          <a:blip r:embed="rId2"/>
          <a:srcRect l="41726" b="17277"/>
          <a:stretch>
            <a:fillRect/>
          </a:stretch>
        </p:blipFill>
        <p:spPr>
          <a:xfrm flipV="1">
            <a:off x="0" y="0"/>
            <a:ext cx="5487893" cy="6019800"/>
          </a:xfrm>
          <a:prstGeom prst="rect">
            <a:avLst/>
          </a:prstGeom>
        </p:spPr>
      </p:pic>
      <p:pic>
        <p:nvPicPr>
          <p:cNvPr id="10" name="Picture 9" descr="white.HGST.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3813" y="5610225"/>
            <a:ext cx="1952626" cy="781050"/>
          </a:xfrm>
          <a:prstGeom prst="rect">
            <a:avLst/>
          </a:prstGeom>
        </p:spPr>
      </p:pic>
      <p:sp>
        <p:nvSpPr>
          <p:cNvPr id="1078285" name="Rectangle 1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819399" y="4673600"/>
            <a:ext cx="5854700" cy="111043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 sz="1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759200" y="2120900"/>
            <a:ext cx="4903150" cy="2413001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spcBef>
                <a:spcPts val="0"/>
              </a:spcBef>
              <a:defRPr sz="3600" b="0" spc="-100">
                <a:solidFill>
                  <a:srgbClr val="00ABD2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750" dirty="0">
                <a:solidFill>
                  <a:srgbClr val="FFFFFF"/>
                </a:solidFill>
              </a:rPr>
              <a:t>© </a:t>
            </a:r>
            <a:r>
              <a:rPr lang="en-US" altLang="en-US" sz="750" dirty="0" smtClean="0">
                <a:solidFill>
                  <a:srgbClr val="FFFFFF"/>
                </a:solidFill>
              </a:rPr>
              <a:t>2014  HGST, INC.  </a:t>
            </a:r>
            <a:r>
              <a:rPr lang="en-US" altLang="en-US" sz="750" dirty="0" smtClean="0">
                <a:solidFill>
                  <a:srgbClr val="7A777A"/>
                </a:solidFill>
              </a:rPr>
              <a:t>|  HGST CONFIDENTIAL  </a:t>
            </a:r>
          </a:p>
        </p:txBody>
      </p:sp>
    </p:spTree>
    <p:extLst>
      <p:ext uri="{BB962C8B-B14F-4D97-AF65-F5344CB8AC3E}">
        <p14:creationId xmlns:p14="http://schemas.microsoft.com/office/powerpoint/2010/main" val="371894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390067" cy="9768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1071" y="1456556"/>
            <a:ext cx="8347738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4" name="Picture 3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pic>
        <p:nvPicPr>
          <p:cNvPr id="6" name="Picture 5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7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391071" y="1456556"/>
            <a:ext cx="8347738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Picture 6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1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vy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7725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250367" cy="9768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10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6" name="Picture 5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pic>
        <p:nvPicPr>
          <p:cNvPr id="8" name="Picture 7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2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vy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7725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910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3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783767" cy="9768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0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pic>
        <p:nvPicPr>
          <p:cNvPr id="4" name="Picture 3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vy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7725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250367" cy="9768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10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6" name="Picture 5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pic>
        <p:nvPicPr>
          <p:cNvPr id="8" name="Picture 7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918" t="37292" r="-8076"/>
          <a:stretch>
            <a:fillRect/>
          </a:stretch>
        </p:blipFill>
        <p:spPr>
          <a:xfrm rot="5400000" flipH="1" flipV="1">
            <a:off x="285105" y="3895080"/>
            <a:ext cx="2261890" cy="2832100"/>
          </a:xfrm>
          <a:prstGeom prst="rect">
            <a:avLst/>
          </a:prstGeom>
        </p:spPr>
      </p:pic>
      <p:pic>
        <p:nvPicPr>
          <p:cNvPr id="4" name="Picture 3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259" t="26746" r="-8295"/>
          <a:stretch>
            <a:fillRect/>
          </a:stretch>
        </p:blipFill>
        <p:spPr>
          <a:xfrm>
            <a:off x="0" y="0"/>
            <a:ext cx="3517900" cy="506913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05300" y="5575300"/>
            <a:ext cx="3657600" cy="482600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/>
            </a:lvl1pPr>
          </a:lstStyle>
          <a:p>
            <a:pPr lvl="0"/>
            <a:r>
              <a:rPr lang="en-US" dirty="0" smtClean="0"/>
              <a:t>— Click to enter name 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993900" y="2667000"/>
            <a:ext cx="5956300" cy="2819400"/>
          </a:xfrm>
          <a:prstGeom prst="rect">
            <a:avLst/>
          </a:prstGeom>
        </p:spPr>
        <p:txBody>
          <a:bodyPr/>
          <a:lstStyle>
            <a:lvl1pPr indent="-137160">
              <a:buFontTx/>
              <a:buNone/>
              <a:defRPr sz="3200">
                <a:solidFill>
                  <a:srgbClr val="00ABD2"/>
                </a:solidFill>
              </a:defRPr>
            </a:lvl1pPr>
          </a:lstStyle>
          <a:p>
            <a:pPr lvl="0"/>
            <a:r>
              <a:rPr lang="en-US" dirty="0" smtClean="0"/>
              <a:t>“Click to enter quote text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blah blah”</a:t>
            </a:r>
          </a:p>
        </p:txBody>
      </p:sp>
      <p:pic>
        <p:nvPicPr>
          <p:cNvPr id="6" name="Picture 5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pic>
        <p:nvPicPr>
          <p:cNvPr id="3" name="Picture 2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8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pic>
        <p:nvPicPr>
          <p:cNvPr id="3" name="Picture 2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918" t="37292" r="-8076"/>
          <a:stretch>
            <a:fillRect/>
          </a:stretch>
        </p:blipFill>
        <p:spPr>
          <a:xfrm rot="5400000" flipH="1" flipV="1">
            <a:off x="285105" y="3895080"/>
            <a:ext cx="2261890" cy="2832100"/>
          </a:xfrm>
          <a:prstGeom prst="rect">
            <a:avLst/>
          </a:prstGeom>
        </p:spPr>
      </p:pic>
      <p:pic>
        <p:nvPicPr>
          <p:cNvPr id="3" name="Picture 2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4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98431" y="79926"/>
            <a:ext cx="8478211" cy="4900495"/>
          </a:xfrm>
        </p:spPr>
        <p:txBody>
          <a:bodyPr/>
          <a:lstStyle>
            <a:lvl1pPr marL="168275" indent="-168275"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“Click to edit Master title style.”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6713" y="5257800"/>
            <a:ext cx="8315325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63661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16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&amp;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3000">
                <a:srgbClr val="00497E"/>
              </a:gs>
              <a:gs pos="79000">
                <a:schemeClr val="tx2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7" descr="Kinetic_Wave_12_white.png"/>
          <p:cNvPicPr>
            <a:picLocks noChangeAspect="1"/>
          </p:cNvPicPr>
          <p:nvPr userDrawn="1"/>
        </p:nvPicPr>
        <p:blipFill>
          <a:blip r:embed="rId2"/>
          <a:srcRect l="41726" b="17277"/>
          <a:stretch>
            <a:fillRect/>
          </a:stretch>
        </p:blipFill>
        <p:spPr>
          <a:xfrm flipV="1">
            <a:off x="0" y="0"/>
            <a:ext cx="5487893" cy="6019800"/>
          </a:xfrm>
          <a:prstGeom prst="rect">
            <a:avLst/>
          </a:prstGeom>
        </p:spPr>
      </p:pic>
      <p:pic>
        <p:nvPicPr>
          <p:cNvPr id="9" name="Picture 8" descr="white.HGST.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3813" y="5610225"/>
            <a:ext cx="1952626" cy="7810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05300" y="2990850"/>
            <a:ext cx="4521200" cy="11239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Enter Text Here</a:t>
            </a:r>
            <a:endParaRPr lang="en-US" dirty="0"/>
          </a:p>
        </p:txBody>
      </p: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750" dirty="0">
                <a:solidFill>
                  <a:srgbClr val="FFFFFF"/>
                </a:solidFill>
              </a:rPr>
              <a:t>© </a:t>
            </a:r>
            <a:r>
              <a:rPr lang="en-US" altLang="en-US" sz="750" dirty="0" smtClean="0">
                <a:solidFill>
                  <a:srgbClr val="FFFFFF"/>
                </a:solidFill>
              </a:rPr>
              <a:t>2013  HGST, INC.  </a:t>
            </a:r>
            <a:r>
              <a:rPr lang="en-US" altLang="en-US" sz="750" dirty="0" smtClean="0">
                <a:solidFill>
                  <a:srgbClr val="7A777A"/>
                </a:solidFill>
              </a:rPr>
              <a:t>|  HGST CONFIDENTIAL   </a:t>
            </a:r>
            <a:fld id="{20F095AD-AE88-4357-B2F1-2D2E5989BA31}" type="slidenum">
              <a:rPr lang="en-US" altLang="en-US" sz="800" smtClean="0">
                <a:solidFill>
                  <a:srgbClr val="7A777A"/>
                </a:solidFill>
              </a:rPr>
              <a:pPr algn="r" ea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lang="en-US" altLang="en-US" sz="750" dirty="0" smtClean="0">
              <a:solidFill>
                <a:srgbClr val="7A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0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&amp; Thank You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inetic_Wave_12_DK_BLU.png"/>
          <p:cNvPicPr>
            <a:picLocks noChangeAspect="1"/>
          </p:cNvPicPr>
          <p:nvPr userDrawn="1"/>
        </p:nvPicPr>
        <p:blipFill>
          <a:blip r:embed="rId2"/>
          <a:srcRect l="36882" b="15093"/>
          <a:stretch>
            <a:fillRect/>
          </a:stretch>
        </p:blipFill>
        <p:spPr>
          <a:xfrm flipV="1">
            <a:off x="0" y="0"/>
            <a:ext cx="3727450" cy="5822950"/>
          </a:xfrm>
          <a:prstGeom prst="rect">
            <a:avLst/>
          </a:prstGeom>
        </p:spPr>
      </p:pic>
      <p:pic>
        <p:nvPicPr>
          <p:cNvPr id="8" name="Picture 7" descr="HGST_aWDc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596" y="5715000"/>
            <a:ext cx="1735957" cy="596735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05300" y="2990850"/>
            <a:ext cx="4521200" cy="11239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Enter Text Here</a:t>
            </a:r>
            <a:endParaRPr lang="en-US" dirty="0"/>
          </a:p>
        </p:txBody>
      </p: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750" dirty="0">
                <a:solidFill>
                  <a:srgbClr val="7A777A"/>
                </a:solidFill>
              </a:rPr>
              <a:t>© </a:t>
            </a:r>
            <a:r>
              <a:rPr lang="en-US" altLang="en-US" sz="750" dirty="0" smtClean="0">
                <a:solidFill>
                  <a:srgbClr val="7A777A"/>
                </a:solidFill>
              </a:rPr>
              <a:t>2013  HGST, INC.  |  HGST CONFIDENTIAL   </a:t>
            </a:r>
            <a:fld id="{20F095AD-AE88-4357-B2F1-2D2E5989BA31}" type="slidenum">
              <a:rPr lang="en-US" altLang="en-US" sz="800" smtClean="0">
                <a:solidFill>
                  <a:srgbClr val="7A777A"/>
                </a:solidFill>
              </a:rPr>
              <a:pPr algn="r" ea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lang="en-US" altLang="en-US" sz="750" dirty="0" smtClean="0">
              <a:solidFill>
                <a:srgbClr val="7A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91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85" name="Rectangle 1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819399" y="4673600"/>
            <a:ext cx="5854700" cy="111043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 sz="16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750" dirty="0">
                <a:solidFill>
                  <a:srgbClr val="000000"/>
                </a:solidFill>
                <a:latin typeface="Arial"/>
              </a:rPr>
              <a:t>© </a:t>
            </a:r>
            <a:r>
              <a:rPr lang="en-US" altLang="en-US" sz="750" dirty="0" smtClean="0">
                <a:solidFill>
                  <a:srgbClr val="000000"/>
                </a:solidFill>
                <a:latin typeface="Arial"/>
              </a:rPr>
              <a:t>2014  HGST, INC.  </a:t>
            </a:r>
            <a:r>
              <a:rPr lang="en-US" altLang="en-US" sz="750" dirty="0" smtClean="0">
                <a:solidFill>
                  <a:srgbClr val="7A777A"/>
                </a:solidFill>
                <a:latin typeface="Arial"/>
              </a:rPr>
              <a:t>|  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759200" y="2120900"/>
            <a:ext cx="4903150" cy="2413001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spcBef>
                <a:spcPts val="0"/>
              </a:spcBef>
              <a:defRPr sz="3600" b="0" spc="-100">
                <a:solidFill>
                  <a:srgbClr val="00ABD2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pic>
        <p:nvPicPr>
          <p:cNvPr id="7" name="Picture 6" descr="HGST_aWDc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596" y="5715000"/>
            <a:ext cx="1735957" cy="596735"/>
          </a:xfrm>
          <a:prstGeom prst="rect">
            <a:avLst/>
          </a:prstGeom>
        </p:spPr>
      </p:pic>
      <p:pic>
        <p:nvPicPr>
          <p:cNvPr id="8" name="Picture 7" descr="Kinetic_Wave_12_DK_BLU.png"/>
          <p:cNvPicPr>
            <a:picLocks noChangeAspect="1"/>
          </p:cNvPicPr>
          <p:nvPr userDrawn="1"/>
        </p:nvPicPr>
        <p:blipFill>
          <a:blip r:embed="rId3"/>
          <a:srcRect l="36882" b="15093"/>
          <a:stretch>
            <a:fillRect/>
          </a:stretch>
        </p:blipFill>
        <p:spPr>
          <a:xfrm flipV="1">
            <a:off x="0" y="0"/>
            <a:ext cx="3727450" cy="582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6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vy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7725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910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3000">
                <a:srgbClr val="00497E"/>
              </a:gs>
              <a:gs pos="79000">
                <a:schemeClr val="tx2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1" name="Picture 10" descr="Kinetic_Wave_12_white.png"/>
          <p:cNvPicPr>
            <a:picLocks noChangeAspect="1"/>
          </p:cNvPicPr>
          <p:nvPr userDrawn="1"/>
        </p:nvPicPr>
        <p:blipFill>
          <a:blip r:embed="rId2"/>
          <a:srcRect l="41726" b="17277"/>
          <a:stretch>
            <a:fillRect/>
          </a:stretch>
        </p:blipFill>
        <p:spPr>
          <a:xfrm flipV="1">
            <a:off x="0" y="0"/>
            <a:ext cx="5487893" cy="6019800"/>
          </a:xfrm>
          <a:prstGeom prst="rect">
            <a:avLst/>
          </a:prstGeom>
        </p:spPr>
      </p:pic>
      <p:pic>
        <p:nvPicPr>
          <p:cNvPr id="10" name="Picture 9" descr="white.HGST.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3813" y="5610225"/>
            <a:ext cx="1952626" cy="781050"/>
          </a:xfrm>
          <a:prstGeom prst="rect">
            <a:avLst/>
          </a:prstGeom>
        </p:spPr>
      </p:pic>
      <p:sp>
        <p:nvSpPr>
          <p:cNvPr id="1078285" name="Rectangle 1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819399" y="4673600"/>
            <a:ext cx="5854700" cy="111043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 sz="1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759200" y="2120900"/>
            <a:ext cx="4903150" cy="2413001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spcBef>
                <a:spcPts val="0"/>
              </a:spcBef>
              <a:defRPr sz="3600" b="0" spc="-100">
                <a:solidFill>
                  <a:srgbClr val="00ABD2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750" dirty="0">
                <a:solidFill>
                  <a:srgbClr val="FFFFFF"/>
                </a:solidFill>
                <a:latin typeface="Arial"/>
              </a:rPr>
              <a:t>© </a:t>
            </a:r>
            <a:r>
              <a:rPr lang="en-US" altLang="en-US" sz="750" dirty="0" smtClean="0">
                <a:solidFill>
                  <a:srgbClr val="FFFFFF"/>
                </a:solidFill>
                <a:latin typeface="Arial"/>
              </a:rPr>
              <a:t>2014  HGST, INC.  </a:t>
            </a:r>
            <a:r>
              <a:rPr lang="en-US" altLang="en-US" sz="750" dirty="0" smtClean="0">
                <a:solidFill>
                  <a:srgbClr val="7A777A"/>
                </a:solidFill>
                <a:latin typeface="Arial"/>
              </a:rPr>
              <a:t>|  HGST CONFIDENTIAL  </a:t>
            </a:r>
          </a:p>
        </p:txBody>
      </p:sp>
    </p:spTree>
    <p:extLst>
      <p:ext uri="{BB962C8B-B14F-4D97-AF65-F5344CB8AC3E}">
        <p14:creationId xmlns:p14="http://schemas.microsoft.com/office/powerpoint/2010/main" val="2960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390067" cy="9768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1071" y="1456556"/>
            <a:ext cx="8347738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4" name="Picture 3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pic>
        <p:nvPicPr>
          <p:cNvPr id="6" name="Picture 5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4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391071" y="1456556"/>
            <a:ext cx="8347738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Picture 6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1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vy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7725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250367" cy="9768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10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6" name="Picture 5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pic>
        <p:nvPicPr>
          <p:cNvPr id="8" name="Picture 7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7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vy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7725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910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783767" cy="9768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7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pic>
        <p:nvPicPr>
          <p:cNvPr id="4" name="Picture 3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4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918" t="37292" r="-8076"/>
          <a:stretch>
            <a:fillRect/>
          </a:stretch>
        </p:blipFill>
        <p:spPr>
          <a:xfrm rot="5400000" flipH="1" flipV="1">
            <a:off x="285105" y="3895080"/>
            <a:ext cx="2261890" cy="2832100"/>
          </a:xfrm>
          <a:prstGeom prst="rect">
            <a:avLst/>
          </a:prstGeom>
        </p:spPr>
      </p:pic>
      <p:pic>
        <p:nvPicPr>
          <p:cNvPr id="4" name="Picture 3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7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259" t="26746" r="-8295"/>
          <a:stretch>
            <a:fillRect/>
          </a:stretch>
        </p:blipFill>
        <p:spPr>
          <a:xfrm>
            <a:off x="0" y="0"/>
            <a:ext cx="3517900" cy="506913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05300" y="5575300"/>
            <a:ext cx="3657600" cy="482600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/>
            </a:lvl1pPr>
          </a:lstStyle>
          <a:p>
            <a:pPr lvl="0"/>
            <a:r>
              <a:rPr lang="en-US" dirty="0" smtClean="0"/>
              <a:t>— Click to enter name 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993900" y="2667000"/>
            <a:ext cx="5956300" cy="2819400"/>
          </a:xfrm>
          <a:prstGeom prst="rect">
            <a:avLst/>
          </a:prstGeom>
        </p:spPr>
        <p:txBody>
          <a:bodyPr/>
          <a:lstStyle>
            <a:lvl1pPr indent="-137160">
              <a:buFontTx/>
              <a:buNone/>
              <a:defRPr sz="3200">
                <a:solidFill>
                  <a:srgbClr val="00ABD2"/>
                </a:solidFill>
              </a:defRPr>
            </a:lvl1pPr>
          </a:lstStyle>
          <a:p>
            <a:pPr lvl="0"/>
            <a:r>
              <a:rPr lang="en-US" dirty="0" smtClean="0"/>
              <a:t>“Click to enter quote text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blah blah”</a:t>
            </a:r>
          </a:p>
        </p:txBody>
      </p:sp>
      <p:pic>
        <p:nvPicPr>
          <p:cNvPr id="6" name="Picture 5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9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pic>
        <p:nvPicPr>
          <p:cNvPr id="3" name="Picture 2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4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783767" cy="9768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pic>
        <p:nvPicPr>
          <p:cNvPr id="3" name="Picture 2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1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918" t="37292" r="-8076"/>
          <a:stretch>
            <a:fillRect/>
          </a:stretch>
        </p:blipFill>
        <p:spPr>
          <a:xfrm rot="5400000" flipH="1" flipV="1">
            <a:off x="285105" y="3895080"/>
            <a:ext cx="2261890" cy="2832100"/>
          </a:xfrm>
          <a:prstGeom prst="rect">
            <a:avLst/>
          </a:prstGeom>
        </p:spPr>
      </p:pic>
      <p:pic>
        <p:nvPicPr>
          <p:cNvPr id="3" name="Picture 2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9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98431" y="79926"/>
            <a:ext cx="8478211" cy="4900495"/>
          </a:xfrm>
        </p:spPr>
        <p:txBody>
          <a:bodyPr/>
          <a:lstStyle>
            <a:lvl1pPr marL="168275" indent="-168275"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“Click to edit Master title style.”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6713" y="5257800"/>
            <a:ext cx="8315325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8925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50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&amp;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3000">
                <a:srgbClr val="00497E"/>
              </a:gs>
              <a:gs pos="79000">
                <a:schemeClr val="tx2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 descr="Kinetic_Wave_12_white.png"/>
          <p:cNvPicPr>
            <a:picLocks noChangeAspect="1"/>
          </p:cNvPicPr>
          <p:nvPr userDrawn="1"/>
        </p:nvPicPr>
        <p:blipFill>
          <a:blip r:embed="rId2"/>
          <a:srcRect l="41726" b="17277"/>
          <a:stretch>
            <a:fillRect/>
          </a:stretch>
        </p:blipFill>
        <p:spPr>
          <a:xfrm flipV="1">
            <a:off x="0" y="0"/>
            <a:ext cx="5487893" cy="6019800"/>
          </a:xfrm>
          <a:prstGeom prst="rect">
            <a:avLst/>
          </a:prstGeom>
        </p:spPr>
      </p:pic>
      <p:pic>
        <p:nvPicPr>
          <p:cNvPr id="9" name="Picture 8" descr="white.HGST.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3813" y="5610225"/>
            <a:ext cx="1952626" cy="7810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05300" y="2990850"/>
            <a:ext cx="4521200" cy="11239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Enter Text Here</a:t>
            </a:r>
            <a:endParaRPr lang="en-US" dirty="0"/>
          </a:p>
        </p:txBody>
      </p: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750" dirty="0">
                <a:solidFill>
                  <a:srgbClr val="FFFFFF"/>
                </a:solidFill>
                <a:latin typeface="Arial"/>
              </a:rPr>
              <a:t>© </a:t>
            </a:r>
            <a:r>
              <a:rPr lang="en-US" altLang="en-US" sz="750" dirty="0" smtClean="0">
                <a:solidFill>
                  <a:srgbClr val="FFFFFF"/>
                </a:solidFill>
                <a:latin typeface="Arial"/>
              </a:rPr>
              <a:t>2013  HGST, INC.  </a:t>
            </a:r>
            <a:r>
              <a:rPr lang="en-US" altLang="en-US" sz="750" dirty="0" smtClean="0">
                <a:solidFill>
                  <a:srgbClr val="7A777A"/>
                </a:solidFill>
                <a:latin typeface="Arial"/>
              </a:rPr>
              <a:t>|  HGST CONFIDENTIAL   </a:t>
            </a:r>
            <a:fld id="{20F095AD-AE88-4357-B2F1-2D2E5989BA31}" type="slidenum">
              <a:rPr lang="en-US" altLang="en-US" sz="800" smtClean="0">
                <a:solidFill>
                  <a:srgbClr val="7A777A"/>
                </a:solidFill>
                <a:latin typeface="Arial"/>
              </a:rPr>
              <a:pPr algn="r" ea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lang="en-US" altLang="en-US" sz="750" dirty="0" smtClean="0">
              <a:solidFill>
                <a:srgbClr val="7A777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356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&amp; Thank You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inetic_Wave_12_DK_BLU.png"/>
          <p:cNvPicPr>
            <a:picLocks noChangeAspect="1"/>
          </p:cNvPicPr>
          <p:nvPr userDrawn="1"/>
        </p:nvPicPr>
        <p:blipFill>
          <a:blip r:embed="rId2"/>
          <a:srcRect l="36882" b="15093"/>
          <a:stretch>
            <a:fillRect/>
          </a:stretch>
        </p:blipFill>
        <p:spPr>
          <a:xfrm flipV="1">
            <a:off x="0" y="0"/>
            <a:ext cx="3727450" cy="5822950"/>
          </a:xfrm>
          <a:prstGeom prst="rect">
            <a:avLst/>
          </a:prstGeom>
        </p:spPr>
      </p:pic>
      <p:pic>
        <p:nvPicPr>
          <p:cNvPr id="8" name="Picture 7" descr="HGST_aWDc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596" y="5715000"/>
            <a:ext cx="1735957" cy="596735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05300" y="2990850"/>
            <a:ext cx="4521200" cy="11239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Enter Text Here</a:t>
            </a:r>
            <a:endParaRPr lang="en-US" dirty="0"/>
          </a:p>
        </p:txBody>
      </p: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750" dirty="0">
                <a:solidFill>
                  <a:srgbClr val="7A777A"/>
                </a:solidFill>
                <a:latin typeface="Arial"/>
              </a:rPr>
              <a:t>© </a:t>
            </a:r>
            <a:r>
              <a:rPr lang="en-US" altLang="en-US" sz="750" dirty="0" smtClean="0">
                <a:solidFill>
                  <a:srgbClr val="7A777A"/>
                </a:solidFill>
                <a:latin typeface="Arial"/>
              </a:rPr>
              <a:t>2013  HGST, INC.  |  HGST CONFIDENTIAL   </a:t>
            </a:r>
            <a:fld id="{20F095AD-AE88-4357-B2F1-2D2E5989BA31}" type="slidenum">
              <a:rPr lang="en-US" altLang="en-US" sz="800" smtClean="0">
                <a:solidFill>
                  <a:srgbClr val="7A777A"/>
                </a:solidFill>
                <a:latin typeface="Arial"/>
              </a:rPr>
              <a:pPr algn="r" ea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lang="en-US" altLang="en-US" sz="750" dirty="0" smtClean="0">
              <a:solidFill>
                <a:srgbClr val="7A777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328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899" y="353296"/>
            <a:ext cx="2305051" cy="789893"/>
          </a:xfrm>
          <a:prstGeom prst="rect">
            <a:avLst/>
          </a:prstGeom>
        </p:spPr>
      </p:pic>
      <p:pic>
        <p:nvPicPr>
          <p:cNvPr id="23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pic>
        <p:nvPicPr>
          <p:cNvPr id="22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181350" y="426856"/>
            <a:ext cx="5962650" cy="6431144"/>
          </a:xfrm>
          <a:prstGeom prst="rect">
            <a:avLst/>
          </a:prstGeom>
        </p:spPr>
      </p:pic>
      <p:sp>
        <p:nvSpPr>
          <p:cNvPr id="107827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>
              <a:buClr>
                <a:srgbClr val="FF0000"/>
              </a:buClr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24"/>
          <p:cNvSpPr>
            <a:spLocks noChangeArrowheads="1"/>
          </p:cNvSpPr>
          <p:nvPr userDrawn="1"/>
        </p:nvSpPr>
        <p:spPr bwMode="auto">
          <a:xfrm>
            <a:off x="527050" y="6380851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900" dirty="0">
                <a:solidFill>
                  <a:srgbClr val="000000"/>
                </a:solidFill>
              </a:rPr>
              <a:t>© 2012 HGST, a Western Digital company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92402" y="63445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472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4060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4330600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200" b="1" kern="0" dirty="0" smtClean="0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79541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pic>
        <p:nvPicPr>
          <p:cNvPr id="4" name="Picture 3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2" name="Rectangle 20"/>
          <p:cNvSpPr>
            <a:spLocks noGrp="1" noChangeArrowheads="1"/>
          </p:cNvSpPr>
          <p:nvPr>
            <p:ph type="dt" sz="half" idx="11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3" name="Rectangle 21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6572509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4261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1775" indent="-231775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 descr="HGST_aWDco_2C_noburs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49" y="152400"/>
            <a:ext cx="1257301" cy="458889"/>
          </a:xfrm>
          <a:prstGeom prst="rect">
            <a:avLst/>
          </a:prstGeom>
        </p:spPr>
      </p:pic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900" dirty="0">
                <a:solidFill>
                  <a:srgbClr val="000000"/>
                </a:solidFill>
              </a:rPr>
              <a:t>© 2012 HGST, a Western Digital company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0" y="65574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81234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200" b="1" kern="0" dirty="0" smtClean="0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5240226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200" b="1" kern="0" dirty="0" smtClean="0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0514329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3710035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6650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918" t="37292" r="-8076"/>
          <a:stretch>
            <a:fillRect/>
          </a:stretch>
        </p:blipFill>
        <p:spPr>
          <a:xfrm rot="5400000" flipH="1" flipV="1">
            <a:off x="285105" y="3895080"/>
            <a:ext cx="2261890" cy="2832100"/>
          </a:xfrm>
          <a:prstGeom prst="rect">
            <a:avLst/>
          </a:prstGeom>
        </p:spPr>
      </p:pic>
      <p:pic>
        <p:nvPicPr>
          <p:cNvPr id="4" name="Picture 3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8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dirty="0">
              <a:latin typeface="Times" pitchFamily="18" charset="0"/>
            </a:endParaRPr>
          </a:p>
        </p:txBody>
      </p:sp>
      <p:sp>
        <p:nvSpPr>
          <p:cNvPr id="23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kern="1200" dirty="0">
                <a:solidFill>
                  <a:srgbClr val="7A777A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750" kern="1200" dirty="0" smtClean="0">
                <a:solidFill>
                  <a:srgbClr val="7A777A"/>
                </a:solidFill>
                <a:latin typeface="Arial" charset="0"/>
                <a:ea typeface="ＭＳ Ｐゴシック" pitchFamily="34" charset="-128"/>
                <a:cs typeface="Arial" charset="0"/>
              </a:rPr>
              <a:t>2014  HGST, INC.  </a:t>
            </a:r>
            <a:r>
              <a:rPr lang="en-US" altLang="en-US" sz="750" dirty="0" smtClean="0">
                <a:solidFill>
                  <a:srgbClr val="7A777A"/>
                </a:solidFill>
              </a:rPr>
              <a:t>|  HGST CONFIDENTIAL   </a:t>
            </a:r>
            <a:fld id="{20F095AD-AE88-4357-B2F1-2D2E5989BA31}" type="slidenum">
              <a:rPr lang="en-US" altLang="en-US" sz="800" smtClean="0">
                <a:solidFill>
                  <a:srgbClr val="7A777A"/>
                </a:solidFill>
              </a:rPr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50" dirty="0" smtClean="0">
              <a:solidFill>
                <a:srgbClr val="7A777A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033" y="79926"/>
            <a:ext cx="8281609" cy="976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0" y="6441352"/>
            <a:ext cx="9144000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3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02" r:id="rId2"/>
    <p:sldLayoutId id="2147483682" r:id="rId3"/>
    <p:sldLayoutId id="2147483699" r:id="rId4"/>
    <p:sldLayoutId id="2147483693" r:id="rId5"/>
    <p:sldLayoutId id="2147483700" r:id="rId6"/>
    <p:sldLayoutId id="2147483688" r:id="rId7"/>
    <p:sldLayoutId id="2147483697" r:id="rId8"/>
    <p:sldLayoutId id="2147483698" r:id="rId9"/>
    <p:sldLayoutId id="2147483701" r:id="rId10"/>
    <p:sldLayoutId id="2147483690" r:id="rId11"/>
    <p:sldLayoutId id="2147483695" r:id="rId12"/>
    <p:sldLayoutId id="2147483696" r:id="rId13"/>
    <p:sldLayoutId id="2147483691" r:id="rId14"/>
    <p:sldLayoutId id="2147483687" r:id="rId15"/>
    <p:sldLayoutId id="2147483689" r:id="rId16"/>
    <p:sldLayoutId id="214748369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0ABD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0188" indent="-230188" algn="l" rtl="0" fontAlgn="base">
        <a:spcBef>
          <a:spcPct val="60000"/>
        </a:spcBef>
        <a:spcAft>
          <a:spcPct val="20000"/>
        </a:spcAft>
        <a:buClr>
          <a:srgbClr val="00ABD2"/>
        </a:buClr>
        <a:buSzPct val="100000"/>
        <a:buFont typeface="Arial"/>
        <a:buChar char="•"/>
        <a:defRPr sz="2200" b="0">
          <a:solidFill>
            <a:schemeClr val="tx1"/>
          </a:solidFill>
          <a:latin typeface="+mn-lt"/>
          <a:ea typeface="+mn-ea"/>
          <a:cs typeface="+mn-cs"/>
        </a:defRPr>
      </a:lvl1pPr>
      <a:lvl2pPr marL="452438" indent="0" algn="l" rtl="0" fontAlgn="base">
        <a:spcBef>
          <a:spcPct val="0"/>
        </a:spcBef>
        <a:spcAft>
          <a:spcPct val="20000"/>
        </a:spcAft>
        <a:buClr>
          <a:srgbClr val="00ABD2"/>
        </a:buClr>
        <a:buNone/>
        <a:defRPr sz="1800" b="0">
          <a:solidFill>
            <a:srgbClr val="7A777A"/>
          </a:solidFill>
          <a:latin typeface="+mn-lt"/>
          <a:cs typeface="+mn-cs"/>
        </a:defRPr>
      </a:lvl2pPr>
      <a:lvl3pPr marL="855663" indent="-173038" algn="l" rtl="0" fontAlgn="base">
        <a:spcBef>
          <a:spcPct val="0"/>
        </a:spcBef>
        <a:spcAft>
          <a:spcPct val="20000"/>
        </a:spcAft>
        <a:buClr>
          <a:schemeClr val="accent4"/>
        </a:buClr>
        <a:buChar char="–"/>
        <a:defRPr sz="1400" b="0">
          <a:solidFill>
            <a:srgbClr val="7A777A"/>
          </a:solidFill>
          <a:latin typeface="+mn-lt"/>
          <a:cs typeface="+mn-cs"/>
        </a:defRPr>
      </a:lvl3pPr>
      <a:lvl4pPr marL="1146175" indent="-176213" algn="l" rtl="0" fontAlgn="base">
        <a:spcBef>
          <a:spcPct val="0"/>
        </a:spcBef>
        <a:spcAft>
          <a:spcPct val="20000"/>
        </a:spcAft>
        <a:buClr>
          <a:srgbClr val="00ABD2"/>
        </a:buClr>
        <a:buChar char="»"/>
        <a:defRPr sz="1200" b="0">
          <a:solidFill>
            <a:schemeClr val="tx1"/>
          </a:solidFill>
          <a:latin typeface="+mn-lt"/>
          <a:cs typeface="+mn-cs"/>
        </a:defRPr>
      </a:lvl4pPr>
      <a:lvl5pPr marL="1422400" indent="-161925" algn="l" rtl="0" fontAlgn="base">
        <a:spcBef>
          <a:spcPct val="0"/>
        </a:spcBef>
        <a:spcAft>
          <a:spcPct val="20000"/>
        </a:spcAft>
        <a:buClr>
          <a:srgbClr val="00ABD2"/>
        </a:buClr>
        <a:buChar char="•"/>
        <a:defRPr sz="1000" b="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sz="1800" b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/>
        </p:nvPicPr>
        <p:blipFill>
          <a:blip r:embed="rId15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003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charset="0"/>
              <a:defRPr sz="1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charset="0"/>
              <a:defRPr sz="1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charset="0"/>
              <a:defRPr sz="1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charset="0"/>
              <a:defRPr sz="1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2400" b="0" smtClea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100358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sz="18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="0">
                <a:solidFill>
                  <a:srgbClr val="00588D"/>
                </a:solidFill>
              </a:defRPr>
            </a:lvl1pPr>
          </a:lstStyle>
          <a:p>
            <a:fld id="{ADF46DAA-A764-4AD1-981F-0836BE4BBB01}" type="slidenum">
              <a:rPr lang="en-US" sz="1000">
                <a:latin typeface="Arial" panose="020B0604020202020204" pitchFamily="34" charset="0"/>
                <a:ea typeface="MS PGothic" panose="020B0600070205080204" pitchFamily="34" charset="-128"/>
                <a:cs typeface="Arial"/>
              </a:rPr>
              <a:pPr/>
              <a:t>‹#›</a:t>
            </a:fld>
            <a:endParaRPr lang="en-US" sz="1000">
              <a:latin typeface="Arial" panose="020B0604020202020204" pitchFamily="34" charset="0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100360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900" b="0">
                <a:solidFill>
                  <a:srgbClr val="000000"/>
                </a:solidFill>
                <a:cs typeface="Arial"/>
              </a:rPr>
              <a:t>© 2014 HGST, a Western Digital company</a:t>
            </a:r>
          </a:p>
        </p:txBody>
      </p:sp>
      <p:cxnSp>
        <p:nvCxnSpPr>
          <p:cNvPr id="100361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62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0363" name="Picture 29" descr="HGST_aWDco_2C_noburst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52400"/>
            <a:ext cx="12573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7313613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22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anose="05000000000000000000" pitchFamily="2" charset="2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Arial" charset="0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ea typeface="Arial" charset="0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Arial" charset="0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ea typeface="Arial" charset="0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 sz="2400" dirty="0" smtClean="0">
              <a:solidFill>
                <a:srgbClr val="000000"/>
              </a:solidFill>
              <a:latin typeface="Times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1027" name="Rectangle 9"/>
          <p:cNvSpPr>
            <a:spLocks noChangeArrowheads="1"/>
          </p:cNvSpPr>
          <p:nvPr userDrawn="1"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ja-JP" altLang="en-US" sz="1800" dirty="0" smtClean="0">
              <a:solidFill>
                <a:srgbClr val="000000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588D"/>
                </a:solidFill>
                <a:ea typeface="ＭＳ Ｐゴシック" panose="020B0600070205080204" pitchFamily="50" charset="-128"/>
              </a:defRPr>
            </a:lvl1pPr>
          </a:lstStyle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3ECF8F-43C6-4553-BB89-3262CE1B6DE2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ＭＳ Ｐゴシック" pitchFamily="50" charset="-128"/>
                <a:cs typeface="Arial" charset="0"/>
              </a:defRPr>
            </a:lvl1pPr>
          </a:lstStyle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353E28A-3484-45E0-A9C9-4EDE1BA75D10}" type="datetime1">
              <a:rPr lang="en-US" altLang="ja-JP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6/6/2014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588D"/>
                </a:solidFill>
                <a:latin typeface="Arial" charset="0"/>
                <a:ea typeface="ＭＳ Ｐゴシック" pitchFamily="50" charset="-128"/>
                <a:cs typeface="Arial" charset="0"/>
              </a:defRPr>
            </a:lvl1pPr>
          </a:lstStyle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/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900" dirty="0" smtClean="0">
                <a:solidFill>
                  <a:srgbClr val="000000"/>
                </a:solidFill>
                <a:ea typeface="ＭＳ Ｐゴシック" panose="020B0600070205080204" pitchFamily="50" charset="-128"/>
              </a:rPr>
              <a:t>© 201</a:t>
            </a:r>
            <a:r>
              <a:rPr lang="en-US" altLang="ja-JP" sz="900" dirty="0" smtClean="0">
                <a:solidFill>
                  <a:srgbClr val="000000"/>
                </a:solidFill>
                <a:ea typeface="ＭＳ Ｐゴシック" panose="020B0600070205080204" pitchFamily="50" charset="-128"/>
              </a:rPr>
              <a:t>4</a:t>
            </a:r>
            <a:r>
              <a:rPr lang="en-US" altLang="en-US" sz="900" dirty="0" smtClean="0">
                <a:solidFill>
                  <a:srgbClr val="000000"/>
                </a:solidFill>
                <a:ea typeface="ＭＳ Ｐゴシック" panose="020B0600070205080204" pitchFamily="50" charset="-128"/>
              </a:rPr>
              <a:t> HGST, a Western Digital company</a:t>
            </a:r>
          </a:p>
        </p:txBody>
      </p:sp>
      <p:cxnSp>
        <p:nvCxnSpPr>
          <p:cNvPr id="1032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3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35" name="Picture 13" descr="HGST_aWDco_2C_301c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7" name="Rectangle 24"/>
          <p:cNvSpPr>
            <a:spLocks noChangeArrowheads="1"/>
          </p:cNvSpPr>
          <p:nvPr/>
        </p:nvSpPr>
        <p:spPr bwMode="auto">
          <a:xfrm>
            <a:off x="2706688" y="6629400"/>
            <a:ext cx="16367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900" dirty="0" smtClean="0">
                <a:solidFill>
                  <a:srgbClr val="548DD4"/>
                </a:solidFill>
                <a:ea typeface="ＭＳ Ｐゴシック" panose="020B0600070205080204" pitchFamily="50" charset="-128"/>
              </a:rPr>
              <a:t>HGST Confidential</a:t>
            </a:r>
          </a:p>
        </p:txBody>
      </p:sp>
      <p:sp>
        <p:nvSpPr>
          <p:cNvPr id="1038" name="Rectangle 6"/>
          <p:cNvSpPr>
            <a:spLocks noChangeArrowheads="1"/>
          </p:cNvSpPr>
          <p:nvPr userDrawn="1"/>
        </p:nvSpPr>
        <p:spPr bwMode="auto">
          <a:xfrm>
            <a:off x="4446588" y="6591300"/>
            <a:ext cx="243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ja-JP" sz="1000" b="1" i="1" u="sng" dirty="0" smtClean="0">
                <a:solidFill>
                  <a:srgbClr val="FF0000"/>
                </a:solidFill>
                <a:ea typeface="ＭＳ Ｐゴシック" panose="020B0600070205080204" pitchFamily="50" charset="-128"/>
              </a:rPr>
              <a:t>HGST Internal Discussion Purpose Only 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ja-JP" altLang="en-US" sz="1000" b="1" i="1" dirty="0" smtClean="0">
                <a:solidFill>
                  <a:srgbClr val="FF0000"/>
                </a:solidFill>
                <a:ea typeface="ＭＳ Ｐゴシック" panose="020B0600070205080204" pitchFamily="50" charset="-128"/>
              </a:rPr>
              <a:t>　　　　              </a:t>
            </a:r>
            <a:r>
              <a:rPr lang="en-US" altLang="ja-JP" sz="1000" b="1" i="1" u="sng" dirty="0" smtClean="0">
                <a:solidFill>
                  <a:srgbClr val="FF0000"/>
                </a:solidFill>
                <a:ea typeface="ＭＳ Ｐゴシック" panose="020B0600070205080204" pitchFamily="50" charset="-128"/>
              </a:rPr>
              <a:t>– Not for Customer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3757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anose="05000000000000000000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3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750" dirty="0">
                <a:solidFill>
                  <a:srgbClr val="7A777A"/>
                </a:solidFill>
              </a:rPr>
              <a:t>© </a:t>
            </a:r>
            <a:r>
              <a:rPr lang="en-US" altLang="en-US" sz="750" dirty="0" smtClean="0">
                <a:solidFill>
                  <a:srgbClr val="7A777A"/>
                </a:solidFill>
              </a:rPr>
              <a:t>2014  HGST, INC.  |  HGST CONFIDENTIAL   </a:t>
            </a:r>
            <a:fld id="{20F095AD-AE88-4357-B2F1-2D2E5989BA31}" type="slidenum">
              <a:rPr lang="en-US" altLang="en-US" sz="800" smtClean="0">
                <a:solidFill>
                  <a:srgbClr val="7A777A"/>
                </a:solidFill>
              </a:rPr>
              <a:pPr algn="r" ea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lang="en-US" altLang="en-US" sz="750" dirty="0" smtClean="0">
              <a:solidFill>
                <a:srgbClr val="7A777A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033" y="79926"/>
            <a:ext cx="8281609" cy="976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0" y="6441352"/>
            <a:ext cx="9144000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3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437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0ABD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0188" indent="-230188" algn="l" rtl="0" fontAlgn="base">
        <a:spcBef>
          <a:spcPct val="60000"/>
        </a:spcBef>
        <a:spcAft>
          <a:spcPct val="20000"/>
        </a:spcAft>
        <a:buClr>
          <a:srgbClr val="00ABD2"/>
        </a:buClr>
        <a:buSzPct val="100000"/>
        <a:buFont typeface="Arial"/>
        <a:buChar char="•"/>
        <a:defRPr sz="2200" b="0">
          <a:solidFill>
            <a:schemeClr val="tx1"/>
          </a:solidFill>
          <a:latin typeface="+mn-lt"/>
          <a:ea typeface="+mn-ea"/>
          <a:cs typeface="+mn-cs"/>
        </a:defRPr>
      </a:lvl1pPr>
      <a:lvl2pPr marL="452438" indent="0" algn="l" rtl="0" fontAlgn="base">
        <a:spcBef>
          <a:spcPct val="0"/>
        </a:spcBef>
        <a:spcAft>
          <a:spcPct val="20000"/>
        </a:spcAft>
        <a:buClr>
          <a:srgbClr val="00ABD2"/>
        </a:buClr>
        <a:buNone/>
        <a:defRPr sz="1800" b="0">
          <a:solidFill>
            <a:srgbClr val="7A777A"/>
          </a:solidFill>
          <a:latin typeface="+mn-lt"/>
          <a:cs typeface="+mn-cs"/>
        </a:defRPr>
      </a:lvl2pPr>
      <a:lvl3pPr marL="855663" indent="-173038" algn="l" rtl="0" fontAlgn="base">
        <a:spcBef>
          <a:spcPct val="0"/>
        </a:spcBef>
        <a:spcAft>
          <a:spcPct val="20000"/>
        </a:spcAft>
        <a:buClr>
          <a:schemeClr val="accent4"/>
        </a:buClr>
        <a:buChar char="–"/>
        <a:defRPr sz="1400" b="0">
          <a:solidFill>
            <a:srgbClr val="7A777A"/>
          </a:solidFill>
          <a:latin typeface="+mn-lt"/>
          <a:cs typeface="+mn-cs"/>
        </a:defRPr>
      </a:lvl3pPr>
      <a:lvl4pPr marL="1146175" indent="-176213" algn="l" rtl="0" fontAlgn="base">
        <a:spcBef>
          <a:spcPct val="0"/>
        </a:spcBef>
        <a:spcAft>
          <a:spcPct val="20000"/>
        </a:spcAft>
        <a:buClr>
          <a:srgbClr val="00ABD2"/>
        </a:buClr>
        <a:buChar char="»"/>
        <a:defRPr sz="1200" b="0">
          <a:solidFill>
            <a:schemeClr val="tx1"/>
          </a:solidFill>
          <a:latin typeface="+mn-lt"/>
          <a:cs typeface="+mn-cs"/>
        </a:defRPr>
      </a:lvl4pPr>
      <a:lvl5pPr marL="1422400" indent="-161925" algn="l" rtl="0" fontAlgn="base">
        <a:spcBef>
          <a:spcPct val="0"/>
        </a:spcBef>
        <a:spcAft>
          <a:spcPct val="20000"/>
        </a:spcAft>
        <a:buClr>
          <a:srgbClr val="00ABD2"/>
        </a:buClr>
        <a:buChar char="•"/>
        <a:defRPr sz="1000" b="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3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750" dirty="0">
                <a:solidFill>
                  <a:srgbClr val="7A777A"/>
                </a:solidFill>
                <a:latin typeface="Arial"/>
              </a:rPr>
              <a:t>© </a:t>
            </a:r>
            <a:r>
              <a:rPr lang="en-US" altLang="en-US" sz="750" dirty="0" smtClean="0">
                <a:solidFill>
                  <a:srgbClr val="7A777A"/>
                </a:solidFill>
                <a:latin typeface="Arial"/>
              </a:rPr>
              <a:t>2014  HGST, INC.  |  HGST CONFIDENTIAL   </a:t>
            </a:r>
            <a:fld id="{20F095AD-AE88-4357-B2F1-2D2E5989BA31}" type="slidenum">
              <a:rPr lang="en-US" altLang="en-US" sz="800" smtClean="0">
                <a:solidFill>
                  <a:srgbClr val="7A777A"/>
                </a:solidFill>
                <a:latin typeface="Arial"/>
              </a:rPr>
              <a:pPr algn="r" ea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lang="en-US" altLang="en-US" sz="750" dirty="0" smtClean="0">
              <a:solidFill>
                <a:srgbClr val="7A777A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033" y="79926"/>
            <a:ext cx="8281609" cy="976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0" y="6441352"/>
            <a:ext cx="9144000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3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3889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0ABD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0188" indent="-230188" algn="l" rtl="0" fontAlgn="base">
        <a:spcBef>
          <a:spcPct val="60000"/>
        </a:spcBef>
        <a:spcAft>
          <a:spcPct val="20000"/>
        </a:spcAft>
        <a:buClr>
          <a:srgbClr val="00ABD2"/>
        </a:buClr>
        <a:buSzPct val="100000"/>
        <a:buFont typeface="Arial"/>
        <a:buChar char="•"/>
        <a:defRPr sz="2200" b="0">
          <a:solidFill>
            <a:schemeClr val="tx1"/>
          </a:solidFill>
          <a:latin typeface="+mn-lt"/>
          <a:ea typeface="+mn-ea"/>
          <a:cs typeface="+mn-cs"/>
        </a:defRPr>
      </a:lvl1pPr>
      <a:lvl2pPr marL="452438" indent="0" algn="l" rtl="0" fontAlgn="base">
        <a:spcBef>
          <a:spcPct val="0"/>
        </a:spcBef>
        <a:spcAft>
          <a:spcPct val="20000"/>
        </a:spcAft>
        <a:buClr>
          <a:srgbClr val="00ABD2"/>
        </a:buClr>
        <a:buNone/>
        <a:defRPr sz="1800" b="0">
          <a:solidFill>
            <a:srgbClr val="7A777A"/>
          </a:solidFill>
          <a:latin typeface="+mn-lt"/>
          <a:cs typeface="+mn-cs"/>
        </a:defRPr>
      </a:lvl2pPr>
      <a:lvl3pPr marL="855663" indent="-173038" algn="l" rtl="0" fontAlgn="base">
        <a:spcBef>
          <a:spcPct val="0"/>
        </a:spcBef>
        <a:spcAft>
          <a:spcPct val="20000"/>
        </a:spcAft>
        <a:buClr>
          <a:schemeClr val="accent4"/>
        </a:buClr>
        <a:buChar char="–"/>
        <a:defRPr sz="1400" b="0">
          <a:solidFill>
            <a:srgbClr val="7A777A"/>
          </a:solidFill>
          <a:latin typeface="+mn-lt"/>
          <a:cs typeface="+mn-cs"/>
        </a:defRPr>
      </a:lvl3pPr>
      <a:lvl4pPr marL="1146175" indent="-176213" algn="l" rtl="0" fontAlgn="base">
        <a:spcBef>
          <a:spcPct val="0"/>
        </a:spcBef>
        <a:spcAft>
          <a:spcPct val="20000"/>
        </a:spcAft>
        <a:buClr>
          <a:srgbClr val="00ABD2"/>
        </a:buClr>
        <a:buChar char="»"/>
        <a:defRPr sz="1200" b="0">
          <a:solidFill>
            <a:schemeClr val="tx1"/>
          </a:solidFill>
          <a:latin typeface="+mn-lt"/>
          <a:cs typeface="+mn-cs"/>
        </a:defRPr>
      </a:lvl4pPr>
      <a:lvl5pPr marL="1422400" indent="-161925" algn="l" rtl="0" fontAlgn="base">
        <a:spcBef>
          <a:spcPct val="0"/>
        </a:spcBef>
        <a:spcAft>
          <a:spcPct val="20000"/>
        </a:spcAft>
        <a:buClr>
          <a:srgbClr val="00ABD2"/>
        </a:buClr>
        <a:buChar char="•"/>
        <a:defRPr sz="1000" b="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077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2155"/>
            <a:ext cx="8455025" cy="53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900" dirty="0">
                <a:solidFill>
                  <a:srgbClr val="000000"/>
                </a:solidFill>
              </a:rPr>
              <a:t>© 2012 HGST, a Western Digital company</a:t>
            </a:r>
          </a:p>
        </p:txBody>
      </p:sp>
      <p:cxnSp>
        <p:nvCxnSpPr>
          <p:cNvPr id="20" name="Straight Connector 19"/>
          <p:cNvCxnSpPr/>
          <p:nvPr userDrawn="1"/>
        </p:nvCxnSpPr>
        <p:spPr bwMode="auto">
          <a:xfrm>
            <a:off x="0" y="65955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2" name="Picture 21" descr="HGST_aWDco_2C.jpg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502" y="68308"/>
            <a:ext cx="1451226" cy="61319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6566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fontAlgn="base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fontAlgn="base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fontAlgn="base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clipse_%28software%29" TargetMode="External"/><Relationship Id="rId2" Type="http://schemas.openxmlformats.org/officeDocument/2006/relationships/hyperlink" Target="http://en.wikipedia.org/wiki/Integrated_development_environmen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n.wikipedia.org/wiki/JIRA#cite_note-JIRA-API-27" TargetMode="External"/><Relationship Id="rId5" Type="http://schemas.openxmlformats.org/officeDocument/2006/relationships/hyperlink" Target="http://en.wikipedia.org/wiki/Application_programming_interface" TargetMode="External"/><Relationship Id="rId4" Type="http://schemas.openxmlformats.org/officeDocument/2006/relationships/hyperlink" Target="http://en.wikipedia.org/wiki/IntelliJ_IDE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JIRA </a:t>
            </a:r>
            <a:r>
              <a:rPr lang="en-US" dirty="0" err="1" smtClean="0"/>
              <a:t>PoC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IT Steering Committee Backup 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12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72" y="324485"/>
            <a:ext cx="8229600" cy="457200"/>
          </a:xfrm>
        </p:spPr>
        <p:txBody>
          <a:bodyPr anchor="ctr"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706418"/>
              </p:ext>
            </p:extLst>
          </p:nvPr>
        </p:nvGraphicFramePr>
        <p:xfrm>
          <a:off x="544419" y="2423615"/>
          <a:ext cx="5479863" cy="1828800"/>
        </p:xfrm>
        <a:graphic>
          <a:graphicData uri="http://schemas.openxmlformats.org/drawingml/2006/table">
            <a:tbl>
              <a:tblPr/>
              <a:tblGrid>
                <a:gridCol w="547986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Enterprise Software Development Tools Alignment</a:t>
                      </a:r>
                      <a:endParaRPr kumimoji="0" 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j-lt"/>
                          <a:cs typeface="Arial" charset="0"/>
                        </a:rPr>
                        <a:t>JIRA Background Information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JIRA Implementation Vendor Options</a:t>
                      </a:r>
                      <a:endParaRPr kumimoji="0" 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endParaRPr kumimoji="0" 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45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Tools </a:t>
            </a:r>
            <a:r>
              <a:rPr lang="en-US" dirty="0"/>
              <a:t>and Processes Survey</a:t>
            </a: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35705208"/>
              </p:ext>
            </p:extLst>
          </p:nvPr>
        </p:nvGraphicFramePr>
        <p:xfrm>
          <a:off x="123826" y="1056786"/>
          <a:ext cx="9020174" cy="497225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05115"/>
                <a:gridCol w="1262989"/>
                <a:gridCol w="980149"/>
                <a:gridCol w="1230081"/>
                <a:gridCol w="1038688"/>
                <a:gridCol w="1134384"/>
                <a:gridCol w="1134384"/>
                <a:gridCol w="1134384"/>
              </a:tblGrid>
              <a:tr h="756642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Development</a:t>
                      </a:r>
                    </a:p>
                    <a:p>
                      <a:pPr algn="ctr"/>
                      <a:r>
                        <a:rPr lang="en-US" sz="1200" dirty="0" smtClean="0"/>
                        <a:t>Process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SCM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Build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Defect</a:t>
                      </a:r>
                      <a:r>
                        <a:rPr lang="en-US" sz="1200" baseline="0" dirty="0" smtClean="0"/>
                        <a:t> Tracking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Test Tracking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Instant Messaging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Code</a:t>
                      </a:r>
                      <a:r>
                        <a:rPr lang="en-US" sz="1200" baseline="0" dirty="0" smtClean="0"/>
                        <a:t> Reviews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</a:tr>
              <a:tr h="975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Foundation </a:t>
                      </a:r>
                    </a:p>
                    <a:p>
                      <a:pPr algn="ctr"/>
                      <a:r>
                        <a:rPr lang="en-US" sz="1200" b="1" dirty="0" smtClean="0"/>
                        <a:t>Pak</a:t>
                      </a:r>
                    </a:p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Hybrid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Mercurial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Homegrown</a:t>
                      </a:r>
                      <a:r>
                        <a:rPr lang="en-US" sz="1200" baseline="0" dirty="0" smtClean="0"/>
                        <a:t> scripts (automated builds, email notifications)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Bugzilla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TestLink</a:t>
                      </a:r>
                      <a:r>
                        <a:rPr lang="en-US" sz="1200" baseline="0" dirty="0" smtClean="0"/>
                        <a:t/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>Google Docs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SameTime</a:t>
                      </a:r>
                      <a:endParaRPr lang="en-US" sz="1200" dirty="0" smtClean="0"/>
                    </a:p>
                    <a:p>
                      <a:pPr algn="ctr"/>
                      <a:r>
                        <a:rPr lang="en-US" sz="1200" dirty="0" smtClean="0"/>
                        <a:t>Skype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Peer+</a:t>
                      </a:r>
                    </a:p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200" dirty="0" smtClean="0"/>
                        <a:t>Review</a:t>
                      </a:r>
                      <a:r>
                        <a:rPr lang="en-US" sz="1200" baseline="0" dirty="0" smtClean="0"/>
                        <a:t> Board</a:t>
                      </a:r>
                    </a:p>
                    <a:p>
                      <a:pPr algn="ctr"/>
                      <a:endParaRPr lang="en-US" sz="1200" baseline="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62061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FMC</a:t>
                      </a: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Agile + Rally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SVN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Homegrown</a:t>
                      </a:r>
                      <a:r>
                        <a:rPr lang="en-US" sz="1200" baseline="0" dirty="0" smtClean="0"/>
                        <a:t> Utilities + 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Jenkins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Bugzilla</a:t>
                      </a:r>
                      <a:r>
                        <a:rPr lang="en-US" sz="1200" dirty="0" smtClean="0"/>
                        <a:t> 4.2.2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TestLink</a:t>
                      </a:r>
                      <a:endParaRPr lang="en-US" sz="1200" dirty="0" smtClean="0"/>
                    </a:p>
                    <a:p>
                      <a:pPr algn="ctr"/>
                      <a:r>
                        <a:rPr lang="en-US" sz="1200" dirty="0" smtClean="0"/>
                        <a:t>Google</a:t>
                      </a:r>
                      <a:r>
                        <a:rPr lang="en-US" sz="1200" baseline="0" dirty="0" smtClean="0"/>
                        <a:t> Docs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Skype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Review Board</a:t>
                      </a:r>
                      <a:endParaRPr lang="en-US" sz="1200" b="1" dirty="0"/>
                    </a:p>
                  </a:txBody>
                  <a:tcPr/>
                </a:tc>
              </a:tr>
              <a:tr h="62061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Virident</a:t>
                      </a:r>
                    </a:p>
                    <a:p>
                      <a:pPr algn="ctr"/>
                      <a:r>
                        <a:rPr lang="en-US" sz="1200" b="1" dirty="0" smtClean="0"/>
                        <a:t>Driver</a:t>
                      </a: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Waterfall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SVN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Homegrown Utilities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Bugzilla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4.2.2 – want JIRA</a:t>
                      </a:r>
                      <a:endParaRPr lang="en-US" sz="1200" dirty="0" smtClean="0"/>
                    </a:p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TestLink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Skype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Review Board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55872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HGST Driver</a:t>
                      </a:r>
                    </a:p>
                    <a:p>
                      <a:pPr algn="ctr"/>
                      <a:r>
                        <a:rPr lang="en-US" sz="1200" b="1" dirty="0" smtClean="0"/>
                        <a:t>&amp;</a:t>
                      </a:r>
                      <a:r>
                        <a:rPr lang="en-US" sz="1200" b="1" baseline="0" dirty="0" smtClean="0"/>
                        <a:t> FW</a:t>
                      </a: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Git</a:t>
                      </a:r>
                      <a:r>
                        <a:rPr lang="en-US" sz="1200" baseline="0" dirty="0" smtClean="0"/>
                        <a:t> (in plan)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Jenkins (in</a:t>
                      </a:r>
                      <a:r>
                        <a:rPr lang="en-US" sz="1200" baseline="0" dirty="0" smtClean="0"/>
                        <a:t> plan)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FogBugz</a:t>
                      </a:r>
                      <a:r>
                        <a:rPr lang="en-US" sz="1200" baseline="0" dirty="0" smtClean="0"/>
                        <a:t> – want JIRA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Gerrit</a:t>
                      </a:r>
                      <a:endParaRPr lang="en-US" sz="1200" dirty="0"/>
                    </a:p>
                  </a:txBody>
                  <a:tcPr/>
                </a:tc>
              </a:tr>
              <a:tr h="59590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HGST</a:t>
                      </a:r>
                      <a:br>
                        <a:rPr lang="en-US" sz="12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 G-Tech Tem</a:t>
                      </a: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JIRA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59210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Cold</a:t>
                      </a:r>
                    </a:p>
                    <a:p>
                      <a:pPr algn="ctr"/>
                      <a:r>
                        <a:rPr lang="en-US" sz="1200" b="1" dirty="0" smtClean="0"/>
                        <a:t>Storage</a:t>
                      </a: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Agile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Git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Jenkins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JIRA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4714407" y="936888"/>
            <a:ext cx="1026827" cy="49692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5254" y="5993647"/>
            <a:ext cx="6809172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>
              <a:spcBef>
                <a:spcPct val="60000"/>
              </a:spcBef>
              <a:spcAft>
                <a:spcPts val="200"/>
              </a:spcAft>
              <a:buClr>
                <a:srgbClr val="00ABD2"/>
              </a:buClr>
              <a:buSzPct val="100000"/>
              <a:buNone/>
            </a:pPr>
            <a:r>
              <a:rPr lang="en-US" sz="2200" dirty="0" smtClean="0">
                <a:latin typeface="+mn-lt"/>
                <a:ea typeface="+mn-ea"/>
                <a:cs typeface="+mn-cs"/>
              </a:rPr>
              <a:t>Multiple Software Development Teams at HGST</a:t>
            </a:r>
            <a:br>
              <a:rPr lang="en-US" sz="2200" dirty="0" smtClean="0">
                <a:latin typeface="+mn-lt"/>
                <a:ea typeface="+mn-ea"/>
                <a:cs typeface="+mn-cs"/>
              </a:rPr>
            </a:br>
            <a:r>
              <a:rPr lang="en-US" sz="2200" dirty="0" smtClean="0">
                <a:latin typeface="+mn-lt"/>
                <a:ea typeface="+mn-ea"/>
                <a:cs typeface="+mn-cs"/>
              </a:rPr>
              <a:t>Either use JIRA or prefer to use JIRA moving forward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92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JIRA 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95033" y="1056786"/>
            <a:ext cx="8347738" cy="4786466"/>
          </a:xfrm>
        </p:spPr>
        <p:txBody>
          <a:bodyPr/>
          <a:lstStyle/>
          <a:p>
            <a:r>
              <a:rPr lang="en-US" sz="1800" dirty="0" smtClean="0">
                <a:solidFill>
                  <a:schemeClr val="tx2"/>
                </a:solidFill>
              </a:rPr>
              <a:t>JIRA Overview</a:t>
            </a:r>
          </a:p>
          <a:p>
            <a:pPr lvl="1"/>
            <a:r>
              <a:rPr lang="en-US" sz="1400" dirty="0" smtClean="0">
                <a:solidFill>
                  <a:schemeClr val="tx2"/>
                </a:solidFill>
              </a:rPr>
              <a:t>JIRA </a:t>
            </a:r>
            <a:r>
              <a:rPr lang="en-US" sz="1400" dirty="0">
                <a:solidFill>
                  <a:schemeClr val="tx2"/>
                </a:solidFill>
              </a:rPr>
              <a:t>is a proprietary issue tracking product, developed by </a:t>
            </a:r>
            <a:r>
              <a:rPr lang="en-US" sz="1400" dirty="0" err="1">
                <a:solidFill>
                  <a:schemeClr val="tx2"/>
                </a:solidFill>
              </a:rPr>
              <a:t>Atlassian</a:t>
            </a:r>
            <a:r>
              <a:rPr lang="en-US" sz="1400" dirty="0">
                <a:solidFill>
                  <a:schemeClr val="tx2"/>
                </a:solidFill>
              </a:rPr>
              <a:t>. It provides bug tracking, issue tracking, and project management functions</a:t>
            </a:r>
            <a:r>
              <a:rPr lang="en-US" sz="1400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Why is JIRA so widely used?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JIRA's flexible plugin architecture spawned a large number of integrations developed by the JIRA development community and third parties, including </a:t>
            </a:r>
            <a:r>
              <a:rPr lang="en-US" sz="1400" dirty="0">
                <a:solidFill>
                  <a:schemeClr val="tx2"/>
                </a:solidFill>
                <a:hlinkClick r:id="rId2" tooltip="Integrated development environment"/>
              </a:rPr>
              <a:t>IDEs</a:t>
            </a:r>
            <a:r>
              <a:rPr lang="en-US" sz="1400" dirty="0">
                <a:solidFill>
                  <a:schemeClr val="tx2"/>
                </a:solidFill>
              </a:rPr>
              <a:t> like </a:t>
            </a:r>
            <a:r>
              <a:rPr lang="en-US" sz="1400" dirty="0">
                <a:solidFill>
                  <a:schemeClr val="tx2"/>
                </a:solidFill>
                <a:hlinkClick r:id="rId3" tooltip="Eclipse (software)"/>
              </a:rPr>
              <a:t>Eclipse</a:t>
            </a:r>
            <a:r>
              <a:rPr lang="en-US" sz="1400" dirty="0">
                <a:solidFill>
                  <a:schemeClr val="tx2"/>
                </a:solidFill>
              </a:rPr>
              <a:t> and </a:t>
            </a:r>
            <a:r>
              <a:rPr lang="en-US" sz="1400" dirty="0" err="1">
                <a:solidFill>
                  <a:schemeClr val="tx2"/>
                </a:solidFill>
                <a:hlinkClick r:id="rId4" tooltip="IntelliJ IDEA"/>
              </a:rPr>
              <a:t>IntelliJ</a:t>
            </a:r>
            <a:r>
              <a:rPr lang="en-US" sz="1400" dirty="0">
                <a:solidFill>
                  <a:schemeClr val="tx2"/>
                </a:solidFill>
                <a:hlinkClick r:id="rId4" tooltip="IntelliJ IDEA"/>
              </a:rPr>
              <a:t> IDEA</a:t>
            </a:r>
            <a:r>
              <a:rPr lang="en-US" sz="1400" dirty="0">
                <a:solidFill>
                  <a:schemeClr val="tx2"/>
                </a:solidFill>
              </a:rPr>
              <a:t> using the </a:t>
            </a:r>
            <a:r>
              <a:rPr lang="en-US" sz="1400" dirty="0" err="1">
                <a:solidFill>
                  <a:schemeClr val="tx2"/>
                </a:solidFill>
              </a:rPr>
              <a:t>Atlassian</a:t>
            </a:r>
            <a:r>
              <a:rPr lang="en-US" sz="1400" dirty="0">
                <a:solidFill>
                  <a:schemeClr val="tx2"/>
                </a:solidFill>
              </a:rPr>
              <a:t> IDE Connector. The JIRA </a:t>
            </a:r>
            <a:r>
              <a:rPr lang="en-US" sz="1400" dirty="0">
                <a:solidFill>
                  <a:schemeClr val="tx2"/>
                </a:solidFill>
                <a:hlinkClick r:id="rId5" tooltip="Application programming interface"/>
              </a:rPr>
              <a:t>API</a:t>
            </a:r>
            <a:r>
              <a:rPr lang="en-US" sz="1400" baseline="30000" dirty="0">
                <a:solidFill>
                  <a:schemeClr val="tx2"/>
                </a:solidFill>
                <a:hlinkClick r:id="rId6"/>
              </a:rPr>
              <a:t>[27]</a:t>
            </a:r>
            <a:r>
              <a:rPr lang="en-US" sz="1400" dirty="0">
                <a:solidFill>
                  <a:schemeClr val="tx2"/>
                </a:solidFill>
              </a:rPr>
              <a:t> allows developers to integrate third-party applications into JIRA</a:t>
            </a:r>
            <a:r>
              <a:rPr lang="en-US" sz="1400" dirty="0" smtClean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According to </a:t>
            </a:r>
            <a:r>
              <a:rPr lang="en-US" sz="1400" dirty="0" err="1">
                <a:solidFill>
                  <a:schemeClr val="tx2"/>
                </a:solidFill>
              </a:rPr>
              <a:t>Atlassian</a:t>
            </a:r>
            <a:r>
              <a:rPr lang="en-US" sz="1400" dirty="0">
                <a:solidFill>
                  <a:schemeClr val="tx2"/>
                </a:solidFill>
              </a:rPr>
              <a:t>, JIRA is used for issue tracking and project management by over 25,000 customers in 122 countries around the </a:t>
            </a:r>
            <a:r>
              <a:rPr lang="en-US" sz="1400" dirty="0" smtClean="0">
                <a:solidFill>
                  <a:schemeClr val="tx2"/>
                </a:solidFill>
              </a:rPr>
              <a:t>globe.</a:t>
            </a:r>
          </a:p>
          <a:p>
            <a:pPr lvl="1"/>
            <a:r>
              <a:rPr lang="en-US" sz="1400" dirty="0" smtClean="0">
                <a:solidFill>
                  <a:schemeClr val="tx2"/>
                </a:solidFill>
              </a:rPr>
              <a:t>All HGST software development teams agreed aligning to an enterprise JIRA deployment supported by </a:t>
            </a:r>
            <a:r>
              <a:rPr lang="en-US" sz="1400" dirty="0" err="1" smtClean="0">
                <a:solidFill>
                  <a:schemeClr val="tx2"/>
                </a:solidFill>
              </a:rPr>
              <a:t>ISnT</a:t>
            </a:r>
            <a:r>
              <a:rPr lang="en-US" sz="1400" dirty="0" smtClean="0">
                <a:solidFill>
                  <a:schemeClr val="tx2"/>
                </a:solidFill>
              </a:rPr>
              <a:t> would be beneficial to projects new and old.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License Pricing (as reference for production deployment)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91379"/>
              </p:ext>
            </p:extLst>
          </p:nvPr>
        </p:nvGraphicFramePr>
        <p:xfrm>
          <a:off x="2274073" y="4691268"/>
          <a:ext cx="3811326" cy="107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663"/>
                <a:gridCol w="1905663"/>
              </a:tblGrid>
              <a:tr h="306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Number</a:t>
                      </a:r>
                      <a:r>
                        <a:rPr lang="en-US" sz="1200" baseline="0" dirty="0" smtClean="0"/>
                        <a:t> of Users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Enterprise License Yearly Cost*</a:t>
                      </a:r>
                      <a:endParaRPr lang="en-US" sz="1200" dirty="0"/>
                    </a:p>
                  </a:txBody>
                  <a:tcPr/>
                </a:tc>
              </a:tr>
              <a:tr h="306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$12000</a:t>
                      </a:r>
                    </a:p>
                  </a:txBody>
                  <a:tcPr/>
                </a:tc>
              </a:tr>
              <a:tr h="306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$16000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76777" y="5818441"/>
            <a:ext cx="4781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60000"/>
              </a:spcBef>
              <a:spcAft>
                <a:spcPts val="200"/>
              </a:spcAft>
              <a:buClr>
                <a:srgbClr val="00ABD2"/>
              </a:buClr>
              <a:buSzPct val="100000"/>
              <a:buNone/>
            </a:pPr>
            <a:r>
              <a:rPr lang="en-US" sz="1400" i="1" dirty="0" smtClean="0">
                <a:latin typeface="+mn-lt"/>
                <a:ea typeface="+mn-ea"/>
                <a:cs typeface="+mn-cs"/>
              </a:rPr>
              <a:t>*Installation costs and support costs </a:t>
            </a:r>
            <a:r>
              <a:rPr lang="en-US" sz="1400" i="1" dirty="0" smtClean="0">
                <a:latin typeface="+mn-lt"/>
                <a:ea typeface="+mn-ea"/>
                <a:cs typeface="+mn-cs"/>
              </a:rPr>
              <a:t>will </a:t>
            </a:r>
            <a:r>
              <a:rPr lang="en-US" sz="1400" i="1" dirty="0" smtClean="0">
                <a:latin typeface="+mn-lt"/>
                <a:ea typeface="+mn-ea"/>
                <a:cs typeface="+mn-cs"/>
              </a:rPr>
              <a:t>be extra; </a:t>
            </a:r>
            <a:br>
              <a:rPr lang="en-US" sz="1400" i="1" dirty="0" smtClean="0">
                <a:latin typeface="+mn-lt"/>
                <a:ea typeface="+mn-ea"/>
                <a:cs typeface="+mn-cs"/>
              </a:rPr>
            </a:br>
            <a:r>
              <a:rPr lang="en-US" sz="1400" i="1" dirty="0" smtClean="0">
                <a:latin typeface="+mn-lt"/>
                <a:ea typeface="+mn-ea"/>
                <a:cs typeface="+mn-cs"/>
              </a:rPr>
              <a:t>will get estimates of all production costs during </a:t>
            </a:r>
            <a:r>
              <a:rPr lang="en-US" sz="1400" i="1" dirty="0" err="1" smtClean="0">
                <a:latin typeface="+mn-lt"/>
                <a:ea typeface="+mn-ea"/>
                <a:cs typeface="+mn-cs"/>
              </a:rPr>
              <a:t>PoC</a:t>
            </a:r>
            <a:endParaRPr lang="en-US" sz="1400" i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988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390067" cy="611837"/>
          </a:xfrm>
        </p:spPr>
        <p:txBody>
          <a:bodyPr/>
          <a:lstStyle/>
          <a:p>
            <a:r>
              <a:rPr lang="en-US" dirty="0" smtClean="0"/>
              <a:t>JIRA: On-Demand vs. Hosted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55898" y="794393"/>
            <a:ext cx="8609805" cy="4786466"/>
          </a:xfrm>
        </p:spPr>
        <p:txBody>
          <a:bodyPr/>
          <a:lstStyle/>
          <a:p>
            <a:r>
              <a:rPr lang="en-US" sz="2000" dirty="0" smtClean="0">
                <a:solidFill>
                  <a:schemeClr val="tx2"/>
                </a:solidFill>
              </a:rPr>
              <a:t>While many of </a:t>
            </a:r>
            <a:r>
              <a:rPr lang="en-US" sz="2000" dirty="0" err="1" smtClean="0">
                <a:solidFill>
                  <a:schemeClr val="tx2"/>
                </a:solidFill>
              </a:rPr>
              <a:t>ISnT’s</a:t>
            </a:r>
            <a:r>
              <a:rPr lang="en-US" sz="2000" dirty="0" smtClean="0">
                <a:solidFill>
                  <a:schemeClr val="tx2"/>
                </a:solidFill>
              </a:rPr>
              <a:t> new products are on-demand (Box, Jive, O365), the current implementation of JIRA On-Demand has many limitations, including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Not all add-ons and connectors to other systems are supported in the On-Demand version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IP Whitelisting (restricting access by source IP </a:t>
            </a:r>
            <a:r>
              <a:rPr lang="en-US" sz="1600" dirty="0" smtClean="0">
                <a:solidFill>
                  <a:schemeClr val="tx2"/>
                </a:solidFill>
              </a:rPr>
              <a:t>range) is </a:t>
            </a:r>
            <a:r>
              <a:rPr lang="en-US" sz="1600" dirty="0">
                <a:solidFill>
                  <a:schemeClr val="tx2"/>
                </a:solidFill>
              </a:rPr>
              <a:t>currently not </a:t>
            </a:r>
            <a:r>
              <a:rPr lang="en-US" sz="1600" dirty="0" smtClean="0">
                <a:solidFill>
                  <a:schemeClr val="tx2"/>
                </a:solidFill>
              </a:rPr>
              <a:t>possible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Direct access to the database — Not </a:t>
            </a:r>
            <a:r>
              <a:rPr lang="en-US" sz="1600" dirty="0" smtClean="0">
                <a:solidFill>
                  <a:schemeClr val="tx2"/>
                </a:solidFill>
              </a:rPr>
              <a:t>allowed</a:t>
            </a:r>
            <a:endParaRPr lang="en-US" sz="1600" dirty="0">
              <a:solidFill>
                <a:schemeClr val="tx2"/>
              </a:solidFill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Port restrictions for external application links — </a:t>
            </a:r>
            <a:r>
              <a:rPr lang="en-US" sz="1600" dirty="0" smtClean="0">
                <a:solidFill>
                  <a:schemeClr val="tx2"/>
                </a:solidFill>
              </a:rPr>
              <a:t>application </a:t>
            </a:r>
            <a:r>
              <a:rPr lang="en-US" sz="1600" dirty="0">
                <a:solidFill>
                  <a:schemeClr val="tx2"/>
                </a:solidFill>
              </a:rPr>
              <a:t>links to an external application, the external application must use either an HTTP protocol (on port 80) or HTTPS protocol (on port 443</a:t>
            </a:r>
            <a:r>
              <a:rPr lang="en-US" sz="160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JIRA On-Demand System Admin privileges are restricted, including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Importing data from non-</a:t>
            </a:r>
            <a:r>
              <a:rPr lang="en-US" sz="1600" dirty="0" err="1">
                <a:solidFill>
                  <a:schemeClr val="tx2"/>
                </a:solidFill>
              </a:rPr>
              <a:t>Atlassian</a:t>
            </a:r>
            <a:r>
              <a:rPr lang="en-US" sz="1600" dirty="0">
                <a:solidFill>
                  <a:schemeClr val="tx2"/>
                </a:solidFill>
              </a:rPr>
              <a:t> products into On-Demand requires use of a hosted implementation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Configuring LDAP </a:t>
            </a:r>
            <a:r>
              <a:rPr lang="en-US" sz="1600" dirty="0">
                <a:solidFill>
                  <a:schemeClr val="tx2"/>
                </a:solidFill>
              </a:rPr>
              <a:t>integration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Modifying </a:t>
            </a:r>
            <a:r>
              <a:rPr lang="en-US" sz="1600" dirty="0" err="1">
                <a:solidFill>
                  <a:schemeClr val="tx2"/>
                </a:solidFill>
              </a:rPr>
              <a:t>SysAdmin</a:t>
            </a:r>
            <a:r>
              <a:rPr lang="en-US" sz="1600" dirty="0">
                <a:solidFill>
                  <a:schemeClr val="tx2"/>
                </a:solidFill>
              </a:rPr>
              <a:t> users &amp; </a:t>
            </a:r>
            <a:r>
              <a:rPr lang="en-US" sz="1600" dirty="0">
                <a:solidFill>
                  <a:schemeClr val="tx2"/>
                </a:solidFill>
              </a:rPr>
              <a:t>attributes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Deactivating </a:t>
            </a:r>
            <a:r>
              <a:rPr lang="en-US" sz="1600" dirty="0">
                <a:solidFill>
                  <a:schemeClr val="tx2"/>
                </a:solidFill>
              </a:rPr>
              <a:t>and renaming users</a:t>
            </a:r>
          </a:p>
          <a:p>
            <a:pPr lvl="2"/>
            <a:endParaRPr lang="en-US" sz="1050" dirty="0" smtClean="0">
              <a:solidFill>
                <a:schemeClr val="tx2"/>
              </a:solidFill>
            </a:endParaRPr>
          </a:p>
          <a:p>
            <a:pPr lvl="1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567" y="5683489"/>
            <a:ext cx="8823313" cy="7694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ct val="60000"/>
              </a:spcBef>
              <a:spcAft>
                <a:spcPts val="200"/>
              </a:spcAft>
              <a:buClr>
                <a:srgbClr val="00ABD2"/>
              </a:buClr>
              <a:buSzPct val="100000"/>
              <a:buNone/>
            </a:pPr>
            <a:r>
              <a:rPr lang="en-US" sz="2200" dirty="0" smtClean="0">
                <a:latin typeface="+mn-lt"/>
                <a:ea typeface="+mn-ea"/>
                <a:cs typeface="+mn-cs"/>
              </a:rPr>
              <a:t>Based Upon HGST Experience, Product Capabilities</a:t>
            </a:r>
            <a:r>
              <a:rPr lang="en-US" sz="2200" dirty="0">
                <a:latin typeface="+mn-lt"/>
                <a:ea typeface="+mn-ea"/>
                <a:cs typeface="+mn-cs"/>
              </a:rPr>
              <a:t> 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and Guidance</a:t>
            </a:r>
            <a:br>
              <a:rPr lang="en-US" sz="2200" dirty="0" smtClean="0">
                <a:latin typeface="+mn-lt"/>
                <a:ea typeface="+mn-ea"/>
                <a:cs typeface="+mn-cs"/>
              </a:rPr>
            </a:br>
            <a:r>
              <a:rPr lang="en-US" sz="2200" dirty="0" smtClean="0">
                <a:latin typeface="+mn-lt"/>
                <a:ea typeface="+mn-ea"/>
                <a:cs typeface="+mn-cs"/>
              </a:rPr>
              <a:t>From </a:t>
            </a:r>
            <a:r>
              <a:rPr lang="en-US" sz="2200" dirty="0" err="1" smtClean="0">
                <a:latin typeface="+mn-lt"/>
                <a:ea typeface="+mn-ea"/>
                <a:cs typeface="+mn-cs"/>
              </a:rPr>
              <a:t>Atlassian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 Expert Partners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 Will Use Hosted Version of JIRA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547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390067" cy="611837"/>
          </a:xfrm>
        </p:spPr>
        <p:txBody>
          <a:bodyPr/>
          <a:lstStyle/>
          <a:p>
            <a:r>
              <a:rPr lang="en-US" dirty="0" smtClean="0"/>
              <a:t>JIRA Screen Shots</a:t>
            </a:r>
            <a:endParaRPr lang="en-US" dirty="0"/>
          </a:p>
        </p:txBody>
      </p:sp>
      <p:pic>
        <p:nvPicPr>
          <p:cNvPr id="4098" name="Picture 2" descr="https://marketplace-cdn.atlassian.com/files/images/com.atlassian.plugins.jira-html5-attach-images/9502b3ee-b284-4de4-b64e-2b5588d4be8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33" y="1036714"/>
            <a:ext cx="4492624" cy="219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472" y="605827"/>
            <a:ext cx="72318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0188" indent="-230188" algn="l">
              <a:spcBef>
                <a:spcPct val="60000"/>
              </a:spcBef>
              <a:spcAft>
                <a:spcPts val="200"/>
              </a:spcAft>
              <a:buClr>
                <a:srgbClr val="00ABD2"/>
              </a:buClr>
              <a:buSzPct val="100000"/>
              <a:buFont typeface="Arial"/>
              <a:buChar char="•"/>
            </a:pPr>
            <a:r>
              <a:rPr lang="en-US" sz="2200" dirty="0" smtClean="0">
                <a:latin typeface="+mn-lt"/>
                <a:ea typeface="+mn-ea"/>
                <a:cs typeface="+mn-cs"/>
              </a:rPr>
              <a:t>A Variety of Views and Details for Filing Bugs / Defects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00" y="1021032"/>
            <a:ext cx="3136900" cy="2509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11" y="3820342"/>
            <a:ext cx="3691467" cy="2768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8471" y="3383491"/>
            <a:ext cx="162914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 algn="l">
              <a:spcBef>
                <a:spcPct val="60000"/>
              </a:spcBef>
              <a:spcAft>
                <a:spcPts val="200"/>
              </a:spcAft>
              <a:buClr>
                <a:srgbClr val="00ABD2"/>
              </a:buClr>
              <a:buSzPct val="100000"/>
              <a:buFont typeface="Arial"/>
              <a:buChar char="•"/>
            </a:pPr>
            <a:r>
              <a:rPr lang="en-US" sz="2200" dirty="0" smtClean="0">
                <a:latin typeface="+mn-lt"/>
                <a:ea typeface="+mn-ea"/>
                <a:cs typeface="+mn-cs"/>
              </a:rPr>
              <a:t>Very Useful Dashboards and Reporting Capabilities 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995" y="3962399"/>
            <a:ext cx="3371305" cy="272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35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JIRA </a:t>
            </a:r>
            <a:r>
              <a:rPr lang="en-US" dirty="0" err="1" smtClean="0"/>
              <a:t>PoC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Atlassian</a:t>
            </a:r>
            <a:r>
              <a:rPr lang="en-US" dirty="0" smtClean="0">
                <a:solidFill>
                  <a:schemeClr val="tx2"/>
                </a:solidFill>
              </a:rPr>
              <a:t>, the JIRA vendor, only provides the software products, basic user and admin training and on-line support through forums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Complex and Enterprise grade implementation and professional services are provided by recommended third party partners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Evaluating two third party partners for </a:t>
            </a:r>
            <a:r>
              <a:rPr lang="en-US" dirty="0" err="1" smtClean="0">
                <a:solidFill>
                  <a:schemeClr val="tx2"/>
                </a:solidFill>
              </a:rPr>
              <a:t>PoC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Vendors: App Fusion Coyote Creek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Both third party partners highlighted extensive experience with JIRA hosted deployments for large enterprises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Both have teams based in Bay Area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74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GST_light_v2_conf">
  <a:themeElements>
    <a:clrScheme name="HGST_light_v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5A00"/>
      </a:accent1>
      <a:accent2>
        <a:srgbClr val="2C7E00"/>
      </a:accent2>
      <a:accent3>
        <a:srgbClr val="00497E"/>
      </a:accent3>
      <a:accent4>
        <a:srgbClr val="FFB700"/>
      </a:accent4>
      <a:accent5>
        <a:srgbClr val="00ABD2"/>
      </a:accent5>
      <a:accent6>
        <a:srgbClr val="7A777A"/>
      </a:accent6>
      <a:hlink>
        <a:srgbClr val="00ABD2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0188" indent="-230188" algn="l">
          <a:spcBef>
            <a:spcPct val="60000"/>
          </a:spcBef>
          <a:spcAft>
            <a:spcPts val="200"/>
          </a:spcAft>
          <a:buClr>
            <a:srgbClr val="00ABD2"/>
          </a:buClr>
          <a:buSzPct val="100000"/>
          <a:buFont typeface="Arial"/>
          <a:buChar char="•"/>
          <a:defRPr sz="2200" dirty="0"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GST_aWDco_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5CCB0"/>
      </a:folHlink>
    </a:clrScheme>
    <a:fontScheme name="HGST_aWDco_lef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None/>
          <a:tabLst/>
          <a:defRPr kumimoji="0" lang="ja-JP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None/>
          <a:tabLst/>
          <a:defRPr kumimoji="0" lang="ja-JP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  <a:cs typeface="Arial" pitchFamily="34" charset="0"/>
          </a:defRPr>
        </a:defPPr>
      </a:lstStyle>
    </a:lnDef>
  </a:objectDefaults>
  <a:extraClrSchemeLst>
    <a:extraClrScheme>
      <a:clrScheme name="HGST_aWDco_left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lef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left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left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left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lef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lef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left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left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HGST_aWDco_2003_Conf">
  <a:themeElements>
    <a:clrScheme name="HGST_aWDco_2003_Conf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Conf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HGST_aWDco_2003_Conf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Conf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Conf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Conf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Conf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Conf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Conf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Conf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Conf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Conf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Conf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HGST_light_v2_conf">
  <a:themeElements>
    <a:clrScheme name="HGST_light_v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5A00"/>
      </a:accent1>
      <a:accent2>
        <a:srgbClr val="2C7E00"/>
      </a:accent2>
      <a:accent3>
        <a:srgbClr val="00497E"/>
      </a:accent3>
      <a:accent4>
        <a:srgbClr val="FFB700"/>
      </a:accent4>
      <a:accent5>
        <a:srgbClr val="00ABD2"/>
      </a:accent5>
      <a:accent6>
        <a:srgbClr val="7A777A"/>
      </a:accent6>
      <a:hlink>
        <a:srgbClr val="00ABD2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0188" indent="-230188" algn="l">
          <a:spcBef>
            <a:spcPct val="60000"/>
          </a:spcBef>
          <a:spcAft>
            <a:spcPts val="200"/>
          </a:spcAft>
          <a:buClr>
            <a:srgbClr val="00ABD2"/>
          </a:buClr>
          <a:buSzPct val="100000"/>
          <a:buFont typeface="Arial"/>
          <a:buChar char="•"/>
          <a:defRPr sz="2200" dirty="0"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HGST_light_v2_conf">
  <a:themeElements>
    <a:clrScheme name="HGST_light_v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5A00"/>
      </a:accent1>
      <a:accent2>
        <a:srgbClr val="2C7E00"/>
      </a:accent2>
      <a:accent3>
        <a:srgbClr val="00497E"/>
      </a:accent3>
      <a:accent4>
        <a:srgbClr val="FFB700"/>
      </a:accent4>
      <a:accent5>
        <a:srgbClr val="00ABD2"/>
      </a:accent5>
      <a:accent6>
        <a:srgbClr val="7A777A"/>
      </a:accent6>
      <a:hlink>
        <a:srgbClr val="00ABD2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0188" indent="-230188" algn="l">
          <a:spcBef>
            <a:spcPct val="60000"/>
          </a:spcBef>
          <a:spcAft>
            <a:spcPts val="200"/>
          </a:spcAft>
          <a:buClr>
            <a:srgbClr val="00ABD2"/>
          </a:buClr>
          <a:buSzPct val="100000"/>
          <a:buFont typeface="Arial"/>
          <a:buChar char="•"/>
          <a:defRPr sz="2200" dirty="0"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HGST_aWDco_light_v2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16233</TotalTime>
  <Words>523</Words>
  <Application>Microsoft Office PowerPoint</Application>
  <PresentationFormat>On-screen Show (4:3)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MS PGothic</vt:lpstr>
      <vt:lpstr>MS PGothic</vt:lpstr>
      <vt:lpstr>MS PMincho</vt:lpstr>
      <vt:lpstr>Arial</vt:lpstr>
      <vt:lpstr>Lucida Grande</vt:lpstr>
      <vt:lpstr>Times</vt:lpstr>
      <vt:lpstr>Times New Roman</vt:lpstr>
      <vt:lpstr>Wingdings</vt:lpstr>
      <vt:lpstr>HGST_light_v2_conf</vt:lpstr>
      <vt:lpstr>HGST_aWDco_left</vt:lpstr>
      <vt:lpstr>HGST_aWDco_2003_Conf</vt:lpstr>
      <vt:lpstr>1_HGST_light_v2_conf</vt:lpstr>
      <vt:lpstr>2_HGST_light_v2_conf</vt:lpstr>
      <vt:lpstr>3_HGST_aWDco_light_v2</vt:lpstr>
      <vt:lpstr>JIRA PoC  IT Steering Committee Backup Materials</vt:lpstr>
      <vt:lpstr>Agenda</vt:lpstr>
      <vt:lpstr>Software Tools and Processes Survey</vt:lpstr>
      <vt:lpstr>JIRA Background Information</vt:lpstr>
      <vt:lpstr>JIRA: On-Demand vs. Hosted</vt:lpstr>
      <vt:lpstr>JIRA Screen Shots</vt:lpstr>
      <vt:lpstr>JIRA PoC Implementation</vt:lpstr>
    </vt:vector>
  </TitlesOfParts>
  <Company>Hitachi GST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 Wraps if Long</dc:title>
  <dc:creator>Mary Chagnon</dc:creator>
  <cp:lastModifiedBy>David Hinz</cp:lastModifiedBy>
  <cp:revision>459</cp:revision>
  <dcterms:created xsi:type="dcterms:W3CDTF">2012-06-21T17:04:20Z</dcterms:created>
  <dcterms:modified xsi:type="dcterms:W3CDTF">2014-06-10T19:40:25Z</dcterms:modified>
</cp:coreProperties>
</file>