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3"/>
  </p:notesMasterIdLst>
  <p:handoutMasterIdLst>
    <p:handoutMasterId r:id="rId14"/>
  </p:handoutMasterIdLst>
  <p:sldIdLst>
    <p:sldId id="462" r:id="rId2"/>
    <p:sldId id="465" r:id="rId3"/>
    <p:sldId id="466" r:id="rId4"/>
    <p:sldId id="467" r:id="rId5"/>
    <p:sldId id="470" r:id="rId6"/>
    <p:sldId id="469" r:id="rId7"/>
    <p:sldId id="472" r:id="rId8"/>
    <p:sldId id="473" r:id="rId9"/>
    <p:sldId id="474" r:id="rId10"/>
    <p:sldId id="475" r:id="rId11"/>
    <p:sldId id="459" r:id="rId12"/>
  </p:sldIdLst>
  <p:sldSz cx="9144000" cy="6858000" type="screen4x3"/>
  <p:notesSz cx="7132638" cy="9418638"/>
  <p:defaultTextStyle>
    <a:defPPr>
      <a:defRPr lang="ja-JP"/>
    </a:defPPr>
    <a:lvl1pPr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D2"/>
    <a:srgbClr val="2C7E00"/>
    <a:srgbClr val="FF5A00"/>
    <a:srgbClr val="00497E"/>
    <a:srgbClr val="7A777A"/>
    <a:srgbClr val="00588D"/>
    <a:srgbClr val="004E9C"/>
    <a:srgbClr val="FFFFFF"/>
    <a:srgbClr val="7965C1"/>
    <a:srgbClr val="7E4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2" autoAdjust="0"/>
    <p:restoredTop sz="98459" autoAdjust="0"/>
  </p:normalViewPr>
  <p:slideViewPr>
    <p:cSldViewPr snapToGrid="0">
      <p:cViewPr varScale="1">
        <p:scale>
          <a:sx n="112" d="100"/>
          <a:sy n="112" d="100"/>
        </p:scale>
        <p:origin x="13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F5562BB-6A51-42FA-9FA4-10037011A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6438"/>
            <a:ext cx="4708525" cy="353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73575"/>
            <a:ext cx="5227638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BAAC521-CD09-4F49-86AF-5B30B99437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4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Sales – </a:t>
            </a:r>
            <a:r>
              <a:rPr lang="en-US" dirty="0" err="1" smtClean="0"/>
              <a:t>Oppt</a:t>
            </a:r>
            <a:r>
              <a:rPr lang="en-US" dirty="0" smtClean="0"/>
              <a:t>, Quotation, Price in that order</a:t>
            </a:r>
          </a:p>
          <a:p>
            <a:r>
              <a:rPr lang="en-US" dirty="0" smtClean="0"/>
              <a:t>Direct </a:t>
            </a:r>
            <a:r>
              <a:rPr lang="en-US" dirty="0" err="1" smtClean="0"/>
              <a:t>Vs</a:t>
            </a:r>
            <a:r>
              <a:rPr lang="en-US" dirty="0" smtClean="0"/>
              <a:t> In-Direct (Channel)</a:t>
            </a:r>
          </a:p>
          <a:p>
            <a:endParaRPr lang="en-US" dirty="0" smtClean="0"/>
          </a:p>
          <a:p>
            <a:r>
              <a:rPr lang="en-US" dirty="0" smtClean="0"/>
              <a:t>Support – Services and Software</a:t>
            </a:r>
          </a:p>
          <a:p>
            <a:endParaRPr lang="en-US" dirty="0" smtClean="0"/>
          </a:p>
          <a:p>
            <a:r>
              <a:rPr lang="en-US" dirty="0" err="1" smtClean="0"/>
              <a:t>Qulification</a:t>
            </a:r>
            <a:r>
              <a:rPr lang="en-US" baseline="0" dirty="0" smtClean="0"/>
              <a:t>  - Is this a part of </a:t>
            </a:r>
            <a:r>
              <a:rPr lang="en-US" baseline="0" dirty="0" err="1" smtClean="0"/>
              <a:t>Oppt</a:t>
            </a:r>
            <a:r>
              <a:rPr lang="en-US" baseline="0" dirty="0" smtClean="0"/>
              <a:t>. Mgmt.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Philosophy – 8-10 weeks agreed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Committee – Be ready with Marketing, </a:t>
            </a:r>
            <a:r>
              <a:rPr lang="en-US" baseline="0" dirty="0" err="1" smtClean="0"/>
              <a:t>Oppt</a:t>
            </a:r>
            <a:r>
              <a:rPr lang="en-US" baseline="0" dirty="0" smtClean="0"/>
              <a:t> Mgmt.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RFP - Deloitte, K2, </a:t>
            </a:r>
            <a:r>
              <a:rPr lang="en-US" baseline="0" dirty="0" err="1" smtClean="0"/>
              <a:t>Appirio</a:t>
            </a:r>
            <a:r>
              <a:rPr lang="en-US" baseline="0" dirty="0" smtClean="0"/>
              <a:t>, Wipro, </a:t>
            </a:r>
            <a:r>
              <a:rPr lang="en-US" baseline="0" dirty="0" err="1" smtClean="0"/>
              <a:t>TechMahindra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SteerCo</a:t>
            </a:r>
            <a:r>
              <a:rPr lang="en-US" baseline="0" dirty="0" smtClean="0"/>
              <a:t> – Licensing, Consulting, Support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23" y="8684720"/>
            <a:ext cx="2971850" cy="457739"/>
          </a:xfrm>
          <a:prstGeom prst="rect">
            <a:avLst/>
          </a:prstGeom>
        </p:spPr>
        <p:txBody>
          <a:bodyPr lIns="88404" tIns="44202" rIns="88404" bIns="44202"/>
          <a:lstStyle/>
          <a:p>
            <a:pPr>
              <a:defRPr/>
            </a:pPr>
            <a:fld id="{14AD0B4E-8643-4E83-BA8C-5B994161ABA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3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000000"/>
                </a:solidFill>
              </a:rPr>
              <a:t>© </a:t>
            </a:r>
            <a:r>
              <a:rPr lang="en-US" altLang="en-US" sz="750" dirty="0" smtClean="0">
                <a:solidFill>
                  <a:srgbClr val="000000"/>
                </a:solidFill>
              </a:rPr>
              <a:t>2014  HGST, INC.</a:t>
            </a:r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pic>
        <p:nvPicPr>
          <p:cNvPr id="8" name="Picture 7" descr="Kinetic_Wave_12_DK_BLU.png"/>
          <p:cNvPicPr>
            <a:picLocks noChangeAspect="1"/>
          </p:cNvPicPr>
          <p:nvPr userDrawn="1"/>
        </p:nvPicPr>
        <p:blipFill>
          <a:blip r:embed="rId3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259" t="26746" r="-8295"/>
          <a:stretch>
            <a:fillRect/>
          </a:stretch>
        </p:blipFill>
        <p:spPr>
          <a:xfrm>
            <a:off x="0" y="0"/>
            <a:ext cx="3517900" cy="506913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05300" y="5575300"/>
            <a:ext cx="3657600" cy="48260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/>
            </a:lvl1pPr>
          </a:lstStyle>
          <a:p>
            <a:pPr lvl="0"/>
            <a:r>
              <a:rPr lang="en-US" dirty="0" smtClean="0"/>
              <a:t>— Click to enter name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667000"/>
            <a:ext cx="5956300" cy="2819400"/>
          </a:xfrm>
          <a:prstGeom prst="rect">
            <a:avLst/>
          </a:prstGeom>
        </p:spPr>
        <p:txBody>
          <a:bodyPr/>
          <a:lstStyle>
            <a:lvl1pPr indent="-137160">
              <a:buFontTx/>
              <a:buNone/>
              <a:defRPr sz="3200">
                <a:solidFill>
                  <a:srgbClr val="00ABD2"/>
                </a:solidFill>
              </a:defRPr>
            </a:lvl1pPr>
          </a:lstStyle>
          <a:p>
            <a:pPr lvl="0"/>
            <a:r>
              <a:rPr lang="en-US" dirty="0" smtClean="0"/>
              <a:t>“Click to enter quote text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blah blah”</a:t>
            </a:r>
          </a:p>
        </p:txBody>
      </p:sp>
      <p:pic>
        <p:nvPicPr>
          <p:cNvPr id="6" name="Picture 5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98431" y="79926"/>
            <a:ext cx="8478211" cy="4900495"/>
          </a:xfrm>
        </p:spPr>
        <p:txBody>
          <a:bodyPr/>
          <a:lstStyle>
            <a:lvl1pPr marL="168275" indent="-168275"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“Click to edit Master title style.”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6713" y="5257800"/>
            <a:ext cx="8315325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3755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9" name="Picture 8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chemeClr val="bg1"/>
                </a:solidFill>
              </a:rPr>
              <a:t>© </a:t>
            </a:r>
            <a:r>
              <a:rPr lang="en-US" altLang="en-US" sz="750" dirty="0" smtClean="0">
                <a:solidFill>
                  <a:schemeClr val="bg1"/>
                </a:solidFill>
              </a:rPr>
              <a:t>2013</a:t>
            </a:r>
            <a:r>
              <a:rPr lang="en-US" altLang="en-US" sz="750" baseline="0" dirty="0" smtClean="0">
                <a:solidFill>
                  <a:schemeClr val="bg1"/>
                </a:solidFill>
              </a:rPr>
              <a:t> </a:t>
            </a:r>
            <a:r>
              <a:rPr lang="en-US" altLang="en-US" sz="750" dirty="0" smtClean="0">
                <a:solidFill>
                  <a:schemeClr val="bg1"/>
                </a:solidFill>
              </a:rPr>
              <a:t> HGST, INC.</a:t>
            </a:r>
            <a:r>
              <a:rPr lang="en-US" altLang="en-US" sz="750" baseline="0" dirty="0" smtClean="0">
                <a:solidFill>
                  <a:schemeClr val="bg1"/>
                </a:solidFill>
              </a:rPr>
              <a:t>   </a:t>
            </a:r>
            <a:fld id="{20F095AD-AE88-4357-B2F1-2D2E5989BA31}" type="slidenum">
              <a:rPr lang="en-US" altLang="en-US" sz="800" smtClean="0">
                <a:solidFill>
                  <a:schemeClr val="bg1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73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netic_Wave_12_DK_BLU.png"/>
          <p:cNvPicPr>
            <a:picLocks noChangeAspect="1"/>
          </p:cNvPicPr>
          <p:nvPr userDrawn="1"/>
        </p:nvPicPr>
        <p:blipFill>
          <a:blip r:embed="rId2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000000"/>
                </a:solidFill>
              </a:rPr>
              <a:t>© </a:t>
            </a:r>
            <a:r>
              <a:rPr lang="en-US" altLang="en-US" sz="750" dirty="0" smtClean="0">
                <a:solidFill>
                  <a:srgbClr val="000000"/>
                </a:solidFill>
              </a:rPr>
              <a:t>2013</a:t>
            </a:r>
            <a:r>
              <a:rPr lang="en-US" altLang="en-US" sz="750" baseline="0" dirty="0" smtClean="0">
                <a:solidFill>
                  <a:srgbClr val="000000"/>
                </a:solidFill>
              </a:rPr>
              <a:t> </a:t>
            </a:r>
            <a:r>
              <a:rPr lang="en-US" altLang="en-US" sz="750" dirty="0" smtClean="0">
                <a:solidFill>
                  <a:srgbClr val="000000"/>
                </a:solidFill>
              </a:rPr>
              <a:t> HGST, INC.</a:t>
            </a:r>
            <a:r>
              <a:rPr lang="en-US" altLang="en-US" sz="750" baseline="0" dirty="0" smtClean="0">
                <a:solidFill>
                  <a:srgbClr val="000000"/>
                </a:solidFill>
              </a:rPr>
              <a:t>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43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10" name="Picture 9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chemeClr val="bg1"/>
                </a:solidFill>
              </a:rPr>
              <a:t>© </a:t>
            </a:r>
            <a:r>
              <a:rPr lang="en-US" altLang="en-US" sz="750" dirty="0" smtClean="0">
                <a:solidFill>
                  <a:schemeClr val="bg1"/>
                </a:solidFill>
              </a:rPr>
              <a:t>2014  HGST, INC.</a:t>
            </a:r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390067" cy="976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6" name="Picture 5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250367" cy="976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6" name="Picture 5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9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9" name="Picture 8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9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783767" cy="976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latin typeface="Times" pitchFamily="18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000000"/>
                </a:solidFill>
              </a:rPr>
              <a:t>© </a:t>
            </a:r>
            <a:r>
              <a:rPr lang="en-US" altLang="en-US" sz="750" dirty="0" smtClean="0">
                <a:solidFill>
                  <a:srgbClr val="000000"/>
                </a:solidFill>
              </a:rPr>
              <a:t>2014</a:t>
            </a:r>
            <a:r>
              <a:rPr lang="en-US" altLang="en-US" sz="750" baseline="0" dirty="0" smtClean="0">
                <a:solidFill>
                  <a:srgbClr val="000000"/>
                </a:solidFill>
              </a:rPr>
              <a:t> </a:t>
            </a:r>
            <a:r>
              <a:rPr lang="en-US" altLang="en-US" sz="750" dirty="0" smtClean="0">
                <a:solidFill>
                  <a:srgbClr val="000000"/>
                </a:solidFill>
              </a:rPr>
              <a:t> HGST, INC.</a:t>
            </a:r>
            <a:r>
              <a:rPr lang="en-US" altLang="en-US" sz="750" baseline="0" dirty="0" smtClean="0">
                <a:solidFill>
                  <a:srgbClr val="000000"/>
                </a:solidFill>
              </a:rPr>
              <a:t>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33" y="79926"/>
            <a:ext cx="8281609" cy="97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644135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3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2" r:id="rId2"/>
    <p:sldLayoutId id="2147483682" r:id="rId3"/>
    <p:sldLayoutId id="2147483699" r:id="rId4"/>
    <p:sldLayoutId id="2147483693" r:id="rId5"/>
    <p:sldLayoutId id="2147483700" r:id="rId6"/>
    <p:sldLayoutId id="2147483688" r:id="rId7"/>
    <p:sldLayoutId id="2147483697" r:id="rId8"/>
    <p:sldLayoutId id="2147483698" r:id="rId9"/>
    <p:sldLayoutId id="2147483701" r:id="rId10"/>
    <p:sldLayoutId id="2147483690" r:id="rId11"/>
    <p:sldLayoutId id="2147483695" r:id="rId12"/>
    <p:sldLayoutId id="2147483696" r:id="rId13"/>
    <p:sldLayoutId id="2147483691" r:id="rId14"/>
    <p:sldLayoutId id="2147483687" r:id="rId15"/>
    <p:sldLayoutId id="2147483689" r:id="rId16"/>
    <p:sldLayoutId id="2147483694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ABD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0188" indent="-230188" algn="l" rtl="0" eaLnBrk="1" fontAlgn="base" hangingPunct="1">
        <a:spcBef>
          <a:spcPct val="60000"/>
        </a:spcBef>
        <a:spcAft>
          <a:spcPct val="20000"/>
        </a:spcAft>
        <a:buClr>
          <a:srgbClr val="00ABD2"/>
        </a:buClr>
        <a:buSzPct val="100000"/>
        <a:buFont typeface="Arial"/>
        <a:buChar char="•"/>
        <a:defRPr sz="2200" b="0">
          <a:solidFill>
            <a:schemeClr val="tx1"/>
          </a:solidFill>
          <a:latin typeface="+mn-lt"/>
          <a:ea typeface="+mn-ea"/>
          <a:cs typeface="+mn-cs"/>
        </a:defRPr>
      </a:lvl1pPr>
      <a:lvl2pPr marL="452438" indent="0" algn="l" rtl="0" eaLnBrk="1" fontAlgn="base" hangingPunct="1">
        <a:spcBef>
          <a:spcPct val="0"/>
        </a:spcBef>
        <a:spcAft>
          <a:spcPct val="20000"/>
        </a:spcAft>
        <a:buClr>
          <a:srgbClr val="00ABD2"/>
        </a:buClr>
        <a:buNone/>
        <a:defRPr sz="1800" b="0">
          <a:solidFill>
            <a:srgbClr val="7A777A"/>
          </a:solidFill>
          <a:latin typeface="+mn-lt"/>
          <a:cs typeface="+mn-cs"/>
        </a:defRPr>
      </a:lvl2pPr>
      <a:lvl3pPr marL="855663" indent="-173038" algn="l" rtl="0" eaLnBrk="1" fontAlgn="base" hangingPunct="1">
        <a:spcBef>
          <a:spcPct val="0"/>
        </a:spcBef>
        <a:spcAft>
          <a:spcPct val="20000"/>
        </a:spcAft>
        <a:buClr>
          <a:schemeClr val="accent4"/>
        </a:buClr>
        <a:buChar char="–"/>
        <a:defRPr sz="1400" b="0">
          <a:solidFill>
            <a:srgbClr val="7A777A"/>
          </a:solidFill>
          <a:latin typeface="+mn-lt"/>
          <a:cs typeface="+mn-cs"/>
        </a:defRPr>
      </a:lvl3pPr>
      <a:lvl4pPr marL="1146175" indent="-176213" algn="l" rtl="0" eaLnBrk="1" fontAlgn="base" hangingPunct="1">
        <a:spcBef>
          <a:spcPct val="0"/>
        </a:spcBef>
        <a:spcAft>
          <a:spcPct val="20000"/>
        </a:spcAft>
        <a:buClr>
          <a:srgbClr val="00ABD2"/>
        </a:buClr>
        <a:buChar char="»"/>
        <a:defRPr sz="1200" b="0">
          <a:solidFill>
            <a:schemeClr val="tx1"/>
          </a:solidFill>
          <a:latin typeface="+mn-lt"/>
          <a:cs typeface="+mn-cs"/>
        </a:defRPr>
      </a:lvl4pPr>
      <a:lvl5pPr marL="1422400" indent="-161925" algn="l" rtl="0" eaLnBrk="1" fontAlgn="base" hangingPunct="1">
        <a:spcBef>
          <a:spcPct val="0"/>
        </a:spcBef>
        <a:spcAft>
          <a:spcPct val="20000"/>
        </a:spcAft>
        <a:buClr>
          <a:srgbClr val="00ABD2"/>
        </a:buClr>
        <a:buChar char="•"/>
        <a:defRPr sz="1000" b="0">
          <a:solidFill>
            <a:schemeClr val="tx1"/>
          </a:solidFill>
          <a:latin typeface="+mn-lt"/>
          <a:cs typeface="+mn-cs"/>
        </a:defRPr>
      </a:lvl5pPr>
      <a:lvl6pPr marL="18796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834450" y="3606799"/>
            <a:ext cx="5224883" cy="1066801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GIT </a:t>
            </a:r>
            <a:r>
              <a:rPr lang="en-US" dirty="0" err="1" smtClean="0"/>
              <a:t>PoC</a:t>
            </a:r>
            <a:r>
              <a:rPr lang="en-US" dirty="0" smtClean="0"/>
              <a:t> Proposal Review</a:t>
            </a:r>
            <a:r>
              <a:rPr lang="en-US" dirty="0"/>
              <a:t>	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sz="quarter" idx="1"/>
          </p:nvPr>
        </p:nvSpPr>
        <p:spPr>
          <a:xfrm>
            <a:off x="3141132" y="4529667"/>
            <a:ext cx="5854700" cy="1110435"/>
          </a:xfrm>
        </p:spPr>
        <p:txBody>
          <a:bodyPr/>
          <a:lstStyle/>
          <a:p>
            <a:r>
              <a:rPr lang="en-US" dirty="0" smtClean="0"/>
              <a:t>David Hinz, Paul Buenrostro</a:t>
            </a:r>
            <a:endParaRPr lang="en-US" dirty="0"/>
          </a:p>
          <a:p>
            <a:r>
              <a:rPr lang="en-US" dirty="0"/>
              <a:t>Information Security &amp;</a:t>
            </a:r>
            <a:r>
              <a:rPr lang="en-US" dirty="0" smtClean="0"/>
              <a:t>Technology</a:t>
            </a:r>
          </a:p>
          <a:p>
            <a:r>
              <a:rPr lang="en-US" smtClean="0"/>
              <a:t>6/22/14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Get a consolidated list of requirements from the different teams </a:t>
            </a:r>
          </a:p>
          <a:p>
            <a:r>
              <a:rPr lang="en-US" dirty="0"/>
              <a:t>Get official approvals to fund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IS&amp;T to meet with the different solution providers</a:t>
            </a:r>
          </a:p>
          <a:p>
            <a:r>
              <a:rPr lang="en-US" dirty="0" smtClean="0"/>
              <a:t>Solution provider selection</a:t>
            </a:r>
          </a:p>
          <a:p>
            <a:r>
              <a:rPr lang="en-US" dirty="0" err="1" smtClean="0"/>
              <a:t>PoC</a:t>
            </a:r>
            <a:r>
              <a:rPr lang="en-US" dirty="0" smtClean="0"/>
              <a:t> setup, delivery and testing</a:t>
            </a:r>
          </a:p>
        </p:txBody>
      </p:sp>
    </p:spTree>
    <p:extLst>
      <p:ext uri="{BB962C8B-B14F-4D97-AF65-F5344CB8AC3E}">
        <p14:creationId xmlns:p14="http://schemas.microsoft.com/office/powerpoint/2010/main" val="16943605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30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882192" cy="97686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Current/Desired State</a:t>
            </a:r>
          </a:p>
          <a:p>
            <a:r>
              <a:rPr lang="en-US" dirty="0" smtClean="0"/>
              <a:t>Evaluation Criteria</a:t>
            </a:r>
          </a:p>
          <a:p>
            <a:r>
              <a:rPr lang="en-US" dirty="0" smtClean="0"/>
              <a:t>GIT Repository Solution</a:t>
            </a:r>
          </a:p>
          <a:p>
            <a:r>
              <a:rPr lang="en-US" dirty="0"/>
              <a:t>Code Review Tool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Continuous Integration Tool Validation</a:t>
            </a:r>
          </a:p>
          <a:p>
            <a:r>
              <a:rPr lang="en-US" dirty="0" err="1" smtClean="0"/>
              <a:t>Jira</a:t>
            </a:r>
            <a:r>
              <a:rPr lang="en-US" dirty="0" smtClean="0"/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3196720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and Desired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069601"/>
          </a:xfrm>
        </p:spPr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  <a:p>
            <a:pPr lvl="1"/>
            <a:r>
              <a:rPr lang="en-US" dirty="0" smtClean="0"/>
              <a:t>Overall alignment that a GIT based solution would be desired as teams move forward</a:t>
            </a:r>
          </a:p>
          <a:p>
            <a:pPr lvl="1"/>
            <a:r>
              <a:rPr lang="en-US" dirty="0" smtClean="0"/>
              <a:t>Need to find an integrated solution for repository management, code review and continuous integration</a:t>
            </a:r>
          </a:p>
          <a:p>
            <a:pPr lvl="1"/>
            <a:r>
              <a:rPr lang="en-US" dirty="0" smtClean="0"/>
              <a:t>IT wants to provide the right type of solution for the different teams</a:t>
            </a:r>
          </a:p>
          <a:p>
            <a:pPr marL="272034" lvl="1" indent="0">
              <a:buNone/>
            </a:pPr>
            <a:endParaRPr lang="en-US" dirty="0" smtClean="0"/>
          </a:p>
          <a:p>
            <a:r>
              <a:rPr lang="en-US" dirty="0" smtClean="0"/>
              <a:t>Desired</a:t>
            </a:r>
            <a:endParaRPr lang="en-US" dirty="0"/>
          </a:p>
          <a:p>
            <a:pPr lvl="1"/>
            <a:r>
              <a:rPr lang="en-US" dirty="0" smtClean="0"/>
              <a:t>Get alignment across all HGST teams on a GIT </a:t>
            </a:r>
            <a:r>
              <a:rPr lang="en-US" dirty="0" err="1" smtClean="0"/>
              <a:t>PoC</a:t>
            </a:r>
            <a:endParaRPr lang="en-US" dirty="0"/>
          </a:p>
          <a:p>
            <a:pPr lvl="1"/>
            <a:r>
              <a:rPr lang="en-US" dirty="0" smtClean="0"/>
              <a:t>Evaluate all the different options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 err="1" smtClean="0"/>
              <a:t>PoC</a:t>
            </a:r>
            <a:r>
              <a:rPr lang="en-US" dirty="0" smtClean="0"/>
              <a:t> candidate and production deployment intercept </a:t>
            </a:r>
            <a:endParaRPr lang="en-US" dirty="0"/>
          </a:p>
          <a:p>
            <a:pPr lvl="1"/>
            <a:endParaRPr lang="en-US" dirty="0"/>
          </a:p>
          <a:p>
            <a:pPr marL="969962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1010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8450793" cy="976860"/>
          </a:xfrm>
        </p:spPr>
        <p:txBody>
          <a:bodyPr/>
          <a:lstStyle/>
          <a:p>
            <a:r>
              <a:rPr lang="en-US" dirty="0" smtClean="0"/>
              <a:t>Solution Requirements / 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1071" y="1456555"/>
            <a:ext cx="8347738" cy="4715645"/>
          </a:xfrm>
        </p:spPr>
        <p:txBody>
          <a:bodyPr/>
          <a:lstStyle/>
          <a:p>
            <a:r>
              <a:rPr lang="en-US" dirty="0" smtClean="0"/>
              <a:t>Feature set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Solution Maturity</a:t>
            </a:r>
          </a:p>
          <a:p>
            <a:r>
              <a:rPr lang="en-US" dirty="0" smtClean="0"/>
              <a:t>Ease of Use</a:t>
            </a:r>
          </a:p>
          <a:p>
            <a:r>
              <a:rPr lang="en-US" dirty="0" smtClean="0"/>
              <a:t>Ability to integrate into HGST IT ecosystem</a:t>
            </a:r>
          </a:p>
          <a:p>
            <a:r>
              <a:rPr lang="en-US" dirty="0" smtClean="0"/>
              <a:t>Cost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071" y="5225397"/>
            <a:ext cx="8566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0">
              <a:spcBef>
                <a:spcPct val="60000"/>
              </a:spcBef>
              <a:spcAft>
                <a:spcPts val="200"/>
              </a:spcAft>
              <a:buSzPct val="100000"/>
              <a:buNone/>
            </a:pPr>
            <a:r>
              <a:rPr lang="en-US" b="1" i="1" dirty="0">
                <a:solidFill>
                  <a:srgbClr val="FF0000"/>
                </a:solidFill>
              </a:rPr>
              <a:t>Need consolidated list of evaluation GIT repository criteria / requirements from Mahdi quickly to allow efficient engagement with solution providers. </a:t>
            </a:r>
          </a:p>
        </p:txBody>
      </p:sp>
    </p:spTree>
    <p:extLst>
      <p:ext uri="{BB962C8B-B14F-4D97-AF65-F5344CB8AC3E}">
        <p14:creationId xmlns:p14="http://schemas.microsoft.com/office/powerpoint/2010/main" val="3620185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.Magic Quadrant for Application Development Life Cycle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46374"/>
            <a:ext cx="5791200" cy="57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139" y="324678"/>
            <a:ext cx="798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“Magic Quadrant” for Application Development Life Cycle Management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http://www.gartner.com/technology/reprints.do?id=1-1MN598P&amp;ct=131105&amp;st=sb</a:t>
            </a:r>
          </a:p>
        </p:txBody>
      </p:sp>
    </p:spTree>
    <p:extLst>
      <p:ext uri="{BB962C8B-B14F-4D97-AF65-F5344CB8AC3E}">
        <p14:creationId xmlns:p14="http://schemas.microsoft.com/office/powerpoint/2010/main" val="3084096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099" y="284219"/>
            <a:ext cx="7667298" cy="612045"/>
          </a:xfrm>
        </p:spPr>
        <p:txBody>
          <a:bodyPr anchor="t"/>
          <a:lstStyle/>
          <a:p>
            <a:pPr algn="l"/>
            <a:r>
              <a:rPr lang="en-US" dirty="0" smtClean="0"/>
              <a:t>Possible Repository Solutions</a:t>
            </a:r>
            <a:endParaRPr lang="en-US" dirty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 bwMode="auto">
          <a:xfrm>
            <a:off x="8464550" y="642729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E59660-9F11-47E8-BDAC-D659C46CF6C5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5400000">
            <a:off x="1665345" y="604171"/>
            <a:ext cx="262742" cy="1446698"/>
          </a:xfrm>
          <a:prstGeom prst="rect">
            <a:avLst/>
          </a:prstGeom>
          <a:solidFill>
            <a:srgbClr val="00B0F0"/>
          </a:solidFill>
        </p:spPr>
        <p:txBody>
          <a:bodyPr vert="vert270" wrap="square" rtlCol="0" anchor="ctr">
            <a:noAutofit/>
          </a:bodyPr>
          <a:lstStyle/>
          <a:p>
            <a:pPr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Tx/>
              <a:buNone/>
            </a:pPr>
            <a:r>
              <a:rPr lang="en-US" sz="1100" b="1" kern="0" dirty="0" err="1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GitHub</a:t>
            </a:r>
            <a:r>
              <a:rPr lang="en-US" sz="1100" b="1" kern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Enterprise</a:t>
            </a:r>
            <a:endParaRPr lang="en-US" sz="1100" b="1" kern="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358" y="1458891"/>
            <a:ext cx="2178717" cy="2493699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On-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prem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solution</a:t>
            </a:r>
          </a:p>
          <a:p>
            <a:pPr marL="171450" indent="-171450" algn="l" fontAlgn="auto"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2060"/>
                </a:solidFill>
                <a:latin typeface="Arial"/>
                <a:cs typeface="Arial"/>
              </a:rPr>
              <a:t>Market </a:t>
            </a:r>
            <a:r>
              <a:rPr lang="en-US" sz="900" kern="0" dirty="0" smtClean="0">
                <a:solidFill>
                  <a:srgbClr val="002060"/>
                </a:solidFill>
                <a:latin typeface="Arial"/>
                <a:cs typeface="Arial"/>
              </a:rPr>
              <a:t>leader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indent="-171450" algn="l" fontAlgn="auto"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2060"/>
                </a:solidFill>
                <a:latin typeface="Arial"/>
                <a:cs typeface="Arial"/>
              </a:rPr>
              <a:t>Same features as hosted </a:t>
            </a:r>
            <a:r>
              <a:rPr lang="en-US" sz="900" kern="0" dirty="0" smtClean="0">
                <a:solidFill>
                  <a:srgbClr val="002060"/>
                </a:solidFill>
                <a:latin typeface="Arial"/>
                <a:cs typeface="Arial"/>
              </a:rPr>
              <a:t>version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Includes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issue tracking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baseline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Includes</a:t>
            </a: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 Code Review</a:t>
            </a:r>
          </a:p>
          <a:p>
            <a:pPr marL="171450" indent="-171450" algn="l" fontAlgn="auto"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2060"/>
                </a:solidFill>
                <a:latin typeface="Arial"/>
                <a:cs typeface="Arial"/>
              </a:rPr>
              <a:t>Can Integrate with </a:t>
            </a:r>
            <a:r>
              <a:rPr lang="en-US" sz="900" kern="0" dirty="0" err="1" smtClean="0">
                <a:solidFill>
                  <a:srgbClr val="002060"/>
                </a:solidFill>
                <a:latin typeface="Arial"/>
                <a:cs typeface="Arial"/>
              </a:rPr>
              <a:t>Gerrit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Transparent Integration with some CI tools including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Jenkins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noProof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Web based graphical interface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Desktop clients for Windows, Mac and Mobile</a:t>
            </a:r>
            <a:endParaRPr lang="en-US" sz="900" kern="0" noProof="0" dirty="0" smtClean="0">
              <a:solidFill>
                <a:srgbClr val="002060"/>
              </a:solidFill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“Forking,</a:t>
            </a:r>
            <a:r>
              <a:rPr kumimoji="0" lang="en-US" sz="900" b="0" i="0" u="none" strike="noStrike" kern="0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pull request and merging”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baseline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LDAP Integrated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Enterprise Support</a:t>
            </a:r>
            <a:endParaRPr kumimoji="0" lang="en-US" sz="900" b="0" i="0" u="none" strike="noStrike" kern="0" cap="none" spc="0" normalizeH="0" baseline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03496" y="1458891"/>
            <a:ext cx="2145030" cy="2493698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SaaS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Solution</a:t>
            </a:r>
          </a:p>
          <a:p>
            <a:pPr marL="171450" indent="-171450" algn="l" fontAlgn="auto"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Include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900" b="0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Gerrit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for Code Review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Integration 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3</a:t>
            </a:r>
            <a:r>
              <a:rPr kumimoji="0" lang="en-US" sz="9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party tools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</a:rPr>
              <a:t>Enterprise support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MS PGothic" pitchFamily="34" charset="-128"/>
                <a:cs typeface="Arial"/>
              </a:rPr>
              <a:t>Unlimited projects and users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</a:rPr>
              <a:t>Wiki Included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MS PGothic" pitchFamily="34" charset="-128"/>
                <a:cs typeface="Arial"/>
              </a:rPr>
              <a:t>Agile planning, bug and issue tracking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</a:rPr>
              <a:t>Doc management and content collaboration with BOX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MS PGothic" pitchFamily="34" charset="-128"/>
                <a:cs typeface="Arial"/>
              </a:rPr>
              <a:t>Centralized management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sz="900" dirty="0" smtClean="0">
                <a:solidFill>
                  <a:schemeClr val="accent3">
                    <a:lumMod val="75000"/>
                  </a:schemeClr>
                </a:solidFill>
              </a:rPr>
              <a:t>ingle 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integrated environment supporting planning, execution, change management and collaboration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Arial"/>
              <a:ea typeface="MS PGothic" pitchFamily="34" charset="-128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15199" y="1458890"/>
            <a:ext cx="1409699" cy="2484175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On-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prem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solution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SSO support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Deep integration with other Atlassian tools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SVN to GIT migration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Branch level permissions</a:t>
            </a:r>
          </a:p>
          <a:p>
            <a:pPr marL="171450" indent="-171450" algn="l" fontAlgn="auto"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2060"/>
                </a:solidFill>
                <a:latin typeface="Arial"/>
                <a:cs typeface="Arial"/>
              </a:rPr>
              <a:t>Web based graphical </a:t>
            </a:r>
            <a:r>
              <a:rPr lang="en-US" sz="900" kern="0" dirty="0" smtClean="0">
                <a:solidFill>
                  <a:srgbClr val="002060"/>
                </a:solidFill>
                <a:latin typeface="Arial"/>
                <a:cs typeface="Arial"/>
              </a:rPr>
              <a:t>interface</a:t>
            </a:r>
          </a:p>
          <a:p>
            <a:pPr marL="171450" indent="-171450" algn="l" fontAlgn="auto"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cs typeface="Arial"/>
              </a:rPr>
              <a:t>Integrated with CI’s</a:t>
            </a:r>
            <a:endParaRPr lang="en-US" sz="900" kern="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sz="900" kern="0" dirty="0" smtClean="0">
              <a:solidFill>
                <a:srgbClr val="002060"/>
              </a:solidFill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sz="900" kern="0" dirty="0" smtClean="0">
              <a:solidFill>
                <a:srgbClr val="002060"/>
              </a:solidFill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sz="900" kern="0" dirty="0" smtClean="0">
              <a:solidFill>
                <a:srgbClr val="002060"/>
              </a:solidFill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 rot="5400000">
            <a:off x="7890206" y="763965"/>
            <a:ext cx="259683" cy="1145699"/>
          </a:xfrm>
          <a:prstGeom prst="rect">
            <a:avLst/>
          </a:prstGeom>
          <a:solidFill>
            <a:srgbClr val="00B0F0"/>
          </a:solidFill>
        </p:spPr>
        <p:txBody>
          <a:bodyPr vert="vert270" wrap="square" rtlCol="0" anchor="ctr">
            <a:noAutofit/>
          </a:bodyPr>
          <a:lstStyle/>
          <a:p>
            <a:pPr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Tx/>
              <a:buNone/>
            </a:pPr>
            <a:r>
              <a:rPr lang="en-US" sz="1100" b="1" kern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Stash</a:t>
            </a:r>
            <a:endParaRPr lang="en-US" sz="1100" b="1" kern="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 rot="5400000">
            <a:off x="6084600" y="753141"/>
            <a:ext cx="259683" cy="1145699"/>
          </a:xfrm>
          <a:prstGeom prst="rect">
            <a:avLst/>
          </a:prstGeom>
          <a:solidFill>
            <a:srgbClr val="00B0F0"/>
          </a:solidFill>
        </p:spPr>
        <p:txBody>
          <a:bodyPr vert="vert270" wrap="square" rtlCol="0" anchor="ctr">
            <a:noAutofit/>
          </a:bodyPr>
          <a:lstStyle/>
          <a:p>
            <a:pPr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Tx/>
              <a:buNone/>
            </a:pPr>
            <a:r>
              <a:rPr lang="en-US" sz="1100" b="1" kern="0" dirty="0" err="1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CollabNet</a:t>
            </a:r>
            <a:endParaRPr lang="en-US" sz="1100" b="1" kern="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5400000">
            <a:off x="3863266" y="763965"/>
            <a:ext cx="259683" cy="1145699"/>
          </a:xfrm>
          <a:prstGeom prst="rect">
            <a:avLst/>
          </a:prstGeom>
          <a:solidFill>
            <a:srgbClr val="00B0F0"/>
          </a:solidFill>
        </p:spPr>
        <p:txBody>
          <a:bodyPr vert="vert270" wrap="square" rtlCol="0" anchor="ctr">
            <a:noAutofit/>
          </a:bodyPr>
          <a:lstStyle/>
          <a:p>
            <a:pPr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Tx/>
              <a:buNone/>
            </a:pPr>
            <a:r>
              <a:rPr lang="en-US" sz="1100" b="1" kern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WANDISCO</a:t>
            </a:r>
            <a:endParaRPr lang="en-US" sz="1100" b="1" kern="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52748" y="1458890"/>
            <a:ext cx="2084075" cy="2493699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On-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prem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solution</a:t>
            </a:r>
          </a:p>
          <a:p>
            <a:pPr marL="171450" indent="-171450" algn="l" fontAlgn="auto"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cs typeface="Arial"/>
              </a:rPr>
              <a:t>Enterprise Support</a:t>
            </a:r>
          </a:p>
          <a:p>
            <a:pPr marL="171450" indent="-171450" algn="l" fontAlgn="auto"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Real-time repository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synchronization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Centralized management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Group control access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Automatic failover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noProof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Web based graphical interface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No single point of failure</a:t>
            </a:r>
            <a:endParaRPr lang="en-US" sz="900" kern="0" noProof="0" dirty="0" smtClean="0">
              <a:solidFill>
                <a:srgbClr val="002060"/>
              </a:solidFill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Scalable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 Speed across the WAN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Real-time data access</a:t>
            </a:r>
            <a:endParaRPr kumimoji="0" lang="en-US" sz="900" b="0" i="0" u="none" strike="noStrike" kern="0" cap="none" spc="0" normalizeH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7358" y="4364302"/>
            <a:ext cx="2178717" cy="2002632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On-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prem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solution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Includes Wiki solution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Includes Code Review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Includes Issue Tracking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LDAP Integrated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Secure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Very similar to </a:t>
            </a:r>
            <a:r>
              <a:rPr lang="en-US" sz="900" kern="0" dirty="0" err="1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GitHub</a:t>
            </a:r>
            <a:endParaRPr lang="en-US" sz="900" kern="0" dirty="0" smtClean="0">
              <a:solidFill>
                <a:srgbClr val="002060"/>
              </a:solidFill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dirty="0" smtClean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Integrated with Jenkins and other CI’s 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 rot="5400000">
            <a:off x="1665345" y="3509582"/>
            <a:ext cx="262742" cy="1446698"/>
          </a:xfrm>
          <a:prstGeom prst="rect">
            <a:avLst/>
          </a:prstGeom>
          <a:solidFill>
            <a:srgbClr val="00B0F0"/>
          </a:solidFill>
        </p:spPr>
        <p:txBody>
          <a:bodyPr vert="vert270" wrap="square" rtlCol="0" anchor="ctr">
            <a:noAutofit/>
          </a:bodyPr>
          <a:lstStyle/>
          <a:p>
            <a:pPr>
              <a:spcBef>
                <a:spcPct val="60000"/>
              </a:spcBef>
              <a:spcAft>
                <a:spcPct val="0"/>
              </a:spcAft>
              <a:buClr>
                <a:srgbClr val="00588D"/>
              </a:buClr>
              <a:buSzPct val="100000"/>
              <a:buFontTx/>
              <a:buNone/>
            </a:pPr>
            <a:r>
              <a:rPr lang="en-US" sz="1100" b="1" kern="0" dirty="0" err="1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GitLab</a:t>
            </a:r>
            <a:endParaRPr lang="en-US" sz="1100" b="1" kern="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64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1071" y="2946400"/>
            <a:ext cx="8347738" cy="2052022"/>
          </a:xfrm>
        </p:spPr>
        <p:txBody>
          <a:bodyPr/>
          <a:lstStyle/>
          <a:p>
            <a:r>
              <a:rPr lang="en-US" dirty="0" err="1" smtClean="0"/>
              <a:t>Gerrit</a:t>
            </a:r>
            <a:endParaRPr lang="en-US" dirty="0" smtClean="0"/>
          </a:p>
          <a:p>
            <a:pPr lvl="1"/>
            <a:r>
              <a:rPr lang="en-US" dirty="0" smtClean="0"/>
              <a:t>Free tool Developed by Google</a:t>
            </a:r>
          </a:p>
          <a:p>
            <a:pPr lvl="1"/>
            <a:r>
              <a:rPr lang="en-US" dirty="0" smtClean="0"/>
              <a:t>Can Integrate with </a:t>
            </a:r>
            <a:r>
              <a:rPr lang="en-US" dirty="0" err="1" smtClean="0"/>
              <a:t>CollabNet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No repo indexing required</a:t>
            </a:r>
          </a:p>
          <a:p>
            <a:pPr lvl="1"/>
            <a:r>
              <a:rPr lang="en-US" dirty="0" smtClean="0"/>
              <a:t>Fine grained access and authorization</a:t>
            </a:r>
          </a:p>
          <a:p>
            <a:pPr lvl="1"/>
            <a:r>
              <a:rPr lang="en-US" dirty="0" smtClean="0"/>
              <a:t>LDAP Integrated</a:t>
            </a:r>
          </a:p>
          <a:p>
            <a:pPr lvl="3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1071" y="1191482"/>
            <a:ext cx="8347738" cy="1754918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784" indent="-28575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accent5"/>
              </a:buClr>
              <a:buFont typeface="Lucida Grande"/>
              <a:buChar char="-"/>
              <a:defRPr sz="1800" b="0">
                <a:solidFill>
                  <a:srgbClr val="7A777A"/>
                </a:solidFill>
                <a:latin typeface="+mn-lt"/>
                <a:cs typeface="+mn-cs"/>
              </a:defRPr>
            </a:lvl2pPr>
            <a:lvl3pPr marL="768096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accent5"/>
              </a:buClr>
              <a:buFont typeface="Lucida Grande"/>
              <a:buChar char="»"/>
              <a:defRPr sz="1400" b="0">
                <a:solidFill>
                  <a:srgbClr val="7A777A"/>
                </a:solidFill>
                <a:latin typeface="+mn-lt"/>
                <a:cs typeface="+mn-cs"/>
              </a:defRPr>
            </a:lvl3pPr>
            <a:lvl4pPr marL="1146175" indent="-176213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Crucible</a:t>
            </a:r>
          </a:p>
          <a:p>
            <a:pPr lvl="1">
              <a:buSzTx/>
              <a:buFontTx/>
              <a:buChar char="-"/>
            </a:pPr>
            <a:r>
              <a:rPr lang="en-US" kern="0" dirty="0" smtClean="0"/>
              <a:t>Atlassian Product</a:t>
            </a:r>
          </a:p>
          <a:p>
            <a:pPr lvl="1">
              <a:buSzTx/>
              <a:buFontTx/>
              <a:buChar char="-"/>
            </a:pPr>
            <a:r>
              <a:rPr lang="en-US" kern="0" dirty="0" smtClean="0"/>
              <a:t>Used by SSD team in Santa Ana, </a:t>
            </a:r>
            <a:r>
              <a:rPr lang="en-US" kern="0" dirty="0" err="1" smtClean="0"/>
              <a:t>Ca</a:t>
            </a:r>
            <a:endParaRPr lang="en-US" kern="0" dirty="0" smtClean="0"/>
          </a:p>
          <a:p>
            <a:pPr lvl="1">
              <a:buSzTx/>
              <a:buFontTx/>
              <a:buChar char="-"/>
            </a:pPr>
            <a:r>
              <a:rPr lang="en-US" kern="0" dirty="0" smtClean="0"/>
              <a:t>Deeply Integrated with </a:t>
            </a:r>
            <a:r>
              <a:rPr lang="en-US" kern="0" dirty="0" err="1" smtClean="0"/>
              <a:t>Jira</a:t>
            </a:r>
            <a:endParaRPr lang="en-US" kern="0" dirty="0" smtClean="0"/>
          </a:p>
          <a:p>
            <a:pPr lvl="1">
              <a:buSzTx/>
              <a:buFontTx/>
              <a:buChar char="-"/>
            </a:pPr>
            <a:r>
              <a:rPr lang="en-US" kern="0" dirty="0" smtClean="0"/>
              <a:t>Requires repo indexing</a:t>
            </a:r>
          </a:p>
          <a:p>
            <a:pPr lvl="3">
              <a:buSzTx/>
              <a:buFontTx/>
            </a:pPr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1071" y="4998422"/>
            <a:ext cx="8347738" cy="1046778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784" indent="-28575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accent5"/>
              </a:buClr>
              <a:buFont typeface="Lucida Grande"/>
              <a:buChar char="-"/>
              <a:defRPr sz="1800" b="0">
                <a:solidFill>
                  <a:srgbClr val="7A777A"/>
                </a:solidFill>
                <a:latin typeface="+mn-lt"/>
                <a:cs typeface="+mn-cs"/>
              </a:defRPr>
            </a:lvl2pPr>
            <a:lvl3pPr marL="768096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accent5"/>
              </a:buClr>
              <a:buFont typeface="Lucida Grande"/>
              <a:buChar char="»"/>
              <a:defRPr sz="1400" b="0">
                <a:solidFill>
                  <a:srgbClr val="7A777A"/>
                </a:solidFill>
                <a:latin typeface="+mn-lt"/>
                <a:cs typeface="+mn-cs"/>
              </a:defRPr>
            </a:lvl3pPr>
            <a:lvl4pPr marL="1146175" indent="-176213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err="1" smtClean="0"/>
              <a:t>GitHub</a:t>
            </a:r>
            <a:r>
              <a:rPr lang="en-US" kern="0" dirty="0" smtClean="0"/>
              <a:t>\</a:t>
            </a:r>
            <a:r>
              <a:rPr lang="en-US" kern="0" dirty="0" err="1" smtClean="0"/>
              <a:t>GitLab</a:t>
            </a:r>
            <a:endParaRPr lang="en-US" kern="0" dirty="0" smtClean="0"/>
          </a:p>
          <a:p>
            <a:pPr lvl="1">
              <a:buSzTx/>
            </a:pPr>
            <a:r>
              <a:rPr lang="en-US" kern="0" dirty="0" smtClean="0"/>
              <a:t>Homegrown and integrated with their repo solution </a:t>
            </a:r>
          </a:p>
          <a:p>
            <a:pPr lvl="1">
              <a:buSzTx/>
            </a:pPr>
            <a:r>
              <a:rPr lang="en-US" kern="0" dirty="0" smtClean="0"/>
              <a:t>Provides good basic 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1499" y="6154243"/>
            <a:ext cx="58068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3" indent="0">
              <a:spcBef>
                <a:spcPct val="60000"/>
              </a:spcBef>
              <a:spcAft>
                <a:spcPts val="200"/>
              </a:spcAft>
              <a:buSzPct val="100000"/>
              <a:buNone/>
            </a:pPr>
            <a:r>
              <a:rPr lang="en-US" b="1" i="1" dirty="0" smtClean="0"/>
              <a:t>How Does The Code Review Option Impact Source Code Repository Solution?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29670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033" y="1346488"/>
            <a:ext cx="8347738" cy="1997845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784" indent="-28575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accent5"/>
              </a:buClr>
              <a:buFont typeface="Lucida Grande"/>
              <a:buChar char="-"/>
              <a:defRPr sz="1800" b="0">
                <a:solidFill>
                  <a:srgbClr val="7A777A"/>
                </a:solidFill>
                <a:latin typeface="+mn-lt"/>
                <a:cs typeface="+mn-cs"/>
              </a:defRPr>
            </a:lvl2pPr>
            <a:lvl3pPr marL="768096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accent5"/>
              </a:buClr>
              <a:buFont typeface="Lucida Grande"/>
              <a:buChar char="»"/>
              <a:defRPr sz="1400" b="0">
                <a:solidFill>
                  <a:srgbClr val="7A777A"/>
                </a:solidFill>
                <a:latin typeface="+mn-lt"/>
                <a:cs typeface="+mn-cs"/>
              </a:defRPr>
            </a:lvl3pPr>
            <a:lvl4pPr marL="1146175" indent="-176213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Identifies code base defects rapidly</a:t>
            </a:r>
          </a:p>
          <a:p>
            <a:r>
              <a:rPr lang="en-US" dirty="0" smtClean="0"/>
              <a:t>Less time debugging and more time adding features</a:t>
            </a:r>
          </a:p>
          <a:p>
            <a:r>
              <a:rPr lang="en-US" dirty="0" smtClean="0"/>
              <a:t>Reduce </a:t>
            </a:r>
            <a:r>
              <a:rPr lang="en-US" dirty="0"/>
              <a:t>integration problems allowing you to deliver software more rapidly</a:t>
            </a:r>
          </a:p>
          <a:p>
            <a:pPr lvl="3">
              <a:buSzTx/>
              <a:buFontTx/>
            </a:pPr>
            <a:endParaRPr lang="en-US" kern="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033" y="3344333"/>
            <a:ext cx="8347738" cy="2328334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784" indent="-28575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accent5"/>
              </a:buClr>
              <a:buFont typeface="Lucida Grande"/>
              <a:buChar char="-"/>
              <a:defRPr sz="1800" b="0">
                <a:solidFill>
                  <a:srgbClr val="7A777A"/>
                </a:solidFill>
                <a:latin typeface="+mn-lt"/>
                <a:cs typeface="+mn-cs"/>
              </a:defRPr>
            </a:lvl2pPr>
            <a:lvl3pPr marL="768096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accent5"/>
              </a:buClr>
              <a:buFont typeface="Lucida Grande"/>
              <a:buChar char="»"/>
              <a:defRPr sz="1400" b="0">
                <a:solidFill>
                  <a:srgbClr val="7A777A"/>
                </a:solidFill>
                <a:latin typeface="+mn-lt"/>
                <a:cs typeface="+mn-cs"/>
              </a:defRPr>
            </a:lvl3pPr>
            <a:lvl4pPr marL="1146175" indent="-176213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Jenkins is widely adopted as the automation platform of choice by enterprises</a:t>
            </a:r>
          </a:p>
          <a:p>
            <a:r>
              <a:rPr lang="en-US" dirty="0" smtClean="0"/>
              <a:t>Over 800+ plugins including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Stash, </a:t>
            </a:r>
            <a:r>
              <a:rPr lang="en-US" dirty="0" err="1" smtClean="0"/>
              <a:t>CollabNet</a:t>
            </a:r>
            <a:endParaRPr lang="en-US" dirty="0" smtClean="0"/>
          </a:p>
          <a:p>
            <a:r>
              <a:rPr lang="en-US" dirty="0" smtClean="0"/>
              <a:t>Other CI tools available </a:t>
            </a:r>
            <a:r>
              <a:rPr lang="en-US" dirty="0" err="1" smtClean="0"/>
              <a:t>BuildBot</a:t>
            </a:r>
            <a:r>
              <a:rPr lang="en-US" dirty="0" smtClean="0"/>
              <a:t>, Bamboo (atlassian)</a:t>
            </a:r>
            <a:endParaRPr lang="en-US" dirty="0"/>
          </a:p>
          <a:p>
            <a:pPr lvl="3">
              <a:buSzTx/>
              <a:buFontTx/>
            </a:pPr>
            <a:endParaRPr lang="en-US" kern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30471" y="5776556"/>
            <a:ext cx="86768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3" indent="0">
              <a:spcBef>
                <a:spcPct val="60000"/>
              </a:spcBef>
              <a:spcAft>
                <a:spcPts val="200"/>
              </a:spcAft>
              <a:buSzPct val="100000"/>
              <a:buNone/>
            </a:pPr>
            <a:r>
              <a:rPr lang="en-US" b="1" i="1" dirty="0" smtClean="0"/>
              <a:t>How Does Continuous Option(s) Impact Source Code Repository Solution? </a:t>
            </a:r>
            <a:br>
              <a:rPr lang="en-US" b="1" i="1" dirty="0" smtClean="0"/>
            </a:br>
            <a:r>
              <a:rPr lang="en-US" b="1" i="1" dirty="0" smtClean="0"/>
              <a:t>Is Jenkins the Appropriate Selection?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21473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JIRA Integration Requirement?</a:t>
            </a:r>
            <a:endParaRPr lang="en-US" sz="3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1071" y="1191481"/>
            <a:ext cx="8347738" cy="3041851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784" indent="-28575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accent5"/>
              </a:buClr>
              <a:buFont typeface="Lucida Grande"/>
              <a:buChar char="-"/>
              <a:defRPr sz="1800" b="0">
                <a:solidFill>
                  <a:srgbClr val="7A777A"/>
                </a:solidFill>
                <a:latin typeface="+mn-lt"/>
                <a:cs typeface="+mn-cs"/>
              </a:defRPr>
            </a:lvl2pPr>
            <a:lvl3pPr marL="768096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accent5"/>
              </a:buClr>
              <a:buFont typeface="Lucida Grande"/>
              <a:buChar char="»"/>
              <a:defRPr sz="1400" b="0">
                <a:solidFill>
                  <a:srgbClr val="7A777A"/>
                </a:solidFill>
                <a:latin typeface="+mn-lt"/>
                <a:cs typeface="+mn-cs"/>
              </a:defRPr>
            </a:lvl3pPr>
            <a:lvl4pPr marL="1146175" indent="-176213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100" dirty="0"/>
              <a:t>Multiple </a:t>
            </a:r>
            <a:r>
              <a:rPr lang="en-US" sz="2100" dirty="0" smtClean="0"/>
              <a:t>software development teams either </a:t>
            </a:r>
            <a:r>
              <a:rPr lang="en-US" sz="2100" dirty="0"/>
              <a:t>use </a:t>
            </a:r>
            <a:r>
              <a:rPr lang="en-US" sz="2100" dirty="0" smtClean="0"/>
              <a:t>JIRA </a:t>
            </a:r>
            <a:r>
              <a:rPr lang="en-US" sz="2100" dirty="0"/>
              <a:t>or prefer to use JIRA moving forward</a:t>
            </a:r>
          </a:p>
          <a:p>
            <a:r>
              <a:rPr lang="en-US" sz="2100" kern="0" dirty="0" smtClean="0"/>
              <a:t>How critical is to integrate with the repo solution, code review and CI with </a:t>
            </a:r>
            <a:r>
              <a:rPr lang="en-US" sz="2100" kern="0" dirty="0" err="1" smtClean="0"/>
              <a:t>Jira</a:t>
            </a:r>
            <a:r>
              <a:rPr lang="en-US" sz="2100" kern="0" dirty="0" smtClean="0"/>
              <a:t>?</a:t>
            </a:r>
          </a:p>
          <a:p>
            <a:r>
              <a:rPr lang="en-US" sz="2100" kern="0" dirty="0" err="1" smtClean="0"/>
              <a:t>Github</a:t>
            </a:r>
            <a:r>
              <a:rPr lang="en-US" sz="2100" kern="0" dirty="0" smtClean="0"/>
              <a:t>\</a:t>
            </a:r>
            <a:r>
              <a:rPr lang="en-US" sz="2100" kern="0" dirty="0" err="1" smtClean="0"/>
              <a:t>GitLab</a:t>
            </a:r>
            <a:r>
              <a:rPr lang="en-US" sz="2100" kern="0" dirty="0" smtClean="0"/>
              <a:t>\</a:t>
            </a:r>
            <a:r>
              <a:rPr lang="en-US" sz="2100" kern="0" dirty="0" err="1" smtClean="0"/>
              <a:t>CollabNet</a:t>
            </a:r>
            <a:r>
              <a:rPr lang="en-US" sz="2100" kern="0" dirty="0" smtClean="0"/>
              <a:t> have limited integration with </a:t>
            </a:r>
            <a:r>
              <a:rPr lang="en-US" sz="2100" kern="0" dirty="0" err="1" smtClean="0"/>
              <a:t>Jira</a:t>
            </a:r>
            <a:endParaRPr lang="en-US" sz="2100" kern="0" dirty="0" smtClean="0"/>
          </a:p>
          <a:p>
            <a:r>
              <a:rPr lang="en-US" sz="2100" kern="0" dirty="0" smtClean="0"/>
              <a:t>Deep integration with other </a:t>
            </a:r>
            <a:r>
              <a:rPr lang="en-US" sz="2100" kern="0" dirty="0" err="1" smtClean="0"/>
              <a:t>Atlassian</a:t>
            </a:r>
            <a:r>
              <a:rPr lang="en-US" sz="2100" kern="0" dirty="0" smtClean="0"/>
              <a:t> products (Stash, </a:t>
            </a:r>
            <a:r>
              <a:rPr lang="en-US" sz="2100" kern="0" dirty="0" err="1" smtClean="0"/>
              <a:t>BitBucket</a:t>
            </a:r>
            <a:r>
              <a:rPr lang="en-US" sz="2100" kern="0" dirty="0" smtClean="0"/>
              <a:t>, etc.)</a:t>
            </a:r>
          </a:p>
          <a:p>
            <a:r>
              <a:rPr lang="en-US" sz="2100" kern="0" dirty="0" smtClean="0"/>
              <a:t>Will Confluence be needed as well?</a:t>
            </a:r>
          </a:p>
        </p:txBody>
      </p:sp>
    </p:spTree>
    <p:extLst>
      <p:ext uri="{BB962C8B-B14F-4D97-AF65-F5344CB8AC3E}">
        <p14:creationId xmlns:p14="http://schemas.microsoft.com/office/powerpoint/2010/main" val="322744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GST_light_v2">
  <a:themeElements>
    <a:clrScheme name="HGST_light_v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5A00"/>
      </a:accent1>
      <a:accent2>
        <a:srgbClr val="2C7E00"/>
      </a:accent2>
      <a:accent3>
        <a:srgbClr val="00497E"/>
      </a:accent3>
      <a:accent4>
        <a:srgbClr val="FFB700"/>
      </a:accent4>
      <a:accent5>
        <a:srgbClr val="00ABD2"/>
      </a:accent5>
      <a:accent6>
        <a:srgbClr val="7A777A"/>
      </a:accent6>
      <a:hlink>
        <a:srgbClr val="00ABD2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0188" indent="-230188" algn="l">
          <a:spcBef>
            <a:spcPct val="60000"/>
          </a:spcBef>
          <a:spcAft>
            <a:spcPts val="200"/>
          </a:spcAft>
          <a:buClr>
            <a:srgbClr val="00ABD2"/>
          </a:buClr>
          <a:buSzPct val="100000"/>
          <a:buFont typeface="Arial"/>
          <a:buChar char="•"/>
          <a:defRPr sz="2200" dirty="0"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HGST_light_v2.potx</Template>
  <TotalTime>9142</TotalTime>
  <Words>649</Words>
  <Application>Microsoft Office PowerPoint</Application>
  <PresentationFormat>On-screen Show (4:3)</PresentationFormat>
  <Paragraphs>142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ＭＳ Ｐゴシック</vt:lpstr>
      <vt:lpstr>MS PMincho</vt:lpstr>
      <vt:lpstr>Arial</vt:lpstr>
      <vt:lpstr>Lucida Grande</vt:lpstr>
      <vt:lpstr>Times</vt:lpstr>
      <vt:lpstr>Times New Roman</vt:lpstr>
      <vt:lpstr>Wingdings</vt:lpstr>
      <vt:lpstr>HGST_light_v2</vt:lpstr>
      <vt:lpstr>GIT PoC Proposal Review </vt:lpstr>
      <vt:lpstr>Agenda</vt:lpstr>
      <vt:lpstr>Current and Desired State</vt:lpstr>
      <vt:lpstr>Solution Requirements / Evaluation Criteria</vt:lpstr>
      <vt:lpstr>PowerPoint Presentation</vt:lpstr>
      <vt:lpstr>Possible Repository Solutions</vt:lpstr>
      <vt:lpstr>Code Review Options</vt:lpstr>
      <vt:lpstr>Continuous Integration</vt:lpstr>
      <vt:lpstr>JIRA Integration Requirement?</vt:lpstr>
      <vt:lpstr>Next Steps</vt:lpstr>
      <vt:lpstr>PowerPoint Presentation</vt:lpstr>
    </vt:vector>
  </TitlesOfParts>
  <Company>Hitachi GST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 Wraps if Long</dc:title>
  <dc:creator>Mary Chagnon</dc:creator>
  <cp:lastModifiedBy>Paul Buenrostro</cp:lastModifiedBy>
  <cp:revision>237</cp:revision>
  <dcterms:created xsi:type="dcterms:W3CDTF">2012-06-21T17:04:20Z</dcterms:created>
  <dcterms:modified xsi:type="dcterms:W3CDTF">2014-06-19T21:23:16Z</dcterms:modified>
</cp:coreProperties>
</file>