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8"/>
  </p:notesMasterIdLst>
  <p:sldIdLst>
    <p:sldId id="256" r:id="rId2"/>
    <p:sldId id="291" r:id="rId3"/>
    <p:sldId id="292" r:id="rId4"/>
    <p:sldId id="257" r:id="rId5"/>
    <p:sldId id="259" r:id="rId6"/>
    <p:sldId id="258" r:id="rId7"/>
    <p:sldId id="261" r:id="rId8"/>
    <p:sldId id="265" r:id="rId9"/>
    <p:sldId id="266" r:id="rId10"/>
    <p:sldId id="298" r:id="rId11"/>
    <p:sldId id="293" r:id="rId12"/>
    <p:sldId id="267" r:id="rId13"/>
    <p:sldId id="281" r:id="rId14"/>
    <p:sldId id="284" r:id="rId15"/>
    <p:sldId id="285" r:id="rId16"/>
    <p:sldId id="286" r:id="rId17"/>
    <p:sldId id="294" r:id="rId18"/>
    <p:sldId id="295" r:id="rId19"/>
    <p:sldId id="296" r:id="rId20"/>
    <p:sldId id="287" r:id="rId21"/>
    <p:sldId id="271" r:id="rId22"/>
    <p:sldId id="288" r:id="rId23"/>
    <p:sldId id="289" r:id="rId24"/>
    <p:sldId id="290" r:id="rId25"/>
    <p:sldId id="279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50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91DD9-E363-4B15-8132-3CDC078E562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3ECB5-C94B-407F-AD7A-26630BC3C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5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is about getting feet wet and sharing my world like you’ve shared mine with me and taught me – resources to learn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99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21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85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27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03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81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2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13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53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0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Roche, biostatistics programs, learning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1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 share today is open source – cant shar confidential stuff –everything is my opinion </a:t>
            </a:r>
            <a:r>
              <a:rPr lang="en-US" dirty="0" err="1"/>
              <a:t>etc</a:t>
            </a:r>
            <a:r>
              <a:rPr lang="en-US" dirty="0"/>
              <a:t> not </a:t>
            </a:r>
            <a:r>
              <a:rPr lang="en-US" dirty="0" err="1"/>
              <a:t>rhos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8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56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1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64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71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Leland Wilkinson 2005 Professor of Computer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29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4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CB21-C529-41B9-AFD3-FCAC01FD8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3A461-AA59-4625-BBF8-A43BBFEB7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6CECC-6F90-4DB9-A132-D1B970AC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7F263-28CD-4208-ABE2-A31F5FAE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D9656-9F61-468F-A8BF-FBFA2D80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9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6106-7E2C-4C18-B239-3C625F21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77A31-0EB1-44E7-9669-61321C5C2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B9530-54B9-40AB-BABF-513907DC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8C4F2-DE4B-4429-A264-91799D8B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8D896-FDF2-48C4-9D07-B6364F92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7D982-3704-42CF-B9D7-338BCD39D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2314-EFA2-48AB-969B-616E8490E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CA874-C7E7-42FB-8150-DDE0CD8A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1E557-1713-4648-A412-CA627D50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6E19A-ADF6-42ED-A71E-794FA193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4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8983-8D61-40AA-9A00-82D1F257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6FBBF-9B4F-48A5-8A19-212F1558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F2CA2-F1A2-418C-9C98-10D10525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E7737-D880-43B4-AD95-A1E1FE99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D879D-A5F7-4039-813B-2E772911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5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C0E4-50DA-4268-AA06-6937F40B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070B5-95FD-4C77-83EC-588BE4F9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18FD2-668A-4987-8774-D740E0FA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591D-9A94-43DA-A934-BD171ABA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6C58-E0F8-4F08-AFB1-CAD7D891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5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7F83-B836-4EA8-B13E-29C212CB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FDDD5-9FF1-491C-A290-B8CC621A3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22DCE-19B0-4CB9-8898-A153014D7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554BB-74A0-401B-906B-AA7116C6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E41EF-8957-4B42-9E88-3CBB857D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AFCB1-4DBE-4986-8380-BA53E531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1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E2B6-79DB-43D3-B4BE-40EB35A3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019C-08CA-47CF-A5B9-AEB3629C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A5091-F072-4D76-B27F-46E27F539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AE9B7-B1EB-4096-921B-72C84853A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2FB00-536C-4731-8369-584045749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9FECC-E925-4BD8-B380-37F3D5C0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49959-7D62-4F6E-8273-7623902C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DA446-3BFF-4BB1-AC17-365CC4D9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3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070E-573F-44EA-8661-1EDF20ED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9B98D-5E75-439F-943F-BEA2E340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C1E4A-C8F3-4704-87A2-3D60BA0B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0887F-5BB5-46F9-BFC0-A44EF287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9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33311-5967-42E7-BFD4-37A8326E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D4FBE-F234-4889-8149-B6B54A2C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71E26-742C-4BD7-BF4A-1ACF4163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792E-3095-43B7-9003-82B1C154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9E3F-73A8-4A07-8A9D-D8B0E020F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B81D8-63FF-4EEC-8B0C-79B9219E1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92919-6C57-43DB-90CE-6631C9BC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7F01F-9C08-4FCA-8753-F1FDA7EE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75599-3EBA-4E61-862F-53B0B14F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8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1B8B-E220-448A-A3BA-F74720EE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55F89-6AD8-4FAB-8EB2-AD5AB8328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A0FA3-93F0-4C80-BA11-DA207057A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010DB-A30D-485F-A58D-DBA4B25D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97543-5631-4D62-B63E-E25503DA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80DA7-7B62-4C05-A6D8-50E94AE1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3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933BA-2F2F-4AD1-BDB0-6AD36F2D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1608A-CFDC-44C0-A347-CB2F8CCDE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2709D-DB6F-488E-BD78-3BF7C2381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FF92D-6C44-4F17-B37D-88224DAF9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BC9A0-1A7B-494D-A0E1-C147EB391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5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burnsdata/RWorksho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ita.had.co.nz/papers/layered-grammar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wcarpentry.github.io/r-novice-gapminder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camp.com/courses/free-introduction-to-r" TargetMode="External"/><Relationship Id="rId5" Type="http://schemas.openxmlformats.org/officeDocument/2006/relationships/hyperlink" Target="https://r4ds.had.co.nz/data-visualisation.html" TargetMode="External"/><Relationship Id="rId4" Type="http://schemas.openxmlformats.org/officeDocument/2006/relationships/hyperlink" Target="https://education.rstudio.com/learn/beginner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ecca-krouse.shinyapps.io/safetyGraphicsAp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enthompson.me/2018/02/09/flexdashboards-monitorin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bas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#down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9E03D6-B0B3-4ADE-BD2B-88CAEECB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966" y="4265799"/>
            <a:ext cx="4805996" cy="1297115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>
                <a:solidFill>
                  <a:srgbClr val="000000"/>
                </a:solidFill>
              </a:rPr>
              <a:t>Leveraging Data in Clinical Research: R Workshop &amp; Clinical Trial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4ACD4-8351-4C9F-B603-C04CF468C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300" dirty="0">
                <a:solidFill>
                  <a:srgbClr val="000000"/>
                </a:solidFill>
              </a:rPr>
              <a:t>Preston Burns</a:t>
            </a:r>
          </a:p>
        </p:txBody>
      </p:sp>
      <p:sp>
        <p:nvSpPr>
          <p:cNvPr id="32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B6281D3D-9CE8-4148-84F5-1B868C7C1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341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Download Workshop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44A8-B5C8-4ECA-9C65-2AD6DDFC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600" dirty="0"/>
              <a:t>Navigate to </a:t>
            </a:r>
            <a:r>
              <a:rPr lang="en-US" sz="2600" dirty="0">
                <a:hlinkClick r:id="rId3"/>
              </a:rPr>
              <a:t>https://github.com/pburnsdata/RWorkshop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AAA3B-D064-42B6-86BE-05585C8DE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467" y="2909894"/>
            <a:ext cx="7657067" cy="412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63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A0E7-E973-46F9-97C7-2BD36C7E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84C5-D96D-4168-885A-6514436A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b="1" dirty="0"/>
              <a:t>R statistical programming language workshop</a:t>
            </a: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Introduction and Installation of R</a:t>
            </a:r>
          </a:p>
          <a:p>
            <a:pPr lvl="1"/>
            <a:r>
              <a:rPr lang="en-US" sz="2800" b="1" dirty="0"/>
              <a:t>Workshop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Lunch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Visualizations in Clinical Research: A CRO Perspective  </a:t>
            </a:r>
          </a:p>
        </p:txBody>
      </p:sp>
    </p:spTree>
    <p:extLst>
      <p:ext uri="{BB962C8B-B14F-4D97-AF65-F5344CB8AC3E}">
        <p14:creationId xmlns:p14="http://schemas.microsoft.com/office/powerpoint/2010/main" val="1564783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Start Workshop!</a:t>
            </a:r>
          </a:p>
        </p:txBody>
      </p:sp>
    </p:spTree>
    <p:extLst>
      <p:ext uri="{BB962C8B-B14F-4D97-AF65-F5344CB8AC3E}">
        <p14:creationId xmlns:p14="http://schemas.microsoft.com/office/powerpoint/2010/main" val="12094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ggplot</a:t>
            </a:r>
            <a:r>
              <a:rPr lang="en-US" sz="4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The Grammar of Graphics</a:t>
            </a:r>
            <a:endParaRPr lang="en-US" sz="4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1FF872-6820-4CE6-9ED4-2F37C472F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101" y="1340407"/>
            <a:ext cx="3541797" cy="551759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11378F-A062-48E1-8339-8C3657AD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204" y="6300592"/>
            <a:ext cx="7628350" cy="557408"/>
          </a:xfrm>
        </p:spPr>
        <p:txBody>
          <a:bodyPr/>
          <a:lstStyle/>
          <a:p>
            <a:r>
              <a:rPr lang="en-US" dirty="0"/>
              <a:t>A Layered Grammar of Graphics, Hadley Wickham. Journal of Computational and Graphical Statistics, vol. 19, no. 1, pp. 3–28, 2010.</a:t>
            </a:r>
          </a:p>
        </p:txBody>
      </p:sp>
    </p:spTree>
    <p:extLst>
      <p:ext uri="{BB962C8B-B14F-4D97-AF65-F5344CB8AC3E}">
        <p14:creationId xmlns:p14="http://schemas.microsoft.com/office/powerpoint/2010/main" val="212109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 err="1">
                <a:solidFill>
                  <a:srgbClr val="FFFFFF"/>
                </a:solidFill>
              </a:rPr>
              <a:t>ggplot</a:t>
            </a:r>
            <a:r>
              <a:rPr lang="en-US" sz="4600" dirty="0">
                <a:solidFill>
                  <a:srgbClr val="FFFFFF"/>
                </a:solidFill>
              </a:rPr>
              <a:t>: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44A8-B5C8-4ECA-9C65-2AD6DDFC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Primary Components:</a:t>
            </a:r>
          </a:p>
          <a:p>
            <a:r>
              <a:rPr lang="en-US" sz="2600" dirty="0"/>
              <a:t>Data + aesthetic mapping</a:t>
            </a:r>
          </a:p>
          <a:p>
            <a:pPr lvl="1"/>
            <a:r>
              <a:rPr lang="en-US" sz="2200" dirty="0"/>
              <a:t>What variable is mapped to what part of the chart?</a:t>
            </a:r>
          </a:p>
          <a:p>
            <a:pPr lvl="2"/>
            <a:r>
              <a:rPr lang="en-US" sz="1800" dirty="0"/>
              <a:t>Count of cookies -&gt; height of bars in bar chart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Geometric Object</a:t>
            </a:r>
          </a:p>
          <a:p>
            <a:endParaRPr lang="en-US" sz="2600" dirty="0"/>
          </a:p>
          <a:p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86789-642E-4672-9FCA-B2B9C9442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550" y="5130791"/>
            <a:ext cx="2567042" cy="1204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44B035-A0D2-4054-94CD-12E49F92B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784" y="4384468"/>
            <a:ext cx="2700533" cy="2045322"/>
          </a:xfrm>
          <a:prstGeom prst="rect">
            <a:avLst/>
          </a:prstGeom>
        </p:spPr>
      </p:pic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04D2D6C8-7735-4B46-A562-07043872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204" y="6300592"/>
            <a:ext cx="7628350" cy="557408"/>
          </a:xfrm>
        </p:spPr>
        <p:txBody>
          <a:bodyPr/>
          <a:lstStyle/>
          <a:p>
            <a:r>
              <a:rPr lang="en-US" dirty="0"/>
              <a:t>A Layered Grammar of Graphics, Hadley Wickham. Journal of Computational and Graphical Statistics, vol. 19, no. 1, pp. 3–28, 2010.</a:t>
            </a:r>
          </a:p>
        </p:txBody>
      </p:sp>
    </p:spTree>
    <p:extLst>
      <p:ext uri="{BB962C8B-B14F-4D97-AF65-F5344CB8AC3E}">
        <p14:creationId xmlns:p14="http://schemas.microsoft.com/office/powerpoint/2010/main" val="88376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 err="1">
                <a:solidFill>
                  <a:srgbClr val="FFFFFF"/>
                </a:solidFill>
              </a:rPr>
              <a:t>ggplot</a:t>
            </a:r>
            <a:r>
              <a:rPr lang="en-US" sz="4600" dirty="0">
                <a:solidFill>
                  <a:srgbClr val="FFFFFF"/>
                </a:solidFill>
              </a:rPr>
              <a:t>: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44A8-B5C8-4ECA-9C65-2AD6DDFC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endParaRPr lang="en-US" sz="2600" dirty="0"/>
          </a:p>
          <a:p>
            <a:endParaRPr lang="en-US" sz="2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0A198D-17CE-45B4-BF35-C64E145DD0C2}"/>
              </a:ext>
            </a:extLst>
          </p:cNvPr>
          <p:cNvSpPr txBox="1">
            <a:spLocks/>
          </p:cNvSpPr>
          <p:nvPr/>
        </p:nvSpPr>
        <p:spPr>
          <a:xfrm>
            <a:off x="990600" y="2590800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A scale controls how data is mapped to aesthetics </a:t>
            </a:r>
          </a:p>
          <a:p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B29D9-EF34-4529-AC8F-7EC28339A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3259899"/>
            <a:ext cx="8610600" cy="274320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88F6E61-293A-4CA4-B26B-3FAB61E6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204" y="6300592"/>
            <a:ext cx="7628350" cy="557408"/>
          </a:xfrm>
        </p:spPr>
        <p:txBody>
          <a:bodyPr/>
          <a:lstStyle/>
          <a:p>
            <a:r>
              <a:rPr lang="en-US" dirty="0"/>
              <a:t>A Layered Grammar of Graphics, Hadley Wickham. Journal of Computational and Graphical Statistics, vol. 19, no. 1, pp. 3–28, 2010.</a:t>
            </a:r>
          </a:p>
        </p:txBody>
      </p:sp>
    </p:spTree>
    <p:extLst>
      <p:ext uri="{BB962C8B-B14F-4D97-AF65-F5344CB8AC3E}">
        <p14:creationId xmlns:p14="http://schemas.microsoft.com/office/powerpoint/2010/main" val="4262880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 err="1">
                <a:solidFill>
                  <a:srgbClr val="FFFFFF"/>
                </a:solidFill>
              </a:rPr>
              <a:t>ggplot</a:t>
            </a:r>
            <a:r>
              <a:rPr lang="en-US" sz="4600" dirty="0">
                <a:solidFill>
                  <a:srgbClr val="FFFFFF"/>
                </a:solidFill>
              </a:rPr>
              <a:t>: Facets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0A198D-17CE-45B4-BF35-C64E145DD0C2}"/>
              </a:ext>
            </a:extLst>
          </p:cNvPr>
          <p:cNvSpPr txBox="1">
            <a:spLocks/>
          </p:cNvSpPr>
          <p:nvPr/>
        </p:nvSpPr>
        <p:spPr>
          <a:xfrm>
            <a:off x="978074" y="2276475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Create small multiples of chart based on variable in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E7B4B-EFF6-4163-AE98-30E28B1F5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283" y="2680570"/>
            <a:ext cx="4403650" cy="4082912"/>
          </a:xfrm>
          <a:prstGeom prst="rect">
            <a:avLst/>
          </a:prstGeom>
        </p:spPr>
      </p:pic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E4EA5122-7217-4880-B4D1-B235E91B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204" y="6300592"/>
            <a:ext cx="3545427" cy="462890"/>
          </a:xfrm>
        </p:spPr>
        <p:txBody>
          <a:bodyPr/>
          <a:lstStyle/>
          <a:p>
            <a:r>
              <a:rPr lang="en-US" dirty="0"/>
              <a:t>A Layered Grammar of Graphics, Hadley Wickham. Journal of Computational and Graphical Statistics, vol. 19, no. 1, pp. 3–28, 2010.</a:t>
            </a:r>
          </a:p>
        </p:txBody>
      </p:sp>
    </p:spTree>
    <p:extLst>
      <p:ext uri="{BB962C8B-B14F-4D97-AF65-F5344CB8AC3E}">
        <p14:creationId xmlns:p14="http://schemas.microsoft.com/office/powerpoint/2010/main" val="1287466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A0E7-E973-46F9-97C7-2BD36C7E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84C5-D96D-4168-885A-6514436A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 statistical programming language workshop</a:t>
            </a: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Introduction and Installation of R</a:t>
            </a: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Workshop</a:t>
            </a:r>
          </a:p>
          <a:p>
            <a:r>
              <a:rPr lang="en-US" b="1" dirty="0"/>
              <a:t>Lunch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Visualizations in Clinical Research: A CRO Perspective  </a:t>
            </a:r>
          </a:p>
        </p:txBody>
      </p:sp>
    </p:spTree>
    <p:extLst>
      <p:ext uri="{BB962C8B-B14F-4D97-AF65-F5344CB8AC3E}">
        <p14:creationId xmlns:p14="http://schemas.microsoft.com/office/powerpoint/2010/main" val="451906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A0E7-E973-46F9-97C7-2BD36C7E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84C5-D96D-4168-885A-6514436A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 statistical programming language workshop</a:t>
            </a: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Introduction and Installation of R</a:t>
            </a: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Workshop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Lunch</a:t>
            </a:r>
          </a:p>
          <a:p>
            <a:r>
              <a:rPr lang="en-US" b="1" dirty="0"/>
              <a:t>Visualizations in Clinical Research: A CRO Perspective  </a:t>
            </a:r>
          </a:p>
        </p:txBody>
      </p:sp>
    </p:spTree>
    <p:extLst>
      <p:ext uri="{BB962C8B-B14F-4D97-AF65-F5344CB8AC3E}">
        <p14:creationId xmlns:p14="http://schemas.microsoft.com/office/powerpoint/2010/main" val="285758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A0E7-E973-46F9-97C7-2BD36C7E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84C5-D96D-4168-885A-6514436A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dirty="0"/>
              <a:t>All Visualizations presented here were developed at Rho, Inc. and are shared under open-source MIT license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112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A0E7-E973-46F9-97C7-2BD36C7E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84C5-D96D-4168-885A-6514436A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dirty="0"/>
              <a:t>R statistical programming language workshop</a:t>
            </a:r>
          </a:p>
          <a:p>
            <a:pPr lvl="1"/>
            <a:r>
              <a:rPr lang="en-US" sz="2800" dirty="0"/>
              <a:t>Introduction and Installation of R</a:t>
            </a:r>
          </a:p>
          <a:p>
            <a:pPr lvl="1"/>
            <a:r>
              <a:rPr lang="en-US" sz="2800" dirty="0"/>
              <a:t>Workshop</a:t>
            </a:r>
          </a:p>
          <a:p>
            <a:r>
              <a:rPr lang="en-US" dirty="0"/>
              <a:t>Lunch</a:t>
            </a:r>
          </a:p>
          <a:p>
            <a:r>
              <a:rPr lang="en-US" dirty="0"/>
              <a:t>Visualizations in Clinical Research: A CRO Perspective </a:t>
            </a:r>
          </a:p>
        </p:txBody>
      </p:sp>
    </p:spTree>
    <p:extLst>
      <p:ext uri="{BB962C8B-B14F-4D97-AF65-F5344CB8AC3E}">
        <p14:creationId xmlns:p14="http://schemas.microsoft.com/office/powerpoint/2010/main" val="1222165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CF0D74-AEE7-44C9-B47F-967FADFBA397}"/>
              </a:ext>
            </a:extLst>
          </p:cNvPr>
          <p:cNvSpPr txBox="1">
            <a:spLocks/>
          </p:cNvSpPr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>
                <a:solidFill>
                  <a:schemeClr val="bg1"/>
                </a:solidFill>
              </a:rPr>
              <a:t>Participant Visit Listing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C524F7-DD9D-48B9-AC8E-84B970CE4E5D}"/>
              </a:ext>
            </a:extLst>
          </p:cNvPr>
          <p:cNvSpPr txBox="1">
            <a:spLocks/>
          </p:cNvSpPr>
          <p:nvPr/>
        </p:nvSpPr>
        <p:spPr>
          <a:xfrm>
            <a:off x="838199" y="1335726"/>
            <a:ext cx="105155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https://rhoinc.github.io/participant-visit-listing/test-page/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84920-4457-4BEB-8C21-0B2DBB950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65" y="2017362"/>
            <a:ext cx="10281466" cy="454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40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9AA8B-D84E-4BEF-8725-09884AA08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50" y="2202440"/>
            <a:ext cx="11685696" cy="42207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CCF0D74-AEE7-44C9-B47F-967FADFBA397}"/>
              </a:ext>
            </a:extLst>
          </p:cNvPr>
          <p:cNvSpPr txBox="1">
            <a:spLocks/>
          </p:cNvSpPr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CRF Heat Map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C524F7-DD9D-48B9-AC8E-84B970CE4E5D}"/>
              </a:ext>
            </a:extLst>
          </p:cNvPr>
          <p:cNvSpPr txBox="1">
            <a:spLocks/>
          </p:cNvSpPr>
          <p:nvPr/>
        </p:nvSpPr>
        <p:spPr>
          <a:xfrm>
            <a:off x="838199" y="1335726"/>
            <a:ext cx="105155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https://rhoinc.github.io/crf-heat-map/test-page/</a:t>
            </a:r>
          </a:p>
        </p:txBody>
      </p:sp>
    </p:spTree>
    <p:extLst>
      <p:ext uri="{BB962C8B-B14F-4D97-AF65-F5344CB8AC3E}">
        <p14:creationId xmlns:p14="http://schemas.microsoft.com/office/powerpoint/2010/main" val="533357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CF0D74-AEE7-44C9-B47F-967FADFBA397}"/>
              </a:ext>
            </a:extLst>
          </p:cNvPr>
          <p:cNvSpPr txBox="1">
            <a:spLocks/>
          </p:cNvSpPr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Query Overview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C524F7-DD9D-48B9-AC8E-84B970CE4E5D}"/>
              </a:ext>
            </a:extLst>
          </p:cNvPr>
          <p:cNvSpPr txBox="1">
            <a:spLocks/>
          </p:cNvSpPr>
          <p:nvPr/>
        </p:nvSpPr>
        <p:spPr>
          <a:xfrm>
            <a:off x="838199" y="1335726"/>
            <a:ext cx="105155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https://rhoinc.github.io/query-overview/test-page/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6F16B5-C9D2-48ED-9EA0-50F66F4FA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2" y="2023298"/>
            <a:ext cx="10790335" cy="45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42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CF0D74-AEE7-44C9-B47F-967FADFBA397}"/>
              </a:ext>
            </a:extLst>
          </p:cNvPr>
          <p:cNvSpPr txBox="1">
            <a:spLocks/>
          </p:cNvSpPr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Safety Explorer Suite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C524F7-DD9D-48B9-AC8E-84B970CE4E5D}"/>
              </a:ext>
            </a:extLst>
          </p:cNvPr>
          <p:cNvSpPr txBox="1">
            <a:spLocks/>
          </p:cNvSpPr>
          <p:nvPr/>
        </p:nvSpPr>
        <p:spPr>
          <a:xfrm>
            <a:off x="838199" y="1335726"/>
            <a:ext cx="105155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https://rhoinc.github.io/safety-explorer-suite/test-page/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E6E1BF-EF7D-4B23-94F9-698B8B30E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33" y="2023298"/>
            <a:ext cx="10521865" cy="46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84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CF0D74-AEE7-44C9-B47F-967FADFBA397}"/>
              </a:ext>
            </a:extLst>
          </p:cNvPr>
          <p:cNvSpPr txBox="1">
            <a:spLocks/>
          </p:cNvSpPr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Operational Study Dashboards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C524F7-DD9D-48B9-AC8E-84B970CE4E5D}"/>
              </a:ext>
            </a:extLst>
          </p:cNvPr>
          <p:cNvSpPr txBox="1">
            <a:spLocks/>
          </p:cNvSpPr>
          <p:nvPr/>
        </p:nvSpPr>
        <p:spPr>
          <a:xfrm>
            <a:off x="838199" y="1335726"/>
            <a:ext cx="105155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https://rhoinc.github.io/dashboard-framework/test-page/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4F806E-C1C2-4DD4-81C7-D9472A1BA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16" y="2023298"/>
            <a:ext cx="9962363" cy="467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1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Resources for Learning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44A8-B5C8-4ECA-9C65-2AD6DDFC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600" dirty="0">
                <a:hlinkClick r:id="rId3"/>
              </a:rPr>
              <a:t>Software Carpentry Training: R for Reproducible Scientific Analysis</a:t>
            </a:r>
            <a:r>
              <a:rPr lang="en-US" sz="2600" dirty="0"/>
              <a:t> (Free)</a:t>
            </a:r>
          </a:p>
          <a:p>
            <a:r>
              <a:rPr lang="en-US" sz="2600" dirty="0">
                <a:hlinkClick r:id="rId4"/>
              </a:rPr>
              <a:t>https://education.rstudio.com/learn/beginner/</a:t>
            </a:r>
            <a:r>
              <a:rPr lang="en-US" sz="2600" dirty="0"/>
              <a:t> (Links to Free Material)</a:t>
            </a:r>
          </a:p>
          <a:p>
            <a:r>
              <a:rPr lang="en-US" sz="2600" dirty="0">
                <a:hlinkClick r:id="rId5"/>
              </a:rPr>
              <a:t>R for Data Science </a:t>
            </a:r>
            <a:r>
              <a:rPr lang="en-US" sz="2600" dirty="0"/>
              <a:t>(Free </a:t>
            </a:r>
            <a:r>
              <a:rPr lang="en-US" sz="2600" dirty="0" err="1"/>
              <a:t>ebook</a:t>
            </a:r>
            <a:r>
              <a:rPr lang="en-US" sz="2600" dirty="0"/>
              <a:t>)</a:t>
            </a:r>
          </a:p>
          <a:p>
            <a:r>
              <a:rPr lang="en-US" sz="2600" dirty="0" err="1">
                <a:hlinkClick r:id="rId6"/>
              </a:rPr>
              <a:t>Datacamp</a:t>
            </a:r>
            <a:r>
              <a:rPr lang="en-US" sz="2600" dirty="0"/>
              <a:t> (Limited Free courses, mostly paid trainings)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58527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Thank You!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107718C0-4341-4E69-A494-E0B9B3EB7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322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A0E7-E973-46F9-97C7-2BD36C7E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84C5-D96D-4168-885A-6514436A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b="1" dirty="0"/>
              <a:t>R statistical programming language workshop</a:t>
            </a:r>
          </a:p>
          <a:p>
            <a:pPr lvl="1"/>
            <a:r>
              <a:rPr lang="en-US" sz="2800" b="1" dirty="0"/>
              <a:t>Introduction and Installation of R</a:t>
            </a: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Workshop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Lunch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Visualizations in Clinical Research: A CRO Perspective  </a:t>
            </a:r>
          </a:p>
        </p:txBody>
      </p:sp>
    </p:spTree>
    <p:extLst>
      <p:ext uri="{BB962C8B-B14F-4D97-AF65-F5344CB8AC3E}">
        <p14:creationId xmlns:p14="http://schemas.microsoft.com/office/powerpoint/2010/main" val="37754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A0E7-E973-46F9-97C7-2BD36C7E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84C5-D96D-4168-885A-6514436A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600" dirty="0"/>
              <a:t>Live in Hillsborough, NC, USA</a:t>
            </a:r>
          </a:p>
          <a:p>
            <a:r>
              <a:rPr lang="en-US" sz="2600" dirty="0"/>
              <a:t>Wife is training to be OBGYN </a:t>
            </a:r>
          </a:p>
          <a:p>
            <a:r>
              <a:rPr lang="en-US" sz="2600" dirty="0"/>
              <a:t>Education:</a:t>
            </a:r>
          </a:p>
          <a:p>
            <a:pPr lvl="1"/>
            <a:r>
              <a:rPr lang="en-US" sz="2200" dirty="0"/>
              <a:t>B.S.P.H. in Biostatistics form University of North Carolina at Chapel Hill</a:t>
            </a:r>
          </a:p>
          <a:p>
            <a:pPr lvl="1"/>
            <a:r>
              <a:rPr lang="en-US" sz="2200" dirty="0"/>
              <a:t>M.S. in Analytics from NC State University</a:t>
            </a:r>
          </a:p>
          <a:p>
            <a:r>
              <a:rPr lang="en-US" sz="2600" dirty="0"/>
              <a:t>Currently Data Scientist at Rho, Inc. a Clinical Research Organization in Durham, NC</a:t>
            </a:r>
          </a:p>
        </p:txBody>
      </p:sp>
    </p:spTree>
    <p:extLst>
      <p:ext uri="{BB962C8B-B14F-4D97-AF65-F5344CB8AC3E}">
        <p14:creationId xmlns:p14="http://schemas.microsoft.com/office/powerpoint/2010/main" val="324678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44A8-B5C8-4ECA-9C65-2AD6DDFC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400" dirty="0"/>
              <a:t>A language and environment for statistical computing and graphics.</a:t>
            </a:r>
          </a:p>
          <a:p>
            <a:r>
              <a:rPr lang="en-US" sz="2400" dirty="0"/>
              <a:t>Descended from S language and environment which was developed at Bell Laboratories (formerly AT&amp;T, now Lucent Technologies) by John Chambers and colleagues.</a:t>
            </a:r>
          </a:p>
          <a:p>
            <a:r>
              <a:rPr lang="en-US" sz="2400" dirty="0"/>
              <a:t>Open-source</a:t>
            </a:r>
          </a:p>
          <a:p>
            <a:pPr lvl="1"/>
            <a:r>
              <a:rPr lang="en-US" dirty="0"/>
              <a:t>Highly extensible</a:t>
            </a:r>
          </a:p>
          <a:p>
            <a:r>
              <a:rPr lang="en-US" sz="2400" dirty="0"/>
              <a:t>Popular language in data science and statistical analysis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1890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Why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44A8-B5C8-4ECA-9C65-2AD6DDFC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Open-source </a:t>
            </a:r>
          </a:p>
          <a:p>
            <a:pPr lvl="1"/>
            <a:r>
              <a:rPr lang="en-US" sz="2200" dirty="0"/>
              <a:t>Free</a:t>
            </a:r>
          </a:p>
          <a:p>
            <a:pPr lvl="1"/>
            <a:r>
              <a:rPr lang="en-US" sz="1800" dirty="0"/>
              <a:t>Extensible</a:t>
            </a:r>
          </a:p>
          <a:p>
            <a:r>
              <a:rPr lang="en-US" sz="2600" dirty="0"/>
              <a:t>Powerful data wrangling and data analysis functionality</a:t>
            </a:r>
          </a:p>
          <a:p>
            <a:pPr lvl="1"/>
            <a:r>
              <a:rPr lang="en-US" sz="2200" dirty="0"/>
              <a:t>State-of-the-ark statistical methods</a:t>
            </a:r>
          </a:p>
          <a:p>
            <a:r>
              <a:rPr lang="en-US" sz="2600" dirty="0"/>
              <a:t>Widely used in academia/life sciences/pharmaceuticals</a:t>
            </a:r>
          </a:p>
          <a:p>
            <a:pPr lvl="1"/>
            <a:r>
              <a:rPr lang="en-US" sz="2600" dirty="0"/>
              <a:t>Has been used in submissions to FDA</a:t>
            </a:r>
          </a:p>
          <a:p>
            <a:pPr lvl="1"/>
            <a:r>
              <a:rPr lang="en-US" sz="2600" dirty="0"/>
              <a:t>Life Science Companies/Universities moving towards R use</a:t>
            </a:r>
          </a:p>
          <a:p>
            <a:r>
              <a:rPr lang="en-US" sz="2600" dirty="0"/>
              <a:t>Large Community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8767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How I’ve used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44A8-B5C8-4ECA-9C65-2AD6DDFC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600" dirty="0"/>
              <a:t>Bioinformatics Research</a:t>
            </a:r>
          </a:p>
          <a:p>
            <a:r>
              <a:rPr lang="en-US" sz="2600" dirty="0" err="1">
                <a:hlinkClick r:id="rId3"/>
              </a:rPr>
              <a:t>SafetyGraphics</a:t>
            </a:r>
            <a:r>
              <a:rPr lang="en-US" sz="2600" dirty="0">
                <a:hlinkClick r:id="rId3"/>
              </a:rPr>
              <a:t> App</a:t>
            </a:r>
            <a:endParaRPr lang="en-US" sz="2600" dirty="0"/>
          </a:p>
          <a:p>
            <a:r>
              <a:rPr lang="en-US" sz="2600" dirty="0"/>
              <a:t>Preparing financial data</a:t>
            </a:r>
          </a:p>
          <a:p>
            <a:r>
              <a:rPr lang="en-US" sz="2600" dirty="0"/>
              <a:t>Operational Study Dashboards (</a:t>
            </a:r>
            <a:r>
              <a:rPr lang="en-US" sz="2600" dirty="0">
                <a:hlinkClick r:id="rId4"/>
              </a:rPr>
              <a:t>Similar Example</a:t>
            </a:r>
            <a:r>
              <a:rPr lang="en-US" sz="2600" baseline="30000" dirty="0"/>
              <a:t>1</a:t>
            </a:r>
            <a:r>
              <a:rPr lang="en-US" sz="2600" dirty="0"/>
              <a:t>)</a:t>
            </a:r>
          </a:p>
          <a:p>
            <a:r>
              <a:rPr lang="en-US" sz="2600" dirty="0"/>
              <a:t>Resourcing Dashboard</a:t>
            </a:r>
          </a:p>
          <a:p>
            <a:r>
              <a:rPr lang="en-US" sz="2600" dirty="0"/>
              <a:t>Text Mining</a:t>
            </a:r>
          </a:p>
          <a:p>
            <a:r>
              <a:rPr lang="en-US" sz="2600" dirty="0"/>
              <a:t>Many more!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7664C-7B59-4AD5-AE84-90536855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12942" y="6462169"/>
            <a:ext cx="7602255" cy="395831"/>
          </a:xfrm>
        </p:spPr>
        <p:txBody>
          <a:bodyPr/>
          <a:lstStyle/>
          <a:p>
            <a:r>
              <a:rPr lang="en-US" dirty="0"/>
              <a:t>1. Jennifer Thompson, 2019. </a:t>
            </a:r>
            <a:r>
              <a:rPr lang="en-US" dirty="0">
                <a:hlinkClick r:id="rId4"/>
              </a:rPr>
              <a:t>https://jenthompson.me/2018/02/09/flexdashboards-monitoring/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3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Installing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44A8-B5C8-4ECA-9C65-2AD6DDFC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600" dirty="0"/>
              <a:t>Navigate to </a:t>
            </a:r>
            <a:r>
              <a:rPr lang="en-US" u="sng" dirty="0">
                <a:hlinkClick r:id="rId3"/>
              </a:rPr>
              <a:t>https://cran.r-project.org/bin/windows/base/</a:t>
            </a:r>
            <a:endParaRPr lang="en-US" dirty="0"/>
          </a:p>
          <a:p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7D430-D39E-452A-B214-30DD56DC811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15479"/>
            <a:ext cx="10363199" cy="4041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273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Installing </a:t>
            </a:r>
            <a:r>
              <a:rPr lang="en-US" sz="4600" dirty="0" err="1">
                <a:solidFill>
                  <a:srgbClr val="FFFFFF"/>
                </a:solidFill>
              </a:rPr>
              <a:t>Rstudio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44A8-B5C8-4ECA-9C65-2AD6DDFC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600" dirty="0"/>
              <a:t>Navigate to </a:t>
            </a:r>
            <a:r>
              <a:rPr lang="en-US" u="sng" dirty="0">
                <a:hlinkClick r:id="rId3"/>
              </a:rPr>
              <a:t>https://www.rstudio.com/products/rstudio/download/#download</a:t>
            </a:r>
            <a:r>
              <a:rPr lang="en-US" sz="2600" dirty="0"/>
              <a:t> </a:t>
            </a:r>
            <a:endParaRPr lang="en-US" dirty="0"/>
          </a:p>
          <a:p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558EE-837F-45BA-879C-B105B788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589" y="3429000"/>
            <a:ext cx="9800211" cy="38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4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2206</TotalTime>
  <Words>779</Words>
  <Application>Microsoft Office PowerPoint</Application>
  <PresentationFormat>Widescreen</PresentationFormat>
  <Paragraphs>128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Leveraging Data in Clinical Research: R Workshop &amp; Clinical Trial Visualizations</vt:lpstr>
      <vt:lpstr>Agenda</vt:lpstr>
      <vt:lpstr>Agenda</vt:lpstr>
      <vt:lpstr>About Me</vt:lpstr>
      <vt:lpstr>What is R?</vt:lpstr>
      <vt:lpstr>Why R?</vt:lpstr>
      <vt:lpstr>How I’ve used it</vt:lpstr>
      <vt:lpstr>Installing R</vt:lpstr>
      <vt:lpstr>Installing Rstudio</vt:lpstr>
      <vt:lpstr>Download Workshop Materials</vt:lpstr>
      <vt:lpstr>Agenda</vt:lpstr>
      <vt:lpstr>Start Workshop!</vt:lpstr>
      <vt:lpstr>ggplot: The Grammar of Graphics</vt:lpstr>
      <vt:lpstr>ggplot: Layer</vt:lpstr>
      <vt:lpstr>ggplot: Scale</vt:lpstr>
      <vt:lpstr>ggplot: Facets</vt:lpstr>
      <vt:lpstr>Agenda</vt:lpstr>
      <vt:lpstr>Agenda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 for Learning R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statistical programming language workshop</dc:title>
  <dc:creator>Burns, Meg</dc:creator>
  <cp:lastModifiedBy>Burns, Meg</cp:lastModifiedBy>
  <cp:revision>51</cp:revision>
  <dcterms:created xsi:type="dcterms:W3CDTF">2021-04-07T04:18:59Z</dcterms:created>
  <dcterms:modified xsi:type="dcterms:W3CDTF">2021-04-12T09:37:18Z</dcterms:modified>
</cp:coreProperties>
</file>