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diplomarbeit_datadrivenportindex/data/ddpi.html" TargetMode="External"/><Relationship Id="rId4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/>
              <a:t>Data Driven Port Index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de-DE" sz="1800">
                <a:latin typeface="Arial"/>
                <a:ea typeface="Arial"/>
                <a:cs typeface="Arial"/>
                <a:sym typeface="Arial"/>
              </a:rPr>
              <a:t>Erstellung einer weltweiten Hafendatenbank mittels der Analyse von Bewegungsdaten der internationalen Schifffahrt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Hintergrund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AIS liefert alle Daten um einen Hafen zu erkennen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Ergebnis ist unabhängig von Herstellern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Ergebnis ist immer aktuell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-&gt; Ziel ist es daher eine Grundlagendatenbank aus den AIS-Daten selbst zu generieren und für weitere Arbeitsschritte zur Verfügung zu stellen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/>
              <a:t>Vorgehen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de-DE"/>
              <a:t>Beschreibung der einzelnen Arbeitsschritte bei der Umsetzung des DDPI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Vorgehen</a:t>
            </a:r>
            <a:endParaRPr/>
          </a:p>
        </p:txBody>
      </p:sp>
      <p:pic>
        <p:nvPicPr>
          <p:cNvPr id="152" name="Google Shape;152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8300" y="1690688"/>
            <a:ext cx="89154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/>
              <a:t>Vorverarbeitung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de-DE"/>
              <a:t>Reduzierung und Konvertierung der zu verarbeitenden historischen AIS-Daten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Vorverarbeitung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Historische AIS-Daten: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Bis zu 30 Aussendungen pro Minute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Hohe Redundanzen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Vereinfachung der AIS-Daten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Reduzierung der Redundanzen auf ein verarbeitbares Maß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Informationsgehalt bei der Reduzierung bewahren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Ablage in einer optimierten Format</a:t>
            </a:r>
            <a:endParaRPr/>
          </a:p>
        </p:txBody>
      </p:sp>
      <p:pic>
        <p:nvPicPr>
          <p:cNvPr id="165" name="Google Shape;165;p2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825625"/>
            <a:ext cx="5181600" cy="2989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Vorverarbeitung</a:t>
            </a:r>
            <a:endParaRPr/>
          </a:p>
        </p:txBody>
      </p:sp>
      <p:pic>
        <p:nvPicPr>
          <p:cNvPr id="171" name="Google Shape;171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3985" y="1516856"/>
            <a:ext cx="7464029" cy="4976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/>
              <a:t>Hafenerkennung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de-DE"/>
              <a:t>Bestimmung von Regeln, welche auf einen Aufenthalt eines Schiffs in einem Hafen hindeuten und Erstellung von Häfen mittels Cluster-Algorithmen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Hafenerkennung</a:t>
            </a:r>
            <a:endParaRPr/>
          </a:p>
        </p:txBody>
      </p:sp>
      <p:pic>
        <p:nvPicPr>
          <p:cNvPr id="183" name="Google Shape;183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8300" y="1690688"/>
            <a:ext cx="89154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Bestimmung der Hafen-Event-Regeln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Für die Bestimmung wurden AIS-Daten von Schiffen in unterschiedlichen Szenarien betrachtet: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Schiff befindet sich im Hafen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Schiff befindet sich in einem Liegeplatz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Schiff fährt in einer Küstenregion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Schiff fährt auf dem offenen Meer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Bespielhafte Darstellung eines Schiffs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Region: Straße von Gibraltar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Szenarien: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Schiff auf dem offenen Meer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Schiff fährt in Küstenregion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Schiff im Hafen</a:t>
            </a:r>
            <a:endParaRPr/>
          </a:p>
        </p:txBody>
      </p:sp>
      <p:pic>
        <p:nvPicPr>
          <p:cNvPr id="196" name="Google Shape;196;p3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2" y="1825625"/>
            <a:ext cx="434006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Inhalt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AIS Grundlagen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Hintergrund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Vorgehen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Vorverarbeitung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Hafenerkennung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Ergebnis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Schwierigkeiten bei der Bearbeitung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no-speed-change-event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Keine Geschwindigkeit über einen längeren Zeitraum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-&gt; Hafen-Event</a:t>
            </a:r>
            <a:endParaRPr/>
          </a:p>
        </p:txBody>
      </p:sp>
      <p:pic>
        <p:nvPicPr>
          <p:cNvPr id="203" name="Google Shape;203;p3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825625"/>
            <a:ext cx="5181600" cy="414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no-rate-of-turn-change-event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Keine Änderung der Drehgeschwindigkeit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-&gt; Hafen-Event</a:t>
            </a:r>
            <a:endParaRPr/>
          </a:p>
        </p:txBody>
      </p:sp>
      <p:pic>
        <p:nvPicPr>
          <p:cNvPr id="210" name="Google Shape;210;p3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825625"/>
            <a:ext cx="5181600" cy="414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navigation-status-change-event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Änderung des Navigationsstatus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-&gt; Hafen-Event</a:t>
            </a:r>
            <a:endParaRPr/>
          </a:p>
        </p:txBody>
      </p:sp>
      <p:pic>
        <p:nvPicPr>
          <p:cNvPr id="217" name="Google Shape;217;p3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825625"/>
            <a:ext cx="5181600" cy="414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no-course-over-ground-change-event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Keine Änderung des Kurses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-&gt; Hafen-Event</a:t>
            </a:r>
            <a:endParaRPr/>
          </a:p>
        </p:txBody>
      </p:sp>
      <p:pic>
        <p:nvPicPr>
          <p:cNvPr id="224" name="Google Shape;224;p3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825625"/>
            <a:ext cx="5181600" cy="414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no-drift-event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Kein Drift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   (Gefahrene Richtung - Richtung des Schiffs)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-&gt; Hafen-Event</a:t>
            </a:r>
            <a:endParaRPr/>
          </a:p>
        </p:txBody>
      </p:sp>
      <p:pic>
        <p:nvPicPr>
          <p:cNvPr id="231" name="Google Shape;231;p3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825625"/>
            <a:ext cx="5181600" cy="414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draught-change-event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Änderung des Tiefgangs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-&gt; Hafen-Event</a:t>
            </a:r>
            <a:endParaRPr/>
          </a:p>
        </p:txBody>
      </p:sp>
      <p:pic>
        <p:nvPicPr>
          <p:cNvPr id="238" name="Google Shape;238;p3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2" y="1825625"/>
            <a:ext cx="5181600" cy="414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no-movement-event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Speed-over-ground-Datenfeld ist nicht immer korrekt gesetzt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GPS-Position wird als weiteres Hafen-Event verwendet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Schiff bewegt sich über einen längeren Zeitraum nicht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-&gt; Hafen-Event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Hafen-Events ohne Filterung</a:t>
            </a:r>
            <a:endParaRPr/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1.967.813.787 Hafen-Events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Einzelne Events weisen noch Fehler auf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Einzelne Events keine geeignete Grundlage für die Hafenerkennung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-&gt; Hafen-Events müssen gefiltert, kombiniert und validiert werden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1" name="Google Shape;251;p3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9036" y="1825625"/>
            <a:ext cx="4608877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Filterung und Validierung der Hafen-Events</a:t>
            </a:r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DE"/>
              <a:t>Alle Events werden mittels H3-Zellen gruppiert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DE"/>
              <a:t>In jede Zelle muss eine Anzahl von einzigartigen Schiffen gefunden werden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DE"/>
              <a:t>Für jede Zelle wurde ein Event-Score aller gefunden Events erzeugt (0-1)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DE"/>
              <a:t>Liegt der Score über einer Schweller, erfolgt die Zuteilung in Klassen: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DE"/>
              <a:t>Hafen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DE"/>
              <a:t>Liegeplatz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-DE"/>
              <a:t>Events müssen einen Zeitraum von 30 Tagen überschreiben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-&gt; 105.593 validierte Hafen-Events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Clusterung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Hafen-Event-Punkte müssen zu einem Cluster zusammengefasst werden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Verfahren DBSCAN eingesetzt: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Kann eine unbekannte Anzahl an Cluster bilden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Konvexe Hülle um resultierende Cluster-Punkte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Konvexe Hülle wird um Faktor gestreckt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4" name="Google Shape;264;p4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825625"/>
            <a:ext cx="5181600" cy="3979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/>
              <a:t>AIS Grundlagen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de-DE"/>
              <a:t>Vorstellung der für diese Präsentation benötigten Grundlagen zum Thema Automatic-Identification-System (AIS)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Clusterung</a:t>
            </a:r>
            <a:endParaRPr/>
          </a:p>
        </p:txBody>
      </p:sp>
      <p:pic>
        <p:nvPicPr>
          <p:cNvPr id="270" name="Google Shape;270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5181600" cy="3979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1690688"/>
            <a:ext cx="5181600" cy="3979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Clusterung</a:t>
            </a:r>
            <a:endParaRPr/>
          </a:p>
        </p:txBody>
      </p:sp>
      <p:pic>
        <p:nvPicPr>
          <p:cNvPr id="277" name="Google Shape;277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386" y="1690688"/>
            <a:ext cx="4003230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1386" y="1690688"/>
            <a:ext cx="400323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/>
              <a:t>Ergebnis</a:t>
            </a:r>
            <a:endParaRPr/>
          </a:p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de-DE"/>
              <a:t>Darstellung der erzielten Ergebnisse bei der Umsetzung des DDPI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Ergebnis</a:t>
            </a:r>
            <a:endParaRPr/>
          </a:p>
        </p:txBody>
      </p:sp>
      <p:sp>
        <p:nvSpPr>
          <p:cNvPr id="290" name="Google Shape;290;p45"/>
          <p:cNvSpPr txBox="1"/>
          <p:nvPr>
            <p:ph idx="1" type="body"/>
          </p:nvPr>
        </p:nvSpPr>
        <p:spPr>
          <a:xfrm>
            <a:off x="830179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Betrachteter Zeitraum von 01.01.2020 - 31-12-2022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1.967.813.787 erkannte Hafen-Events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4237 ermittelte Häfen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1278 ermittelte Liegeplätze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91" name="Google Shape;291;p4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7938" y="3287104"/>
            <a:ext cx="5420845" cy="2672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/>
              <a:t>Schwierigkeiten bei der Bearbeitung</a:t>
            </a:r>
            <a:endParaRPr/>
          </a:p>
        </p:txBody>
      </p:sp>
      <p:sp>
        <p:nvSpPr>
          <p:cNvPr id="297" name="Google Shape;297;p4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Schwierigkeiten bei der Bearbeitung</a:t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Große Datenmenge (5TB) in einer angemessenen Zeit verarbeiten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Bugs in der Python Library polars: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Speicher wurde nicht freigegeben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Nach mehreren Stunden kompletter RAM verbraucht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Programm musste komplett neu implementiert werden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Bug ist mittlerweile behoben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Diplomarbeitsthema war zu offen formuliert: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In der Bearbeitungszeit konnten nicht alle Vorgaben umgesetzt werden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Einige Bereiche konnten nicht in der gewünschten Tiefe bearbeitet werden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Automatic-Identification-System (AIS)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Was ist AIS?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Automatic Identification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Automatisches Identifikationssystem zur Schiffsverfolgung und -identifikation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Zweck von AIS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Verbesserung der Schiffsicherheit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Effizienzsteigerung im Schiffsverkehr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Funktionsweise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Sendet und empfängt drahtlos Daten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Nutzt VHF-Funkfrequenzen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Sendet Informationen über Schiff, Position, Kurs, Geschwindigkeit usw.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Wichtige Datenfelder in AIS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MMSI (Maritime Mobile Service Identity)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Eindeutige Kennung für jedes Schiff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Positionsdaten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Breitengrad und Längengrad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Kurs über Grund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Geschwindigkeit über Grund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Schiffsstatus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Anker, unterwegs, am Pier usw.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Tiefgang des Schiffs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Größe des Schiffs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/>
              <a:t>Hintergrund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de-DE"/>
              <a:t>Einführung zum Thema AIS während des ersten Praktikums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Hintergrund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Schon im ersten Praktikum wurde ich an die Arbeit mit AIS-Daten herangeführt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Schwerpunkt lag auf unterschiedlichen Punkten: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Einarbeitung in AIS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Verarbeitung von großen Datenmengen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Visualisierung von großen Datenmengen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Erkennen von Mustern der internationalen Schifffahrt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Hintergrund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Grundlagendatenbank alle Häfen für die weitere Verarbeitung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Zunächst wurden bestehenden Datenbanken betrachtet und bewertet: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World Port Index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Searates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Seaports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Datenbanken lieferten keine zufriedenstellenden Ergebnisse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Bestehende Hafendatenbanken</a:t>
            </a:r>
            <a:endParaRPr/>
          </a:p>
        </p:txBody>
      </p:sp>
      <p:pic>
        <p:nvPicPr>
          <p:cNvPr id="133" name="Google Shape;13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667" y="1690688"/>
            <a:ext cx="4642666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1667" y="1690688"/>
            <a:ext cx="4642666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