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Lato-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b9f0dc8b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b9f0dc8b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b9f0dc8b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b9f0dc8b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izzy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ba1494a64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0ba1494a64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b9f0dc8b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b9f0dc8b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preston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b9f0dc8b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b9f0dc8b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b9f0dc8b2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b9f0dc8b2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901d932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901d932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901d9325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901d932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b9f0dc8b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b9f0dc8b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chloe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b9f0dc8b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0b9f0dc8b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chloe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0b9f0dc8b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0b9f0dc8b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izzy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mailto:coulsomj@mail.uc.edu" TargetMode="External"/><Relationship Id="rId4" Type="http://schemas.openxmlformats.org/officeDocument/2006/relationships/hyperlink" Target="mailto:hallib@mail.uc.edu" TargetMode="External"/><Relationship Id="rId5" Type="http://schemas.openxmlformats.org/officeDocument/2006/relationships/hyperlink" Target="mailto:belletce@mail.uc.edu" TargetMode="External"/><Relationship Id="rId6" Type="http://schemas.openxmlformats.org/officeDocument/2006/relationships/hyperlink" Target="mailto:buterbps@mail.uc.edu" TargetMode="External"/><Relationship Id="rId7" Type="http://schemas.openxmlformats.org/officeDocument/2006/relationships/hyperlink" Target="mailto:abuaitgi@ucmail.uc.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707750"/>
            <a:ext cx="7688100" cy="86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Hackademia Project</a:t>
            </a:r>
            <a:endParaRPr/>
          </a:p>
        </p:txBody>
      </p:sp>
      <p:sp>
        <p:nvSpPr>
          <p:cNvPr id="87" name="Google Shape;87;p13"/>
          <p:cNvSpPr txBox="1"/>
          <p:nvPr>
            <p:ph idx="1" type="subTitle"/>
          </p:nvPr>
        </p:nvSpPr>
        <p:spPr>
          <a:xfrm>
            <a:off x="727950" y="3947625"/>
            <a:ext cx="7688100" cy="696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779"/>
              <a:t>2024-2025 Senior Design Project for:</a:t>
            </a:r>
            <a:endParaRPr sz="1779"/>
          </a:p>
          <a:p>
            <a:pPr indent="0" lvl="0" marL="0" rtl="0" algn="ctr">
              <a:lnSpc>
                <a:spcPct val="80000"/>
              </a:lnSpc>
              <a:spcBef>
                <a:spcPts val="0"/>
              </a:spcBef>
              <a:spcAft>
                <a:spcPts val="0"/>
              </a:spcAft>
              <a:buSzPts val="935"/>
              <a:buNone/>
            </a:pPr>
            <a:r>
              <a:rPr lang="en" sz="1779"/>
              <a:t>Chloe Belletti, Preston Buterbaugh, Madilyn Coulson, Isabella Hall</a:t>
            </a:r>
            <a:endParaRPr sz="1779"/>
          </a:p>
        </p:txBody>
      </p:sp>
      <p:sp>
        <p:nvSpPr>
          <p:cNvPr id="88" name="Google Shape;88;p13"/>
          <p:cNvSpPr txBox="1"/>
          <p:nvPr/>
        </p:nvSpPr>
        <p:spPr>
          <a:xfrm>
            <a:off x="1775250" y="2398375"/>
            <a:ext cx="5593500" cy="5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Lato"/>
                <a:ea typeface="Lato"/>
                <a:cs typeface="Lato"/>
                <a:sym typeface="Lato"/>
              </a:rPr>
              <a:t>x</a:t>
            </a:r>
            <a:r>
              <a:rPr lang="en" sz="2000">
                <a:solidFill>
                  <a:schemeClr val="accent1"/>
                </a:solidFill>
                <a:latin typeface="Lato"/>
                <a:ea typeface="Lato"/>
                <a:cs typeface="Lato"/>
                <a:sym typeface="Lato"/>
              </a:rPr>
              <a:t>86 emulator</a:t>
            </a:r>
            <a:endParaRPr sz="20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7650" y="598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Division of Work</a:t>
            </a:r>
            <a:endParaRPr/>
          </a:p>
        </p:txBody>
      </p:sp>
      <p:sp>
        <p:nvSpPr>
          <p:cNvPr id="142" name="Google Shape;142;p22"/>
          <p:cNvSpPr txBox="1"/>
          <p:nvPr>
            <p:ph idx="1" type="body"/>
          </p:nvPr>
        </p:nvSpPr>
        <p:spPr>
          <a:xfrm>
            <a:off x="130100" y="1307675"/>
            <a:ext cx="4441800" cy="34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Preston </a:t>
            </a:r>
            <a:endParaRPr b="1">
              <a:solidFill>
                <a:schemeClr val="dk2"/>
              </a:solidFill>
            </a:endParaRPr>
          </a:p>
          <a:p>
            <a:pPr indent="-311150" lvl="0" marL="457200" rtl="0" algn="l">
              <a:spcBef>
                <a:spcPts val="1200"/>
              </a:spcBef>
              <a:spcAft>
                <a:spcPts val="0"/>
              </a:spcAft>
              <a:buClr>
                <a:schemeClr val="dk2"/>
              </a:buClr>
              <a:buSzPts val="1300"/>
              <a:buChar char="●"/>
            </a:pPr>
            <a:r>
              <a:rPr lang="en">
                <a:solidFill>
                  <a:schemeClr val="dk2"/>
                </a:solidFill>
              </a:rPr>
              <a:t>Investigate/research current server implementation &amp; server language options </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Develop basic server communication functionality </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Implement client process to send C code to server and receive assembly code</a:t>
            </a:r>
            <a:endParaRPr>
              <a:solidFill>
                <a:schemeClr val="dk2"/>
              </a:solidFill>
            </a:endParaRPr>
          </a:p>
          <a:p>
            <a:pPr indent="0" lvl="0" marL="0" rtl="0" algn="l">
              <a:spcBef>
                <a:spcPts val="1200"/>
              </a:spcBef>
              <a:spcAft>
                <a:spcPts val="0"/>
              </a:spcAft>
              <a:buNone/>
            </a:pPr>
            <a:r>
              <a:rPr b="1" lang="en">
                <a:solidFill>
                  <a:schemeClr val="dk2"/>
                </a:solidFill>
              </a:rPr>
              <a:t>Madi </a:t>
            </a:r>
            <a:endParaRPr b="1">
              <a:solidFill>
                <a:schemeClr val="dk2"/>
              </a:solidFill>
            </a:endParaRPr>
          </a:p>
          <a:p>
            <a:pPr indent="-311150" lvl="0" marL="457200" rtl="0" algn="l">
              <a:spcBef>
                <a:spcPts val="1200"/>
              </a:spcBef>
              <a:spcAft>
                <a:spcPts val="0"/>
              </a:spcAft>
              <a:buClr>
                <a:schemeClr val="dk2"/>
              </a:buClr>
              <a:buSzPts val="1300"/>
              <a:buChar char="●"/>
            </a:pPr>
            <a:r>
              <a:rPr lang="en">
                <a:solidFill>
                  <a:schemeClr val="dk2"/>
                </a:solidFill>
              </a:rPr>
              <a:t>Research GCC compilation process</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Design process to </a:t>
            </a:r>
            <a:r>
              <a:rPr lang="en">
                <a:solidFill>
                  <a:schemeClr val="dk2"/>
                </a:solidFill>
              </a:rPr>
              <a:t>accept</a:t>
            </a:r>
            <a:r>
              <a:rPr lang="en">
                <a:solidFill>
                  <a:schemeClr val="dk2"/>
                </a:solidFill>
              </a:rPr>
              <a:t> C code &amp; output assembly &amp; to receive C code, compile, send back assembly </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Implement server process to receive C code &amp; send assembly code to client</a:t>
            </a:r>
            <a:endParaRPr>
              <a:solidFill>
                <a:schemeClr val="dk2"/>
              </a:solidFill>
            </a:endParaRPr>
          </a:p>
          <a:p>
            <a:pPr indent="0" lvl="0" marL="0" rtl="0" algn="l">
              <a:spcBef>
                <a:spcPts val="1200"/>
              </a:spcBef>
              <a:spcAft>
                <a:spcPts val="1200"/>
              </a:spcAft>
              <a:buNone/>
            </a:pPr>
            <a:r>
              <a:t/>
            </a:r>
            <a:endParaRPr>
              <a:solidFill>
                <a:schemeClr val="dk2"/>
              </a:solidFill>
            </a:endParaRPr>
          </a:p>
        </p:txBody>
      </p:sp>
      <p:sp>
        <p:nvSpPr>
          <p:cNvPr id="143" name="Google Shape;143;p22"/>
          <p:cNvSpPr txBox="1"/>
          <p:nvPr>
            <p:ph idx="1" type="body"/>
          </p:nvPr>
        </p:nvSpPr>
        <p:spPr>
          <a:xfrm>
            <a:off x="4761275" y="1307675"/>
            <a:ext cx="4441800" cy="349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2"/>
                </a:solidFill>
              </a:rPr>
              <a:t>Chloe</a:t>
            </a:r>
            <a:endParaRPr b="1">
              <a:solidFill>
                <a:schemeClr val="dk2"/>
              </a:solidFill>
            </a:endParaRPr>
          </a:p>
          <a:p>
            <a:pPr indent="-311150" lvl="0" marL="457200" rtl="0" algn="l">
              <a:spcBef>
                <a:spcPts val="1200"/>
              </a:spcBef>
              <a:spcAft>
                <a:spcPts val="0"/>
              </a:spcAft>
              <a:buClr>
                <a:schemeClr val="dk2"/>
              </a:buClr>
              <a:buSzPts val="1300"/>
              <a:buChar char="●"/>
            </a:pPr>
            <a:r>
              <a:rPr lang="en">
                <a:solidFill>
                  <a:schemeClr val="dk2"/>
                </a:solidFill>
              </a:rPr>
              <a:t>Investigate current client implementation </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Research assembly code formatting in memory</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Design process to parse &amp; interpret assembly </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Experiment wit</a:t>
            </a:r>
            <a:r>
              <a:rPr lang="en">
                <a:solidFill>
                  <a:schemeClr val="dk2"/>
                </a:solidFill>
                <a:latin typeface="Open Sans"/>
                <a:ea typeface="Open Sans"/>
                <a:cs typeface="Open Sans"/>
                <a:sym typeface="Open Sans"/>
              </a:rPr>
              <a:t>h &amp; test UI design</a:t>
            </a:r>
            <a:endParaRPr>
              <a:solidFill>
                <a:schemeClr val="dk2"/>
              </a:solidFill>
            </a:endParaRPr>
          </a:p>
          <a:p>
            <a:pPr indent="0" lvl="0" marL="0" rtl="0" algn="l">
              <a:spcBef>
                <a:spcPts val="1200"/>
              </a:spcBef>
              <a:spcAft>
                <a:spcPts val="0"/>
              </a:spcAft>
              <a:buNone/>
            </a:pPr>
            <a:r>
              <a:rPr b="1" lang="en">
                <a:solidFill>
                  <a:schemeClr val="dk2"/>
                </a:solidFill>
              </a:rPr>
              <a:t>Izzy </a:t>
            </a:r>
            <a:endParaRPr b="1">
              <a:solidFill>
                <a:schemeClr val="dk2"/>
              </a:solidFill>
            </a:endParaRPr>
          </a:p>
          <a:p>
            <a:pPr indent="-311150" lvl="0" marL="457200" rtl="0" algn="l">
              <a:spcBef>
                <a:spcPts val="1200"/>
              </a:spcBef>
              <a:spcAft>
                <a:spcPts val="0"/>
              </a:spcAft>
              <a:buClr>
                <a:schemeClr val="dk2"/>
              </a:buClr>
              <a:buSzPts val="1300"/>
              <a:buChar char="●"/>
            </a:pPr>
            <a:r>
              <a:rPr lang="en">
                <a:solidFill>
                  <a:schemeClr val="dk2"/>
                </a:solidFill>
              </a:rPr>
              <a:t>Investigate current database implementation</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Research postgres database design options</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Design, create, and test database </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Research &amp; design </a:t>
            </a:r>
            <a:r>
              <a:rPr lang="en">
                <a:solidFill>
                  <a:schemeClr val="dk2"/>
                </a:solidFill>
              </a:rPr>
              <a:t>authentication</a:t>
            </a:r>
            <a:r>
              <a:rPr lang="en">
                <a:solidFill>
                  <a:schemeClr val="dk2"/>
                </a:solidFill>
              </a:rPr>
              <a:t> system</a:t>
            </a:r>
            <a:endParaRPr>
              <a:solidFill>
                <a:schemeClr val="dk2"/>
              </a:solidFill>
            </a:endParaRPr>
          </a:p>
          <a:p>
            <a:pPr indent="0" lvl="0" marL="0" rtl="0" algn="l">
              <a:spcBef>
                <a:spcPts val="1200"/>
              </a:spcBef>
              <a:spcAft>
                <a:spcPts val="1200"/>
              </a:spcAft>
              <a:buNone/>
            </a:pPr>
            <a:r>
              <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7650" y="595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Expected Demo at Expo</a:t>
            </a:r>
            <a:endParaRPr/>
          </a:p>
        </p:txBody>
      </p:sp>
      <p:sp>
        <p:nvSpPr>
          <p:cNvPr id="149" name="Google Shape;149;p23"/>
          <p:cNvSpPr txBox="1"/>
          <p:nvPr>
            <p:ph idx="1" type="body"/>
          </p:nvPr>
        </p:nvSpPr>
        <p:spPr>
          <a:xfrm>
            <a:off x="727650" y="1441200"/>
            <a:ext cx="7688700" cy="2562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chemeClr val="dk2"/>
              </a:buClr>
              <a:buSzPts val="1300"/>
              <a:buAutoNum type="arabicPeriod"/>
            </a:pPr>
            <a:r>
              <a:rPr b="1" lang="en">
                <a:solidFill>
                  <a:schemeClr val="dk2"/>
                </a:solidFill>
              </a:rPr>
              <a:t>Open the Hackademia application, and login to a generic user profile.</a:t>
            </a:r>
            <a:endParaRPr b="1">
              <a:solidFill>
                <a:schemeClr val="dk2"/>
              </a:solidFill>
            </a:endParaRPr>
          </a:p>
          <a:p>
            <a:pPr indent="-311150" lvl="0" marL="457200" rtl="0" algn="l">
              <a:spcBef>
                <a:spcPts val="0"/>
              </a:spcBef>
              <a:spcAft>
                <a:spcPts val="0"/>
              </a:spcAft>
              <a:buClr>
                <a:schemeClr val="dk2"/>
              </a:buClr>
              <a:buSzPts val="1300"/>
              <a:buAutoNum type="arabicPeriod"/>
            </a:pPr>
            <a:r>
              <a:rPr b="1" lang="en">
                <a:solidFill>
                  <a:schemeClr val="dk2"/>
                </a:solidFill>
              </a:rPr>
              <a:t>Have a prepared example of C code, and insert this code to then </a:t>
            </a:r>
            <a:r>
              <a:rPr b="1" lang="en">
                <a:solidFill>
                  <a:schemeClr val="dk2"/>
                </a:solidFill>
              </a:rPr>
              <a:t>dynamically</a:t>
            </a:r>
            <a:r>
              <a:rPr b="1" lang="en">
                <a:solidFill>
                  <a:schemeClr val="dk2"/>
                </a:solidFill>
              </a:rPr>
              <a:t> compile to assembly.</a:t>
            </a:r>
            <a:endParaRPr b="1">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Additionally, step through each assembly code example to show to animation and update of the stack and register components.</a:t>
            </a:r>
            <a:endParaRPr sz="1300">
              <a:solidFill>
                <a:schemeClr val="dk2"/>
              </a:solidFill>
            </a:endParaRPr>
          </a:p>
          <a:p>
            <a:pPr indent="-311150" lvl="0" marL="457200" rtl="0" algn="l">
              <a:spcBef>
                <a:spcPts val="0"/>
              </a:spcBef>
              <a:spcAft>
                <a:spcPts val="0"/>
              </a:spcAft>
              <a:buClr>
                <a:schemeClr val="dk2"/>
              </a:buClr>
              <a:buSzPts val="1300"/>
              <a:buAutoNum type="arabicPeriod"/>
            </a:pPr>
            <a:r>
              <a:rPr b="1" lang="en">
                <a:solidFill>
                  <a:schemeClr val="dk2"/>
                </a:solidFill>
              </a:rPr>
              <a:t>Save the prepared example entry after stepping through the code.</a:t>
            </a:r>
            <a:endParaRPr b="1">
              <a:solidFill>
                <a:schemeClr val="dk2"/>
              </a:solidFill>
            </a:endParaRPr>
          </a:p>
          <a:p>
            <a:pPr indent="-311150" lvl="0" marL="457200" rtl="0" algn="l">
              <a:spcBef>
                <a:spcPts val="0"/>
              </a:spcBef>
              <a:spcAft>
                <a:spcPts val="0"/>
              </a:spcAft>
              <a:buClr>
                <a:schemeClr val="dk2"/>
              </a:buClr>
              <a:buSzPts val="1300"/>
              <a:buAutoNum type="arabicPeriod"/>
            </a:pPr>
            <a:r>
              <a:rPr b="1" lang="en">
                <a:solidFill>
                  <a:schemeClr val="dk2"/>
                </a:solidFill>
              </a:rPr>
              <a:t>Within the generic user profile, display past inserted code entries and their output assembly, depicting the database component of the application.</a:t>
            </a:r>
            <a:endParaRPr b="1">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These code examples should hold multiple programming concepts, such as strings, mathematical functionality, and loops.</a:t>
            </a:r>
            <a:endParaRPr sz="1300">
              <a:solidFill>
                <a:schemeClr val="dk2"/>
              </a:solidFill>
            </a:endParaRPr>
          </a:p>
          <a:p>
            <a:pPr indent="-311150" lvl="0" marL="457200" rtl="0" algn="l">
              <a:spcBef>
                <a:spcPts val="0"/>
              </a:spcBef>
              <a:spcAft>
                <a:spcPts val="0"/>
              </a:spcAft>
              <a:buClr>
                <a:schemeClr val="dk2"/>
              </a:buClr>
              <a:buSzPts val="1300"/>
              <a:buAutoNum type="arabicPeriod"/>
            </a:pPr>
            <a:r>
              <a:rPr b="1" lang="en">
                <a:solidFill>
                  <a:schemeClr val="dk2"/>
                </a:solidFill>
              </a:rPr>
              <a:t>Log out of the Hackademia application. </a:t>
            </a:r>
            <a:endParaRPr b="1">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7800" y="5951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Contact Info</a:t>
            </a:r>
            <a:endParaRPr/>
          </a:p>
        </p:txBody>
      </p:sp>
      <p:sp>
        <p:nvSpPr>
          <p:cNvPr id="155" name="Google Shape;155;p24"/>
          <p:cNvSpPr txBox="1"/>
          <p:nvPr>
            <p:ph idx="1" type="body"/>
          </p:nvPr>
        </p:nvSpPr>
        <p:spPr>
          <a:xfrm>
            <a:off x="215250" y="2777400"/>
            <a:ext cx="2303700" cy="727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1200">
                <a:solidFill>
                  <a:schemeClr val="dk2"/>
                </a:solidFill>
                <a:latin typeface="Raleway"/>
                <a:ea typeface="Raleway"/>
                <a:cs typeface="Raleway"/>
                <a:sym typeface="Raleway"/>
              </a:rPr>
              <a:t>Madilyn Coulson</a:t>
            </a:r>
            <a:endParaRPr b="1" sz="1200">
              <a:solidFill>
                <a:schemeClr val="dk2"/>
              </a:solidFill>
              <a:latin typeface="Raleway"/>
              <a:ea typeface="Raleway"/>
              <a:cs typeface="Raleway"/>
              <a:sym typeface="Raleway"/>
            </a:endParaRPr>
          </a:p>
          <a:p>
            <a:pPr indent="0" lvl="0" marL="0" rtl="0" algn="l">
              <a:lnSpc>
                <a:spcPct val="100000"/>
              </a:lnSpc>
              <a:spcBef>
                <a:spcPts val="1000"/>
              </a:spcBef>
              <a:spcAft>
                <a:spcPts val="0"/>
              </a:spcAft>
              <a:buClr>
                <a:schemeClr val="dk1"/>
              </a:buClr>
              <a:buSzPts val="1100"/>
              <a:buFont typeface="Arial"/>
              <a:buNone/>
            </a:pPr>
            <a:r>
              <a:rPr lang="en" sz="1200">
                <a:solidFill>
                  <a:schemeClr val="dk2"/>
                </a:solidFill>
                <a:latin typeface="Raleway"/>
                <a:ea typeface="Raleway"/>
                <a:cs typeface="Raleway"/>
                <a:sym typeface="Raleway"/>
              </a:rPr>
              <a:t>Email: </a:t>
            </a:r>
            <a:r>
              <a:rPr lang="en" sz="1200" u="sng">
                <a:solidFill>
                  <a:srgbClr val="0000FF"/>
                </a:solidFill>
                <a:latin typeface="Raleway"/>
                <a:ea typeface="Raleway"/>
                <a:cs typeface="Raleway"/>
                <a:sym typeface="Raleway"/>
                <a:hlinkClick r:id="rId3">
                  <a:extLst>
                    <a:ext uri="{A12FA001-AC4F-418D-AE19-62706E023703}">
                      <ahyp:hlinkClr val="tx"/>
                    </a:ext>
                  </a:extLst>
                </a:hlinkClick>
              </a:rPr>
              <a:t>coulsomj@mail.uc.edu</a:t>
            </a:r>
            <a:endParaRPr>
              <a:solidFill>
                <a:schemeClr val="dk2"/>
              </a:solidFill>
              <a:latin typeface="Raleway"/>
              <a:ea typeface="Raleway"/>
              <a:cs typeface="Raleway"/>
              <a:sym typeface="Raleway"/>
            </a:endParaRPr>
          </a:p>
        </p:txBody>
      </p:sp>
      <p:sp>
        <p:nvSpPr>
          <p:cNvPr id="156" name="Google Shape;156;p24"/>
          <p:cNvSpPr txBox="1"/>
          <p:nvPr>
            <p:ph idx="2" type="body"/>
          </p:nvPr>
        </p:nvSpPr>
        <p:spPr>
          <a:xfrm>
            <a:off x="215250" y="3504600"/>
            <a:ext cx="2303700" cy="92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a:solidFill>
                  <a:schemeClr val="dk2"/>
                </a:solidFill>
                <a:latin typeface="Raleway"/>
                <a:ea typeface="Raleway"/>
                <a:cs typeface="Raleway"/>
                <a:sym typeface="Raleway"/>
              </a:rPr>
              <a:t>Isabella Hall</a:t>
            </a:r>
            <a:endParaRPr b="1">
              <a:solidFill>
                <a:schemeClr val="dk2"/>
              </a:solidFill>
              <a:latin typeface="Raleway"/>
              <a:ea typeface="Raleway"/>
              <a:cs typeface="Raleway"/>
              <a:sym typeface="Raleway"/>
            </a:endParaRPr>
          </a:p>
          <a:p>
            <a:pPr indent="0" lvl="0" marL="0" rtl="0" algn="l">
              <a:lnSpc>
                <a:spcPct val="100000"/>
              </a:lnSpc>
              <a:spcBef>
                <a:spcPts val="1000"/>
              </a:spcBef>
              <a:spcAft>
                <a:spcPts val="0"/>
              </a:spcAft>
              <a:buClr>
                <a:schemeClr val="dk1"/>
              </a:buClr>
              <a:buSzPts val="1100"/>
              <a:buFont typeface="Arial"/>
              <a:buNone/>
            </a:pPr>
            <a:r>
              <a:rPr lang="en">
                <a:solidFill>
                  <a:schemeClr val="dk2"/>
                </a:solidFill>
                <a:latin typeface="Raleway"/>
                <a:ea typeface="Raleway"/>
                <a:cs typeface="Raleway"/>
                <a:sym typeface="Raleway"/>
              </a:rPr>
              <a:t>Email: </a:t>
            </a:r>
            <a:r>
              <a:rPr lang="en" u="sng">
                <a:solidFill>
                  <a:srgbClr val="0000FF"/>
                </a:solidFill>
                <a:latin typeface="Raleway"/>
                <a:ea typeface="Raleway"/>
                <a:cs typeface="Raleway"/>
                <a:sym typeface="Raleway"/>
                <a:hlinkClick r:id="rId4">
                  <a:extLst>
                    <a:ext uri="{A12FA001-AC4F-418D-AE19-62706E023703}">
                      <ahyp:hlinkClr val="tx"/>
                    </a:ext>
                  </a:extLst>
                </a:hlinkClick>
              </a:rPr>
              <a:t>hallib@mail.uc.edu</a:t>
            </a:r>
            <a:endParaRPr>
              <a:solidFill>
                <a:schemeClr val="dk2"/>
              </a:solidFill>
              <a:latin typeface="Raleway"/>
              <a:ea typeface="Raleway"/>
              <a:cs typeface="Raleway"/>
              <a:sym typeface="Raleway"/>
            </a:endParaRPr>
          </a:p>
        </p:txBody>
      </p:sp>
      <p:sp>
        <p:nvSpPr>
          <p:cNvPr id="157" name="Google Shape;157;p24"/>
          <p:cNvSpPr txBox="1"/>
          <p:nvPr>
            <p:ph idx="1" type="body"/>
          </p:nvPr>
        </p:nvSpPr>
        <p:spPr>
          <a:xfrm>
            <a:off x="215250" y="1361300"/>
            <a:ext cx="3256500" cy="727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b="1" lang="en" sz="1200">
                <a:solidFill>
                  <a:schemeClr val="dk2"/>
                </a:solidFill>
                <a:latin typeface="Raleway"/>
                <a:ea typeface="Raleway"/>
                <a:cs typeface="Raleway"/>
                <a:sym typeface="Raleway"/>
              </a:rPr>
              <a:t>Chloe Belletti</a:t>
            </a:r>
            <a:endParaRPr b="1" sz="1200">
              <a:solidFill>
                <a:schemeClr val="dk2"/>
              </a:solidFill>
              <a:latin typeface="Raleway"/>
              <a:ea typeface="Raleway"/>
              <a:cs typeface="Raleway"/>
              <a:sym typeface="Raleway"/>
            </a:endParaRPr>
          </a:p>
          <a:p>
            <a:pPr indent="0" lvl="0" marL="0" rtl="0" algn="l">
              <a:lnSpc>
                <a:spcPct val="80000"/>
              </a:lnSpc>
              <a:spcBef>
                <a:spcPts val="1000"/>
              </a:spcBef>
              <a:spcAft>
                <a:spcPts val="0"/>
              </a:spcAft>
              <a:buSzPts val="852"/>
              <a:buNone/>
            </a:pPr>
            <a:r>
              <a:rPr lang="en" sz="1200">
                <a:solidFill>
                  <a:schemeClr val="dk2"/>
                </a:solidFill>
                <a:latin typeface="Raleway"/>
                <a:ea typeface="Raleway"/>
                <a:cs typeface="Raleway"/>
                <a:sym typeface="Raleway"/>
              </a:rPr>
              <a:t>Email: </a:t>
            </a:r>
            <a:r>
              <a:rPr lang="en" sz="1200" u="sng">
                <a:solidFill>
                  <a:srgbClr val="0000FF"/>
                </a:solidFill>
                <a:latin typeface="Raleway"/>
                <a:ea typeface="Raleway"/>
                <a:cs typeface="Raleway"/>
                <a:sym typeface="Raleway"/>
                <a:hlinkClick r:id="rId5">
                  <a:extLst>
                    <a:ext uri="{A12FA001-AC4F-418D-AE19-62706E023703}">
                      <ahyp:hlinkClr val="tx"/>
                    </a:ext>
                  </a:extLst>
                </a:hlinkClick>
              </a:rPr>
              <a:t>belletce@mail.uc.edu</a:t>
            </a:r>
            <a:endParaRPr sz="1200">
              <a:solidFill>
                <a:srgbClr val="0000FF"/>
              </a:solidFill>
              <a:latin typeface="Raleway"/>
              <a:ea typeface="Raleway"/>
              <a:cs typeface="Raleway"/>
              <a:sym typeface="Raleway"/>
            </a:endParaRPr>
          </a:p>
          <a:p>
            <a:pPr indent="0" lvl="0" marL="0" rtl="0" algn="l">
              <a:lnSpc>
                <a:spcPct val="80000"/>
              </a:lnSpc>
              <a:spcBef>
                <a:spcPts val="0"/>
              </a:spcBef>
              <a:spcAft>
                <a:spcPts val="0"/>
              </a:spcAft>
              <a:buSzPts val="852"/>
              <a:buNone/>
            </a:pPr>
            <a:r>
              <a:t/>
            </a:r>
            <a:endParaRPr sz="1200">
              <a:solidFill>
                <a:schemeClr val="dk2"/>
              </a:solidFill>
              <a:latin typeface="Raleway"/>
              <a:ea typeface="Raleway"/>
              <a:cs typeface="Raleway"/>
              <a:sym typeface="Raleway"/>
            </a:endParaRPr>
          </a:p>
        </p:txBody>
      </p:sp>
      <p:sp>
        <p:nvSpPr>
          <p:cNvPr id="158" name="Google Shape;158;p24"/>
          <p:cNvSpPr txBox="1"/>
          <p:nvPr>
            <p:ph idx="2" type="body"/>
          </p:nvPr>
        </p:nvSpPr>
        <p:spPr>
          <a:xfrm>
            <a:off x="215250" y="2088500"/>
            <a:ext cx="2627400" cy="727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1200">
                <a:solidFill>
                  <a:schemeClr val="dk2"/>
                </a:solidFill>
                <a:latin typeface="Raleway"/>
                <a:ea typeface="Raleway"/>
                <a:cs typeface="Raleway"/>
                <a:sym typeface="Raleway"/>
              </a:rPr>
              <a:t>Preston Buterbaugh</a:t>
            </a:r>
            <a:endParaRPr b="1" sz="1200">
              <a:solidFill>
                <a:schemeClr val="dk2"/>
              </a:solidFill>
              <a:latin typeface="Raleway"/>
              <a:ea typeface="Raleway"/>
              <a:cs typeface="Raleway"/>
              <a:sym typeface="Raleway"/>
            </a:endParaRPr>
          </a:p>
          <a:p>
            <a:pPr indent="0" lvl="0" marL="0" rtl="0" algn="l">
              <a:lnSpc>
                <a:spcPct val="100000"/>
              </a:lnSpc>
              <a:spcBef>
                <a:spcPts val="1000"/>
              </a:spcBef>
              <a:spcAft>
                <a:spcPts val="0"/>
              </a:spcAft>
              <a:buClr>
                <a:schemeClr val="dk1"/>
              </a:buClr>
              <a:buSzPts val="1100"/>
              <a:buFont typeface="Arial"/>
              <a:buNone/>
            </a:pPr>
            <a:r>
              <a:rPr lang="en" sz="1200">
                <a:solidFill>
                  <a:schemeClr val="dk2"/>
                </a:solidFill>
                <a:latin typeface="Raleway"/>
                <a:ea typeface="Raleway"/>
                <a:cs typeface="Raleway"/>
                <a:sym typeface="Raleway"/>
              </a:rPr>
              <a:t>Email: </a:t>
            </a:r>
            <a:r>
              <a:rPr lang="en" sz="1200" u="sng">
                <a:solidFill>
                  <a:srgbClr val="0000FF"/>
                </a:solidFill>
                <a:latin typeface="Raleway"/>
                <a:ea typeface="Raleway"/>
                <a:cs typeface="Raleway"/>
                <a:sym typeface="Raleway"/>
                <a:hlinkClick r:id="rId6">
                  <a:extLst>
                    <a:ext uri="{A12FA001-AC4F-418D-AE19-62706E023703}">
                      <ahyp:hlinkClr val="tx"/>
                    </a:ext>
                  </a:extLst>
                </a:hlinkClick>
              </a:rPr>
              <a:t>buterbps@mail.uc.edu</a:t>
            </a:r>
            <a:endParaRPr sz="1200">
              <a:solidFill>
                <a:schemeClr val="dk2"/>
              </a:solidFill>
              <a:latin typeface="Raleway"/>
              <a:ea typeface="Raleway"/>
              <a:cs typeface="Raleway"/>
              <a:sym typeface="Raleway"/>
            </a:endParaRPr>
          </a:p>
        </p:txBody>
      </p:sp>
      <p:sp>
        <p:nvSpPr>
          <p:cNvPr id="159" name="Google Shape;159;p24"/>
          <p:cNvSpPr txBox="1"/>
          <p:nvPr>
            <p:ph idx="1" type="body"/>
          </p:nvPr>
        </p:nvSpPr>
        <p:spPr>
          <a:xfrm>
            <a:off x="3114738" y="2346125"/>
            <a:ext cx="2772900" cy="8706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Clr>
                <a:schemeClr val="dk1"/>
              </a:buClr>
              <a:buSzPct val="84615"/>
              <a:buFont typeface="Arial"/>
              <a:buNone/>
            </a:pPr>
            <a:r>
              <a:rPr b="1" lang="en">
                <a:solidFill>
                  <a:schemeClr val="dk2"/>
                </a:solidFill>
                <a:latin typeface="Raleway"/>
                <a:ea typeface="Raleway"/>
                <a:cs typeface="Raleway"/>
                <a:sym typeface="Raleway"/>
              </a:rPr>
              <a:t>Project Advisor: Giovani Abuaitah</a:t>
            </a:r>
            <a:endParaRPr b="1">
              <a:solidFill>
                <a:schemeClr val="dk2"/>
              </a:solidFill>
              <a:latin typeface="Raleway"/>
              <a:ea typeface="Raleway"/>
              <a:cs typeface="Raleway"/>
              <a:sym typeface="Raleway"/>
            </a:endParaRPr>
          </a:p>
          <a:p>
            <a:pPr indent="0" lvl="0" marL="0" rtl="0" algn="l">
              <a:lnSpc>
                <a:spcPct val="100000"/>
              </a:lnSpc>
              <a:spcBef>
                <a:spcPts val="0"/>
              </a:spcBef>
              <a:spcAft>
                <a:spcPts val="0"/>
              </a:spcAft>
              <a:buClr>
                <a:schemeClr val="dk1"/>
              </a:buClr>
              <a:buSzPct val="84615"/>
              <a:buFont typeface="Arial"/>
              <a:buNone/>
            </a:pPr>
            <a:r>
              <a:t/>
            </a:r>
            <a:endParaRPr>
              <a:solidFill>
                <a:schemeClr val="dk2"/>
              </a:solidFill>
              <a:latin typeface="Raleway"/>
              <a:ea typeface="Raleway"/>
              <a:cs typeface="Raleway"/>
              <a:sym typeface="Raleway"/>
            </a:endParaRPr>
          </a:p>
          <a:p>
            <a:pPr indent="0" lvl="0" marL="0" rtl="0" algn="l">
              <a:lnSpc>
                <a:spcPct val="100000"/>
              </a:lnSpc>
              <a:spcBef>
                <a:spcPts val="0"/>
              </a:spcBef>
              <a:spcAft>
                <a:spcPts val="0"/>
              </a:spcAft>
              <a:buClr>
                <a:schemeClr val="dk1"/>
              </a:buClr>
              <a:buSzPct val="84615"/>
              <a:buFont typeface="Arial"/>
              <a:buNone/>
            </a:pPr>
            <a:r>
              <a:rPr lang="en">
                <a:solidFill>
                  <a:schemeClr val="dk2"/>
                </a:solidFill>
                <a:latin typeface="Raleway"/>
                <a:ea typeface="Raleway"/>
                <a:cs typeface="Raleway"/>
                <a:sym typeface="Raleway"/>
              </a:rPr>
              <a:t>Email: </a:t>
            </a:r>
            <a:r>
              <a:rPr lang="en" u="sng">
                <a:solidFill>
                  <a:srgbClr val="0000FF"/>
                </a:solidFill>
                <a:latin typeface="Raleway"/>
                <a:ea typeface="Raleway"/>
                <a:cs typeface="Raleway"/>
                <a:sym typeface="Raleway"/>
                <a:hlinkClick r:id="rId7">
                  <a:extLst>
                    <a:ext uri="{A12FA001-AC4F-418D-AE19-62706E023703}">
                      <ahyp:hlinkClr val="tx"/>
                    </a:ext>
                  </a:extLst>
                </a:hlinkClick>
              </a:rPr>
              <a:t>abuaitgi@ucmail.uc.edu</a:t>
            </a:r>
            <a:endParaRPr>
              <a:solidFill>
                <a:srgbClr val="0000FF"/>
              </a:solidFill>
              <a:latin typeface="Raleway"/>
              <a:ea typeface="Raleway"/>
              <a:cs typeface="Raleway"/>
              <a:sym typeface="Raleway"/>
            </a:endParaRPr>
          </a:p>
          <a:p>
            <a:pPr indent="0" lvl="0" marL="0" rtl="0" algn="l">
              <a:spcBef>
                <a:spcPts val="0"/>
              </a:spcBef>
              <a:spcAft>
                <a:spcPts val="1200"/>
              </a:spcAft>
              <a:buNone/>
            </a:pPr>
            <a:r>
              <a:t/>
            </a:r>
            <a:endParaRPr>
              <a:solidFill>
                <a:schemeClr val="dk2"/>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7650" y="595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Abstract</a:t>
            </a:r>
            <a:endParaRPr/>
          </a:p>
        </p:txBody>
      </p:sp>
      <p:sp>
        <p:nvSpPr>
          <p:cNvPr id="94" name="Google Shape;94;p14"/>
          <p:cNvSpPr txBox="1"/>
          <p:nvPr>
            <p:ph idx="1" type="body"/>
          </p:nvPr>
        </p:nvSpPr>
        <p:spPr>
          <a:xfrm>
            <a:off x="727650" y="1531775"/>
            <a:ext cx="7656000" cy="2023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rgbClr val="1F2328"/>
                </a:solidFill>
                <a:highlight>
                  <a:srgbClr val="FFFFFF"/>
                </a:highlight>
              </a:rPr>
              <a:t>Our project is to develop a web module to display how C code translates to assembly code, and how x86 and x86 64-bit assembly code executes on a processor. The web app allows the user to enter C code, which it then dynamically compiles into the corresponding assembly code. The stack, registers, and other relevant elements of memory and processor storage will be displayed, and the user will be able to step through the assembly code and dynamically view how </a:t>
            </a:r>
            <a:r>
              <a:rPr lang="en" sz="1400">
                <a:solidFill>
                  <a:srgbClr val="1F2328"/>
                </a:solidFill>
                <a:highlight>
                  <a:srgbClr val="FFFFFF"/>
                </a:highlight>
              </a:rPr>
              <a:t>instructions update memory.</a:t>
            </a:r>
            <a:r>
              <a:rPr lang="en" sz="1400">
                <a:solidFill>
                  <a:srgbClr val="1F2328"/>
                </a:solidFill>
                <a:highlight>
                  <a:srgbClr val="FFFFFF"/>
                </a:highlight>
              </a:rPr>
              <a:t> If time permits, the app will also have a login ability to allow users the ability to save their personal snippets of C code, therefore allowing past entries to be retrieved.</a:t>
            </a:r>
            <a:endParaRPr sz="1400">
              <a:solidFill>
                <a:srgbClr val="1F2328"/>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7650" y="634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Stories</a:t>
            </a:r>
            <a:endParaRPr/>
          </a:p>
        </p:txBody>
      </p:sp>
      <p:sp>
        <p:nvSpPr>
          <p:cNvPr id="100" name="Google Shape;100;p15"/>
          <p:cNvSpPr txBox="1"/>
          <p:nvPr>
            <p:ph idx="1" type="body"/>
          </p:nvPr>
        </p:nvSpPr>
        <p:spPr>
          <a:xfrm>
            <a:off x="727650" y="1399525"/>
            <a:ext cx="7688700" cy="3688800"/>
          </a:xfrm>
          <a:prstGeom prst="rect">
            <a:avLst/>
          </a:prstGeom>
        </p:spPr>
        <p:txBody>
          <a:bodyPr anchorCtr="0" anchor="t" bIns="91425" lIns="91425" spcFirstLastPara="1" rIns="91425" wrap="square" tIns="91425">
            <a:noAutofit/>
          </a:bodyPr>
          <a:lstStyle/>
          <a:p>
            <a:pPr indent="-311150" lvl="0" marL="457200" rtl="0" algn="l">
              <a:lnSpc>
                <a:spcPct val="135714"/>
              </a:lnSpc>
              <a:spcBef>
                <a:spcPts val="0"/>
              </a:spcBef>
              <a:spcAft>
                <a:spcPts val="0"/>
              </a:spcAft>
              <a:buClr>
                <a:srgbClr val="1F2328"/>
              </a:buClr>
              <a:buSzPts val="1300"/>
              <a:buChar char="●"/>
            </a:pPr>
            <a:r>
              <a:rPr lang="en">
                <a:solidFill>
                  <a:srgbClr val="1F2328"/>
                </a:solidFill>
              </a:rPr>
              <a:t>As a </a:t>
            </a:r>
            <a:r>
              <a:rPr b="1" lang="en">
                <a:solidFill>
                  <a:srgbClr val="1F2328"/>
                </a:solidFill>
              </a:rPr>
              <a:t>teacher</a:t>
            </a:r>
            <a:r>
              <a:rPr lang="en">
                <a:solidFill>
                  <a:srgbClr val="1F2328"/>
                </a:solidFill>
              </a:rPr>
              <a:t>, I want to create dynamic illustrations of how C code converts to assembly language, so I can easily and efficiently demonstrate re-creatable examples to my students.</a:t>
            </a:r>
            <a:endParaRPr>
              <a:solidFill>
                <a:srgbClr val="1F2328"/>
              </a:solidFill>
            </a:endParaRPr>
          </a:p>
          <a:p>
            <a:pPr indent="-311150" lvl="0" marL="457200" rtl="0" algn="l">
              <a:lnSpc>
                <a:spcPct val="135714"/>
              </a:lnSpc>
              <a:spcBef>
                <a:spcPts val="0"/>
              </a:spcBef>
              <a:spcAft>
                <a:spcPts val="0"/>
              </a:spcAft>
              <a:buClr>
                <a:srgbClr val="1F2328"/>
              </a:buClr>
              <a:buSzPts val="1300"/>
              <a:buChar char="●"/>
            </a:pPr>
            <a:r>
              <a:rPr lang="en">
                <a:solidFill>
                  <a:srgbClr val="1F2328"/>
                </a:solidFill>
              </a:rPr>
              <a:t>As a </a:t>
            </a:r>
            <a:r>
              <a:rPr b="1" lang="en">
                <a:solidFill>
                  <a:srgbClr val="1F2328"/>
                </a:solidFill>
              </a:rPr>
              <a:t>teacher</a:t>
            </a:r>
            <a:r>
              <a:rPr lang="en">
                <a:solidFill>
                  <a:srgbClr val="1F2328"/>
                </a:solidFill>
              </a:rPr>
              <a:t>, I want to have a visual representation of how the execution of each line of assembly code affects the stack and registers in a computer, so my students can visualize low-level programming concepts. </a:t>
            </a:r>
            <a:endParaRPr>
              <a:solidFill>
                <a:srgbClr val="1F2328"/>
              </a:solidFill>
            </a:endParaRPr>
          </a:p>
          <a:p>
            <a:pPr indent="-311150" lvl="0" marL="457200" rtl="0" algn="l">
              <a:lnSpc>
                <a:spcPct val="135714"/>
              </a:lnSpc>
              <a:spcBef>
                <a:spcPts val="0"/>
              </a:spcBef>
              <a:spcAft>
                <a:spcPts val="0"/>
              </a:spcAft>
              <a:buClr>
                <a:srgbClr val="1F2328"/>
              </a:buClr>
              <a:buSzPts val="1300"/>
              <a:buChar char="●"/>
            </a:pPr>
            <a:r>
              <a:rPr lang="en">
                <a:solidFill>
                  <a:srgbClr val="1F2328"/>
                </a:solidFill>
              </a:rPr>
              <a:t>As a </a:t>
            </a:r>
            <a:r>
              <a:rPr b="1" lang="en">
                <a:solidFill>
                  <a:srgbClr val="1F2328"/>
                </a:solidFill>
              </a:rPr>
              <a:t>teacher</a:t>
            </a:r>
            <a:r>
              <a:rPr lang="en">
                <a:solidFill>
                  <a:srgbClr val="1F2328"/>
                </a:solidFill>
              </a:rPr>
              <a:t>, I want to be able to save code snippets from previous C and assembly language demonstrations, so I can reuse them in future classes. </a:t>
            </a:r>
            <a:endParaRPr>
              <a:solidFill>
                <a:srgbClr val="1F2328"/>
              </a:solidFill>
            </a:endParaRPr>
          </a:p>
          <a:p>
            <a:pPr indent="-311150" lvl="0" marL="457200" rtl="0" algn="l">
              <a:lnSpc>
                <a:spcPct val="135714"/>
              </a:lnSpc>
              <a:spcBef>
                <a:spcPts val="0"/>
              </a:spcBef>
              <a:spcAft>
                <a:spcPts val="0"/>
              </a:spcAft>
              <a:buClr>
                <a:srgbClr val="1F2328"/>
              </a:buClr>
              <a:buSzPts val="1300"/>
              <a:buChar char="●"/>
            </a:pPr>
            <a:r>
              <a:rPr lang="en">
                <a:solidFill>
                  <a:srgbClr val="1F2328"/>
                </a:solidFill>
              </a:rPr>
              <a:t>As a </a:t>
            </a:r>
            <a:r>
              <a:rPr b="1" lang="en">
                <a:solidFill>
                  <a:srgbClr val="1F2328"/>
                </a:solidFill>
              </a:rPr>
              <a:t>student</a:t>
            </a:r>
            <a:r>
              <a:rPr lang="en">
                <a:solidFill>
                  <a:srgbClr val="1F2328"/>
                </a:solidFill>
              </a:rPr>
              <a:t>, I want to get hands-on experience with compiling C code and viewing the conversion to assembly code, so I can better understand low-level coding concepts.</a:t>
            </a:r>
            <a:endParaRPr>
              <a:solidFill>
                <a:srgbClr val="1F2328"/>
              </a:solidFill>
            </a:endParaRPr>
          </a:p>
          <a:p>
            <a:pPr indent="-311150" lvl="0" marL="457200" rtl="0" algn="l">
              <a:lnSpc>
                <a:spcPct val="135714"/>
              </a:lnSpc>
              <a:spcBef>
                <a:spcPts val="0"/>
              </a:spcBef>
              <a:spcAft>
                <a:spcPts val="0"/>
              </a:spcAft>
              <a:buClr>
                <a:srgbClr val="1F2328"/>
              </a:buClr>
              <a:buSzPts val="1300"/>
              <a:buChar char="●"/>
            </a:pPr>
            <a:r>
              <a:rPr lang="en">
                <a:solidFill>
                  <a:srgbClr val="1F2328"/>
                </a:solidFill>
              </a:rPr>
              <a:t>As a </a:t>
            </a:r>
            <a:r>
              <a:rPr b="1" lang="en">
                <a:solidFill>
                  <a:srgbClr val="1F2328"/>
                </a:solidFill>
              </a:rPr>
              <a:t>student</a:t>
            </a:r>
            <a:r>
              <a:rPr lang="en">
                <a:solidFill>
                  <a:srgbClr val="1F2328"/>
                </a:solidFill>
              </a:rPr>
              <a:t>, I want to create my own examples of C to assembly code and see its execution in progress, so I can enhance my learning outside of class.</a:t>
            </a:r>
            <a:endParaRPr>
              <a:solidFill>
                <a:srgbClr val="1F2328"/>
              </a:solidFill>
            </a:endParaRPr>
          </a:p>
          <a:p>
            <a:pPr indent="-311150" lvl="0" marL="457200" rtl="0" algn="l">
              <a:lnSpc>
                <a:spcPct val="135714"/>
              </a:lnSpc>
              <a:spcBef>
                <a:spcPts val="0"/>
              </a:spcBef>
              <a:spcAft>
                <a:spcPts val="0"/>
              </a:spcAft>
              <a:buClr>
                <a:srgbClr val="1F2328"/>
              </a:buClr>
              <a:buSzPts val="1300"/>
              <a:buChar char="●"/>
            </a:pPr>
            <a:r>
              <a:rPr lang="en">
                <a:solidFill>
                  <a:srgbClr val="1F2328"/>
                </a:solidFill>
              </a:rPr>
              <a:t>As a </a:t>
            </a:r>
            <a:r>
              <a:rPr b="1" lang="en">
                <a:solidFill>
                  <a:srgbClr val="1F2328"/>
                </a:solidFill>
              </a:rPr>
              <a:t>student</a:t>
            </a:r>
            <a:r>
              <a:rPr lang="en">
                <a:solidFill>
                  <a:srgbClr val="1F2328"/>
                </a:solidFill>
              </a:rPr>
              <a:t>, I want to login to the Hackademia application, so I can view my past code entries to help with class assignments and studying.</a:t>
            </a:r>
            <a:endParaRPr>
              <a:solidFill>
                <a:srgbClr val="1F2328"/>
              </a:solidFill>
            </a:endParaRPr>
          </a:p>
          <a:p>
            <a:pPr indent="0" lvl="0" marL="0" rtl="0" algn="l">
              <a:spcBef>
                <a:spcPts val="0"/>
              </a:spcBef>
              <a:spcAft>
                <a:spcPts val="1200"/>
              </a:spcAft>
              <a:buNone/>
            </a:pPr>
            <a:r>
              <a:t/>
            </a:r>
            <a:endParaRPr>
              <a:solidFill>
                <a:srgbClr val="1F232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592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Diagrams: D0</a:t>
            </a:r>
            <a:endParaRPr/>
          </a:p>
        </p:txBody>
      </p:sp>
      <p:pic>
        <p:nvPicPr>
          <p:cNvPr id="106" name="Google Shape;106;p16"/>
          <p:cNvPicPr preferRelativeResize="0"/>
          <p:nvPr/>
        </p:nvPicPr>
        <p:blipFill rotWithShape="1">
          <a:blip r:embed="rId3">
            <a:alphaModFix/>
          </a:blip>
          <a:srcRect b="25924" l="15466" r="15300" t="26733"/>
          <a:stretch/>
        </p:blipFill>
        <p:spPr>
          <a:xfrm>
            <a:off x="877075" y="1494300"/>
            <a:ext cx="7688698" cy="295721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592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Diagrams: D1</a:t>
            </a:r>
            <a:endParaRPr/>
          </a:p>
        </p:txBody>
      </p:sp>
      <p:pic>
        <p:nvPicPr>
          <p:cNvPr id="112" name="Google Shape;112;p17"/>
          <p:cNvPicPr preferRelativeResize="0"/>
          <p:nvPr/>
        </p:nvPicPr>
        <p:blipFill rotWithShape="1">
          <a:blip r:embed="rId3">
            <a:alphaModFix/>
          </a:blip>
          <a:srcRect b="15815" l="0" r="0" t="15808"/>
          <a:stretch/>
        </p:blipFill>
        <p:spPr>
          <a:xfrm>
            <a:off x="877075" y="1494300"/>
            <a:ext cx="7688698" cy="295721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650" y="592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Diagrams: D2</a:t>
            </a:r>
            <a:endParaRPr/>
          </a:p>
        </p:txBody>
      </p:sp>
      <p:pic>
        <p:nvPicPr>
          <p:cNvPr id="118" name="Google Shape;118;p18"/>
          <p:cNvPicPr preferRelativeResize="0"/>
          <p:nvPr/>
        </p:nvPicPr>
        <p:blipFill rotWithShape="1">
          <a:blip r:embed="rId3">
            <a:alphaModFix/>
          </a:blip>
          <a:srcRect b="2459" l="15148" r="14394" t="2592"/>
          <a:stretch/>
        </p:blipFill>
        <p:spPr>
          <a:xfrm>
            <a:off x="2042438" y="1170475"/>
            <a:ext cx="5059123" cy="383499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7650" y="571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a:t>
            </a:r>
            <a:r>
              <a:rPr lang="en"/>
              <a:t> Project Constraints</a:t>
            </a:r>
            <a:endParaRPr/>
          </a:p>
        </p:txBody>
      </p:sp>
      <p:sp>
        <p:nvSpPr>
          <p:cNvPr id="124" name="Google Shape;124;p19"/>
          <p:cNvSpPr txBox="1"/>
          <p:nvPr>
            <p:ph idx="1" type="body"/>
          </p:nvPr>
        </p:nvSpPr>
        <p:spPr>
          <a:xfrm>
            <a:off x="727650" y="1399550"/>
            <a:ext cx="7688700" cy="2965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b="1" lang="en">
                <a:solidFill>
                  <a:schemeClr val="dk2"/>
                </a:solidFill>
              </a:rPr>
              <a:t>Security Constraints:</a:t>
            </a:r>
            <a:endParaRPr b="1">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User data is available to any user who downloads the code to run it locally</a:t>
            </a:r>
            <a:endParaRPr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Data leaks or misuse of personal information could be </a:t>
            </a:r>
            <a:r>
              <a:rPr lang="en" sz="1300">
                <a:solidFill>
                  <a:schemeClr val="dk2"/>
                </a:solidFill>
              </a:rPr>
              <a:t>prevalent</a:t>
            </a:r>
            <a:r>
              <a:rPr lang="en" sz="1300">
                <a:solidFill>
                  <a:schemeClr val="dk2"/>
                </a:solidFill>
              </a:rPr>
              <a:t> within the database</a:t>
            </a:r>
            <a:endParaRPr sz="1300">
              <a:solidFill>
                <a:schemeClr val="dk2"/>
              </a:solidFill>
            </a:endParaRPr>
          </a:p>
          <a:p>
            <a:pPr indent="-311150" lvl="0" marL="457200" rtl="0" algn="l">
              <a:spcBef>
                <a:spcPts val="0"/>
              </a:spcBef>
              <a:spcAft>
                <a:spcPts val="0"/>
              </a:spcAft>
              <a:buClr>
                <a:schemeClr val="dk2"/>
              </a:buClr>
              <a:buSzPts val="1300"/>
              <a:buChar char="●"/>
            </a:pPr>
            <a:r>
              <a:rPr b="1" lang="en">
                <a:solidFill>
                  <a:schemeClr val="dk2"/>
                </a:solidFill>
              </a:rPr>
              <a:t>Social Constraints</a:t>
            </a:r>
            <a:r>
              <a:rPr lang="en">
                <a:solidFill>
                  <a:schemeClr val="dk2"/>
                </a:solidFill>
              </a:rPr>
              <a:t>:</a:t>
            </a:r>
            <a:endParaRPr>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Users will need </a:t>
            </a:r>
            <a:r>
              <a:rPr lang="en" sz="1300">
                <a:solidFill>
                  <a:schemeClr val="dk2"/>
                </a:solidFill>
              </a:rPr>
              <a:t>knowledge</a:t>
            </a:r>
            <a:r>
              <a:rPr lang="en" sz="1300">
                <a:solidFill>
                  <a:schemeClr val="dk2"/>
                </a:solidFill>
              </a:rPr>
              <a:t> of how to set up and self host the server if it is not hosted publicly</a:t>
            </a:r>
            <a:endParaRPr sz="1300">
              <a:solidFill>
                <a:schemeClr val="dk2"/>
              </a:solidFill>
            </a:endParaRPr>
          </a:p>
          <a:p>
            <a:pPr indent="-311150" lvl="2" marL="1371600" rtl="0" algn="l">
              <a:spcBef>
                <a:spcPts val="0"/>
              </a:spcBef>
              <a:spcAft>
                <a:spcPts val="0"/>
              </a:spcAft>
              <a:buClr>
                <a:schemeClr val="dk2"/>
              </a:buClr>
              <a:buSzPts val="1300"/>
              <a:buChar char="■"/>
            </a:pPr>
            <a:r>
              <a:rPr lang="en" sz="1300">
                <a:solidFill>
                  <a:schemeClr val="dk2"/>
                </a:solidFill>
              </a:rPr>
              <a:t>Could cause issues for users who are beginners within programming and software, although the application is for those learning to program</a:t>
            </a:r>
            <a:endParaRPr sz="1300">
              <a:solidFill>
                <a:schemeClr val="dk2"/>
              </a:solidFill>
            </a:endParaRPr>
          </a:p>
          <a:p>
            <a:pPr indent="-311150" lvl="0" marL="457200" rtl="0" algn="l">
              <a:spcBef>
                <a:spcPts val="0"/>
              </a:spcBef>
              <a:spcAft>
                <a:spcPts val="0"/>
              </a:spcAft>
              <a:buClr>
                <a:schemeClr val="dk2"/>
              </a:buClr>
              <a:buSzPts val="1300"/>
              <a:buChar char="●"/>
            </a:pPr>
            <a:r>
              <a:rPr b="1" lang="en">
                <a:solidFill>
                  <a:schemeClr val="dk2"/>
                </a:solidFill>
              </a:rPr>
              <a:t>Economic Constraints</a:t>
            </a:r>
            <a:r>
              <a:rPr lang="en">
                <a:solidFill>
                  <a:schemeClr val="dk2"/>
                </a:solidFill>
              </a:rPr>
              <a:t>:</a:t>
            </a:r>
            <a:endParaRPr>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There is a cost for </a:t>
            </a:r>
            <a:r>
              <a:rPr lang="en" sz="1300">
                <a:solidFill>
                  <a:schemeClr val="dk2"/>
                </a:solidFill>
              </a:rPr>
              <a:t>publicly</a:t>
            </a:r>
            <a:r>
              <a:rPr lang="en" sz="1300">
                <a:solidFill>
                  <a:schemeClr val="dk2"/>
                </a:solidFill>
              </a:rPr>
              <a:t> hos</a:t>
            </a:r>
            <a:r>
              <a:rPr lang="en" sz="1300">
                <a:solidFill>
                  <a:schemeClr val="dk2"/>
                </a:solidFill>
              </a:rPr>
              <a:t>tin</a:t>
            </a:r>
            <a:r>
              <a:rPr lang="en" sz="1300">
                <a:solidFill>
                  <a:schemeClr val="dk2"/>
                </a:solidFill>
              </a:rPr>
              <a:t>g a server to run this application</a:t>
            </a:r>
            <a:endParaRPr sz="1300">
              <a:solidFill>
                <a:schemeClr val="dk2"/>
              </a:solidFill>
            </a:endParaRPr>
          </a:p>
          <a:p>
            <a:pPr indent="-311150" lvl="2" marL="1371600" rtl="0" algn="l">
              <a:spcBef>
                <a:spcPts val="0"/>
              </a:spcBef>
              <a:spcAft>
                <a:spcPts val="0"/>
              </a:spcAft>
              <a:buClr>
                <a:schemeClr val="dk2"/>
              </a:buClr>
              <a:buSzPts val="1300"/>
              <a:buChar char="■"/>
            </a:pPr>
            <a:r>
              <a:rPr lang="en" sz="1300">
                <a:solidFill>
                  <a:schemeClr val="dk2"/>
                </a:solidFill>
              </a:rPr>
              <a:t>However, without </a:t>
            </a:r>
            <a:r>
              <a:rPr lang="en" sz="1300">
                <a:solidFill>
                  <a:schemeClr val="dk2"/>
                </a:solidFill>
              </a:rPr>
              <a:t>publicly</a:t>
            </a:r>
            <a:r>
              <a:rPr lang="en" sz="1300">
                <a:solidFill>
                  <a:schemeClr val="dk2"/>
                </a:solidFill>
              </a:rPr>
              <a:t> hosting the site, this causes the first security constraint listed above</a:t>
            </a:r>
            <a:endParaRPr sz="13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7650" y="618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of Project Progress</a:t>
            </a:r>
            <a:endParaRPr/>
          </a:p>
        </p:txBody>
      </p:sp>
      <p:sp>
        <p:nvSpPr>
          <p:cNvPr id="130" name="Google Shape;130;p20"/>
          <p:cNvSpPr txBox="1"/>
          <p:nvPr>
            <p:ph idx="1" type="body"/>
          </p:nvPr>
        </p:nvSpPr>
        <p:spPr>
          <a:xfrm>
            <a:off x="727650" y="137892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1F2328"/>
              </a:buClr>
              <a:buSzPts val="1300"/>
              <a:buChar char="●"/>
            </a:pPr>
            <a:r>
              <a:rPr lang="en">
                <a:solidFill>
                  <a:srgbClr val="1F2328"/>
                </a:solidFill>
              </a:rPr>
              <a:t>Established project goals and expectations with our advisor, Professor </a:t>
            </a:r>
            <a:r>
              <a:rPr lang="en">
                <a:solidFill>
                  <a:srgbClr val="1F2328"/>
                </a:solidFill>
              </a:rPr>
              <a:t>Giovani Abuaitah</a:t>
            </a:r>
            <a:endParaRPr>
              <a:solidFill>
                <a:srgbClr val="1F2328"/>
              </a:solidFill>
            </a:endParaRPr>
          </a:p>
          <a:p>
            <a:pPr indent="-311150" lvl="0" marL="457200" rtl="0" algn="l">
              <a:spcBef>
                <a:spcPts val="0"/>
              </a:spcBef>
              <a:spcAft>
                <a:spcPts val="0"/>
              </a:spcAft>
              <a:buClr>
                <a:srgbClr val="1F2328"/>
              </a:buClr>
              <a:buSzPts val="1300"/>
              <a:buChar char="●"/>
            </a:pPr>
            <a:r>
              <a:rPr lang="en">
                <a:solidFill>
                  <a:srgbClr val="1F2328"/>
                </a:solidFill>
              </a:rPr>
              <a:t>Created a timeline that </a:t>
            </a:r>
            <a:r>
              <a:rPr lang="en">
                <a:solidFill>
                  <a:srgbClr val="1F2328"/>
                </a:solidFill>
              </a:rPr>
              <a:t>breaks down tasks and milestones</a:t>
            </a:r>
            <a:endParaRPr>
              <a:solidFill>
                <a:srgbClr val="1F2328"/>
              </a:solidFill>
            </a:endParaRPr>
          </a:p>
          <a:p>
            <a:pPr indent="-311150" lvl="0" marL="457200" rtl="0" algn="l">
              <a:spcBef>
                <a:spcPts val="0"/>
              </a:spcBef>
              <a:spcAft>
                <a:spcPts val="0"/>
              </a:spcAft>
              <a:buClr>
                <a:srgbClr val="1F2328"/>
              </a:buClr>
              <a:buSzPts val="1300"/>
              <a:buChar char="●"/>
            </a:pPr>
            <a:r>
              <a:rPr lang="en">
                <a:solidFill>
                  <a:srgbClr val="1F2328"/>
                </a:solidFill>
              </a:rPr>
              <a:t>Researched the following areas:</a:t>
            </a:r>
            <a:endParaRPr>
              <a:solidFill>
                <a:srgbClr val="1F2328"/>
              </a:solidFill>
            </a:endParaRPr>
          </a:p>
          <a:p>
            <a:pPr indent="-311150" lvl="1" marL="914400" rtl="0" algn="l">
              <a:spcBef>
                <a:spcPts val="0"/>
              </a:spcBef>
              <a:spcAft>
                <a:spcPts val="0"/>
              </a:spcAft>
              <a:buClr>
                <a:srgbClr val="1F2328"/>
              </a:buClr>
              <a:buSzPts val="1300"/>
              <a:buChar char="○"/>
            </a:pPr>
            <a:r>
              <a:rPr lang="en" sz="1300">
                <a:solidFill>
                  <a:srgbClr val="1F2328"/>
                </a:solidFill>
              </a:rPr>
              <a:t>GCC compilation of C to assembly code</a:t>
            </a:r>
            <a:endParaRPr sz="1300">
              <a:solidFill>
                <a:srgbClr val="1F2328"/>
              </a:solidFill>
            </a:endParaRPr>
          </a:p>
          <a:p>
            <a:pPr indent="-311150" lvl="1" marL="914400" rtl="0" algn="l">
              <a:spcBef>
                <a:spcPts val="0"/>
              </a:spcBef>
              <a:spcAft>
                <a:spcPts val="0"/>
              </a:spcAft>
              <a:buClr>
                <a:srgbClr val="1F2328"/>
              </a:buClr>
              <a:buSzPts val="1300"/>
              <a:buChar char="○"/>
            </a:pPr>
            <a:r>
              <a:rPr lang="en" sz="1300">
                <a:solidFill>
                  <a:srgbClr val="1F2328"/>
                </a:solidFill>
              </a:rPr>
              <a:t>Current server and client implementation</a:t>
            </a:r>
            <a:endParaRPr sz="1300">
              <a:solidFill>
                <a:srgbClr val="1F2328"/>
              </a:solidFill>
            </a:endParaRPr>
          </a:p>
          <a:p>
            <a:pPr indent="-311150" lvl="1" marL="914400" rtl="0" algn="l">
              <a:spcBef>
                <a:spcPts val="0"/>
              </a:spcBef>
              <a:spcAft>
                <a:spcPts val="0"/>
              </a:spcAft>
              <a:buClr>
                <a:srgbClr val="1F2328"/>
              </a:buClr>
              <a:buSzPts val="1300"/>
              <a:buChar char="○"/>
            </a:pPr>
            <a:r>
              <a:rPr lang="en" sz="1300">
                <a:solidFill>
                  <a:srgbClr val="1F2328"/>
                </a:solidFill>
              </a:rPr>
              <a:t>Database system options, including PostgreSQL and SQLite</a:t>
            </a:r>
            <a:endParaRPr sz="1300">
              <a:solidFill>
                <a:srgbClr val="1F2328"/>
              </a:solidFill>
            </a:endParaRPr>
          </a:p>
          <a:p>
            <a:pPr indent="-311150" lvl="1" marL="914400" rtl="0" algn="l">
              <a:spcBef>
                <a:spcPts val="0"/>
              </a:spcBef>
              <a:spcAft>
                <a:spcPts val="0"/>
              </a:spcAft>
              <a:buClr>
                <a:srgbClr val="1F2328"/>
              </a:buClr>
              <a:buSzPts val="1300"/>
              <a:buChar char="○"/>
            </a:pPr>
            <a:r>
              <a:rPr lang="en" sz="1300">
                <a:solidFill>
                  <a:srgbClr val="1F2328"/>
                </a:solidFill>
              </a:rPr>
              <a:t>Animation process for stack and register implementation</a:t>
            </a:r>
            <a:endParaRPr sz="1300">
              <a:solidFill>
                <a:srgbClr val="1F2328"/>
              </a:solidFill>
            </a:endParaRPr>
          </a:p>
          <a:p>
            <a:pPr indent="-311150" lvl="0" marL="457200" rtl="0" algn="l">
              <a:spcBef>
                <a:spcPts val="0"/>
              </a:spcBef>
              <a:spcAft>
                <a:spcPts val="0"/>
              </a:spcAft>
              <a:buClr>
                <a:srgbClr val="1F2328"/>
              </a:buClr>
              <a:buSzPts val="1300"/>
              <a:buChar char="●"/>
            </a:pPr>
            <a:r>
              <a:rPr lang="en">
                <a:solidFill>
                  <a:srgbClr val="1F2328"/>
                </a:solidFill>
              </a:rPr>
              <a:t>Updated client and server communication calls to Python Flask API</a:t>
            </a:r>
            <a:endParaRPr>
              <a:solidFill>
                <a:srgbClr val="1F2328"/>
              </a:solidFill>
            </a:endParaRPr>
          </a:p>
          <a:p>
            <a:pPr indent="-311150" lvl="0" marL="457200" rtl="0" algn="l">
              <a:spcBef>
                <a:spcPts val="0"/>
              </a:spcBef>
              <a:spcAft>
                <a:spcPts val="0"/>
              </a:spcAft>
              <a:buClr>
                <a:srgbClr val="1F2328"/>
              </a:buClr>
              <a:buSzPts val="1300"/>
              <a:buChar char="●"/>
            </a:pPr>
            <a:r>
              <a:rPr lang="en">
                <a:solidFill>
                  <a:srgbClr val="1F2328"/>
                </a:solidFill>
              </a:rPr>
              <a:t>Developed a preliminary Python script to convert C code to AT&amp;T x86 assembly</a:t>
            </a:r>
            <a:endParaRPr>
              <a:solidFill>
                <a:srgbClr val="1F2328"/>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7650" y="595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Expected Accomplishments for End of This Term</a:t>
            </a:r>
            <a:endParaRPr/>
          </a:p>
        </p:txBody>
      </p:sp>
      <p:sp>
        <p:nvSpPr>
          <p:cNvPr id="136" name="Google Shape;136;p21"/>
          <p:cNvSpPr txBox="1"/>
          <p:nvPr>
            <p:ph idx="1" type="body"/>
          </p:nvPr>
        </p:nvSpPr>
        <p:spPr>
          <a:xfrm>
            <a:off x="729450" y="140252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Become familiar with current client/database/server implementation</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Research server implementation language options</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Research assembly code formatting in memory</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Research GCC compilation process</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Research Postgres or SQLite database design options</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Develop basic server functionality</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Develop preliminary Python script to convert C to assembly language</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