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Raleway"/>
      <p:regular r:id="rId18"/>
      <p:bold r:id="rId19"/>
      <p:italic r:id="rId20"/>
      <p:boldItalic r:id="rId21"/>
    </p:embeddedFont>
    <p:embeddedFont>
      <p:font typeface="Lat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italic.fntdata"/><Relationship Id="rId22" Type="http://schemas.openxmlformats.org/officeDocument/2006/relationships/font" Target="fonts/Lato-regular.fntdata"/><Relationship Id="rId21" Type="http://schemas.openxmlformats.org/officeDocument/2006/relationships/font" Target="fonts/Raleway-boldItalic.fntdata"/><Relationship Id="rId24" Type="http://schemas.openxmlformats.org/officeDocument/2006/relationships/font" Target="fonts/Lato-italic.fntdata"/><Relationship Id="rId23" Type="http://schemas.openxmlformats.org/officeDocument/2006/relationships/font" Target="fonts/La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La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aleway-bold.fntdata"/><Relationship Id="rId18" Type="http://schemas.openxmlformats.org/officeDocument/2006/relationships/font" Target="fonts/Raleway-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334425c4cd1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334425c4cd1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3349b74fe2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3349b74fe2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30b9f0dc8b2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30b9f0dc8b2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30b9f0dc8b2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30b9f0dc8b2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30b9f0dc8b2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30b9f0dc8b2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334425c4cd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334425c4cd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334425c4cd1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334425c4cd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a87344759cee044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a87344759cee044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a87344759cee044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a87344759cee044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a87344759cee044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a87344759cee044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30b9f0dc8b2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30b9f0dc8b2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7950" y="1707750"/>
            <a:ext cx="7688100" cy="8640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Hackademia Project</a:t>
            </a:r>
            <a:endParaRPr/>
          </a:p>
        </p:txBody>
      </p:sp>
      <p:sp>
        <p:nvSpPr>
          <p:cNvPr id="87" name="Google Shape;87;p13"/>
          <p:cNvSpPr txBox="1"/>
          <p:nvPr>
            <p:ph idx="1" type="subTitle"/>
          </p:nvPr>
        </p:nvSpPr>
        <p:spPr>
          <a:xfrm>
            <a:off x="727950" y="3649200"/>
            <a:ext cx="8245800" cy="1171800"/>
          </a:xfrm>
          <a:prstGeom prst="rect">
            <a:avLst/>
          </a:prstGeom>
        </p:spPr>
        <p:txBody>
          <a:bodyPr anchorCtr="0" anchor="t" bIns="91425" lIns="91425" spcFirstLastPara="1" rIns="91425" wrap="square" tIns="91425">
            <a:normAutofit fontScale="92500"/>
          </a:bodyPr>
          <a:lstStyle/>
          <a:p>
            <a:pPr indent="0" lvl="0" marL="0" rtl="0" algn="ctr">
              <a:lnSpc>
                <a:spcPct val="115000"/>
              </a:lnSpc>
              <a:spcBef>
                <a:spcPts val="0"/>
              </a:spcBef>
              <a:spcAft>
                <a:spcPts val="0"/>
              </a:spcAft>
              <a:buSzPct val="52528"/>
              <a:buNone/>
            </a:pPr>
            <a:r>
              <a:rPr b="1" lang="en" sz="1779">
                <a:solidFill>
                  <a:schemeClr val="dk2"/>
                </a:solidFill>
              </a:rPr>
              <a:t>Team Members: </a:t>
            </a:r>
            <a:r>
              <a:rPr lang="en" sz="1779">
                <a:solidFill>
                  <a:schemeClr val="dk2"/>
                </a:solidFill>
              </a:rPr>
              <a:t>Chloe Belletti, Preston Buterbaugh, Madilyn Coulson, Isabella Hall</a:t>
            </a:r>
            <a:endParaRPr sz="1779">
              <a:solidFill>
                <a:schemeClr val="dk2"/>
              </a:solidFill>
            </a:endParaRPr>
          </a:p>
          <a:p>
            <a:pPr indent="0" lvl="0" marL="0" rtl="0" algn="ctr">
              <a:lnSpc>
                <a:spcPct val="115000"/>
              </a:lnSpc>
              <a:spcBef>
                <a:spcPts val="0"/>
              </a:spcBef>
              <a:spcAft>
                <a:spcPts val="0"/>
              </a:spcAft>
              <a:buSzPct val="52528"/>
              <a:buNone/>
            </a:pPr>
            <a:r>
              <a:t/>
            </a:r>
            <a:endParaRPr sz="1779">
              <a:solidFill>
                <a:schemeClr val="dk2"/>
              </a:solidFill>
            </a:endParaRPr>
          </a:p>
          <a:p>
            <a:pPr indent="0" lvl="0" marL="0" rtl="0" algn="ctr">
              <a:lnSpc>
                <a:spcPct val="115000"/>
              </a:lnSpc>
              <a:spcBef>
                <a:spcPts val="0"/>
              </a:spcBef>
              <a:spcAft>
                <a:spcPts val="0"/>
              </a:spcAft>
              <a:buSzPct val="52528"/>
              <a:buNone/>
            </a:pPr>
            <a:r>
              <a:rPr b="1" lang="en" sz="1779">
                <a:solidFill>
                  <a:schemeClr val="dk2"/>
                </a:solidFill>
              </a:rPr>
              <a:t>Project Advisor:</a:t>
            </a:r>
            <a:r>
              <a:rPr lang="en" sz="1779">
                <a:solidFill>
                  <a:schemeClr val="dk2"/>
                </a:solidFill>
              </a:rPr>
              <a:t> Giovani Abuaitah</a:t>
            </a:r>
            <a:endParaRPr sz="1779">
              <a:solidFill>
                <a:schemeClr val="dk2"/>
              </a:solidFill>
            </a:endParaRPr>
          </a:p>
        </p:txBody>
      </p:sp>
      <p:sp>
        <p:nvSpPr>
          <p:cNvPr id="88" name="Google Shape;88;p13"/>
          <p:cNvSpPr txBox="1"/>
          <p:nvPr/>
        </p:nvSpPr>
        <p:spPr>
          <a:xfrm>
            <a:off x="1775250" y="2398375"/>
            <a:ext cx="5593500" cy="589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000">
                <a:solidFill>
                  <a:schemeClr val="accent1"/>
                </a:solidFill>
                <a:latin typeface="Lato"/>
                <a:ea typeface="Lato"/>
                <a:cs typeface="Lato"/>
                <a:sym typeface="Lato"/>
              </a:rPr>
              <a:t>x</a:t>
            </a:r>
            <a:r>
              <a:rPr lang="en" sz="2000">
                <a:solidFill>
                  <a:schemeClr val="accent1"/>
                </a:solidFill>
                <a:latin typeface="Lato"/>
                <a:ea typeface="Lato"/>
                <a:cs typeface="Lato"/>
                <a:sym typeface="Lato"/>
              </a:rPr>
              <a:t>86 emulator</a:t>
            </a:r>
            <a:endParaRPr sz="2000">
              <a:solidFill>
                <a:schemeClr val="accent1"/>
              </a:solidFill>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2"/>
          <p:cNvSpPr txBox="1"/>
          <p:nvPr>
            <p:ph type="title"/>
          </p:nvPr>
        </p:nvSpPr>
        <p:spPr>
          <a:xfrm>
            <a:off x="727650" y="5715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Project Milestones</a:t>
            </a:r>
            <a:endParaRPr/>
          </a:p>
        </p:txBody>
      </p:sp>
      <p:sp>
        <p:nvSpPr>
          <p:cNvPr id="142" name="Google Shape;142;p22"/>
          <p:cNvSpPr txBox="1"/>
          <p:nvPr>
            <p:ph idx="1" type="body"/>
          </p:nvPr>
        </p:nvSpPr>
        <p:spPr>
          <a:xfrm>
            <a:off x="727650" y="1399550"/>
            <a:ext cx="7688700" cy="2965200"/>
          </a:xfrm>
          <a:prstGeom prst="rect">
            <a:avLst/>
          </a:prstGeom>
        </p:spPr>
        <p:txBody>
          <a:bodyPr anchorCtr="0" anchor="t" bIns="91425" lIns="91425" spcFirstLastPara="1" rIns="91425" wrap="square" tIns="91425">
            <a:normAutofit/>
          </a:bodyPr>
          <a:lstStyle/>
          <a:p>
            <a:pPr indent="-311150" lvl="0" marL="457200" rtl="0" algn="l">
              <a:lnSpc>
                <a:spcPct val="150000"/>
              </a:lnSpc>
              <a:spcBef>
                <a:spcPts val="0"/>
              </a:spcBef>
              <a:spcAft>
                <a:spcPts val="0"/>
              </a:spcAft>
              <a:buClr>
                <a:schemeClr val="dk2"/>
              </a:buClr>
              <a:buSzPts val="1300"/>
              <a:buChar char="●"/>
            </a:pPr>
            <a:r>
              <a:rPr lang="en">
                <a:solidFill>
                  <a:schemeClr val="dk2"/>
                </a:solidFill>
              </a:rPr>
              <a:t>Generate Assembly code when the user inputs C code</a:t>
            </a:r>
            <a:endParaRPr>
              <a:solidFill>
                <a:schemeClr val="dk2"/>
              </a:solidFill>
            </a:endParaRPr>
          </a:p>
          <a:p>
            <a:pPr indent="-311150" lvl="0" marL="457200" rtl="0" algn="l">
              <a:lnSpc>
                <a:spcPct val="150000"/>
              </a:lnSpc>
              <a:spcBef>
                <a:spcPts val="0"/>
              </a:spcBef>
              <a:spcAft>
                <a:spcPts val="0"/>
              </a:spcAft>
              <a:buClr>
                <a:schemeClr val="dk2"/>
              </a:buClr>
              <a:buSzPts val="1300"/>
              <a:buChar char="●"/>
            </a:pPr>
            <a:r>
              <a:rPr lang="en">
                <a:solidFill>
                  <a:schemeClr val="dk2"/>
                </a:solidFill>
              </a:rPr>
              <a:t>Update the UI to utilize bootstrap components and allow users to insert code</a:t>
            </a:r>
            <a:endParaRPr>
              <a:solidFill>
                <a:schemeClr val="dk2"/>
              </a:solidFill>
            </a:endParaRPr>
          </a:p>
          <a:p>
            <a:pPr indent="-311150" lvl="0" marL="457200" rtl="0" algn="l">
              <a:lnSpc>
                <a:spcPct val="150000"/>
              </a:lnSpc>
              <a:spcBef>
                <a:spcPts val="0"/>
              </a:spcBef>
              <a:spcAft>
                <a:spcPts val="0"/>
              </a:spcAft>
              <a:buClr>
                <a:schemeClr val="dk2"/>
              </a:buClr>
              <a:buSzPts val="1300"/>
              <a:buChar char="●"/>
            </a:pPr>
            <a:r>
              <a:rPr lang="en">
                <a:solidFill>
                  <a:schemeClr val="dk2"/>
                </a:solidFill>
              </a:rPr>
              <a:t>Dynamically generate stack/register information for each line of generated Assembly code</a:t>
            </a:r>
            <a:endParaRPr>
              <a:solidFill>
                <a:schemeClr val="dk2"/>
              </a:solidFill>
            </a:endParaRPr>
          </a:p>
          <a:p>
            <a:pPr indent="-311150" lvl="0" marL="457200" rtl="0" algn="l">
              <a:lnSpc>
                <a:spcPct val="150000"/>
              </a:lnSpc>
              <a:spcBef>
                <a:spcPts val="0"/>
              </a:spcBef>
              <a:spcAft>
                <a:spcPts val="0"/>
              </a:spcAft>
              <a:buClr>
                <a:schemeClr val="dk2"/>
              </a:buClr>
              <a:buSzPts val="1300"/>
              <a:buChar char="●"/>
            </a:pPr>
            <a:r>
              <a:rPr lang="en">
                <a:solidFill>
                  <a:schemeClr val="dk2"/>
                </a:solidFill>
              </a:rPr>
              <a:t>Create  animations for the corresponding stack/register information to display to the user</a:t>
            </a:r>
            <a:endParaRPr>
              <a:solidFill>
                <a:schemeClr val="dk2"/>
              </a:solidFill>
            </a:endParaRPr>
          </a:p>
          <a:p>
            <a:pPr indent="-311150" lvl="0" marL="457200" rtl="0" algn="l">
              <a:lnSpc>
                <a:spcPct val="150000"/>
              </a:lnSpc>
              <a:spcBef>
                <a:spcPts val="0"/>
              </a:spcBef>
              <a:spcAft>
                <a:spcPts val="0"/>
              </a:spcAft>
              <a:buClr>
                <a:schemeClr val="dk2"/>
              </a:buClr>
              <a:buSzPts val="1300"/>
              <a:buChar char="●"/>
            </a:pPr>
            <a:r>
              <a:rPr lang="en">
                <a:solidFill>
                  <a:schemeClr val="dk2"/>
                </a:solidFill>
              </a:rPr>
              <a:t>Allow for the user to toggle what type of Assembly code they want to view </a:t>
            </a:r>
            <a:endParaRPr>
              <a:solidFill>
                <a:schemeClr val="dk2"/>
              </a:solidFill>
            </a:endParaRPr>
          </a:p>
          <a:p>
            <a:pPr indent="0" lvl="0" marL="0" rtl="0" algn="l">
              <a:lnSpc>
                <a:spcPct val="150000"/>
              </a:lnSpc>
              <a:spcBef>
                <a:spcPts val="1200"/>
              </a:spcBef>
              <a:spcAft>
                <a:spcPts val="1200"/>
              </a:spcAft>
              <a:buNone/>
            </a:pPr>
            <a:r>
              <a:t/>
            </a:r>
            <a:endParaRPr>
              <a:solidFill>
                <a:schemeClr val="dk2"/>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3"/>
          <p:cNvSpPr txBox="1"/>
          <p:nvPr>
            <p:ph type="title"/>
          </p:nvPr>
        </p:nvSpPr>
        <p:spPr>
          <a:xfrm>
            <a:off x="727650" y="6187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Review of Project Progress and Results</a:t>
            </a:r>
            <a:endParaRPr/>
          </a:p>
        </p:txBody>
      </p:sp>
      <p:sp>
        <p:nvSpPr>
          <p:cNvPr id="148" name="Google Shape;148;p23"/>
          <p:cNvSpPr txBox="1"/>
          <p:nvPr>
            <p:ph idx="1" type="body"/>
          </p:nvPr>
        </p:nvSpPr>
        <p:spPr>
          <a:xfrm>
            <a:off x="727650" y="1378925"/>
            <a:ext cx="7688700" cy="360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rgbClr val="1F2328"/>
                </a:solidFill>
              </a:rPr>
              <a:t>Current Project Results</a:t>
            </a:r>
            <a:endParaRPr b="1">
              <a:solidFill>
                <a:srgbClr val="1F2328"/>
              </a:solidFill>
            </a:endParaRPr>
          </a:p>
          <a:p>
            <a:pPr indent="-311150" lvl="0" marL="457200" rtl="0" algn="l">
              <a:spcBef>
                <a:spcPts val="1200"/>
              </a:spcBef>
              <a:spcAft>
                <a:spcPts val="0"/>
              </a:spcAft>
              <a:buClr>
                <a:srgbClr val="1F2328"/>
              </a:buClr>
              <a:buSzPts val="1300"/>
              <a:buChar char="●"/>
            </a:pPr>
            <a:r>
              <a:rPr lang="en">
                <a:solidFill>
                  <a:srgbClr val="1F2328"/>
                </a:solidFill>
              </a:rPr>
              <a:t>Users can insert C code into the UI, with a main and helper function</a:t>
            </a:r>
            <a:endParaRPr>
              <a:solidFill>
                <a:srgbClr val="1F2328"/>
              </a:solidFill>
            </a:endParaRPr>
          </a:p>
          <a:p>
            <a:pPr indent="-311150" lvl="0" marL="457200" rtl="0" algn="l">
              <a:spcBef>
                <a:spcPts val="0"/>
              </a:spcBef>
              <a:spcAft>
                <a:spcPts val="0"/>
              </a:spcAft>
              <a:buClr>
                <a:srgbClr val="1F2328"/>
              </a:buClr>
              <a:buSzPts val="1300"/>
              <a:buChar char="●"/>
            </a:pPr>
            <a:r>
              <a:rPr lang="en">
                <a:solidFill>
                  <a:srgbClr val="1F2328"/>
                </a:solidFill>
              </a:rPr>
              <a:t>C code is sent to the server, where it is compiled into a string of hex code</a:t>
            </a:r>
            <a:endParaRPr>
              <a:solidFill>
                <a:srgbClr val="1F2328"/>
              </a:solidFill>
            </a:endParaRPr>
          </a:p>
          <a:p>
            <a:pPr indent="-311150" lvl="0" marL="457200" rtl="0" algn="l">
              <a:spcBef>
                <a:spcPts val="0"/>
              </a:spcBef>
              <a:spcAft>
                <a:spcPts val="0"/>
              </a:spcAft>
              <a:buClr>
                <a:srgbClr val="1F2328"/>
              </a:buClr>
              <a:buSzPts val="1300"/>
              <a:buChar char="●"/>
            </a:pPr>
            <a:r>
              <a:rPr lang="en">
                <a:solidFill>
                  <a:srgbClr val="1F2328"/>
                </a:solidFill>
              </a:rPr>
              <a:t>Server sends hex code string back to the client, which uses ICED to disassemble it into assembly language</a:t>
            </a:r>
            <a:endParaRPr>
              <a:solidFill>
                <a:srgbClr val="1F2328"/>
              </a:solidFill>
            </a:endParaRPr>
          </a:p>
          <a:p>
            <a:pPr indent="-311150" lvl="0" marL="457200" rtl="0" algn="l">
              <a:spcBef>
                <a:spcPts val="0"/>
              </a:spcBef>
              <a:spcAft>
                <a:spcPts val="0"/>
              </a:spcAft>
              <a:buClr>
                <a:srgbClr val="1F2328"/>
              </a:buClr>
              <a:buSzPts val="1300"/>
              <a:buChar char="●"/>
            </a:pPr>
            <a:r>
              <a:rPr lang="en">
                <a:solidFill>
                  <a:srgbClr val="1F2328"/>
                </a:solidFill>
              </a:rPr>
              <a:t>The assembly language code is displayed in the UI</a:t>
            </a:r>
            <a:endParaRPr>
              <a:solidFill>
                <a:srgbClr val="1F2328"/>
              </a:solidFill>
            </a:endParaRPr>
          </a:p>
          <a:p>
            <a:pPr indent="-311150" lvl="0" marL="457200" rtl="0" algn="l">
              <a:spcBef>
                <a:spcPts val="0"/>
              </a:spcBef>
              <a:spcAft>
                <a:spcPts val="0"/>
              </a:spcAft>
              <a:buClr>
                <a:srgbClr val="1F2328"/>
              </a:buClr>
              <a:buSzPts val="1300"/>
              <a:buChar char="●"/>
            </a:pPr>
            <a:r>
              <a:rPr lang="en">
                <a:solidFill>
                  <a:srgbClr val="1F2328"/>
                </a:solidFill>
              </a:rPr>
              <a:t>Initial implementation of stack and register correspondence and animation has begun</a:t>
            </a:r>
            <a:endParaRPr>
              <a:solidFill>
                <a:srgbClr val="1F2328"/>
              </a:solidFill>
            </a:endParaRPr>
          </a:p>
          <a:p>
            <a:pPr indent="0" lvl="0" marL="0" rtl="0" algn="l">
              <a:spcBef>
                <a:spcPts val="1200"/>
              </a:spcBef>
              <a:spcAft>
                <a:spcPts val="0"/>
              </a:spcAft>
              <a:buNone/>
            </a:pPr>
            <a:r>
              <a:rPr b="1" lang="en">
                <a:solidFill>
                  <a:srgbClr val="1F2328"/>
                </a:solidFill>
              </a:rPr>
              <a:t>Finishing Tasks</a:t>
            </a:r>
            <a:endParaRPr b="1">
              <a:solidFill>
                <a:srgbClr val="1F2328"/>
              </a:solidFill>
            </a:endParaRPr>
          </a:p>
          <a:p>
            <a:pPr indent="-311150" lvl="0" marL="457200" rtl="0" algn="l">
              <a:spcBef>
                <a:spcPts val="1200"/>
              </a:spcBef>
              <a:spcAft>
                <a:spcPts val="0"/>
              </a:spcAft>
              <a:buClr>
                <a:srgbClr val="1F2328"/>
              </a:buClr>
              <a:buSzPts val="1300"/>
              <a:buChar char="●"/>
            </a:pPr>
            <a:r>
              <a:rPr lang="en">
                <a:solidFill>
                  <a:srgbClr val="1F2328"/>
                </a:solidFill>
              </a:rPr>
              <a:t>Complete stack and register animation for stepping through assembly code </a:t>
            </a:r>
            <a:endParaRPr>
              <a:solidFill>
                <a:srgbClr val="1F2328"/>
              </a:solidFill>
            </a:endParaRPr>
          </a:p>
          <a:p>
            <a:pPr indent="-311150" lvl="0" marL="457200" rtl="0" algn="l">
              <a:spcBef>
                <a:spcPts val="0"/>
              </a:spcBef>
              <a:spcAft>
                <a:spcPts val="0"/>
              </a:spcAft>
              <a:buClr>
                <a:srgbClr val="1F2328"/>
              </a:buClr>
              <a:buSzPts val="1300"/>
              <a:buChar char="●"/>
            </a:pPr>
            <a:r>
              <a:rPr lang="en">
                <a:solidFill>
                  <a:srgbClr val="1F2328"/>
                </a:solidFill>
              </a:rPr>
              <a:t>Refine and enhance UI to create a more user-friendly experience</a:t>
            </a:r>
            <a:endParaRPr>
              <a:solidFill>
                <a:srgbClr val="1F2328"/>
              </a:solidFill>
            </a:endParaRPr>
          </a:p>
          <a:p>
            <a:pPr indent="-311150" lvl="0" marL="457200" rtl="0" algn="l">
              <a:spcBef>
                <a:spcPts val="0"/>
              </a:spcBef>
              <a:spcAft>
                <a:spcPts val="0"/>
              </a:spcAft>
              <a:buClr>
                <a:srgbClr val="1F2328"/>
              </a:buClr>
              <a:buSzPts val="1300"/>
              <a:buChar char="●"/>
            </a:pPr>
            <a:r>
              <a:rPr lang="en">
                <a:solidFill>
                  <a:srgbClr val="1F2328"/>
                </a:solidFill>
              </a:rPr>
              <a:t>Implement testing and error handling in both the server and client </a:t>
            </a:r>
            <a:endParaRPr>
              <a:solidFill>
                <a:srgbClr val="1F2328"/>
              </a:solidFill>
            </a:endParaRPr>
          </a:p>
          <a:p>
            <a:pPr indent="0" lvl="0" marL="0" rtl="0" algn="l">
              <a:spcBef>
                <a:spcPts val="1200"/>
              </a:spcBef>
              <a:spcAft>
                <a:spcPts val="1200"/>
              </a:spcAft>
              <a:buNone/>
            </a:pPr>
            <a:r>
              <a:t/>
            </a:r>
            <a:endParaRPr>
              <a:solidFill>
                <a:srgbClr val="1F2328"/>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4"/>
          <p:cNvSpPr txBox="1"/>
          <p:nvPr>
            <p:ph type="title"/>
          </p:nvPr>
        </p:nvSpPr>
        <p:spPr>
          <a:xfrm>
            <a:off x="727650" y="5951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Challenges</a:t>
            </a:r>
            <a:endParaRPr/>
          </a:p>
        </p:txBody>
      </p:sp>
      <p:sp>
        <p:nvSpPr>
          <p:cNvPr id="154" name="Google Shape;154;p24"/>
          <p:cNvSpPr txBox="1"/>
          <p:nvPr>
            <p:ph idx="1" type="body"/>
          </p:nvPr>
        </p:nvSpPr>
        <p:spPr>
          <a:xfrm>
            <a:off x="729450" y="1402525"/>
            <a:ext cx="7688700" cy="3449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2"/>
                </a:solidFill>
              </a:rPr>
              <a:t>Backend Challenges:</a:t>
            </a:r>
            <a:endParaRPr>
              <a:solidFill>
                <a:schemeClr val="dk2"/>
              </a:solidFill>
            </a:endParaRPr>
          </a:p>
          <a:p>
            <a:pPr indent="-311150" lvl="0" marL="457200" rtl="0" algn="l">
              <a:spcBef>
                <a:spcPts val="1200"/>
              </a:spcBef>
              <a:spcAft>
                <a:spcPts val="0"/>
              </a:spcAft>
              <a:buClr>
                <a:schemeClr val="dk2"/>
              </a:buClr>
              <a:buSzPts val="1300"/>
              <a:buChar char="●"/>
            </a:pPr>
            <a:r>
              <a:rPr lang="en">
                <a:solidFill>
                  <a:schemeClr val="dk2"/>
                </a:solidFill>
              </a:rPr>
              <a:t>Challenge: Determining whether to create our own disassembler, or utilize an existing open source library. Additionally, researching and implementing an existing library. </a:t>
            </a:r>
            <a:endParaRPr>
              <a:solidFill>
                <a:schemeClr val="dk2"/>
              </a:solidFill>
            </a:endParaRPr>
          </a:p>
          <a:p>
            <a:pPr indent="-298450" lvl="1" marL="914400" rtl="0" algn="l">
              <a:spcBef>
                <a:spcPts val="0"/>
              </a:spcBef>
              <a:spcAft>
                <a:spcPts val="0"/>
              </a:spcAft>
              <a:buClr>
                <a:schemeClr val="dk2"/>
              </a:buClr>
              <a:buSzPts val="1100"/>
              <a:buChar char="○"/>
            </a:pPr>
            <a:r>
              <a:rPr lang="en">
                <a:solidFill>
                  <a:schemeClr val="dk2"/>
                </a:solidFill>
              </a:rPr>
              <a:t>Solution: Implemented existing ICED x86 library to decode hex into assembly</a:t>
            </a:r>
            <a:endParaRPr>
              <a:solidFill>
                <a:schemeClr val="dk2"/>
              </a:solidFill>
            </a:endParaRPr>
          </a:p>
          <a:p>
            <a:pPr indent="-311150" lvl="0" marL="457200" rtl="0" algn="l">
              <a:spcBef>
                <a:spcPts val="0"/>
              </a:spcBef>
              <a:spcAft>
                <a:spcPts val="0"/>
              </a:spcAft>
              <a:buClr>
                <a:schemeClr val="dk2"/>
              </a:buClr>
              <a:buSzPts val="1300"/>
              <a:buChar char="●"/>
            </a:pPr>
            <a:r>
              <a:rPr lang="en">
                <a:solidFill>
                  <a:schemeClr val="dk2"/>
                </a:solidFill>
              </a:rPr>
              <a:t>Challenge: Extracting hex code from C object files.</a:t>
            </a:r>
            <a:endParaRPr>
              <a:solidFill>
                <a:schemeClr val="dk2"/>
              </a:solidFill>
            </a:endParaRPr>
          </a:p>
          <a:p>
            <a:pPr indent="-298450" lvl="1" marL="914400" rtl="0" algn="l">
              <a:spcBef>
                <a:spcPts val="0"/>
              </a:spcBef>
              <a:spcAft>
                <a:spcPts val="0"/>
              </a:spcAft>
              <a:buClr>
                <a:schemeClr val="dk2"/>
              </a:buClr>
              <a:buSzPts val="1100"/>
              <a:buChar char="○"/>
            </a:pPr>
            <a:r>
              <a:rPr lang="en">
                <a:solidFill>
                  <a:schemeClr val="dk2"/>
                </a:solidFill>
              </a:rPr>
              <a:t>Solution: Created a series of Linux command line steps to successfully retrieve the hex in a string format</a:t>
            </a:r>
            <a:endParaRPr>
              <a:solidFill>
                <a:schemeClr val="dk2"/>
              </a:solidFill>
            </a:endParaRPr>
          </a:p>
          <a:p>
            <a:pPr indent="0" lvl="0" marL="0" rtl="0" algn="l">
              <a:spcBef>
                <a:spcPts val="1200"/>
              </a:spcBef>
              <a:spcAft>
                <a:spcPts val="0"/>
              </a:spcAft>
              <a:buNone/>
            </a:pPr>
            <a:r>
              <a:rPr lang="en">
                <a:solidFill>
                  <a:schemeClr val="dk2"/>
                </a:solidFill>
              </a:rPr>
              <a:t>Frontend Challenges:</a:t>
            </a:r>
            <a:endParaRPr>
              <a:solidFill>
                <a:schemeClr val="dk2"/>
              </a:solidFill>
            </a:endParaRPr>
          </a:p>
          <a:p>
            <a:pPr indent="-311150" lvl="0" marL="457200" rtl="0" algn="l">
              <a:spcBef>
                <a:spcPts val="1200"/>
              </a:spcBef>
              <a:spcAft>
                <a:spcPts val="0"/>
              </a:spcAft>
              <a:buClr>
                <a:schemeClr val="dk2"/>
              </a:buClr>
              <a:buSzPts val="1300"/>
              <a:buChar char="●"/>
            </a:pPr>
            <a:r>
              <a:rPr lang="en">
                <a:solidFill>
                  <a:schemeClr val="dk2"/>
                </a:solidFill>
              </a:rPr>
              <a:t>Challenge: Navigating the existing code structure of the front-end and determining whether to work with what we have or start from scratch.</a:t>
            </a:r>
            <a:endParaRPr>
              <a:solidFill>
                <a:schemeClr val="dk2"/>
              </a:solidFill>
            </a:endParaRPr>
          </a:p>
          <a:p>
            <a:pPr indent="-298450" lvl="1" marL="914400" rtl="0" algn="l">
              <a:spcBef>
                <a:spcPts val="0"/>
              </a:spcBef>
              <a:spcAft>
                <a:spcPts val="0"/>
              </a:spcAft>
              <a:buClr>
                <a:schemeClr val="dk2"/>
              </a:buClr>
              <a:buSzPts val="1100"/>
              <a:buChar char="○"/>
            </a:pPr>
            <a:r>
              <a:rPr lang="en">
                <a:solidFill>
                  <a:schemeClr val="dk2"/>
                </a:solidFill>
              </a:rPr>
              <a:t>Solution: Created a new module and used the existing ones for reference</a:t>
            </a:r>
            <a:endParaRPr>
              <a:solidFill>
                <a:schemeClr val="dk2"/>
              </a:solidFill>
            </a:endParaRPr>
          </a:p>
          <a:p>
            <a:pPr indent="-311150" lvl="0" marL="457200" rtl="0" algn="l">
              <a:spcBef>
                <a:spcPts val="0"/>
              </a:spcBef>
              <a:spcAft>
                <a:spcPts val="0"/>
              </a:spcAft>
              <a:buClr>
                <a:schemeClr val="dk2"/>
              </a:buClr>
              <a:buSzPts val="1300"/>
              <a:buChar char="●"/>
            </a:pPr>
            <a:r>
              <a:rPr lang="en">
                <a:solidFill>
                  <a:schemeClr val="dk2"/>
                </a:solidFill>
              </a:rPr>
              <a:t>Challenge: Creating new styled components for everything in the module</a:t>
            </a:r>
            <a:endParaRPr>
              <a:solidFill>
                <a:schemeClr val="dk2"/>
              </a:solidFill>
            </a:endParaRPr>
          </a:p>
          <a:p>
            <a:pPr indent="-298450" lvl="1" marL="914400" rtl="0" algn="l">
              <a:spcBef>
                <a:spcPts val="0"/>
              </a:spcBef>
              <a:spcAft>
                <a:spcPts val="0"/>
              </a:spcAft>
              <a:buClr>
                <a:schemeClr val="dk2"/>
              </a:buClr>
              <a:buSzPts val="1100"/>
              <a:buChar char="○"/>
            </a:pPr>
            <a:r>
              <a:rPr lang="en">
                <a:solidFill>
                  <a:schemeClr val="dk2"/>
                </a:solidFill>
              </a:rPr>
              <a:t>Solution: Utilized bootstrap to use their styled components</a:t>
            </a:r>
            <a:endParaRPr>
              <a:solidFill>
                <a:schemeClr val="dk2"/>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4"/>
          <p:cNvSpPr txBox="1"/>
          <p:nvPr>
            <p:ph type="title"/>
          </p:nvPr>
        </p:nvSpPr>
        <p:spPr>
          <a:xfrm>
            <a:off x="727650" y="5950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Project Background and Goals</a:t>
            </a:r>
            <a:endParaRPr/>
          </a:p>
        </p:txBody>
      </p:sp>
      <p:sp>
        <p:nvSpPr>
          <p:cNvPr id="94" name="Google Shape;94;p14"/>
          <p:cNvSpPr txBox="1"/>
          <p:nvPr>
            <p:ph idx="1" type="body"/>
          </p:nvPr>
        </p:nvSpPr>
        <p:spPr>
          <a:xfrm>
            <a:off x="727650" y="1531775"/>
            <a:ext cx="7656000" cy="35010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1F2328"/>
              </a:buClr>
              <a:buSzPts val="1400"/>
              <a:buChar char="●"/>
            </a:pPr>
            <a:r>
              <a:rPr lang="en" sz="1400">
                <a:solidFill>
                  <a:srgbClr val="1F2328"/>
                </a:solidFill>
                <a:highlight>
                  <a:schemeClr val="lt1"/>
                </a:highlight>
              </a:rPr>
              <a:t>This project was completed for Computer Science professor Dr. Giovani Abuaitah, who teaches classes involving assembly code, and would like to have a tool that allows students to see how their C code translates to assembly instructions, and how these instructions act on the CPU.</a:t>
            </a:r>
            <a:endParaRPr sz="1400">
              <a:solidFill>
                <a:srgbClr val="1F2328"/>
              </a:solidFill>
              <a:highlight>
                <a:schemeClr val="lt1"/>
              </a:highlight>
            </a:endParaRPr>
          </a:p>
          <a:p>
            <a:pPr indent="-317500" lvl="0" marL="457200" rtl="0" algn="l">
              <a:spcBef>
                <a:spcPts val="0"/>
              </a:spcBef>
              <a:spcAft>
                <a:spcPts val="0"/>
              </a:spcAft>
              <a:buClr>
                <a:srgbClr val="1F2328"/>
              </a:buClr>
              <a:buSzPts val="1400"/>
              <a:buChar char="●"/>
            </a:pPr>
            <a:r>
              <a:rPr lang="en" sz="1400">
                <a:solidFill>
                  <a:srgbClr val="1F2328"/>
                </a:solidFill>
                <a:highlight>
                  <a:srgbClr val="FFFFFF"/>
                </a:highlight>
              </a:rPr>
              <a:t>This project is a continuation of a project from last year, which was a simple web-based x86 assembly code emulator, that showed a snippet of C code, its corresponding assembly code, and allowed the user to step through the code and see how the stack and registers update, to better understand assembly code, and how C code converts to assembly.</a:t>
            </a:r>
            <a:endParaRPr sz="1400">
              <a:solidFill>
                <a:srgbClr val="1F2328"/>
              </a:solidFill>
              <a:highlight>
                <a:srgbClr val="FFFFFF"/>
              </a:highlight>
            </a:endParaRPr>
          </a:p>
          <a:p>
            <a:pPr indent="-317500" lvl="0" marL="457200" rtl="0" algn="l">
              <a:spcBef>
                <a:spcPts val="0"/>
              </a:spcBef>
              <a:spcAft>
                <a:spcPts val="0"/>
              </a:spcAft>
              <a:buClr>
                <a:srgbClr val="1F2328"/>
              </a:buClr>
              <a:buSzPts val="1400"/>
              <a:buChar char="●"/>
            </a:pPr>
            <a:r>
              <a:rPr lang="en" sz="1400">
                <a:solidFill>
                  <a:srgbClr val="1F2328"/>
                </a:solidFill>
                <a:highlight>
                  <a:srgbClr val="FFFFFF"/>
                </a:highlight>
              </a:rPr>
              <a:t>The limitation of the existing emulator, is that it is completely static. The goal of our project is to allow the user to write their own C code, which would be compiled to assembly in real time. This assembly code must then also be interpreted in real time to correctly update the registers and stack based on the effect of each assembly instruction.</a:t>
            </a:r>
            <a:endParaRPr sz="1400">
              <a:solidFill>
                <a:srgbClr val="1F2328"/>
              </a:solidFill>
              <a:highlight>
                <a:srgbClr val="FFFFFF"/>
              </a:highligh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5"/>
          <p:cNvSpPr txBox="1"/>
          <p:nvPr>
            <p:ph type="title"/>
          </p:nvPr>
        </p:nvSpPr>
        <p:spPr>
          <a:xfrm>
            <a:off x="727650" y="6344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Intellectual Project Merits</a:t>
            </a:r>
            <a:endParaRPr/>
          </a:p>
        </p:txBody>
      </p:sp>
      <p:sp>
        <p:nvSpPr>
          <p:cNvPr id="100" name="Google Shape;100;p15"/>
          <p:cNvSpPr txBox="1"/>
          <p:nvPr>
            <p:ph idx="1" type="body"/>
          </p:nvPr>
        </p:nvSpPr>
        <p:spPr>
          <a:xfrm>
            <a:off x="727650" y="1399525"/>
            <a:ext cx="7688700" cy="3688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1F2328"/>
                </a:solidFill>
              </a:rPr>
              <a:t>Interesting Project Aspects and Innovative Contributions</a:t>
            </a:r>
            <a:endParaRPr b="1">
              <a:solidFill>
                <a:srgbClr val="1F2328"/>
              </a:solidFill>
            </a:endParaRPr>
          </a:p>
          <a:p>
            <a:pPr indent="-311150" lvl="0" marL="457200" rtl="0" algn="l">
              <a:spcBef>
                <a:spcPts val="1200"/>
              </a:spcBef>
              <a:spcAft>
                <a:spcPts val="0"/>
              </a:spcAft>
              <a:buClr>
                <a:srgbClr val="1F2328"/>
              </a:buClr>
              <a:buSzPts val="1300"/>
              <a:buChar char="●"/>
            </a:pPr>
            <a:r>
              <a:rPr lang="en">
                <a:solidFill>
                  <a:srgbClr val="1F2328"/>
                </a:solidFill>
              </a:rPr>
              <a:t>Currently, no known existing tools that provide the ability to dynamically insert C code, view the corresponding assembly code output, and step through the stack and registers values in real time</a:t>
            </a:r>
            <a:endParaRPr>
              <a:solidFill>
                <a:srgbClr val="1F2328"/>
              </a:solidFill>
            </a:endParaRPr>
          </a:p>
          <a:p>
            <a:pPr indent="-298450" lvl="1" marL="914400" rtl="0" algn="l">
              <a:spcBef>
                <a:spcPts val="0"/>
              </a:spcBef>
              <a:spcAft>
                <a:spcPts val="0"/>
              </a:spcAft>
              <a:buClr>
                <a:srgbClr val="1F2328"/>
              </a:buClr>
              <a:buSzPts val="1100"/>
              <a:buChar char="○"/>
            </a:pPr>
            <a:r>
              <a:rPr lang="en">
                <a:solidFill>
                  <a:srgbClr val="1F2328"/>
                </a:solidFill>
              </a:rPr>
              <a:t>Although there are tools that handle C to assembly conversion, the dynamic nature and stack/register animation are extremely unique</a:t>
            </a:r>
            <a:endParaRPr>
              <a:solidFill>
                <a:srgbClr val="1F2328"/>
              </a:solidFill>
            </a:endParaRPr>
          </a:p>
          <a:p>
            <a:pPr indent="-311150" lvl="0" marL="457200" rtl="0" algn="l">
              <a:spcBef>
                <a:spcPts val="0"/>
              </a:spcBef>
              <a:spcAft>
                <a:spcPts val="0"/>
              </a:spcAft>
              <a:buClr>
                <a:srgbClr val="1F2328"/>
              </a:buClr>
              <a:buSzPts val="1300"/>
              <a:buChar char="●"/>
            </a:pPr>
            <a:r>
              <a:rPr lang="en">
                <a:solidFill>
                  <a:srgbClr val="1F2328"/>
                </a:solidFill>
              </a:rPr>
              <a:t>Integration of the ICED x86 </a:t>
            </a:r>
            <a:r>
              <a:rPr lang="en">
                <a:solidFill>
                  <a:srgbClr val="1F2328"/>
                </a:solidFill>
              </a:rPr>
              <a:t>disassembler offers a fast, efficient way to disassemble hex code into assembly language</a:t>
            </a:r>
            <a:endParaRPr>
              <a:solidFill>
                <a:srgbClr val="1F2328"/>
              </a:solidFill>
            </a:endParaRPr>
          </a:p>
          <a:p>
            <a:pPr indent="-311150" lvl="0" marL="457200" rtl="0" algn="l">
              <a:spcBef>
                <a:spcPts val="0"/>
              </a:spcBef>
              <a:spcAft>
                <a:spcPts val="0"/>
              </a:spcAft>
              <a:buClr>
                <a:srgbClr val="1F2328"/>
              </a:buClr>
              <a:buSzPts val="1300"/>
              <a:buChar char="●"/>
            </a:pPr>
            <a:r>
              <a:rPr lang="en">
                <a:solidFill>
                  <a:srgbClr val="1F2328"/>
                </a:solidFill>
              </a:rPr>
              <a:t>Utilization of Linux command line tools to compile C code into a string of hex values introduces a powerful way to extract low-level code bits</a:t>
            </a:r>
            <a:endParaRPr>
              <a:solidFill>
                <a:srgbClr val="1F2328"/>
              </a:solidFill>
            </a:endParaRPr>
          </a:p>
          <a:p>
            <a:pPr indent="-311150" lvl="0" marL="457200" rtl="0" algn="l">
              <a:spcBef>
                <a:spcPts val="0"/>
              </a:spcBef>
              <a:spcAft>
                <a:spcPts val="0"/>
              </a:spcAft>
              <a:buClr>
                <a:srgbClr val="1F2328"/>
              </a:buClr>
              <a:buSzPts val="1300"/>
              <a:buChar char="●"/>
            </a:pPr>
            <a:r>
              <a:rPr lang="en">
                <a:solidFill>
                  <a:srgbClr val="1F2328"/>
                </a:solidFill>
              </a:rPr>
              <a:t>Creation of UI components using React and its libraries to create an interactive, friendly user interface</a:t>
            </a:r>
            <a:endParaRPr>
              <a:solidFill>
                <a:srgbClr val="1F2328"/>
              </a:solidFill>
            </a:endParaRPr>
          </a:p>
          <a:p>
            <a:pPr indent="-311150" lvl="0" marL="457200" rtl="0" algn="l">
              <a:spcBef>
                <a:spcPts val="0"/>
              </a:spcBef>
              <a:spcAft>
                <a:spcPts val="0"/>
              </a:spcAft>
              <a:buClr>
                <a:srgbClr val="1F2328"/>
              </a:buClr>
              <a:buSzPts val="1300"/>
              <a:buChar char="●"/>
            </a:pPr>
            <a:r>
              <a:rPr lang="en">
                <a:solidFill>
                  <a:srgbClr val="1F2328"/>
                </a:solidFill>
              </a:rPr>
              <a:t>Encompasses a full stack development approach with both front and back end development</a:t>
            </a:r>
            <a:endParaRPr>
              <a:solidFill>
                <a:srgbClr val="1F2328"/>
              </a:solidFill>
            </a:endParaRPr>
          </a:p>
          <a:p>
            <a:pPr indent="-298450" lvl="1" marL="914400" rtl="0" algn="l">
              <a:spcBef>
                <a:spcPts val="0"/>
              </a:spcBef>
              <a:spcAft>
                <a:spcPts val="0"/>
              </a:spcAft>
              <a:buClr>
                <a:srgbClr val="1F2328"/>
              </a:buClr>
              <a:buSzPts val="1100"/>
              <a:buChar char="○"/>
            </a:pPr>
            <a:r>
              <a:rPr lang="en">
                <a:solidFill>
                  <a:srgbClr val="1F2328"/>
                </a:solidFill>
              </a:rPr>
              <a:t>Encourages innovation and problem-solving in all areas of development, rather than focusing in one area </a:t>
            </a:r>
            <a:endParaRPr>
              <a:solidFill>
                <a:srgbClr val="1F2328"/>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6"/>
          <p:cNvSpPr txBox="1"/>
          <p:nvPr>
            <p:ph type="title"/>
          </p:nvPr>
        </p:nvSpPr>
        <p:spPr>
          <a:xfrm>
            <a:off x="727650" y="6344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Broader Project Impacts</a:t>
            </a:r>
            <a:endParaRPr/>
          </a:p>
        </p:txBody>
      </p:sp>
      <p:sp>
        <p:nvSpPr>
          <p:cNvPr id="106" name="Google Shape;106;p16"/>
          <p:cNvSpPr txBox="1"/>
          <p:nvPr>
            <p:ph idx="1" type="body"/>
          </p:nvPr>
        </p:nvSpPr>
        <p:spPr>
          <a:xfrm>
            <a:off x="727650" y="1399525"/>
            <a:ext cx="7688700" cy="3688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1F2328"/>
              </a:buClr>
              <a:buSzPts val="1400"/>
              <a:buChar char="●"/>
            </a:pPr>
            <a:r>
              <a:rPr lang="en" sz="1400">
                <a:solidFill>
                  <a:srgbClr val="1F2328"/>
                </a:solidFill>
              </a:rPr>
              <a:t>This project will be useful in in the world of </a:t>
            </a:r>
            <a:r>
              <a:rPr lang="en" sz="1400">
                <a:solidFill>
                  <a:srgbClr val="1F2328"/>
                </a:solidFill>
              </a:rPr>
              <a:t>academia</a:t>
            </a:r>
            <a:r>
              <a:rPr lang="en" sz="1400">
                <a:solidFill>
                  <a:srgbClr val="1F2328"/>
                </a:solidFill>
              </a:rPr>
              <a:t> because it allow students and professors a very visual and interactive way to understand and teach how the language is </a:t>
            </a:r>
            <a:r>
              <a:rPr lang="en" sz="1400">
                <a:solidFill>
                  <a:srgbClr val="1F2328"/>
                </a:solidFill>
              </a:rPr>
              <a:t>transformed</a:t>
            </a:r>
            <a:r>
              <a:rPr lang="en" sz="1400">
                <a:solidFill>
                  <a:srgbClr val="1F2328"/>
                </a:solidFill>
              </a:rPr>
              <a:t> </a:t>
            </a:r>
            <a:endParaRPr sz="1400">
              <a:solidFill>
                <a:srgbClr val="1F2328"/>
              </a:solidFill>
            </a:endParaRPr>
          </a:p>
          <a:p>
            <a:pPr indent="-317500" lvl="0" marL="457200" rtl="0" algn="l">
              <a:spcBef>
                <a:spcPts val="0"/>
              </a:spcBef>
              <a:spcAft>
                <a:spcPts val="0"/>
              </a:spcAft>
              <a:buClr>
                <a:srgbClr val="1F2328"/>
              </a:buClr>
              <a:buSzPts val="1400"/>
              <a:buChar char="●"/>
            </a:pPr>
            <a:r>
              <a:rPr lang="en" sz="1400">
                <a:solidFill>
                  <a:srgbClr val="1F2328"/>
                </a:solidFill>
              </a:rPr>
              <a:t>It will be useful to anyone that wants to better understand and practice </a:t>
            </a:r>
            <a:r>
              <a:rPr lang="en" sz="1400">
                <a:solidFill>
                  <a:srgbClr val="1F2328"/>
                </a:solidFill>
              </a:rPr>
              <a:t>converting</a:t>
            </a:r>
            <a:r>
              <a:rPr lang="en" sz="1400">
                <a:solidFill>
                  <a:srgbClr val="1F2328"/>
                </a:solidFill>
              </a:rPr>
              <a:t> C to Assembly </a:t>
            </a:r>
            <a:endParaRPr sz="1400">
              <a:solidFill>
                <a:srgbClr val="1F2328"/>
              </a:solidFill>
            </a:endParaRPr>
          </a:p>
          <a:p>
            <a:pPr indent="-317500" lvl="0" marL="457200" rtl="0" algn="l">
              <a:spcBef>
                <a:spcPts val="0"/>
              </a:spcBef>
              <a:spcAft>
                <a:spcPts val="0"/>
              </a:spcAft>
              <a:buClr>
                <a:srgbClr val="1F2328"/>
              </a:buClr>
              <a:buSzPts val="1400"/>
              <a:buChar char="●"/>
            </a:pPr>
            <a:r>
              <a:rPr lang="en" sz="1400">
                <a:solidFill>
                  <a:srgbClr val="1F2328"/>
                </a:solidFill>
              </a:rPr>
              <a:t>It can be expanded as well to showcase larger and more intensive programs </a:t>
            </a:r>
            <a:endParaRPr sz="1400">
              <a:solidFill>
                <a:srgbClr val="1F2328"/>
              </a:solidFill>
            </a:endParaRPr>
          </a:p>
          <a:p>
            <a:pPr indent="-317500" lvl="0" marL="457200" rtl="0" algn="l">
              <a:spcBef>
                <a:spcPts val="0"/>
              </a:spcBef>
              <a:spcAft>
                <a:spcPts val="0"/>
              </a:spcAft>
              <a:buClr>
                <a:srgbClr val="1F2328"/>
              </a:buClr>
              <a:buSzPts val="1400"/>
              <a:buChar char="●"/>
            </a:pPr>
            <a:r>
              <a:rPr lang="en" sz="1400">
                <a:solidFill>
                  <a:srgbClr val="1F2328"/>
                </a:solidFill>
              </a:rPr>
              <a:t>Typically </a:t>
            </a:r>
            <a:r>
              <a:rPr lang="en" sz="1400">
                <a:solidFill>
                  <a:srgbClr val="1F2328"/>
                </a:solidFill>
              </a:rPr>
              <a:t>students</a:t>
            </a:r>
            <a:r>
              <a:rPr lang="en" sz="1400">
                <a:solidFill>
                  <a:srgbClr val="1F2328"/>
                </a:solidFill>
              </a:rPr>
              <a:t> struggle to understand low level programming and how stacks and registers work so it will overall help close that </a:t>
            </a:r>
            <a:endParaRPr sz="1400">
              <a:solidFill>
                <a:srgbClr val="1F2328"/>
              </a:solidFill>
            </a:endParaRPr>
          </a:p>
          <a:p>
            <a:pPr indent="-317500" lvl="0" marL="457200" rtl="0" algn="l">
              <a:spcBef>
                <a:spcPts val="0"/>
              </a:spcBef>
              <a:spcAft>
                <a:spcPts val="0"/>
              </a:spcAft>
              <a:buClr>
                <a:srgbClr val="1F2328"/>
              </a:buClr>
              <a:buSzPts val="1400"/>
              <a:buChar char="●"/>
            </a:pPr>
            <a:r>
              <a:rPr lang="en" sz="1400">
                <a:solidFill>
                  <a:srgbClr val="1F2328"/>
                </a:solidFill>
              </a:rPr>
              <a:t>It can encourage people to pursue computer </a:t>
            </a:r>
            <a:r>
              <a:rPr lang="en" sz="1400">
                <a:solidFill>
                  <a:srgbClr val="1F2328"/>
                </a:solidFill>
              </a:rPr>
              <a:t>science</a:t>
            </a:r>
            <a:r>
              <a:rPr lang="en" sz="1400">
                <a:solidFill>
                  <a:srgbClr val="1F2328"/>
                </a:solidFill>
              </a:rPr>
              <a:t> by sparking their interest with an </a:t>
            </a:r>
            <a:r>
              <a:rPr lang="en" sz="1400">
                <a:solidFill>
                  <a:srgbClr val="1F2328"/>
                </a:solidFill>
              </a:rPr>
              <a:t>interactive</a:t>
            </a:r>
            <a:r>
              <a:rPr lang="en" sz="1400">
                <a:solidFill>
                  <a:srgbClr val="1F2328"/>
                </a:solidFill>
              </a:rPr>
              <a:t> tool </a:t>
            </a:r>
            <a:endParaRPr sz="1400">
              <a:solidFill>
                <a:srgbClr val="1F2328"/>
              </a:solidFill>
            </a:endParaRPr>
          </a:p>
          <a:p>
            <a:pPr indent="-317500" lvl="0" marL="457200" rtl="0" algn="l">
              <a:spcBef>
                <a:spcPts val="0"/>
              </a:spcBef>
              <a:spcAft>
                <a:spcPts val="0"/>
              </a:spcAft>
              <a:buClr>
                <a:srgbClr val="1F2328"/>
              </a:buClr>
              <a:buSzPts val="1400"/>
              <a:buChar char="●"/>
            </a:pPr>
            <a:r>
              <a:rPr lang="en" sz="1400">
                <a:solidFill>
                  <a:srgbClr val="1F2328"/>
                </a:solidFill>
              </a:rPr>
              <a:t>It </a:t>
            </a:r>
            <a:r>
              <a:rPr lang="en" sz="1400">
                <a:solidFill>
                  <a:srgbClr val="1F2328"/>
                </a:solidFill>
              </a:rPr>
              <a:t>could</a:t>
            </a:r>
            <a:r>
              <a:rPr lang="en" sz="1400">
                <a:solidFill>
                  <a:srgbClr val="1F2328"/>
                </a:solidFill>
              </a:rPr>
              <a:t> serve as a model for other developer tools to how languages </a:t>
            </a:r>
            <a:r>
              <a:rPr lang="en" sz="1400">
                <a:solidFill>
                  <a:srgbClr val="1F2328"/>
                </a:solidFill>
              </a:rPr>
              <a:t>convert</a:t>
            </a:r>
            <a:endParaRPr sz="1400">
              <a:solidFill>
                <a:srgbClr val="1F2328"/>
              </a:solidFill>
            </a:endParaRPr>
          </a:p>
          <a:p>
            <a:pPr indent="0" lvl="0" marL="457200" rtl="0" algn="l">
              <a:spcBef>
                <a:spcPts val="1200"/>
              </a:spcBef>
              <a:spcAft>
                <a:spcPts val="1200"/>
              </a:spcAft>
              <a:buNone/>
            </a:pPr>
            <a:r>
              <a:t/>
            </a:r>
            <a:endParaRPr>
              <a:solidFill>
                <a:srgbClr val="1F2328"/>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7"/>
          <p:cNvSpPr txBox="1"/>
          <p:nvPr>
            <p:ph type="title"/>
          </p:nvPr>
        </p:nvSpPr>
        <p:spPr>
          <a:xfrm>
            <a:off x="727650" y="6344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Design Specifications</a:t>
            </a:r>
            <a:endParaRPr/>
          </a:p>
        </p:txBody>
      </p:sp>
      <p:sp>
        <p:nvSpPr>
          <p:cNvPr id="112" name="Google Shape;112;p17"/>
          <p:cNvSpPr txBox="1"/>
          <p:nvPr>
            <p:ph idx="1" type="body"/>
          </p:nvPr>
        </p:nvSpPr>
        <p:spPr>
          <a:xfrm>
            <a:off x="727650" y="1399525"/>
            <a:ext cx="7688700" cy="36888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Clr>
                <a:srgbClr val="1F2328"/>
              </a:buClr>
              <a:buSzPts val="1300"/>
              <a:buChar char="●"/>
            </a:pPr>
            <a:r>
              <a:rPr lang="en">
                <a:solidFill>
                  <a:srgbClr val="1F2328"/>
                </a:solidFill>
              </a:rPr>
              <a:t>UI that allows the user to type in their own C code </a:t>
            </a:r>
            <a:endParaRPr>
              <a:solidFill>
                <a:srgbClr val="1F2328"/>
              </a:solidFill>
            </a:endParaRPr>
          </a:p>
          <a:p>
            <a:pPr indent="-311150" lvl="0" marL="457200" rtl="0" algn="l">
              <a:spcBef>
                <a:spcPts val="0"/>
              </a:spcBef>
              <a:spcAft>
                <a:spcPts val="0"/>
              </a:spcAft>
              <a:buClr>
                <a:srgbClr val="1F2328"/>
              </a:buClr>
              <a:buSzPts val="1300"/>
              <a:buChar char="●"/>
            </a:pPr>
            <a:r>
              <a:rPr lang="en">
                <a:solidFill>
                  <a:srgbClr val="1F2328"/>
                </a:solidFill>
              </a:rPr>
              <a:t>UI that allows user to compile correctly formatted C code </a:t>
            </a:r>
            <a:endParaRPr>
              <a:solidFill>
                <a:srgbClr val="1F2328"/>
              </a:solidFill>
            </a:endParaRPr>
          </a:p>
          <a:p>
            <a:pPr indent="-311150" lvl="0" marL="457200" rtl="0" algn="l">
              <a:spcBef>
                <a:spcPts val="0"/>
              </a:spcBef>
              <a:spcAft>
                <a:spcPts val="0"/>
              </a:spcAft>
              <a:buClr>
                <a:srgbClr val="1F2328"/>
              </a:buClr>
              <a:buSzPts val="1300"/>
              <a:buChar char="●"/>
            </a:pPr>
            <a:r>
              <a:rPr lang="en">
                <a:solidFill>
                  <a:srgbClr val="1F2328"/>
                </a:solidFill>
              </a:rPr>
              <a:t>UI that shows the user how code runs through the stack and registers </a:t>
            </a:r>
            <a:endParaRPr>
              <a:solidFill>
                <a:srgbClr val="1F2328"/>
              </a:solidFill>
            </a:endParaRPr>
          </a:p>
          <a:p>
            <a:pPr indent="-311150" lvl="0" marL="457200" rtl="0" algn="l">
              <a:spcBef>
                <a:spcPts val="0"/>
              </a:spcBef>
              <a:spcAft>
                <a:spcPts val="0"/>
              </a:spcAft>
              <a:buClr>
                <a:srgbClr val="1F2328"/>
              </a:buClr>
              <a:buSzPts val="1300"/>
              <a:buChar char="●"/>
            </a:pPr>
            <a:r>
              <a:rPr lang="en">
                <a:solidFill>
                  <a:srgbClr val="1F2328"/>
                </a:solidFill>
              </a:rPr>
              <a:t>UI that allows for dynamic </a:t>
            </a:r>
            <a:r>
              <a:rPr lang="en">
                <a:solidFill>
                  <a:srgbClr val="1F2328"/>
                </a:solidFill>
              </a:rPr>
              <a:t>changes</a:t>
            </a:r>
            <a:r>
              <a:rPr lang="en">
                <a:solidFill>
                  <a:srgbClr val="1F2328"/>
                </a:solidFill>
              </a:rPr>
              <a:t> </a:t>
            </a:r>
            <a:endParaRPr>
              <a:solidFill>
                <a:srgbClr val="1F2328"/>
              </a:solidFill>
            </a:endParaRPr>
          </a:p>
          <a:p>
            <a:pPr indent="-311150" lvl="0" marL="457200" rtl="0" algn="l">
              <a:spcBef>
                <a:spcPts val="0"/>
              </a:spcBef>
              <a:spcAft>
                <a:spcPts val="0"/>
              </a:spcAft>
              <a:buClr>
                <a:srgbClr val="1F2328"/>
              </a:buClr>
              <a:buSzPts val="1300"/>
              <a:buChar char="●"/>
            </a:pPr>
            <a:r>
              <a:rPr lang="en">
                <a:solidFill>
                  <a:srgbClr val="1F2328"/>
                </a:solidFill>
              </a:rPr>
              <a:t>Backend that correctly </a:t>
            </a:r>
            <a:r>
              <a:rPr lang="en">
                <a:solidFill>
                  <a:srgbClr val="1F2328"/>
                </a:solidFill>
              </a:rPr>
              <a:t>transforms</a:t>
            </a:r>
            <a:r>
              <a:rPr lang="en">
                <a:solidFill>
                  <a:srgbClr val="1F2328"/>
                </a:solidFill>
              </a:rPr>
              <a:t> C code to the corresponding assembly instructions </a:t>
            </a:r>
            <a:endParaRPr>
              <a:solidFill>
                <a:srgbClr val="1F2328"/>
              </a:solidFill>
            </a:endParaRPr>
          </a:p>
          <a:p>
            <a:pPr indent="-311150" lvl="0" marL="457200" rtl="0" algn="l">
              <a:spcBef>
                <a:spcPts val="0"/>
              </a:spcBef>
              <a:spcAft>
                <a:spcPts val="0"/>
              </a:spcAft>
              <a:buClr>
                <a:srgbClr val="1F2328"/>
              </a:buClr>
              <a:buSzPts val="1300"/>
              <a:buChar char="●"/>
            </a:pPr>
            <a:r>
              <a:rPr lang="en">
                <a:solidFill>
                  <a:srgbClr val="1F2328"/>
                </a:solidFill>
              </a:rPr>
              <a:t>Error messages for incorrect formatting or invalid code </a:t>
            </a:r>
            <a:endParaRPr>
              <a:solidFill>
                <a:srgbClr val="1F2328"/>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8"/>
          <p:cNvSpPr txBox="1"/>
          <p:nvPr>
            <p:ph type="title"/>
          </p:nvPr>
        </p:nvSpPr>
        <p:spPr>
          <a:xfrm>
            <a:off x="727650" y="6344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Design Specifications Diagrams</a:t>
            </a:r>
            <a:endParaRPr/>
          </a:p>
        </p:txBody>
      </p:sp>
      <p:pic>
        <p:nvPicPr>
          <p:cNvPr id="118" name="Google Shape;118;p18"/>
          <p:cNvPicPr preferRelativeResize="0"/>
          <p:nvPr/>
        </p:nvPicPr>
        <p:blipFill rotWithShape="1">
          <a:blip r:embed="rId3">
            <a:alphaModFix/>
          </a:blip>
          <a:srcRect b="25924" l="15466" r="15300" t="26733"/>
          <a:stretch/>
        </p:blipFill>
        <p:spPr>
          <a:xfrm>
            <a:off x="952075" y="1789600"/>
            <a:ext cx="7464274" cy="2870926"/>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9"/>
          <p:cNvSpPr txBox="1"/>
          <p:nvPr>
            <p:ph type="title"/>
          </p:nvPr>
        </p:nvSpPr>
        <p:spPr>
          <a:xfrm>
            <a:off x="727650" y="6344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Design Specifications Diagrams</a:t>
            </a:r>
            <a:endParaRPr>
              <a:highlight>
                <a:srgbClr val="FFFF00"/>
              </a:highlight>
            </a:endParaRPr>
          </a:p>
        </p:txBody>
      </p:sp>
      <p:pic>
        <p:nvPicPr>
          <p:cNvPr id="124" name="Google Shape;124;p19"/>
          <p:cNvPicPr preferRelativeResize="0"/>
          <p:nvPr/>
        </p:nvPicPr>
        <p:blipFill rotWithShape="1">
          <a:blip r:embed="rId3">
            <a:alphaModFix/>
          </a:blip>
          <a:srcRect b="15815" l="0" r="0" t="15808"/>
          <a:stretch/>
        </p:blipFill>
        <p:spPr>
          <a:xfrm>
            <a:off x="463275" y="1527125"/>
            <a:ext cx="8217451" cy="3160574"/>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0"/>
          <p:cNvSpPr txBox="1"/>
          <p:nvPr>
            <p:ph type="title"/>
          </p:nvPr>
        </p:nvSpPr>
        <p:spPr>
          <a:xfrm>
            <a:off x="727650" y="6344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Design Specifications Diagrams</a:t>
            </a:r>
            <a:endParaRPr>
              <a:highlight>
                <a:srgbClr val="FFFF00"/>
              </a:highlight>
            </a:endParaRPr>
          </a:p>
        </p:txBody>
      </p:sp>
      <p:pic>
        <p:nvPicPr>
          <p:cNvPr id="130" name="Google Shape;130;p20"/>
          <p:cNvPicPr preferRelativeResize="0"/>
          <p:nvPr/>
        </p:nvPicPr>
        <p:blipFill rotWithShape="1">
          <a:blip r:embed="rId3">
            <a:alphaModFix/>
          </a:blip>
          <a:srcRect b="2459" l="15148" r="14394" t="2592"/>
          <a:stretch/>
        </p:blipFill>
        <p:spPr>
          <a:xfrm>
            <a:off x="2042438" y="1253325"/>
            <a:ext cx="5059123" cy="3834999"/>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1"/>
          <p:cNvSpPr txBox="1"/>
          <p:nvPr>
            <p:ph type="title"/>
          </p:nvPr>
        </p:nvSpPr>
        <p:spPr>
          <a:xfrm>
            <a:off x="727650" y="5715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Technologies</a:t>
            </a:r>
            <a:endParaRPr/>
          </a:p>
        </p:txBody>
      </p:sp>
      <p:sp>
        <p:nvSpPr>
          <p:cNvPr id="136" name="Google Shape;136;p21"/>
          <p:cNvSpPr txBox="1"/>
          <p:nvPr>
            <p:ph idx="1" type="body"/>
          </p:nvPr>
        </p:nvSpPr>
        <p:spPr>
          <a:xfrm>
            <a:off x="727650" y="1399550"/>
            <a:ext cx="7688700" cy="2965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Clr>
                <a:schemeClr val="dk2"/>
              </a:buClr>
              <a:buSzPts val="1300"/>
              <a:buChar char="●"/>
            </a:pPr>
            <a:r>
              <a:rPr lang="en">
                <a:solidFill>
                  <a:schemeClr val="dk2"/>
                </a:solidFill>
              </a:rPr>
              <a:t>The app uses a client-server model, in which the user primarily interacts </a:t>
            </a:r>
            <a:r>
              <a:rPr lang="en">
                <a:solidFill>
                  <a:schemeClr val="dk2"/>
                </a:solidFill>
              </a:rPr>
              <a:t>with the frontend web app, which sends C code using the HTTP protocol to the server to be compiled</a:t>
            </a:r>
            <a:endParaRPr>
              <a:solidFill>
                <a:schemeClr val="dk2"/>
              </a:solidFill>
            </a:endParaRPr>
          </a:p>
          <a:p>
            <a:pPr indent="-311150" lvl="0" marL="457200" rtl="0" algn="l">
              <a:spcBef>
                <a:spcPts val="0"/>
              </a:spcBef>
              <a:spcAft>
                <a:spcPts val="0"/>
              </a:spcAft>
              <a:buClr>
                <a:schemeClr val="dk2"/>
              </a:buClr>
              <a:buSzPts val="1300"/>
              <a:buChar char="●"/>
            </a:pPr>
            <a:r>
              <a:rPr lang="en">
                <a:solidFill>
                  <a:schemeClr val="dk2"/>
                </a:solidFill>
              </a:rPr>
              <a:t>The server makes use of the GCC compiler, and various Linux commands for inspecting object code, such as the xxd command, to convert the C code into binary machine code, which is then sent back to the client in an HTTP response</a:t>
            </a:r>
            <a:endParaRPr>
              <a:solidFill>
                <a:schemeClr val="dk2"/>
              </a:solidFill>
            </a:endParaRPr>
          </a:p>
          <a:p>
            <a:pPr indent="-311150" lvl="0" marL="457200" rtl="0" algn="l">
              <a:spcBef>
                <a:spcPts val="0"/>
              </a:spcBef>
              <a:spcAft>
                <a:spcPts val="0"/>
              </a:spcAft>
              <a:buClr>
                <a:schemeClr val="dk2"/>
              </a:buClr>
              <a:buSzPts val="1300"/>
              <a:buChar char="●"/>
            </a:pPr>
            <a:r>
              <a:rPr lang="en">
                <a:solidFill>
                  <a:schemeClr val="dk2"/>
                </a:solidFill>
              </a:rPr>
              <a:t>The client utilizes the Iced x86 disassembly library to convert the machine code into human readable assembly code</a:t>
            </a:r>
            <a:endParaRPr>
              <a:solidFill>
                <a:schemeClr val="dk2"/>
              </a:solidFill>
            </a:endParaRPr>
          </a:p>
          <a:p>
            <a:pPr indent="-311150" lvl="0" marL="457200" rtl="0" algn="l">
              <a:spcBef>
                <a:spcPts val="0"/>
              </a:spcBef>
              <a:spcAft>
                <a:spcPts val="0"/>
              </a:spcAft>
              <a:buClr>
                <a:schemeClr val="dk2"/>
              </a:buClr>
              <a:buSzPts val="1300"/>
              <a:buChar char="●"/>
            </a:pPr>
            <a:r>
              <a:rPr lang="en">
                <a:solidFill>
                  <a:schemeClr val="dk2"/>
                </a:solidFill>
              </a:rPr>
              <a:t>The web app frontend is built in the React framework, written in TypeScript</a:t>
            </a:r>
            <a:endParaRPr>
              <a:solidFill>
                <a:schemeClr val="dk2"/>
              </a:solidFill>
            </a:endParaRPr>
          </a:p>
          <a:p>
            <a:pPr indent="-311150" lvl="0" marL="457200" rtl="0" algn="l">
              <a:spcBef>
                <a:spcPts val="0"/>
              </a:spcBef>
              <a:spcAft>
                <a:spcPts val="0"/>
              </a:spcAft>
              <a:buClr>
                <a:schemeClr val="dk2"/>
              </a:buClr>
              <a:buSzPts val="1300"/>
              <a:buChar char="●"/>
            </a:pPr>
            <a:r>
              <a:rPr lang="en">
                <a:solidFill>
                  <a:schemeClr val="dk2"/>
                </a:solidFill>
              </a:rPr>
              <a:t>The server is written in NodeJS</a:t>
            </a:r>
            <a:endParaRPr>
              <a:solidFill>
                <a:schemeClr val="dk2"/>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