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69408B9-BCCD-44CF-ABEB-81C861EE1741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03FA43A-08D2-423C-BEE8-F7EFC958F75F}" type="slidenum">
              <a:rPr b="0"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207000" y="1284480"/>
            <a:ext cx="8520120" cy="1174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4a87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SAR Image Classification Using Few-shot Cross-domain Transfer Learning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311760" y="2571840"/>
            <a:ext cx="8520120" cy="4377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Mohammad Rostami, Soheil Kolouri, Eric Eaton, Kyungnam Kim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Google Shape;56;p13" descr=""/>
          <p:cNvPicPr/>
          <p:nvPr/>
        </p:nvPicPr>
        <p:blipFill>
          <a:blip r:embed="rId1"/>
          <a:srcRect l="0" t="0" r="66712" b="0"/>
          <a:stretch/>
        </p:blipFill>
        <p:spPr>
          <a:xfrm>
            <a:off x="54720" y="4030560"/>
            <a:ext cx="2084760" cy="1043280"/>
          </a:xfrm>
          <a:prstGeom prst="rect">
            <a:avLst/>
          </a:prstGeom>
          <a:ln>
            <a:noFill/>
          </a:ln>
        </p:spPr>
      </p:pic>
      <p:pic>
        <p:nvPicPr>
          <p:cNvPr id="77" name="Google Shape;57;p13" descr=""/>
          <p:cNvPicPr/>
          <p:nvPr/>
        </p:nvPicPr>
        <p:blipFill>
          <a:blip r:embed="rId2"/>
          <a:stretch/>
        </p:blipFill>
        <p:spPr>
          <a:xfrm>
            <a:off x="5245920" y="4195800"/>
            <a:ext cx="3805200" cy="865440"/>
          </a:xfrm>
          <a:prstGeom prst="rect">
            <a:avLst/>
          </a:prstGeom>
          <a:ln>
            <a:noFill/>
          </a:ln>
        </p:spPr>
      </p:pic>
      <p:sp>
        <p:nvSpPr>
          <p:cNvPr id="78" name="CustomShape 3"/>
          <p:cNvSpPr/>
          <p:nvPr/>
        </p:nvSpPr>
        <p:spPr>
          <a:xfrm>
            <a:off x="3303720" y="4833000"/>
            <a:ext cx="1714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2019 HRL Laboratories, LLC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2358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61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Summary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14720" y="864720"/>
            <a:ext cx="3948480" cy="34419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develop a method to train deep networks for SAR domain problems, where labeled data is scarce.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Our idea is to transfer knowledge from EO domain, where it is easy to collect labeled data.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 learn an invariant embedding space, where  the distributions of both domains are aligened class-conditionally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Google Shape;68;p14" descr=""/>
          <p:cNvPicPr/>
          <p:nvPr/>
        </p:nvPicPr>
        <p:blipFill>
          <a:blip r:embed="rId1"/>
          <a:srcRect l="0" t="0" r="66712" b="0"/>
          <a:stretch/>
        </p:blipFill>
        <p:spPr>
          <a:xfrm>
            <a:off x="7962480" y="0"/>
            <a:ext cx="1143720" cy="57240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3293640" y="4833000"/>
            <a:ext cx="1714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2019 HRL Laboratories, LLC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Picture 9" descr=""/>
          <p:cNvPicPr/>
          <p:nvPr/>
        </p:nvPicPr>
        <p:blipFill>
          <a:blip r:embed="rId2"/>
          <a:stretch/>
        </p:blipFill>
        <p:spPr>
          <a:xfrm>
            <a:off x="4781520" y="1359720"/>
            <a:ext cx="3987360" cy="26881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61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413496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14480">
              <a:lnSpc>
                <a:spcPct val="100000"/>
              </a:lnSpc>
            </a:pPr>
            <a:r>
              <a:rPr b="0"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We compare our results (Few-shot SAR image Classification) against: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Supervised Training (no knowledge transfer)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Fine tuning (prior methods)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680" indent="-571320">
              <a:lnSpc>
                <a:spcPct val="100000"/>
              </a:lnSpc>
              <a:buClr>
                <a:srgbClr val="595959"/>
              </a:buClr>
              <a:buFont typeface="Arial"/>
              <a:buChar char="-"/>
            </a:pPr>
            <a:r>
              <a:rPr b="0"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Direct transfer 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480">
              <a:lnSpc>
                <a:spcPct val="100000"/>
              </a:lnSpc>
            </a:pPr>
            <a:r>
              <a:rPr b="0"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In the problem of SAR ship image classification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6" name="Google Shape;77;p15" descr=""/>
          <p:cNvPicPr/>
          <p:nvPr/>
        </p:nvPicPr>
        <p:blipFill>
          <a:blip r:embed="rId1"/>
          <a:srcRect l="0" t="0" r="66712" b="0"/>
          <a:stretch/>
        </p:blipFill>
        <p:spPr>
          <a:xfrm>
            <a:off x="7962480" y="0"/>
            <a:ext cx="1143720" cy="572400"/>
          </a:xfrm>
          <a:prstGeom prst="rect">
            <a:avLst/>
          </a:prstGeom>
          <a:ln>
            <a:noFill/>
          </a:ln>
        </p:spPr>
      </p:pic>
      <p:sp>
        <p:nvSpPr>
          <p:cNvPr id="87" name="CustomShape 3"/>
          <p:cNvSpPr/>
          <p:nvPr/>
        </p:nvSpPr>
        <p:spPr>
          <a:xfrm>
            <a:off x="3279240" y="4833000"/>
            <a:ext cx="1714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2019 HRL Laboratories, LLC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Picture 5" descr=""/>
          <p:cNvPicPr/>
          <p:nvPr/>
        </p:nvPicPr>
        <p:blipFill>
          <a:blip r:embed="rId2"/>
          <a:stretch/>
        </p:blipFill>
        <p:spPr>
          <a:xfrm>
            <a:off x="4524840" y="1152360"/>
            <a:ext cx="4307040" cy="285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a61c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Results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10400" y="1141200"/>
            <a:ext cx="3631320" cy="419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114480"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t-SNE visualization of data in the embedding space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1" name="Google Shape;77;p15" descr=""/>
          <p:cNvPicPr/>
          <p:nvPr/>
        </p:nvPicPr>
        <p:blipFill>
          <a:blip r:embed="rId1"/>
          <a:srcRect l="0" t="0" r="66712" b="0"/>
          <a:stretch/>
        </p:blipFill>
        <p:spPr>
          <a:xfrm>
            <a:off x="7962480" y="0"/>
            <a:ext cx="1143720" cy="5724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279240" y="4833000"/>
            <a:ext cx="1714320" cy="31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© 2019 HRL Laboratories, LLC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6" descr=""/>
          <p:cNvPicPr/>
          <p:nvPr/>
        </p:nvPicPr>
        <p:blipFill>
          <a:blip r:embed="rId2"/>
          <a:stretch/>
        </p:blipFill>
        <p:spPr>
          <a:xfrm>
            <a:off x="868680" y="1796040"/>
            <a:ext cx="2715480" cy="2913120"/>
          </a:xfrm>
          <a:prstGeom prst="rect">
            <a:avLst/>
          </a:prstGeom>
          <a:ln>
            <a:noFill/>
          </a:ln>
        </p:spPr>
      </p:pic>
      <p:pic>
        <p:nvPicPr>
          <p:cNvPr id="94" name="Picture 7" descr=""/>
          <p:cNvPicPr/>
          <p:nvPr/>
        </p:nvPicPr>
        <p:blipFill>
          <a:blip r:embed="rId3"/>
          <a:stretch/>
        </p:blipFill>
        <p:spPr>
          <a:xfrm>
            <a:off x="5379120" y="1796040"/>
            <a:ext cx="2847960" cy="291312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4987440" y="1141200"/>
            <a:ext cx="3631320" cy="41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114480"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Arial"/>
              </a:rPr>
              <a:t>Ablation Study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  <Words>145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2019-06-10T16:11:49Z</dcterms:modified>
  <cp:revision>4</cp:revision>
  <dc:subject/>
  <dc:title>Explainability Methods for Graph Convolutional Neural Networks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