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18"/>
  </p:normalViewPr>
  <p:slideViewPr>
    <p:cSldViewPr snapToGrid="0" snapToObjects="1">
      <p:cViewPr varScale="1">
        <p:scale>
          <a:sx n="64" d="100"/>
          <a:sy n="64" d="100"/>
        </p:scale>
        <p:origin x="-91" y="-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236D0-5149-FA4E-8623-9B8BDA9D96C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9E279-BB48-E34C-8167-3CF7C326B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7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5CA81-EC5F-495C-901A-D1D8B3A07A0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72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46E7-5726-1E43-ACBF-6DFBDFA5650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D9F1-D7AF-D343-9D73-F5DF9712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2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46E7-5726-1E43-ACBF-6DFBDFA5650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D9F1-D7AF-D343-9D73-F5DF9712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1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46E7-5726-1E43-ACBF-6DFBDFA5650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D9F1-D7AF-D343-9D73-F5DF9712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67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4183" y="2420471"/>
            <a:ext cx="11083636" cy="2420471"/>
          </a:xfrm>
        </p:spPr>
        <p:txBody>
          <a:bodyPr anchor="t">
            <a:noAutofit/>
          </a:bodyPr>
          <a:lstStyle>
            <a:lvl1pPr>
              <a:lnSpc>
                <a:spcPts val="4500"/>
              </a:lnSpc>
              <a:defRPr sz="4059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554181" y="5748965"/>
            <a:ext cx="6373091" cy="840094"/>
          </a:xfrm>
        </p:spPr>
        <p:txBody>
          <a:bodyPr anchor="b"/>
          <a:lstStyle>
            <a:lvl1pPr>
              <a:lnSpc>
                <a:spcPts val="1677"/>
              </a:lnSpc>
              <a:spcAft>
                <a:spcPts val="0"/>
              </a:spcAft>
              <a:defRPr sz="1324" b="0">
                <a:solidFill>
                  <a:schemeClr val="bg1"/>
                </a:solidFill>
              </a:defRPr>
            </a:lvl1pPr>
            <a:lvl2pPr>
              <a:lnSpc>
                <a:spcPts val="1677"/>
              </a:lnSpc>
              <a:spcAft>
                <a:spcPts val="0"/>
              </a:spcAft>
              <a:defRPr sz="1324">
                <a:solidFill>
                  <a:schemeClr val="bg2"/>
                </a:solidFill>
              </a:defRPr>
            </a:lvl2pPr>
            <a:lvl3pPr marL="0" indent="0">
              <a:lnSpc>
                <a:spcPts val="1677"/>
              </a:lnSpc>
              <a:spcAft>
                <a:spcPts val="0"/>
              </a:spcAft>
              <a:buFontTx/>
              <a:buNone/>
              <a:defRPr sz="1324" b="1">
                <a:solidFill>
                  <a:schemeClr val="bg1"/>
                </a:solidFill>
              </a:defRPr>
            </a:lvl3pPr>
            <a:lvl4pPr>
              <a:lnSpc>
                <a:spcPts val="2330"/>
              </a:lnSpc>
              <a:spcAft>
                <a:spcPts val="1588"/>
              </a:spcAft>
              <a:defRPr sz="1941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403412"/>
            <a:ext cx="1657060" cy="80682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7204365" y="5748965"/>
            <a:ext cx="4433455" cy="840094"/>
          </a:xfrm>
        </p:spPr>
        <p:txBody>
          <a:bodyPr anchor="b"/>
          <a:lstStyle>
            <a:lvl1pPr algn="r">
              <a:lnSpc>
                <a:spcPts val="1677"/>
              </a:lnSpc>
              <a:spcAft>
                <a:spcPts val="0"/>
              </a:spcAft>
              <a:defRPr sz="1324" b="1">
                <a:solidFill>
                  <a:schemeClr val="bg1"/>
                </a:solidFill>
              </a:defRPr>
            </a:lvl1pPr>
            <a:lvl2pPr algn="r">
              <a:lnSpc>
                <a:spcPts val="1677"/>
              </a:lnSpc>
              <a:spcAft>
                <a:spcPts val="0"/>
              </a:spcAft>
              <a:defRPr sz="1324">
                <a:solidFill>
                  <a:schemeClr val="bg2"/>
                </a:solidFill>
              </a:defRPr>
            </a:lvl2pPr>
            <a:lvl3pPr marL="0" indent="0" algn="r">
              <a:lnSpc>
                <a:spcPts val="1677"/>
              </a:lnSpc>
              <a:spcAft>
                <a:spcPts val="0"/>
              </a:spcAft>
              <a:buFontTx/>
              <a:buNone/>
              <a:defRPr sz="1324" b="0">
                <a:solidFill>
                  <a:schemeClr val="bg1"/>
                </a:solidFill>
              </a:defRPr>
            </a:lvl3pPr>
            <a:lvl4pPr>
              <a:lnSpc>
                <a:spcPts val="2330"/>
              </a:lnSpc>
              <a:spcAft>
                <a:spcPts val="1588"/>
              </a:spcAft>
              <a:defRPr sz="1941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264169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388840" y="6499824"/>
            <a:ext cx="2743200" cy="365125"/>
          </a:xfrm>
        </p:spPr>
        <p:txBody>
          <a:bodyPr/>
          <a:lstStyle/>
          <a:p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554183" y="1555751"/>
            <a:ext cx="11055927" cy="4639235"/>
          </a:xfrm>
        </p:spPr>
        <p:txBody>
          <a:bodyPr/>
          <a:lstStyle>
            <a:lvl1pPr>
              <a:lnSpc>
                <a:spcPts val="1588"/>
              </a:lnSpc>
              <a:spcAft>
                <a:spcPts val="529"/>
              </a:spcAft>
              <a:defRPr sz="1324"/>
            </a:lvl1pPr>
            <a:lvl2pPr>
              <a:lnSpc>
                <a:spcPts val="1588"/>
              </a:lnSpc>
              <a:spcAft>
                <a:spcPts val="529"/>
              </a:spcAft>
              <a:defRPr sz="1324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588"/>
              </a:lnSpc>
              <a:defRPr sz="1324"/>
            </a:lvl3pPr>
            <a:lvl4pPr>
              <a:lnSpc>
                <a:spcPts val="2330"/>
              </a:lnSpc>
              <a:spcAft>
                <a:spcPts val="1588"/>
              </a:spcAft>
              <a:defRPr sz="1941">
                <a:solidFill>
                  <a:schemeClr val="tx2"/>
                </a:solidFill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0" y="0"/>
            <a:ext cx="12192000" cy="1089212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304927" y="397349"/>
            <a:ext cx="8866909" cy="403412"/>
          </a:xfrm>
        </p:spPr>
        <p:txBody>
          <a:bodyPr>
            <a:normAutofit/>
          </a:bodyPr>
          <a:lstStyle>
            <a:lvl1pPr>
              <a:defRPr sz="2647" b="1">
                <a:solidFill>
                  <a:srgbClr val="FABE0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207318"/>
            <a:ext cx="1385455" cy="67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042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62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46E7-5726-1E43-ACBF-6DFBDFA5650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D9F1-D7AF-D343-9D73-F5DF9712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2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46E7-5726-1E43-ACBF-6DFBDFA5650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D9F1-D7AF-D343-9D73-F5DF9712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7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46E7-5726-1E43-ACBF-6DFBDFA5650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D9F1-D7AF-D343-9D73-F5DF9712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7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46E7-5726-1E43-ACBF-6DFBDFA5650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D9F1-D7AF-D343-9D73-F5DF9712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7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46E7-5726-1E43-ACBF-6DFBDFA5650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D9F1-D7AF-D343-9D73-F5DF9712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4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46E7-5726-1E43-ACBF-6DFBDFA5650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D9F1-D7AF-D343-9D73-F5DF9712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8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46E7-5726-1E43-ACBF-6DFBDFA5650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D9F1-D7AF-D343-9D73-F5DF9712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9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46E7-5726-1E43-ACBF-6DFBDFA5650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D9F1-D7AF-D343-9D73-F5DF9712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146E7-5726-1E43-ACBF-6DFBDFA5650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8D9F1-D7AF-D343-9D73-F5DF9712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5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tiff"/><Relationship Id="rId11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emf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925" y="1537854"/>
            <a:ext cx="114101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Image Recovery in the Infrared Domain via Path-Augmented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Compressive Sampling Matching Pursuit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2572708" y="3289466"/>
            <a:ext cx="709660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CVPR 2019 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Perception Beyond the Visible Spectrum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June 16, 2019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041" y="5537199"/>
            <a:ext cx="4995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Tegan H. Emerson*, Colin C. Olson, Anthony Lutz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 Naval Research Laboratory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Optical Sciences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Washington, DC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79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9418119" y="6492875"/>
            <a:ext cx="2743200" cy="365125"/>
          </a:xfrm>
        </p:spPr>
        <p:txBody>
          <a:bodyPr/>
          <a:lstStyle/>
          <a:p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8" y="2193685"/>
            <a:ext cx="2137389" cy="2128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7574" y="2549048"/>
            <a:ext cx="1348173" cy="13433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6517" y="4308847"/>
                <a:ext cx="1201419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a:rPr lang="en-US" sz="2800" i="1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800" i="1" dirty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</a:rPr>
                        <m:t>𝑢𝑛𝑘𝑛𝑜𝑤𝑛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17" y="4308847"/>
                <a:ext cx="1201419" cy="707886"/>
              </a:xfrm>
              <a:prstGeom prst="rect">
                <a:avLst/>
              </a:prstGeom>
              <a:blipFill rotWithShape="1">
                <a:blip r:embed="rId5"/>
                <a:stretch>
                  <a:fillRect l="-6091" r="-7107" b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7874" y="2180327"/>
            <a:ext cx="2207354" cy="212852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849517" y="2180327"/>
            <a:ext cx="213360" cy="21285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63612" y="2180327"/>
            <a:ext cx="213360" cy="21285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3"/>
            <a:endCxn id="12" idx="2"/>
          </p:cNvCxnSpPr>
          <p:nvPr/>
        </p:nvCxnSpPr>
        <p:spPr>
          <a:xfrm flipV="1">
            <a:off x="2213737" y="3244587"/>
            <a:ext cx="749877" cy="133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1" idx="6"/>
          </p:cNvCxnSpPr>
          <p:nvPr/>
        </p:nvCxnSpPr>
        <p:spPr>
          <a:xfrm>
            <a:off x="7062877" y="3244587"/>
            <a:ext cx="8263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4851459" y="3091367"/>
            <a:ext cx="435350" cy="4053840"/>
          </a:xfrm>
          <a:prstGeom prst="leftBrace">
            <a:avLst>
              <a:gd name="adj1" fmla="val 7367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6"/>
            <a:endCxn id="10" idx="1"/>
          </p:cNvCxnSpPr>
          <p:nvPr/>
        </p:nvCxnSpPr>
        <p:spPr>
          <a:xfrm>
            <a:off x="3176972" y="3244587"/>
            <a:ext cx="7009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11" idx="2"/>
          </p:cNvCxnSpPr>
          <p:nvPr/>
        </p:nvCxnSpPr>
        <p:spPr>
          <a:xfrm>
            <a:off x="6085233" y="3244587"/>
            <a:ext cx="7642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49762" y="5335963"/>
            <a:ext cx="240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Fourier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15102" y="4307034"/>
                <a:ext cx="2438399" cy="707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</a:rPr>
                        <m:t>𝐻</m:t>
                      </m:r>
                      <m:r>
                        <a:rPr lang="en-US" sz="280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800" i="1" dirty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𝑘𝑛𝑜𝑤𝑛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𝑟𝑎𝑛𝑑𝑜𝑚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𝑚𝑎𝑠𝑘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102" y="4307034"/>
                <a:ext cx="2438399" cy="707886"/>
              </a:xfrm>
              <a:prstGeom prst="rect">
                <a:avLst/>
              </a:prstGeom>
              <a:blipFill rotWithShape="1">
                <a:blip r:embed="rId7"/>
                <a:stretch>
                  <a:fillRect l="-2500" r="-3000" b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7942509" y="2590891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94909" y="2590891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247309" y="2590891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99709" y="2590891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552109" y="2590891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704509" y="2590891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856909" y="2590891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009309" y="2590891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161709" y="2590891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315983" y="2590891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942509" y="2729627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094909" y="2729627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247309" y="2729627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399709" y="2729627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552109" y="2729627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704509" y="2729627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856909" y="2729627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009309" y="2729627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161709" y="2729627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315983" y="2729627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942509" y="2868363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094909" y="2868363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247309" y="2868363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399709" y="2868363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552109" y="2868363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704509" y="2868363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856909" y="2868363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009309" y="2868363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161709" y="2868363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315983" y="2868363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942509" y="3007099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094909" y="3007099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247309" y="3007099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399709" y="3007099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552109" y="3007099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704509" y="3007099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856909" y="3007099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009309" y="3007099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161709" y="3007099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315983" y="3007099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942509" y="3145835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094909" y="3145835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8247309" y="3145835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8399709" y="3145835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552109" y="3145835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704509" y="3145835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856909" y="3145835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009309" y="3145835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161709" y="3145835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315983" y="3145835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942509" y="3284571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094909" y="3284571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247309" y="3284571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399709" y="3284571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552109" y="3284571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704509" y="3284571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56909" y="3284571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009309" y="3284571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161709" y="3284571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315983" y="3284571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945738" y="3420017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8098138" y="3420017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250538" y="3420017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402938" y="3420017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555338" y="3420017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707738" y="3420017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860138" y="3420017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012538" y="3420017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9164938" y="3420017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9319212" y="3420017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7945738" y="3558753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098138" y="3558753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8250538" y="3558753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8402938" y="3558753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555338" y="3558753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8707738" y="3558753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860138" y="3558753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012538" y="3558753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9164938" y="3558753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319212" y="3558753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7945738" y="3697489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8098138" y="3697489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250538" y="3697489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8402938" y="3697489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555338" y="3697489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707738" y="3697489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860138" y="3697489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9012538" y="3697489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9164938" y="3697489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9319212" y="3697489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945738" y="3836225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8098138" y="3836225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8250538" y="3836225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8402938" y="3836225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8555338" y="3836225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8707738" y="3836225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8860138" y="3836225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9012538" y="3836225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9164938" y="3836225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9319212" y="3836225"/>
            <a:ext cx="97972" cy="9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8" name="Straight Arrow Connector 117"/>
          <p:cNvCxnSpPr>
            <a:endCxn id="8" idx="1"/>
          </p:cNvCxnSpPr>
          <p:nvPr/>
        </p:nvCxnSpPr>
        <p:spPr>
          <a:xfrm>
            <a:off x="9470262" y="3267520"/>
            <a:ext cx="875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/>
              <p:cNvSpPr txBox="1"/>
              <p:nvPr/>
            </p:nvSpPr>
            <p:spPr>
              <a:xfrm>
                <a:off x="7466757" y="4127304"/>
                <a:ext cx="2438399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 </m:t>
                    </m:r>
                  </m:oMath>
                </a14:m>
                <a:endParaRPr lang="en-US" sz="2800" i="1" dirty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</a:rPr>
                        <m:t>𝑑𝑜𝑤𝑛𝑠𝑎𝑚𝑝𝑙𝑖𝑛𝑔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𝑎𝑛𝑑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𝑟𝑎𝑛𝑑𝑜𝑚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𝑑𝑒𝑚𝑜𝑑𝑢𝑙𝑎𝑡𝑖𝑜𝑛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757" y="4127304"/>
                <a:ext cx="2438399" cy="984885"/>
              </a:xfrm>
              <a:prstGeom prst="rect">
                <a:avLst/>
              </a:prstGeom>
              <a:blipFill rotWithShape="1">
                <a:blip r:embed="rId8"/>
                <a:stretch>
                  <a:fillRect l="-2750" t="-10494" r="-4000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0590651" y="3892050"/>
                <a:ext cx="1203150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800" i="1" dirty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</a:rPr>
                        <m:t>𝑜𝑏𝑠𝑒𝑟𝑣𝑒𝑑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651" y="3892050"/>
                <a:ext cx="1203150" cy="707886"/>
              </a:xfrm>
              <a:prstGeom prst="rect">
                <a:avLst/>
              </a:prstGeom>
              <a:blipFill rotWithShape="1">
                <a:blip r:embed="rId9"/>
                <a:stretch>
                  <a:fillRect l="-6061" r="-6566" b="-1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/>
          <p:cNvSpPr txBox="1"/>
          <p:nvPr/>
        </p:nvSpPr>
        <p:spPr>
          <a:xfrm>
            <a:off x="2325779" y="2966335"/>
            <a:ext cx="5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FL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303042" y="2966335"/>
            <a:ext cx="5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FL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236810" y="2961169"/>
            <a:ext cx="5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FL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68335" y="2961169"/>
            <a:ext cx="5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FL</a:t>
            </a:r>
          </a:p>
        </p:txBody>
      </p:sp>
      <p:sp>
        <p:nvSpPr>
          <p:cNvPr id="127" name="Left Brace 126"/>
          <p:cNvSpPr/>
          <p:nvPr/>
        </p:nvSpPr>
        <p:spPr>
          <a:xfrm rot="16200000" flipH="1">
            <a:off x="6003581" y="-1332166"/>
            <a:ext cx="464138" cy="6786073"/>
          </a:xfrm>
          <a:prstGeom prst="leftBrace">
            <a:avLst>
              <a:gd name="adj1" fmla="val 89609"/>
              <a:gd name="adj2" fmla="val 502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5353935" y="1100779"/>
                <a:ext cx="2148858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800" i="1" dirty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</a:rPr>
                        <m:t>𝑎𝑐𝑞𝑢𝑖𝑠𝑖𝑡𝑖𝑜𝑛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𝑚𝑜𝑑𝑒𝑙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935" y="1100779"/>
                <a:ext cx="2148858" cy="707886"/>
              </a:xfrm>
              <a:prstGeom prst="rect">
                <a:avLst/>
              </a:prstGeom>
              <a:blipFill rotWithShape="1">
                <a:blip r:embed="rId10"/>
                <a:stretch>
                  <a:fillRect l="-2266" r="-2833" b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itle 14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Motivation and Acquisition Model</a:t>
            </a:r>
            <a:endParaRPr lang="en-US" sz="3600" dirty="0"/>
          </a:p>
        </p:txBody>
      </p:sp>
      <p:sp>
        <p:nvSpPr>
          <p:cNvPr id="152" name="Rectangle 151"/>
          <p:cNvSpPr/>
          <p:nvPr/>
        </p:nvSpPr>
        <p:spPr>
          <a:xfrm>
            <a:off x="7888246" y="2549048"/>
            <a:ext cx="1578787" cy="140947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8143895" y="1051829"/>
            <a:ext cx="4001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Motivation: The </a:t>
            </a:r>
            <a:r>
              <a:rPr lang="en-US" b="1" dirty="0" smtClean="0">
                <a:solidFill>
                  <a:srgbClr val="FF0000"/>
                </a:solidFill>
              </a:rPr>
              <a:t>cost of high-res IR focal plane arrays is prohibitive and </a:t>
            </a:r>
            <a:r>
              <a:rPr lang="en-US" b="1" dirty="0" smtClean="0">
                <a:solidFill>
                  <a:srgbClr val="FF0000"/>
                </a:solidFill>
              </a:rPr>
              <a:t>labeled </a:t>
            </a:r>
            <a:r>
              <a:rPr lang="en-US" b="1" dirty="0" smtClean="0">
                <a:solidFill>
                  <a:srgbClr val="FF0000"/>
                </a:solidFill>
              </a:rPr>
              <a:t>high-res IR images are rare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3904" y="5858016"/>
            <a:ext cx="120849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Goal: </a:t>
            </a:r>
            <a:r>
              <a:rPr lang="en-US" sz="2400" dirty="0" smtClean="0"/>
              <a:t>Use our knowledge of the acquisition model together with the theory of compressive sensing </a:t>
            </a:r>
            <a:r>
              <a:rPr lang="en-US" sz="2400" dirty="0" smtClean="0"/>
              <a:t>to </a:t>
            </a:r>
            <a:r>
              <a:rPr lang="en-US" sz="2400" dirty="0" smtClean="0"/>
              <a:t>recover higher-resolution images from lower-resolution focal plane </a:t>
            </a:r>
            <a:r>
              <a:rPr lang="en-US" sz="2400" dirty="0" smtClean="0"/>
              <a:t>arrays</a:t>
            </a:r>
            <a:endParaRPr lang="en-US" sz="2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101704"/>
              </p:ext>
            </p:extLst>
          </p:nvPr>
        </p:nvGraphicFramePr>
        <p:xfrm>
          <a:off x="5471724" y="1109925"/>
          <a:ext cx="19494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11" imgW="939600" imgH="190440" progId="Equation.3">
                  <p:embed/>
                </p:oleObj>
              </mc:Choice>
              <mc:Fallback>
                <p:oleObj name="Equation" r:id="rId11" imgW="939600" imgH="1904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1724" y="1109925"/>
                        <a:ext cx="19494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921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056" y="1570665"/>
            <a:ext cx="5468649" cy="196684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9419833" y="6492875"/>
            <a:ext cx="2743200" cy="365125"/>
          </a:xfrm>
        </p:spPr>
        <p:txBody>
          <a:bodyPr/>
          <a:lstStyle/>
          <a:p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Path-Augmented </a:t>
            </a:r>
            <a:r>
              <a:rPr lang="en-US" sz="3600" smtClean="0"/>
              <a:t>Image Recovery</a:t>
            </a:r>
            <a:endParaRPr lang="en-US" sz="3600" dirty="0"/>
          </a:p>
        </p:txBody>
      </p:sp>
      <p:grpSp>
        <p:nvGrpSpPr>
          <p:cNvPr id="6" name="Group 5"/>
          <p:cNvGrpSpPr/>
          <p:nvPr/>
        </p:nvGrpSpPr>
        <p:grpSpPr>
          <a:xfrm>
            <a:off x="850131" y="4564369"/>
            <a:ext cx="10480496" cy="2336700"/>
            <a:chOff x="761110" y="2897821"/>
            <a:chExt cx="10844993" cy="2475725"/>
          </a:xfrm>
        </p:grpSpPr>
        <p:sp>
          <p:nvSpPr>
            <p:cNvPr id="8" name="Rectangle 7"/>
            <p:cNvSpPr/>
            <p:nvPr/>
          </p:nvSpPr>
          <p:spPr>
            <a:xfrm>
              <a:off x="761110" y="3763142"/>
              <a:ext cx="593176" cy="586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1110" y="3045929"/>
              <a:ext cx="593176" cy="5749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r="89483" b="89192"/>
            <a:stretch/>
          </p:blipFill>
          <p:spPr>
            <a:xfrm>
              <a:off x="915909" y="3188212"/>
              <a:ext cx="141789" cy="14518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l="40513" t="32693" r="48778" b="56202"/>
            <a:stretch/>
          </p:blipFill>
          <p:spPr>
            <a:xfrm>
              <a:off x="918922" y="3905425"/>
              <a:ext cx="144379" cy="14919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813859" y="2919819"/>
              <a:ext cx="70333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13859" y="3763141"/>
              <a:ext cx="70333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72" t="4548" r="56100" b="79621"/>
            <a:stretch/>
          </p:blipFill>
          <p:spPr>
            <a:xfrm>
              <a:off x="3066669" y="2899760"/>
              <a:ext cx="737265" cy="71890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62" t="4505" r="69135" b="79621"/>
            <a:stretch/>
          </p:blipFill>
          <p:spPr>
            <a:xfrm>
              <a:off x="3060983" y="3763142"/>
              <a:ext cx="742950" cy="72084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62" t="4505" r="69135" b="79621"/>
            <a:stretch/>
          </p:blipFill>
          <p:spPr>
            <a:xfrm>
              <a:off x="1991036" y="3918380"/>
              <a:ext cx="174489" cy="16929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72" t="4548" r="56188" b="79202"/>
            <a:stretch/>
          </p:blipFill>
          <p:spPr>
            <a:xfrm>
              <a:off x="1991036" y="3092715"/>
              <a:ext cx="166451" cy="16808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535957" y="2899760"/>
                  <a:ext cx="3168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957" y="2899760"/>
                  <a:ext cx="316817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8000" r="-10000" b="-418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517190" y="4210671"/>
                  <a:ext cx="322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7190" y="4210671"/>
                  <a:ext cx="322139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7451" r="-9804" b="-418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354287" y="3045930"/>
                  <a:ext cx="316817" cy="288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𝜓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287" y="3045930"/>
                  <a:ext cx="316817" cy="28860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5490" t="-22727" r="-47059" b="-4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354287" y="4087677"/>
                  <a:ext cx="322139" cy="288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𝜓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287" y="4087677"/>
                  <a:ext cx="322139" cy="28860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5000" t="-22222" r="-46154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urved Connector 21"/>
            <p:cNvCxnSpPr/>
            <p:nvPr/>
          </p:nvCxnSpPr>
          <p:spPr>
            <a:xfrm rot="5400000" flipH="1" flipV="1">
              <a:off x="1548556" y="2428961"/>
              <a:ext cx="126110" cy="1107826"/>
            </a:xfrm>
            <a:prstGeom prst="curvedConnector3">
              <a:avLst>
                <a:gd name="adj1" fmla="val 462541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16200000" flipH="1">
              <a:off x="1554107" y="3852762"/>
              <a:ext cx="115011" cy="1107826"/>
            </a:xfrm>
            <a:prstGeom prst="curvedConnector3">
              <a:avLst>
                <a:gd name="adj1" fmla="val 497527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991036" y="3092715"/>
              <a:ext cx="166451" cy="16808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89521" y="3914701"/>
              <a:ext cx="166451" cy="16808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60983" y="3763142"/>
              <a:ext cx="742950" cy="72084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60983" y="2897822"/>
              <a:ext cx="742950" cy="72084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Curved Connector 27"/>
            <p:cNvCxnSpPr/>
            <p:nvPr/>
          </p:nvCxnSpPr>
          <p:spPr>
            <a:xfrm rot="5400000" flipH="1" flipV="1">
              <a:off x="2569668" y="2763804"/>
              <a:ext cx="1592" cy="992407"/>
            </a:xfrm>
            <a:prstGeom prst="curvedConnector4">
              <a:avLst>
                <a:gd name="adj1" fmla="val -11336432"/>
                <a:gd name="adj2" fmla="val 65509"/>
              </a:avLst>
            </a:prstGeom>
            <a:ln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/>
            <p:nvPr/>
          </p:nvCxnSpPr>
          <p:spPr>
            <a:xfrm rot="5400000" flipH="1" flipV="1">
              <a:off x="2563984" y="3594357"/>
              <a:ext cx="1592" cy="992407"/>
            </a:xfrm>
            <a:prstGeom prst="curvedConnector4">
              <a:avLst>
                <a:gd name="adj1" fmla="val -11336432"/>
                <a:gd name="adj2" fmla="val 65509"/>
              </a:avLst>
            </a:prstGeom>
            <a:ln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25" t="49197" r="55178" b="26182"/>
            <a:stretch/>
          </p:blipFill>
          <p:spPr>
            <a:xfrm rot="10800000">
              <a:off x="4436627" y="2897821"/>
              <a:ext cx="3977898" cy="1564164"/>
            </a:xfrm>
            <a:prstGeom prst="rect">
              <a:avLst/>
            </a:prstGeom>
          </p:spPr>
        </p:pic>
        <p:sp>
          <p:nvSpPr>
            <p:cNvPr id="31" name="Chevron 30"/>
            <p:cNvSpPr/>
            <p:nvPr/>
          </p:nvSpPr>
          <p:spPr>
            <a:xfrm>
              <a:off x="3892833" y="3188212"/>
              <a:ext cx="543794" cy="104376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94882" y="4727215"/>
              <a:ext cx="56613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Samples along the 2-Wasserstein geodesic between the two </a:t>
              </a:r>
              <a:r>
                <a:rPr lang="en-US" i="1" dirty="0" smtClean="0"/>
                <a:t>most-correlated high-resolution </a:t>
              </a:r>
              <a:r>
                <a:rPr lang="en-US" i="1" dirty="0"/>
                <a:t>dictionary patches. </a:t>
              </a:r>
            </a:p>
          </p:txBody>
        </p:sp>
        <p:sp>
          <p:nvSpPr>
            <p:cNvPr id="33" name="Left Brace 32"/>
            <p:cNvSpPr/>
            <p:nvPr/>
          </p:nvSpPr>
          <p:spPr>
            <a:xfrm rot="16200000">
              <a:off x="6107830" y="2425403"/>
              <a:ext cx="650272" cy="4170478"/>
            </a:xfrm>
            <a:prstGeom prst="leftBrace">
              <a:avLst>
                <a:gd name="adj1" fmla="val 61065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ight Arrow 33"/>
                <p:cNvSpPr/>
                <p:nvPr/>
              </p:nvSpPr>
              <p:spPr>
                <a:xfrm>
                  <a:off x="8411179" y="3316276"/>
                  <a:ext cx="1094280" cy="72648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2000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Right Arrow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1179" y="3316276"/>
                  <a:ext cx="1094280" cy="726489"/>
                </a:xfrm>
                <a:prstGeom prst="rightArrow">
                  <a:avLst/>
                </a:prstGeom>
                <a:blipFill rotWithShape="1">
                  <a:blip r:embed="rId9"/>
                  <a:stretch>
                    <a:fillRect l="-1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/>
            <p:cNvSpPr/>
            <p:nvPr/>
          </p:nvSpPr>
          <p:spPr>
            <a:xfrm rot="16200000">
              <a:off x="9890011" y="2971015"/>
              <a:ext cx="593176" cy="5749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9993214" y="3061979"/>
              <a:ext cx="593176" cy="5749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10083478" y="3147928"/>
              <a:ext cx="593176" cy="5749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10193068" y="3236849"/>
              <a:ext cx="593176" cy="5749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10313994" y="3325770"/>
              <a:ext cx="593176" cy="5749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10425738" y="3414691"/>
              <a:ext cx="593176" cy="574930"/>
            </a:xfrm>
            <a:prstGeom prst="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rot="16200000">
              <a:off x="10536405" y="3503612"/>
              <a:ext cx="593176" cy="5749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10661587" y="3592533"/>
              <a:ext cx="593176" cy="5749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10783590" y="3681454"/>
              <a:ext cx="593176" cy="5749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10893180" y="3770375"/>
              <a:ext cx="593176" cy="5749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/>
            <a:srcRect l="48161" t="45303" r="40535" b="43352"/>
            <a:stretch/>
          </p:blipFill>
          <p:spPr>
            <a:xfrm>
              <a:off x="11096233" y="3897228"/>
              <a:ext cx="152400" cy="15240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9453875" y="3362649"/>
              <a:ext cx="1017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/>
                <a:t>t=0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471601" y="4230386"/>
              <a:ext cx="1017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t=1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9985957" y="3856273"/>
                  <a:ext cx="8763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i="1" dirty="0"/>
                    <a:t>t=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</m:sub>
                      </m:sSub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5957" y="3856273"/>
                  <a:ext cx="876300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7266" t="-27907" b="-604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/>
            <p:cNvSpPr txBox="1"/>
            <p:nvPr/>
          </p:nvSpPr>
          <p:spPr>
            <a:xfrm rot="2340938">
              <a:off x="9635836" y="3836329"/>
              <a:ext cx="1403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dirty="0"/>
                <a:t>…</a:t>
              </a:r>
              <a:r>
                <a:rPr lang="en-US" dirty="0"/>
                <a:t>..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 rot="2340938">
              <a:off x="10202393" y="4306080"/>
              <a:ext cx="1403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dirty="0"/>
                <a:t>…</a:t>
              </a:r>
              <a:r>
                <a:rPr lang="en-US" dirty="0"/>
                <a:t>..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687167" y="2951492"/>
              <a:ext cx="612268" cy="631919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1185133" y="3147069"/>
                  <a:ext cx="297068" cy="288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𝜓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5133" y="3147069"/>
                  <a:ext cx="297068" cy="28860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29787" t="-20000" r="-51064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376746" y="2950728"/>
                  <a:ext cx="297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6746" y="2950728"/>
                  <a:ext cx="297068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29787" t="-2326" r="-6383" b="-395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urved Connector 53"/>
            <p:cNvCxnSpPr/>
            <p:nvPr/>
          </p:nvCxnSpPr>
          <p:spPr>
            <a:xfrm rot="16200000" flipV="1">
              <a:off x="9130777" y="1814017"/>
              <a:ext cx="454077" cy="2729025"/>
            </a:xfrm>
            <a:prstGeom prst="curvedConnector3">
              <a:avLst>
                <a:gd name="adj1" fmla="val 253829"/>
              </a:avLst>
            </a:prstGeom>
            <a:ln w="19050">
              <a:solidFill>
                <a:srgbClr val="FFC000"/>
              </a:solidFill>
              <a:headEnd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8086" y="1108512"/>
            <a:ext cx="11465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Builds on the foundation of the well-known </a:t>
            </a:r>
            <a:r>
              <a:rPr lang="en-US" sz="2800" dirty="0" err="1" smtClean="0"/>
              <a:t>CoSaMP</a:t>
            </a:r>
            <a:r>
              <a:rPr lang="en-US" sz="2800" dirty="0" smtClean="0"/>
              <a:t> algorithm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0" y="3537511"/>
            <a:ext cx="11465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Uses a path-augmentation step to search for more representative atoms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25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Results and Future Directions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55566"/>
            <a:ext cx="4110566" cy="3317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440" y="1979316"/>
            <a:ext cx="4110566" cy="3317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57" y="1979316"/>
            <a:ext cx="4110566" cy="33176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12456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compared PAIR to standard </a:t>
            </a:r>
            <a:r>
              <a:rPr lang="en-US" sz="2400" dirty="0" err="1" smtClean="0"/>
              <a:t>CoSaMP</a:t>
            </a:r>
            <a:r>
              <a:rPr lang="en-US" sz="2400" dirty="0" smtClean="0"/>
              <a:t> using three different performance metrics: PSNR, SSIM, and PEA which is a measurement of the edge fidelity between the true and the recovered image.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-59375" y="5317845"/>
            <a:ext cx="122909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For all three metrics PAIR yields improved performance for low sparsity levels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Results were </a:t>
            </a:r>
            <a:r>
              <a:rPr lang="en-US" sz="2400" dirty="0" smtClean="0"/>
              <a:t>obtained utilizing </a:t>
            </a:r>
            <a:r>
              <a:rPr lang="en-US" sz="2400" dirty="0" smtClean="0"/>
              <a:t>an </a:t>
            </a:r>
            <a:r>
              <a:rPr lang="en-US" sz="2400" dirty="0" smtClean="0"/>
              <a:t>unsophisticated patch-stitching </a:t>
            </a:r>
            <a:r>
              <a:rPr lang="en-US" sz="2400" dirty="0" smtClean="0"/>
              <a:t>algorithm, we believe better stitching will improve overall performance.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In future we’ll compare PAIR </a:t>
            </a:r>
            <a:r>
              <a:rPr lang="en-US" sz="2400" dirty="0" smtClean="0"/>
              <a:t>to deep learning frameworks for high-resolution image recovery.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897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303</Words>
  <Application>Microsoft Office PowerPoint</Application>
  <PresentationFormat>Custom</PresentationFormat>
  <Paragraphs>53</Paragraphs>
  <Slides>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Equation</vt:lpstr>
      <vt:lpstr>PowerPoint Presentation</vt:lpstr>
      <vt:lpstr>Motivation and Acquisition Model</vt:lpstr>
      <vt:lpstr>Path-Augmented Image Recovery</vt:lpstr>
      <vt:lpstr>Results and Future Directions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Colin</cp:lastModifiedBy>
  <cp:revision>18</cp:revision>
  <dcterms:created xsi:type="dcterms:W3CDTF">2019-06-07T17:36:54Z</dcterms:created>
  <dcterms:modified xsi:type="dcterms:W3CDTF">2019-06-10T02:22:43Z</dcterms:modified>
</cp:coreProperties>
</file>