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36fc572b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5b36fc572b_9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1ec87e6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b1ec87e69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1ec87e6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b1ec87e69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hyperlink" Target="mailto:chaitanyadevaguptapu@iith.ac.in" TargetMode="External"/><Relationship Id="rId8" Type="http://schemas.openxmlformats.org/officeDocument/2006/relationships/hyperlink" Target="mailto:vineethnb@iith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522125" y="1393800"/>
            <a:ext cx="111921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5400"/>
              <a:t>Borrow from Anywhere</a:t>
            </a:r>
            <a:br>
              <a:rPr lang="en-IN" sz="5400"/>
            </a:br>
            <a:r>
              <a:rPr lang="en-IN" sz="3600"/>
              <a:t>Pseudo Multi-modal Object Detection in Thermal Imagery</a:t>
            </a:r>
            <a:br>
              <a:rPr lang="en-IN" sz="3000"/>
            </a:br>
            <a:br>
              <a:rPr lang="en-IN" sz="3000"/>
            </a:br>
            <a:r>
              <a:rPr lang="en-IN" sz="2200"/>
              <a:t>Chaitanya Devaguptapu</a:t>
            </a:r>
            <a:r>
              <a:rPr baseline="30000" lang="en-IN" sz="2200"/>
              <a:t>1</a:t>
            </a:r>
            <a:r>
              <a:rPr lang="en-IN" sz="2200"/>
              <a:t>, Ninad Akolekar</a:t>
            </a:r>
            <a:r>
              <a:rPr baseline="30000" lang="en-IN" sz="2200"/>
              <a:t>1</a:t>
            </a:r>
            <a:r>
              <a:rPr lang="en-IN" sz="2200"/>
              <a:t>, Manuj M Sharma</a:t>
            </a:r>
            <a:r>
              <a:rPr baseline="30000" lang="en-IN" sz="2200"/>
              <a:t>2</a:t>
            </a:r>
            <a:r>
              <a:rPr lang="en-IN" sz="2200"/>
              <a:t>, </a:t>
            </a:r>
            <a:r>
              <a:rPr b="1" lang="en-IN" sz="2200">
                <a:solidFill>
                  <a:srgbClr val="FF0000"/>
                </a:solidFill>
              </a:rPr>
              <a:t>Vineeth N Balasubramanian</a:t>
            </a:r>
            <a:r>
              <a:rPr baseline="30000" lang="en-IN" sz="2200"/>
              <a:t>1</a:t>
            </a:r>
            <a:br>
              <a:rPr baseline="30000" lang="en-IN" sz="2200"/>
            </a:br>
            <a:br>
              <a:rPr baseline="30000" lang="en-IN" sz="2200"/>
            </a:br>
            <a:br>
              <a:rPr baseline="30000" lang="en-IN" sz="2200"/>
            </a:br>
            <a:r>
              <a:rPr baseline="30000" lang="en-IN" sz="2400">
                <a:solidFill>
                  <a:srgbClr val="7F7F7F"/>
                </a:solidFill>
              </a:rPr>
              <a:t>1</a:t>
            </a:r>
            <a:r>
              <a:rPr lang="en-IN" sz="2400">
                <a:solidFill>
                  <a:srgbClr val="7F7F7F"/>
                </a:solidFill>
              </a:rPr>
              <a:t>Indian </a:t>
            </a:r>
            <a:r>
              <a:rPr lang="en-IN" sz="2400">
                <a:solidFill>
                  <a:srgbClr val="7F7F7F"/>
                </a:solidFill>
              </a:rPr>
              <a:t>Institute</a:t>
            </a:r>
            <a:r>
              <a:rPr lang="en-IN" sz="2400">
                <a:solidFill>
                  <a:srgbClr val="7F7F7F"/>
                </a:solidFill>
              </a:rPr>
              <a:t> of Technology, Hyderabad, INDIA</a:t>
            </a:r>
            <a:endParaRPr sz="2400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2400">
                <a:solidFill>
                  <a:srgbClr val="7F7F7F"/>
                </a:solidFill>
              </a:rPr>
              <a:t> </a:t>
            </a:r>
            <a:r>
              <a:rPr baseline="30000" lang="en-IN" sz="2400">
                <a:solidFill>
                  <a:srgbClr val="7F7F7F"/>
                </a:solidFill>
              </a:rPr>
              <a:t>2</a:t>
            </a:r>
            <a:r>
              <a:rPr lang="en-IN" sz="2400">
                <a:solidFill>
                  <a:srgbClr val="7F7F7F"/>
                </a:solidFill>
              </a:rPr>
              <a:t>ANURAG-</a:t>
            </a:r>
            <a:r>
              <a:rPr lang="en-IN" sz="2400">
                <a:solidFill>
                  <a:srgbClr val="7F7F7F"/>
                </a:solidFill>
              </a:rPr>
              <a:t>DRDO, INDIA</a:t>
            </a:r>
            <a:br>
              <a:rPr baseline="30000" lang="en-IN" sz="2200"/>
            </a:br>
            <a:br>
              <a:rPr baseline="30000" lang="en-IN" sz="2200"/>
            </a:br>
            <a:endParaRPr sz="2200"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316" y="5568278"/>
            <a:ext cx="1067359" cy="12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00" y="5753100"/>
            <a:ext cx="859200" cy="8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71869" l="9" r="9" t="0"/>
          <a:stretch/>
        </p:blipFill>
        <p:spPr>
          <a:xfrm>
            <a:off x="3566338" y="849400"/>
            <a:ext cx="4936701" cy="5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12581" l="60392" r="11" t="33353"/>
          <a:stretch/>
        </p:blipFill>
        <p:spPr>
          <a:xfrm>
            <a:off x="9454275" y="256125"/>
            <a:ext cx="2410024" cy="1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10" r="49959" t="25138"/>
          <a:stretch/>
        </p:blipFill>
        <p:spPr>
          <a:xfrm>
            <a:off x="144650" y="176612"/>
            <a:ext cx="2470450" cy="14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1894625" y="1334250"/>
            <a:ext cx="859200" cy="29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5265"/>
            <a:ext cx="730525" cy="88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5275" y="6049025"/>
            <a:ext cx="730525" cy="7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20225" y="174650"/>
            <a:ext cx="11621700" cy="73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Ideas</a:t>
            </a:r>
            <a:endParaRPr b="1" sz="3800"/>
          </a:p>
        </p:txBody>
      </p:sp>
      <p:sp>
        <p:nvSpPr>
          <p:cNvPr id="98" name="Google Shape;98;p14"/>
          <p:cNvSpPr txBox="1"/>
          <p:nvPr/>
        </p:nvSpPr>
        <p:spPr>
          <a:xfrm>
            <a:off x="6140400" y="1377625"/>
            <a:ext cx="5975400" cy="4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orrow</a:t>
            </a: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useful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features from rich domains like RGB (</a:t>
            </a: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9M images, Open Images)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 even when there are no paired thermal-RGB images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i="1"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 </a:t>
            </a: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 using GANs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multi-modal approach for object detection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extended to any region CNN based object detector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21700" y="1453826"/>
            <a:ext cx="5690100" cy="47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Thermal datasets low quality, small in size</a:t>
            </a: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(95K images, KAIST)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large-scale RGB datasets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Paired RGB-Thermal data hard to collect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generate RGB from thermal? How to use?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work with SOTA object detectors.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20225" y="947125"/>
            <a:ext cx="5690100" cy="511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</a:t>
            </a:r>
            <a:endParaRPr b="1" sz="3000"/>
          </a:p>
        </p:txBody>
      </p:sp>
      <p:sp>
        <p:nvSpPr>
          <p:cNvPr id="101" name="Google Shape;101;p14"/>
          <p:cNvSpPr txBox="1"/>
          <p:nvPr/>
        </p:nvSpPr>
        <p:spPr>
          <a:xfrm>
            <a:off x="6216600" y="947125"/>
            <a:ext cx="5690100" cy="51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Method</a:t>
            </a:r>
            <a:endParaRPr b="1" sz="3000"/>
          </a:p>
        </p:txBody>
      </p:sp>
      <p:cxnSp>
        <p:nvCxnSpPr>
          <p:cNvPr id="102" name="Google Shape;102;p14"/>
          <p:cNvCxnSpPr/>
          <p:nvPr/>
        </p:nvCxnSpPr>
        <p:spPr>
          <a:xfrm flipH="1">
            <a:off x="653675" y="6268638"/>
            <a:ext cx="10731600" cy="9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782400" y="6277625"/>
            <a:ext cx="9789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Devaguptapu et al, Borrow from Anywhere, CVPRW PBVS 2019</a:t>
            </a:r>
            <a:endParaRPr i="1" sz="2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4452" l="0" r="0" t="0"/>
          <a:stretch/>
        </p:blipFill>
        <p:spPr>
          <a:xfrm>
            <a:off x="582250" y="909950"/>
            <a:ext cx="11239125" cy="502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320225" y="174650"/>
            <a:ext cx="11621700" cy="73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MMTOD Framework</a:t>
            </a:r>
            <a:endParaRPr b="1" sz="38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5275" y="6049025"/>
            <a:ext cx="730525" cy="7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975265"/>
            <a:ext cx="730525" cy="88273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82400" y="6277625"/>
            <a:ext cx="9789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Devaguptapu et al, Borrow from Anywhere, CVPRW PBVS 2019</a:t>
            </a:r>
            <a:endParaRPr i="1" sz="2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5"/>
          <p:cNvCxnSpPr/>
          <p:nvPr/>
        </p:nvCxnSpPr>
        <p:spPr>
          <a:xfrm flipH="1">
            <a:off x="653675" y="6268638"/>
            <a:ext cx="10731600" cy="9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49" y="997523"/>
            <a:ext cx="4275001" cy="206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1085" r="1085" t="0"/>
          <a:stretch/>
        </p:blipFill>
        <p:spPr>
          <a:xfrm>
            <a:off x="225050" y="3483605"/>
            <a:ext cx="4275000" cy="1943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3711" y="1163484"/>
            <a:ext cx="3455700" cy="142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533346" y="3000737"/>
            <a:ext cx="345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on FLIR ADAS dataset</a:t>
            </a:r>
            <a:endParaRPr b="1" sz="1800"/>
          </a:p>
        </p:txBody>
      </p:sp>
      <p:sp>
        <p:nvSpPr>
          <p:cNvPr id="122" name="Google Shape;122;p16"/>
          <p:cNvSpPr txBox="1"/>
          <p:nvPr/>
        </p:nvSpPr>
        <p:spPr>
          <a:xfrm>
            <a:off x="171375" y="5463225"/>
            <a:ext cx="427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on using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¼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FLIR ADAS training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endParaRPr b="1" sz="1800"/>
          </a:p>
        </p:txBody>
      </p:sp>
      <p:sp>
        <p:nvSpPr>
          <p:cNvPr id="123" name="Google Shape;123;p16"/>
          <p:cNvSpPr txBox="1"/>
          <p:nvPr/>
        </p:nvSpPr>
        <p:spPr>
          <a:xfrm>
            <a:off x="4772100" y="2591839"/>
            <a:ext cx="345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on KAIST dataset</a:t>
            </a:r>
            <a:endParaRPr b="1" sz="1800"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656" y="3609971"/>
            <a:ext cx="3946145" cy="22197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8609250" y="174650"/>
            <a:ext cx="3540900" cy="6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Questions?</a:t>
            </a:r>
            <a:br>
              <a:rPr b="1" lang="en-IN" sz="28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Visit our poster, 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email us at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chaitanyadevaguptapu@iith.ac.in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latin typeface="Calibri"/>
                <a:ea typeface="Calibri"/>
                <a:cs typeface="Calibri"/>
                <a:sym typeface="Calibri"/>
              </a:rPr>
              <a:t>or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vineethnb@iith.ac.in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 Link: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69825" y="39243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8598550" y="5797225"/>
            <a:ext cx="289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arXiv id: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1905.08789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374575" y="3308525"/>
            <a:ext cx="1319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GroundTruth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6054875" y="3308527"/>
            <a:ext cx="1319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MMTOD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740875" y="3308513"/>
            <a:ext cx="1319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alibri"/>
                <a:ea typeface="Calibri"/>
                <a:cs typeface="Calibri"/>
                <a:sym typeface="Calibri"/>
              </a:rPr>
              <a:t>Single mode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20225" y="174650"/>
            <a:ext cx="8374200" cy="735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3800"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85275" y="6049025"/>
            <a:ext cx="730525" cy="7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5975265"/>
            <a:ext cx="730525" cy="8827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782400" y="6277625"/>
            <a:ext cx="97890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Devaguptapu et al, Borrow from Anywhere, CVPRW PBVS 2019</a:t>
            </a:r>
            <a:endParaRPr i="1" sz="22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 flipH="1">
            <a:off x="653675" y="6268638"/>
            <a:ext cx="10731600" cy="9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