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86" r:id="rId2"/>
    <p:sldId id="287" r:id="rId3"/>
    <p:sldId id="288" r:id="rId4"/>
    <p:sldId id="28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otlight Presentation" id="{57A53A8A-BC03-449A-8491-33EFD015F0BA}">
          <p14:sldIdLst>
            <p14:sldId id="286"/>
            <p14:sldId id="287"/>
            <p14:sldId id="288"/>
            <p14:sldId id="289"/>
          </p14:sldIdLst>
        </p14:section>
        <p14:section name="Blank Buffer" id="{0C631618-4ED4-44C0-B7D7-43B40E5D7662}">
          <p14:sldIdLst/>
        </p14:section>
        <p14:section name="Full Presentation" id="{7BC7AA33-27A3-4256-82F2-89B545E33AD4}">
          <p14:sldIdLst/>
        </p14:section>
        <p14:section name="Untitled Section" id="{37B4DA7E-B954-4EF5-8A6D-FECF98D60FD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800"/>
    <a:srgbClr val="FF2900"/>
    <a:srgbClr val="800000"/>
    <a:srgbClr val="A40000"/>
    <a:srgbClr val="CD0000"/>
    <a:srgbClr val="FF4700"/>
    <a:srgbClr val="FF6800"/>
    <a:srgbClr val="FF8600"/>
    <a:srgbClr val="FFA700"/>
    <a:srgbClr val="FF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4" autoAdjust="0"/>
    <p:restoredTop sz="94689"/>
  </p:normalViewPr>
  <p:slideViewPr>
    <p:cSldViewPr>
      <p:cViewPr varScale="1">
        <p:scale>
          <a:sx n="195" d="100"/>
          <a:sy n="195" d="100"/>
        </p:scale>
        <p:origin x="3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DE76D-F444-4F10-B7AA-2D287682264A}" type="datetimeFigureOut">
              <a:rPr lang="en-US" smtClean="0"/>
              <a:t>6/9/19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13B22-6F26-4708-BCC1-4888752A89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7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ED040-0F0F-41E7-B0FF-B3E3EE6953E3}" type="datetime1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6D40B-893E-4B6A-AD44-4B4714ED87DB}" type="datetime1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BA840-853C-4EE4-AB49-BB1830B1FEFF}" type="datetime1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3733800" y="106680"/>
            <a:ext cx="5486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AAD7D-EA2A-4128-9120-0F86F7499439}" type="datetime1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B52E8-8B24-4FBD-8E7D-C2CF13A05E17}" type="datetime1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 userDrawn="1"/>
        </p:nvSpPr>
        <p:spPr>
          <a:xfrm>
            <a:off x="3733800" y="106680"/>
            <a:ext cx="5486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DD306-EDBE-4749-A79E-56B5E06D1EDB}" type="datetime1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 userDrawn="1"/>
        </p:nvSpPr>
        <p:spPr>
          <a:xfrm>
            <a:off x="3733800" y="106680"/>
            <a:ext cx="5486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3844-BBD3-4D77-A549-F6462AB8599F}" type="datetime1">
              <a:rPr lang="en-US" smtClean="0"/>
              <a:t>6/9/19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3733800" y="106680"/>
            <a:ext cx="5486400" cy="457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45BD-8BC2-478B-90F7-F2381DFB5647}" type="datetime1">
              <a:rPr lang="en-US" smtClean="0"/>
              <a:t>6/9/19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6D911-FC7F-47F7-9215-5EE6112DCCF4}" type="datetime1">
              <a:rPr lang="en-US" smtClean="0"/>
              <a:t>6/9/19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CEF19-A289-471F-9032-32823D0E97D0}" type="datetime1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1D170-894A-4978-9097-2D0E86813B71}" type="datetime1">
              <a:rPr lang="en-US" smtClean="0"/>
              <a:t>6/9/19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66750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43400" y="186690"/>
            <a:ext cx="4343400" cy="3083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C3FAF-CCBB-4997-85A5-3733FA77988A}" type="datetime1">
              <a:rPr lang="en-US" smtClean="0"/>
              <a:t>6/9/19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5BC96-C262-44A9-A0BB-2BDA2E2D380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4832489"/>
            <a:ext cx="1524000" cy="298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799150"/>
            <a:ext cx="603594" cy="34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9194" y="4790350"/>
            <a:ext cx="1603111" cy="35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832489"/>
            <a:ext cx="1214437" cy="288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en.wikipedia.org/wiki/AltiGator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AV" TargetMode="External"/><Relationship Id="rId5" Type="http://schemas.openxmlformats.org/officeDocument/2006/relationships/hyperlink" Target="http://rst.gsfc.nasa.gov/" TargetMode="Externa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550"/>
            <a:ext cx="7772400" cy="110251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Generative Adversarial Networks for Spectral Super-resolution and Bidirectional RGB-to-multispectral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71750"/>
            <a:ext cx="64008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Kin Gwn Lore</a:t>
            </a:r>
            <a:r>
              <a:rPr lang="en-US" sz="1400" baseline="30000" dirty="0">
                <a:solidFill>
                  <a:srgbClr val="002060"/>
                </a:solidFill>
              </a:rPr>
              <a:t>1</a:t>
            </a:r>
            <a:r>
              <a:rPr lang="en-US" sz="1400" dirty="0">
                <a:solidFill>
                  <a:srgbClr val="002060"/>
                </a:solidFill>
              </a:rPr>
              <a:t>, </a:t>
            </a:r>
            <a:r>
              <a:rPr lang="en-US" sz="1400" b="1" dirty="0">
                <a:solidFill>
                  <a:srgbClr val="002060"/>
                </a:solidFill>
              </a:rPr>
              <a:t>Kishore Reddy</a:t>
            </a:r>
            <a:r>
              <a:rPr lang="en-US" sz="1400" baseline="30000" dirty="0">
                <a:solidFill>
                  <a:srgbClr val="002060"/>
                </a:solidFill>
              </a:rPr>
              <a:t>1</a:t>
            </a:r>
            <a:r>
              <a:rPr lang="en-US" sz="1400" dirty="0">
                <a:solidFill>
                  <a:srgbClr val="002060"/>
                </a:solidFill>
              </a:rPr>
              <a:t>, Michael Giering</a:t>
            </a:r>
            <a:r>
              <a:rPr lang="en-US" sz="1400" baseline="30000" dirty="0">
                <a:solidFill>
                  <a:srgbClr val="002060"/>
                </a:solidFill>
              </a:rPr>
              <a:t>1</a:t>
            </a:r>
            <a:r>
              <a:rPr lang="en-US" sz="1400" dirty="0">
                <a:solidFill>
                  <a:srgbClr val="002060"/>
                </a:solidFill>
              </a:rPr>
              <a:t>, Edgar A. Bernal</a:t>
            </a:r>
            <a:r>
              <a:rPr lang="en-US" sz="1400" baseline="30000" dirty="0">
                <a:solidFill>
                  <a:srgbClr val="002060"/>
                </a:solidFill>
              </a:rPr>
              <a:t>2</a:t>
            </a:r>
          </a:p>
          <a:p>
            <a:r>
              <a:rPr lang="en-US" sz="900" baseline="30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lorek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reddykk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9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gierinmj</a:t>
            </a:r>
            <a:r>
              <a:rPr lang="en-US" sz="9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}@utrc.utc.com</a:t>
            </a:r>
          </a:p>
          <a:p>
            <a:r>
              <a:rPr lang="en-US" sz="900" baseline="300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900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edgar.bernal@rochester.edu</a:t>
            </a:r>
          </a:p>
          <a:p>
            <a:endParaRPr lang="en-US" sz="1400" b="1" u="sng" dirty="0">
              <a:solidFill>
                <a:srgbClr val="002060"/>
              </a:solidFill>
            </a:endParaRPr>
          </a:p>
          <a:p>
            <a:r>
              <a:rPr lang="en-US" sz="1100" baseline="30000" dirty="0">
                <a:solidFill>
                  <a:srgbClr val="002060"/>
                </a:solidFill>
              </a:rPr>
              <a:t>1 </a:t>
            </a:r>
            <a:r>
              <a:rPr lang="en-US" sz="1100" dirty="0">
                <a:solidFill>
                  <a:srgbClr val="002060"/>
                </a:solidFill>
              </a:rPr>
              <a:t>United Technologies Research Center</a:t>
            </a:r>
          </a:p>
          <a:p>
            <a:r>
              <a:rPr lang="en-US" sz="1100" dirty="0">
                <a:solidFill>
                  <a:srgbClr val="002060"/>
                </a:solidFill>
              </a:rPr>
              <a:t>411 Silver Lane, East Hartford CT 06018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baseline="30000" dirty="0">
                <a:solidFill>
                  <a:srgbClr val="002060"/>
                </a:solidFill>
              </a:rPr>
              <a:t>2 </a:t>
            </a:r>
            <a:r>
              <a:rPr lang="en-US" sz="1100" dirty="0">
                <a:solidFill>
                  <a:srgbClr val="002060"/>
                </a:solidFill>
              </a:rPr>
              <a:t>University of Rochester</a:t>
            </a:r>
          </a:p>
          <a:p>
            <a:r>
              <a:rPr lang="en-US" sz="1100" dirty="0">
                <a:solidFill>
                  <a:srgbClr val="002060"/>
                </a:solidFill>
              </a:rPr>
              <a:t>260 E. Main St., Rochester NY 14604</a:t>
            </a:r>
          </a:p>
          <a:p>
            <a:endParaRPr lang="en-US" sz="1100" dirty="0">
              <a:solidFill>
                <a:srgbClr val="002060"/>
              </a:solidFill>
            </a:endParaRPr>
          </a:p>
          <a:p>
            <a:r>
              <a:rPr lang="en-US" sz="1100" dirty="0">
                <a:solidFill>
                  <a:srgbClr val="002060"/>
                </a:solidFill>
              </a:rPr>
              <a:t>PBVS 2019 Workshop – CVPR 2019 – Long Beach</a:t>
            </a:r>
          </a:p>
          <a:p>
            <a:r>
              <a:rPr lang="en-US" sz="1100">
                <a:solidFill>
                  <a:srgbClr val="002060"/>
                </a:solidFill>
              </a:rPr>
              <a:t>June 16, </a:t>
            </a:r>
            <a:r>
              <a:rPr lang="en-US" sz="1100" dirty="0">
                <a:solidFill>
                  <a:srgbClr val="002060"/>
                </a:solidFill>
              </a:rPr>
              <a:t>2019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29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02362"/>
            <a:ext cx="5029200" cy="3900636"/>
          </a:xfrm>
        </p:spPr>
        <p:txBody>
          <a:bodyPr>
            <a:normAutofit/>
          </a:bodyPr>
          <a:lstStyle/>
          <a:p>
            <a:r>
              <a:rPr lang="en-US" b="1" dirty="0"/>
              <a:t>RGB/Low-Res MSI to Hi-Res MSI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Problem: </a:t>
            </a:r>
            <a:r>
              <a:rPr lang="en-US" sz="1100" dirty="0"/>
              <a:t>Full multispectral data cube may be expensive to obtain. Can we construct a “virtual sensor” to map RGB images to spectral information?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Solution: </a:t>
            </a:r>
            <a:r>
              <a:rPr lang="en-US" sz="1100" dirty="0"/>
              <a:t>Multispectral image estimation from RGB image frames / low-res MSI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B050"/>
                </a:solidFill>
              </a:rPr>
              <a:t>Benefits: </a:t>
            </a:r>
            <a:r>
              <a:rPr lang="en-US" sz="1100" dirty="0"/>
              <a:t>Cost savings, less restrictive storage requirements</a:t>
            </a:r>
          </a:p>
          <a:p>
            <a:pPr marL="457200" lvl="1" indent="0">
              <a:buNone/>
            </a:pPr>
            <a:endParaRPr lang="en-US" sz="1100" b="1" dirty="0"/>
          </a:p>
          <a:p>
            <a:r>
              <a:rPr lang="en-US" b="1" dirty="0"/>
              <a:t>Hi-Res MSI to RGB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FF0000"/>
                </a:solidFill>
              </a:rPr>
              <a:t>Problem: </a:t>
            </a:r>
            <a:r>
              <a:rPr lang="en-US" sz="1100" dirty="0"/>
              <a:t>How to effectively fuse MSI images and represent RGB with good perceived visuals &amp; RGB information?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70C0"/>
                </a:solidFill>
              </a:rPr>
              <a:t>Solution: </a:t>
            </a:r>
            <a:r>
              <a:rPr lang="en-US" sz="1100" dirty="0"/>
              <a:t>Learn to fuse MSI into RGB with GANs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B050"/>
                </a:solidFill>
              </a:rPr>
              <a:t>Benefits: </a:t>
            </a:r>
            <a:r>
              <a:rPr lang="en-US" sz="1100" dirty="0"/>
              <a:t>Good visuals, good information content in each RGB channel for analysis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2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8874" y="2876550"/>
            <a:ext cx="1365550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39" y="921412"/>
            <a:ext cx="1846035" cy="123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99106"/>
            <a:ext cx="16002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72100" y="3527107"/>
            <a:ext cx="1600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Aerial Hyperspectral Imaging</a:t>
            </a:r>
          </a:p>
          <a:p>
            <a:r>
              <a:rPr lang="en-US" sz="600" dirty="0"/>
              <a:t>Courtesy of Dr. Nicholas M. Short, Sr. - NASA </a:t>
            </a:r>
            <a:r>
              <a:rPr lang="en-US" sz="600" dirty="0">
                <a:hlinkClick r:id="rId5"/>
              </a:rPr>
              <a:t>http://rst.gsfc.nasa.gov/</a:t>
            </a:r>
            <a:r>
              <a:rPr lang="en-US" sz="600" dirty="0"/>
              <a:t> (Public domain)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39000" y="4200704"/>
            <a:ext cx="17300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Spectral imagining of potato strips showing invisible defects</a:t>
            </a:r>
          </a:p>
          <a:p>
            <a:r>
              <a:rPr lang="en-US" sz="600" dirty="0"/>
              <a:t>Courtesy of </a:t>
            </a:r>
            <a:r>
              <a:rPr lang="en-US" sz="600" dirty="0" err="1"/>
              <a:t>SortingExpert</a:t>
            </a:r>
            <a:r>
              <a:rPr lang="en-US" sz="600" dirty="0"/>
              <a:t>. Creative Commons license.</a:t>
            </a:r>
            <a:endParaRPr lang="en-US" sz="400" dirty="0"/>
          </a:p>
        </p:txBody>
      </p:sp>
      <p:sp>
        <p:nvSpPr>
          <p:cNvPr id="16" name="TextBox 15"/>
          <p:cNvSpPr txBox="1"/>
          <p:nvPr/>
        </p:nvSpPr>
        <p:spPr>
          <a:xfrm>
            <a:off x="7162800" y="2162830"/>
            <a:ext cx="1905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Hyperspectral camera embedded on </a:t>
            </a:r>
            <a:r>
              <a:rPr lang="en-US" sz="800" b="1" dirty="0" err="1"/>
              <a:t>OnyxStar</a:t>
            </a:r>
            <a:r>
              <a:rPr lang="en-US" sz="800" b="1" dirty="0"/>
              <a:t> HYDRA-12 </a:t>
            </a:r>
            <a:r>
              <a:rPr lang="en-US" sz="800" b="1" dirty="0">
                <a:hlinkClick r:id="rId6" tooltip="UAV"/>
              </a:rPr>
              <a:t>UAV</a:t>
            </a:r>
            <a:r>
              <a:rPr lang="en-US" sz="800" b="1" dirty="0"/>
              <a:t> from </a:t>
            </a:r>
            <a:r>
              <a:rPr lang="en-US" sz="800" b="1" dirty="0" err="1">
                <a:hlinkClick r:id="rId7" tooltip="AltiGator"/>
              </a:rPr>
              <a:t>AltiGator</a:t>
            </a:r>
            <a:r>
              <a:rPr lang="en-US" sz="800" b="1" dirty="0"/>
              <a:t>.</a:t>
            </a:r>
          </a:p>
          <a:p>
            <a:r>
              <a:rPr lang="en-US" sz="600" dirty="0"/>
              <a:t>Courtesy of </a:t>
            </a:r>
            <a:r>
              <a:rPr lang="en-US" sz="600" dirty="0" err="1"/>
              <a:t>Cargyrak</a:t>
            </a:r>
            <a:r>
              <a:rPr lang="en-US" sz="600" dirty="0"/>
              <a:t>, Creative commons license.</a:t>
            </a:r>
            <a:endParaRPr lang="en-US" sz="200" dirty="0"/>
          </a:p>
        </p:txBody>
      </p:sp>
    </p:spTree>
    <p:extLst>
      <p:ext uri="{BB962C8B-B14F-4D97-AF65-F5344CB8AC3E}">
        <p14:creationId xmlns:p14="http://schemas.microsoft.com/office/powerpoint/2010/main" val="4122756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Formulation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340" y="811530"/>
            <a:ext cx="6030202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57200" y="1276350"/>
                <a:ext cx="2438400" cy="1061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buAutoNum type="arabicParenBoth"/>
                </a:pPr>
                <a:r>
                  <a:rPr lang="en-US" sz="1050" dirty="0"/>
                  <a:t>Learn a mapping directly from the </a:t>
                </a:r>
                <a:r>
                  <a:rPr lang="en-US" sz="1050" b="1" dirty="0">
                    <a:solidFill>
                      <a:srgbClr val="0070C0"/>
                    </a:solidFill>
                  </a:rPr>
                  <a:t>RGB input to the high spectral-resolution images</a:t>
                </a:r>
                <a:r>
                  <a:rPr lang="en-US" sz="1050" dirty="0"/>
                  <a:t>.</a:t>
                </a:r>
              </a:p>
              <a:p>
                <a:pPr marL="228600" indent="-228600">
                  <a:buAutoNum type="arabicParenBoth"/>
                </a:pPr>
                <a:endParaRPr lang="en-US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050" b="0" i="1" smtClean="0">
                        <a:solidFill>
                          <a:srgbClr val="00B050"/>
                        </a:solidFill>
                        <a:latin typeface="Cambria Math"/>
                      </a:rPr>
                      <m:t>=3</m:t>
                    </m:r>
                  </m:oMath>
                </a14:m>
                <a:r>
                  <a:rPr lang="en-US" sz="1050" dirty="0">
                    <a:solidFill>
                      <a:srgbClr val="00B050"/>
                    </a:solidFill>
                  </a:rPr>
                  <a:t> (R, G, B channels)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050" b="0" i="1" smtClean="0">
                        <a:solidFill>
                          <a:srgbClr val="00B050"/>
                        </a:solidFill>
                        <a:latin typeface="Cambria Math"/>
                      </a:rPr>
                      <m:t>=31</m:t>
                    </m:r>
                  </m:oMath>
                </a14:m>
                <a:r>
                  <a:rPr lang="en-US" sz="1050" dirty="0">
                    <a:solidFill>
                      <a:srgbClr val="00B050"/>
                    </a:solidFill>
                  </a:rPr>
                  <a:t> (31 multispectral channels)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76350"/>
                <a:ext cx="2438400" cy="1061829"/>
              </a:xfrm>
              <a:prstGeom prst="rect">
                <a:avLst/>
              </a:prstGeom>
              <a:blipFill>
                <a:blip r:embed="rId3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200" y="3028949"/>
                <a:ext cx="24384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dirty="0"/>
                  <a:t>(2) Learn a mapping between the </a:t>
                </a:r>
                <a:r>
                  <a:rPr lang="en-US" sz="1050" b="1" dirty="0" err="1">
                    <a:solidFill>
                      <a:srgbClr val="0070C0"/>
                    </a:solidFill>
                  </a:rPr>
                  <a:t>downsampled</a:t>
                </a:r>
                <a:r>
                  <a:rPr lang="en-US" sz="1050" b="1" dirty="0">
                    <a:solidFill>
                      <a:srgbClr val="0070C0"/>
                    </a:solidFill>
                  </a:rPr>
                  <a:t> multispectral images (MSI) and the full multispectral images</a:t>
                </a:r>
                <a:r>
                  <a:rPr lang="en-US" sz="1050" dirty="0"/>
                  <a:t>.</a:t>
                </a:r>
              </a:p>
              <a:p>
                <a:endParaRPr lang="en-US" sz="105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05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050" b="0" i="1" smtClean="0">
                        <a:solidFill>
                          <a:srgbClr val="00B050"/>
                        </a:solidFill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05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050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6, 7, 11, 16</m:t>
                        </m:r>
                      </m:e>
                    </m:d>
                  </m:oMath>
                </a14:m>
                <a:r>
                  <a:rPr lang="en-US" sz="1050" b="0" i="1" dirty="0">
                    <a:solidFill>
                      <a:srgbClr val="00B050"/>
                    </a:solidFill>
                    <a:latin typeface="Cambria Math"/>
                  </a:rPr>
                  <a:t> </a:t>
                </a:r>
                <a:r>
                  <a:rPr lang="en-US" sz="1050" dirty="0">
                    <a:solidFill>
                      <a:srgbClr val="00B050"/>
                    </a:solidFill>
                  </a:rPr>
                  <a:t>(</a:t>
                </a:r>
                <a:r>
                  <a:rPr lang="en-US" sz="1050" dirty="0" err="1">
                    <a:solidFill>
                      <a:srgbClr val="00B050"/>
                    </a:solidFill>
                  </a:rPr>
                  <a:t>Downsampled</a:t>
                </a:r>
                <a:r>
                  <a:rPr lang="en-US" sz="1050" dirty="0">
                    <a:solidFill>
                      <a:srgbClr val="00B050"/>
                    </a:solidFill>
                  </a:rPr>
                  <a:t> multispectral channels)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5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sz="1050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sz="1050" i="1">
                        <a:solidFill>
                          <a:srgbClr val="00B050"/>
                        </a:solidFill>
                        <a:latin typeface="Cambria Math"/>
                      </a:rPr>
                      <m:t>=31</m:t>
                    </m:r>
                  </m:oMath>
                </a14:m>
                <a:r>
                  <a:rPr lang="en-US" sz="1050" dirty="0">
                    <a:solidFill>
                      <a:srgbClr val="00B050"/>
                    </a:solidFill>
                  </a:rPr>
                  <a:t> (31 multispectral channels)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028949"/>
                <a:ext cx="2438400" cy="1384995"/>
              </a:xfrm>
              <a:prstGeom prst="rect">
                <a:avLst/>
              </a:prstGeom>
              <a:blipFill>
                <a:blip r:embed="rId4"/>
                <a:stretch>
                  <a:fillRect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648200" y="71479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 Domain: Pixel Intensity (0-255)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24400" y="4504551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Source Domain: Reflectance (0-65536)</a:t>
            </a:r>
          </a:p>
        </p:txBody>
      </p:sp>
    </p:spTree>
    <p:extLst>
      <p:ext uri="{BB962C8B-B14F-4D97-AF65-F5344CB8AC3E}">
        <p14:creationId xmlns:p14="http://schemas.microsoft.com/office/powerpoint/2010/main" val="250391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36" y="3163489"/>
            <a:ext cx="3819525" cy="15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D5BC96-C262-44A9-A0BB-2BDA2E2D380A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2628139"/>
            <a:ext cx="47216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/>
              <a:t>RMSE between reconstructed and ground truth images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76761" y="1242028"/>
            <a:ext cx="4875420" cy="1390510"/>
            <a:chOff x="489109" y="1698672"/>
            <a:chExt cx="7984332" cy="2277197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109" y="1698672"/>
              <a:ext cx="7984332" cy="2277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>
              <a:off x="7620000" y="2343150"/>
              <a:ext cx="0" cy="63627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620000" y="2307756"/>
              <a:ext cx="838201" cy="504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rgbClr val="FF0000"/>
                  </a:solidFill>
                </a:rPr>
                <a:t>Domain gap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801995" y="756649"/>
            <a:ext cx="3264714" cy="3034301"/>
            <a:chOff x="3149890" y="1200150"/>
            <a:chExt cx="3832860" cy="3562350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079"/>
            <a:stretch/>
          </p:blipFill>
          <p:spPr bwMode="auto">
            <a:xfrm>
              <a:off x="3149890" y="1200150"/>
              <a:ext cx="3683275" cy="356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Oval 12"/>
            <p:cNvSpPr/>
            <p:nvPr/>
          </p:nvSpPr>
          <p:spPr>
            <a:xfrm>
              <a:off x="4422430" y="3105150"/>
              <a:ext cx="556260" cy="6934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350290" y="3798570"/>
              <a:ext cx="556260" cy="6934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426490" y="1932473"/>
              <a:ext cx="556260" cy="69342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7219950" y="2561555"/>
            <a:ext cx="1" cy="18798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814572" y="3249868"/>
            <a:ext cx="1788" cy="15960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8885952" y="1583474"/>
            <a:ext cx="1788" cy="15960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843" y="963034"/>
            <a:ext cx="472471" cy="464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69" y="950028"/>
            <a:ext cx="470934" cy="46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27" y="2474377"/>
            <a:ext cx="468576" cy="464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123" y="2485290"/>
            <a:ext cx="472471" cy="472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28600" y="821420"/>
            <a:ext cx="2133600" cy="340519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From MSI/RGB to MSI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2993231"/>
            <a:ext cx="1828800" cy="340519"/>
          </a:xfrm>
          <a:prstGeom prst="roundRect">
            <a:avLst/>
          </a:prstGeom>
          <a:solidFill>
            <a:srgbClr val="00206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From MSI to RGB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6272843" y="3790950"/>
            <a:ext cx="2323019" cy="1206190"/>
            <a:chOff x="6416504" y="3422960"/>
            <a:chExt cx="2590800" cy="1345231"/>
          </a:xfrm>
        </p:grpSpPr>
        <p:pic>
          <p:nvPicPr>
            <p:cNvPr id="32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6504" y="3422960"/>
              <a:ext cx="2590800" cy="498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4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8546" y="3850029"/>
              <a:ext cx="2471168" cy="91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5" name="Picture 5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750017"/>
            <a:ext cx="1912620" cy="353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1" name="Straight Connector 30"/>
          <p:cNvCxnSpPr/>
          <p:nvPr/>
        </p:nvCxnSpPr>
        <p:spPr>
          <a:xfrm>
            <a:off x="228600" y="2914169"/>
            <a:ext cx="5419725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48325" y="2914169"/>
            <a:ext cx="0" cy="2019781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95300" y="4173878"/>
            <a:ext cx="12678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/>
              <a:t>Within 2% error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00418" y="747590"/>
            <a:ext cx="441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i="1" dirty="0">
                <a:solidFill>
                  <a:srgbClr val="00B050"/>
                </a:solidFill>
              </a:rPr>
              <a:t>For more information, please visit our poster.</a:t>
            </a:r>
          </a:p>
          <a:p>
            <a:pPr algn="ctr"/>
            <a:r>
              <a:rPr lang="en-US" sz="1100" b="1" i="1" dirty="0">
                <a:solidFill>
                  <a:srgbClr val="00B050"/>
                </a:solidFill>
              </a:rPr>
              <a:t>We’ll share more results &amp; insights!</a:t>
            </a:r>
          </a:p>
        </p:txBody>
      </p:sp>
    </p:spTree>
    <p:extLst>
      <p:ext uri="{BB962C8B-B14F-4D97-AF65-F5344CB8AC3E}">
        <p14:creationId xmlns:p14="http://schemas.microsoft.com/office/powerpoint/2010/main" val="19901045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14</TotalTime>
  <Words>354</Words>
  <Application>Microsoft Macintosh PowerPoint</Application>
  <PresentationFormat>On-screen Show (16:9)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Default Theme</vt:lpstr>
      <vt:lpstr>Generative Adversarial Networks for Spectral Super-resolution and Bidirectional RGB-to-multispectral Mapping</vt:lpstr>
      <vt:lpstr>Introduction</vt:lpstr>
      <vt:lpstr>Problem Formulation</vt:lpstr>
      <vt:lpstr>Results</vt:lpstr>
    </vt:vector>
  </TitlesOfParts>
  <Company>United Technologies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Generative Adversarial Networks for Depth Map Estimation from RGB Video</dc:title>
  <dc:creator>Kin Gwn Lore</dc:creator>
  <cp:lastModifiedBy>Bernal, Edgar</cp:lastModifiedBy>
  <cp:revision>201</cp:revision>
  <dcterms:created xsi:type="dcterms:W3CDTF">2018-06-06T14:01:44Z</dcterms:created>
  <dcterms:modified xsi:type="dcterms:W3CDTF">2019-06-09T10:56:13Z</dcterms:modified>
</cp:coreProperties>
</file>