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6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BFD1D-A18A-FAFB-95F1-CE169AE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41BC2-5C9B-A3F2-B303-964CD0234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F6B29-1523-ABFF-00A4-259C2288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7597D-EC79-8FB8-9ED8-FBAC19AB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5925C-DD9E-B718-8BB5-55BDF71B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5C0D-2887-73C4-6EFA-C44434C2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85085-C5DF-04BA-BBDE-ACA21F7E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1AC92-6C06-0349-62E9-522E6C71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1BAFA-2B47-DA20-FF21-039B658E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AFB0-1E57-4C60-93C5-E1D70C1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89F0E-DE4A-EB06-A591-3A3270BB5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41459-530C-A376-C105-6654B39D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8C0D1-D9E2-84AD-C401-BE1E8EE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098BE-0D4E-C30B-A954-B78E76B9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3CC7C-0ADE-7881-7ECF-D6330BF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62B1-4FF1-ED13-8182-4C763918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CD45-1B51-DD6D-AAF7-51FAF95D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FDEBF-E5A2-C237-177B-67E54366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2D1D1-0139-26E4-F51E-F553E5B4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22FD1-019F-CFB5-F3EB-A65D5200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5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CD954-49EC-B794-E4B2-70CF5794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63293-A63C-A37C-1B43-36C02431D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96B20-C16F-E63D-7F7B-D61364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DC1E3-10F6-523B-BF51-6F88EA8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BF143-F93D-BB7E-8398-7CFEB4D5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3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A539-8AA9-B060-0FDB-80F96F1D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C2303-413B-EE8A-2D21-E9B16E009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6AEA7-FECC-2DF7-3A68-6BA3BB37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F45B2-2377-2AAA-DB1D-CCFA873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05487-FFDD-4D12-1F55-633A92B5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D9F1D-66F1-53BB-03B8-EDA834E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CDC8-D89D-1051-EFBF-F35622D4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E5EB5-DB7A-FE24-EACB-277AF535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467D3-B07C-BB14-A435-4346E3E3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75536-21AC-07FD-F916-E21FDB10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71DC0-BF1C-EAD0-83DB-75278872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BE55F-561A-26DE-7EC0-E1D02EA6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012806-3812-C296-3A84-2F58FCDB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69FFF-3493-CA4C-8CB3-F7577F6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7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8C6C-E959-70BD-574B-7B71CF1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61F32A-63EF-749D-4B38-465B9672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1938D-293D-4689-D58E-64140B0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AF433E-6A66-E3A9-3891-D52509F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19A799-30AE-B150-B633-6B000081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39F9F2-3B8D-CA96-FD32-AD722D90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27440-B0FB-D473-46F0-036627E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C25EB-958E-B816-B6D6-E7C6E36D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2D68A-53E2-2AB6-597A-C7917033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DFB9F-5B66-A571-ABF4-E83D8026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7FAFF-8E60-A382-9781-9CAFCAD3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E531A-99E4-97B3-C5DF-056D42EB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D261C-5F09-03DE-3A33-BC00BF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DC6C-0A36-AA61-8C70-D778D030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B6767-1145-26F9-5114-E4629DEA3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A8ABB-2A49-BB1E-5EC6-F9662C4B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39786-3700-5161-788D-829F3541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3AA3F-6B19-F81B-6B5F-E7C3819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83EE6-2486-AE78-DBB6-2BDEFD9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792D7-FF6F-64E3-30F8-902F8CA0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744B6-B78B-8ABF-3487-D986707E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B6F18-8E14-012D-3778-1442AA64E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E708-6D22-41AF-B127-A2C7EAB64A06}" type="datetimeFigureOut">
              <a:rPr lang="zh-CN" altLang="en-US" smtClean="0"/>
              <a:t>2025/7/14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05E59-F213-A063-9E5A-84AE809AF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D1F1B-8931-E541-55D5-32F634C4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53AC-6CFC-4CDE-8302-BE794F8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38FAA8-7428-8270-4EEC-277763A43C46}"/>
              </a:ext>
            </a:extLst>
          </p:cNvPr>
          <p:cNvSpPr txBox="1"/>
          <p:nvPr/>
        </p:nvSpPr>
        <p:spPr>
          <a:xfrm>
            <a:off x="2839453" y="598141"/>
            <a:ext cx="585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大小盘轮动策略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A6355A-7C72-D1C1-4A3C-D0884ECB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628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大盘： 上证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000016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沪深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000300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000905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小盘： 中证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000905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000852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创业板（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399006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科创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000688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68647C-162A-E113-06F6-FDEAA711C00B}"/>
              </a:ext>
            </a:extLst>
          </p:cNvPr>
          <p:cNvSpPr txBox="1"/>
          <p:nvPr/>
        </p:nvSpPr>
        <p:spPr>
          <a:xfrm>
            <a:off x="955170" y="2044296"/>
            <a:ext cx="538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观察过去二十天收益率；</a:t>
            </a:r>
            <a:endParaRPr lang="en-US" altLang="zh-CN" dirty="0"/>
          </a:p>
          <a:p>
            <a:r>
              <a:rPr lang="zh-CN" altLang="en-US" dirty="0"/>
              <a:t>谁收益率高买谁；</a:t>
            </a:r>
            <a:endParaRPr lang="en-US" altLang="zh-CN" dirty="0"/>
          </a:p>
          <a:p>
            <a:r>
              <a:rPr lang="zh-CN" altLang="en-US" dirty="0"/>
              <a:t>如果过去二十日收益率都小于零，就谁都不买</a:t>
            </a:r>
          </a:p>
        </p:txBody>
      </p:sp>
    </p:spTree>
    <p:extLst>
      <p:ext uri="{BB962C8B-B14F-4D97-AF65-F5344CB8AC3E}">
        <p14:creationId xmlns:p14="http://schemas.microsoft.com/office/powerpoint/2010/main" val="336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8DDE-01C8-DFA8-5070-93338E18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54405-829E-1618-234A-0C3D8A74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500/</a:t>
            </a:r>
            <a:r>
              <a:rPr lang="zh-CN" altLang="en-US" dirty="0"/>
              <a:t>中证</a:t>
            </a:r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A09273-D63E-B02C-F7EC-2C5313300398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</a:t>
            </a:r>
            <a:r>
              <a:rPr lang="en-US" altLang="zh-CN" dirty="0"/>
              <a:t>13.11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14.45%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-71.60%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2008-01-15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2008-11-04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 </a:t>
            </a:r>
            <a:r>
              <a:rPr lang="en-US" altLang="zh-CN" dirty="0"/>
              <a:t>0.2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3F268C3-671C-EFCE-D734-78BB9990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81" y="1587614"/>
            <a:ext cx="3884076" cy="284688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0BE4CC-9FB2-EC50-94F7-4C89243D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10" y="1170327"/>
            <a:ext cx="4616664" cy="33237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043E45-7BCB-5FFF-2493-CFE9F7433CDB}"/>
              </a:ext>
            </a:extLst>
          </p:cNvPr>
          <p:cNvSpPr txBox="1"/>
          <p:nvPr/>
        </p:nvSpPr>
        <p:spPr>
          <a:xfrm>
            <a:off x="5941882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48.08</a:t>
            </a:r>
          </a:p>
          <a:p>
            <a:r>
              <a:rPr lang="zh-CN" altLang="en-US" dirty="0"/>
              <a:t>年化收益                   22.53%</a:t>
            </a:r>
          </a:p>
          <a:p>
            <a:r>
              <a:rPr lang="zh-CN" altLang="en-US" dirty="0"/>
              <a:t>最大回撤                  -35.00%</a:t>
            </a:r>
          </a:p>
          <a:p>
            <a:r>
              <a:rPr lang="zh-CN" altLang="en-US" dirty="0"/>
              <a:t>最大回撤开始时间  2015-11-25 00:00:00</a:t>
            </a:r>
          </a:p>
          <a:p>
            <a:r>
              <a:rPr lang="zh-CN" altLang="en-US" dirty="0"/>
              <a:t>最大回撤结束时间  2019-01-31 00:00:00</a:t>
            </a:r>
          </a:p>
          <a:p>
            <a:r>
              <a:rPr lang="zh-CN" altLang="en-US" dirty="0"/>
              <a:t>年化收益/回撤比                 0.64</a:t>
            </a:r>
          </a:p>
        </p:txBody>
      </p:sp>
    </p:spTree>
    <p:extLst>
      <p:ext uri="{BB962C8B-B14F-4D97-AF65-F5344CB8AC3E}">
        <p14:creationId xmlns:p14="http://schemas.microsoft.com/office/powerpoint/2010/main" val="156071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EB82-EE75-9F32-65A9-95DEC8B56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814F-D5F7-1FEA-52FF-725F62C4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500/</a:t>
            </a:r>
            <a:r>
              <a:rPr lang="zh-CN" altLang="en-US" dirty="0"/>
              <a:t>科创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AD155-115A-FBBF-7DD0-0430A4F2289E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0.76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-6.46%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-52.85%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2020-07-13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2024-02-05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</a:t>
            </a:r>
            <a:r>
              <a:rPr lang="en-US" altLang="zh-CN" dirty="0"/>
              <a:t>-0.12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0234A4-660A-3997-E715-84EDA7D84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61" y="1427910"/>
            <a:ext cx="4014608" cy="2951585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C5FB40-5179-A0BF-017D-D5D3941A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74" y="900715"/>
            <a:ext cx="4841806" cy="35285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01AD50-F52E-9AD5-BCA2-10880FD247A8}"/>
              </a:ext>
            </a:extLst>
          </p:cNvPr>
          <p:cNvSpPr txBox="1"/>
          <p:nvPr/>
        </p:nvSpPr>
        <p:spPr>
          <a:xfrm>
            <a:off x="5646248" y="466423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0.91</a:t>
            </a:r>
          </a:p>
          <a:p>
            <a:r>
              <a:rPr lang="zh-CN" altLang="en-US" dirty="0"/>
              <a:t>年化收益                   -2.22%</a:t>
            </a:r>
          </a:p>
          <a:p>
            <a:r>
              <a:rPr lang="zh-CN" altLang="en-US" dirty="0"/>
              <a:t>最大回撤                  -35.66%</a:t>
            </a:r>
          </a:p>
          <a:p>
            <a:r>
              <a:rPr lang="zh-CN" altLang="en-US" dirty="0"/>
              <a:t>最大回撤开始时间  2020-07-13 00:00:00</a:t>
            </a:r>
          </a:p>
          <a:p>
            <a:r>
              <a:rPr lang="zh-CN" altLang="en-US" dirty="0"/>
              <a:t>最大回撤结束时间  2022-10-28 00:00:00</a:t>
            </a:r>
          </a:p>
          <a:p>
            <a:r>
              <a:rPr lang="zh-CN" altLang="en-US" dirty="0"/>
              <a:t>年化收益/回撤比                -0.06</a:t>
            </a:r>
          </a:p>
        </p:txBody>
      </p:sp>
    </p:spTree>
    <p:extLst>
      <p:ext uri="{BB962C8B-B14F-4D97-AF65-F5344CB8AC3E}">
        <p14:creationId xmlns:p14="http://schemas.microsoft.com/office/powerpoint/2010/main" val="39795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E569-AD01-ACF2-AD5A-CD4E474C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2CC4C-190E-24E0-41A4-0CDE07B4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500/</a:t>
            </a:r>
            <a:r>
              <a:rPr lang="zh-CN" altLang="en-US" dirty="0"/>
              <a:t>创业板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7A2D3-3640-F482-D022-04443F7B4345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3.59</a:t>
            </a:r>
          </a:p>
          <a:p>
            <a:r>
              <a:rPr lang="zh-CN" altLang="en-US" dirty="0"/>
              <a:t>年化收益                    </a:t>
            </a:r>
            <a:r>
              <a:rPr lang="en-US" altLang="zh-CN" dirty="0"/>
              <a:t>9.82%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-63.70%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2015-06-12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2018-10-18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0.15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21289F-E63A-C984-71F1-CE1E5E0B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9" y="1580659"/>
            <a:ext cx="3563912" cy="27163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D60185-FB22-A855-AA56-2858DA30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34" y="648942"/>
            <a:ext cx="5141470" cy="38688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5E1364-9981-B922-2CFA-E9FABCF19C4B}"/>
              </a:ext>
            </a:extLst>
          </p:cNvPr>
          <p:cNvSpPr txBox="1"/>
          <p:nvPr/>
        </p:nvSpPr>
        <p:spPr>
          <a:xfrm>
            <a:off x="5893755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7.93</a:t>
            </a:r>
          </a:p>
          <a:p>
            <a:r>
              <a:rPr lang="zh-CN" altLang="en-US" dirty="0"/>
              <a:t>年化收益                    16.4%</a:t>
            </a:r>
          </a:p>
          <a:p>
            <a:r>
              <a:rPr lang="zh-CN" altLang="en-US" dirty="0"/>
              <a:t>最大回撤                  -44.81%</a:t>
            </a:r>
          </a:p>
          <a:p>
            <a:r>
              <a:rPr lang="zh-CN" altLang="en-US" dirty="0"/>
              <a:t>最大回撤开始时间  2015-11-25 00:00:00</a:t>
            </a:r>
          </a:p>
          <a:p>
            <a:r>
              <a:rPr lang="zh-CN" altLang="en-US" dirty="0"/>
              <a:t>最大回撤结束时间  2019-01-31 00:00:00</a:t>
            </a:r>
          </a:p>
          <a:p>
            <a:r>
              <a:rPr lang="zh-CN" altLang="en-US" dirty="0"/>
              <a:t>年化收益/回撤比                 0.37</a:t>
            </a:r>
          </a:p>
        </p:txBody>
      </p:sp>
    </p:spTree>
    <p:extLst>
      <p:ext uri="{BB962C8B-B14F-4D97-AF65-F5344CB8AC3E}">
        <p14:creationId xmlns:p14="http://schemas.microsoft.com/office/powerpoint/2010/main" val="76107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B519910-CA79-DB6C-E29E-CCD3B7080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11162"/>
              </p:ext>
            </p:extLst>
          </p:nvPr>
        </p:nvGraphicFramePr>
        <p:xfrm>
          <a:off x="384263" y="289042"/>
          <a:ext cx="1051560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28324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08349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40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1546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41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中证</a:t>
                      </a:r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中证</a:t>
                      </a:r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科创</a:t>
                      </a:r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创业板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上证</a:t>
                      </a:r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42.77</a:t>
                      </a:r>
                    </a:p>
                    <a:p>
                      <a:r>
                        <a:rPr lang="zh-CN" altLang="en-US" dirty="0"/>
                        <a:t>年化收益                   21.78%</a:t>
                      </a:r>
                    </a:p>
                    <a:p>
                      <a:r>
                        <a:rPr lang="zh-CN" altLang="en-US" dirty="0"/>
                        <a:t>最大回撤                  -34.58%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117.42</a:t>
                      </a:r>
                    </a:p>
                    <a:p>
                      <a:r>
                        <a:rPr lang="zh-CN" altLang="en-US" dirty="0"/>
                        <a:t>年化收益                    28.4%</a:t>
                      </a:r>
                    </a:p>
                    <a:p>
                      <a:r>
                        <a:rPr lang="zh-CN" altLang="en-US" dirty="0"/>
                        <a:t>最大回撤                  -28.92%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  0.9</a:t>
                      </a:r>
                    </a:p>
                    <a:p>
                      <a:r>
                        <a:rPr lang="zh-CN" altLang="en-US" dirty="0"/>
                        <a:t>年化收益                   -2.51%</a:t>
                      </a:r>
                    </a:p>
                    <a:p>
                      <a:r>
                        <a:rPr lang="zh-CN" altLang="en-US" dirty="0"/>
                        <a:t>最大回撤                  -35.03%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12.15</a:t>
                      </a:r>
                    </a:p>
                    <a:p>
                      <a:r>
                        <a:rPr lang="zh-CN" altLang="en-US" dirty="0"/>
                        <a:t>年化收益                   20.09%</a:t>
                      </a:r>
                    </a:p>
                    <a:p>
                      <a:r>
                        <a:rPr lang="zh-CN" altLang="en-US" dirty="0"/>
                        <a:t>最大回撤                  -27.81%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沪深</a:t>
                      </a:r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45.55</a:t>
                      </a:r>
                    </a:p>
                    <a:p>
                      <a:r>
                        <a:rPr lang="zh-CN" altLang="en-US" dirty="0"/>
                        <a:t>年化收益                   22.18%</a:t>
                      </a:r>
                    </a:p>
                    <a:p>
                      <a:r>
                        <a:rPr lang="zh-CN" altLang="en-US" dirty="0"/>
                        <a:t>最大回撤                  -36.14%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76.18</a:t>
                      </a:r>
                    </a:p>
                    <a:p>
                      <a:r>
                        <a:rPr lang="zh-CN" altLang="en-US" dirty="0"/>
                        <a:t>年化收益                   25.52%</a:t>
                      </a:r>
                    </a:p>
                    <a:p>
                      <a:r>
                        <a:rPr lang="zh-CN" altLang="en-US" dirty="0"/>
                        <a:t>最大回撤                  -30.78%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 0.86</a:t>
                      </a:r>
                    </a:p>
                    <a:p>
                      <a:r>
                        <a:rPr lang="zh-CN" altLang="en-US" dirty="0"/>
                        <a:t>年化收益                   -3.68%</a:t>
                      </a:r>
                    </a:p>
                    <a:p>
                      <a:r>
                        <a:rPr lang="zh-CN" altLang="en-US" dirty="0"/>
                        <a:t>最大回撤                  -35.25%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11.11</a:t>
                      </a:r>
                    </a:p>
                    <a:p>
                      <a:r>
                        <a:rPr lang="zh-CN" altLang="en-US" dirty="0"/>
                        <a:t>年化收益                    19.3%</a:t>
                      </a:r>
                    </a:p>
                    <a:p>
                      <a:r>
                        <a:rPr lang="zh-CN" altLang="en-US" dirty="0"/>
                        <a:t>最大回撤                  -27.67%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2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中证</a:t>
                      </a:r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48.08</a:t>
                      </a:r>
                    </a:p>
                    <a:p>
                      <a:r>
                        <a:rPr lang="zh-CN" altLang="en-US" dirty="0"/>
                        <a:t>年化收益                   22.53%</a:t>
                      </a:r>
                    </a:p>
                    <a:p>
                      <a:r>
                        <a:rPr lang="zh-CN" altLang="en-US" dirty="0"/>
                        <a:t>最大回撤                  -35.00%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 0.91</a:t>
                      </a:r>
                    </a:p>
                    <a:p>
                      <a:r>
                        <a:rPr lang="zh-CN" altLang="en-US" dirty="0"/>
                        <a:t>年化收益                   -2.22%</a:t>
                      </a:r>
                    </a:p>
                    <a:p>
                      <a:r>
                        <a:rPr lang="zh-CN" altLang="en-US" dirty="0"/>
                        <a:t>最大回撤                  -35.66%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累积净值                     7.93</a:t>
                      </a:r>
                    </a:p>
                    <a:p>
                      <a:r>
                        <a:rPr lang="zh-CN" altLang="en-US" dirty="0"/>
                        <a:t>年化收益                    16.4%</a:t>
                      </a:r>
                    </a:p>
                    <a:p>
                      <a:r>
                        <a:rPr lang="zh-CN" altLang="en-US" dirty="0"/>
                        <a:t>最大回撤                  -44.81%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1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26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310C-FF69-1175-497B-6BB7E37B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上证</a:t>
            </a:r>
            <a:r>
              <a:rPr lang="en-US" altLang="zh-CN" dirty="0"/>
              <a:t>50/</a:t>
            </a:r>
            <a:r>
              <a:rPr lang="zh-CN" altLang="en-US" dirty="0"/>
              <a:t>中证</a:t>
            </a:r>
            <a:r>
              <a:rPr lang="en-US" altLang="zh-CN" dirty="0"/>
              <a:t>1000</a:t>
            </a:r>
            <a:r>
              <a:rPr lang="zh-CN" altLang="en-US" dirty="0"/>
              <a:t>（变</a:t>
            </a:r>
            <a:r>
              <a:rPr lang="en-US" altLang="zh-CN" dirty="0"/>
              <a:t>N)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A504876-99AE-939C-AF5A-5396F4A1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日动量，</a:t>
            </a:r>
            <a:r>
              <a:rPr lang="en-US" altLang="zh-CN" dirty="0"/>
              <a:t>n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变到</a:t>
            </a:r>
            <a:r>
              <a:rPr lang="en-US" altLang="zh-CN" dirty="0"/>
              <a:t>60</a:t>
            </a:r>
            <a:r>
              <a:rPr lang="zh-CN" altLang="en-US" dirty="0"/>
              <a:t>，皆不如</a:t>
            </a:r>
            <a:r>
              <a:rPr lang="en-US" altLang="zh-CN" dirty="0"/>
              <a:t>n=20;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3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1570-882D-19C9-FDCB-4374C432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该表现在近几年中表现不佳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B528-90B1-6139-437A-773719FE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16.01-23.12</a:t>
            </a:r>
            <a:r>
              <a:rPr lang="zh-CN" altLang="en-US" dirty="0"/>
              <a:t>中年化大概只有</a:t>
            </a:r>
            <a:r>
              <a:rPr lang="en-US" altLang="zh-CN" dirty="0"/>
              <a:t>4%</a:t>
            </a:r>
          </a:p>
          <a:p>
            <a:r>
              <a:rPr lang="zh-CN" altLang="en-US" dirty="0"/>
              <a:t>初步认为在动量</a:t>
            </a:r>
            <a:r>
              <a:rPr lang="en-US" altLang="zh-CN" dirty="0"/>
              <a:t>0</a:t>
            </a:r>
            <a:r>
              <a:rPr lang="zh-CN" altLang="en-US" dirty="0"/>
              <a:t>附近，在两者动量相近是会来回震荡，倒是交易摩擦。</a:t>
            </a:r>
            <a:endParaRPr lang="en-US" altLang="zh-CN" dirty="0"/>
          </a:p>
          <a:p>
            <a:r>
              <a:rPr lang="zh-CN" altLang="en-US" dirty="0"/>
              <a:t>在两者动量都低于</a:t>
            </a:r>
            <a:r>
              <a:rPr lang="en-US" altLang="zh-CN" dirty="0"/>
              <a:t>0%</a:t>
            </a:r>
            <a:r>
              <a:rPr lang="zh-CN" altLang="en-US" dirty="0"/>
              <a:t>时，设置动量笼（</a:t>
            </a:r>
            <a:r>
              <a:rPr lang="en-US" altLang="zh-CN" dirty="0"/>
              <a:t>n%</a:t>
            </a:r>
            <a:r>
              <a:rPr lang="zh-CN" altLang="en-US" dirty="0"/>
              <a:t>），当一方冲破动量笼后再执行买入</a:t>
            </a:r>
            <a:endParaRPr lang="en-US" altLang="zh-CN" dirty="0"/>
          </a:p>
          <a:p>
            <a:r>
              <a:rPr lang="zh-CN" altLang="en-US" dirty="0"/>
              <a:t>当两者动量差小于</a:t>
            </a:r>
            <a:r>
              <a:rPr lang="en-US" altLang="zh-CN" dirty="0"/>
              <a:t>m%</a:t>
            </a:r>
            <a:r>
              <a:rPr lang="zh-CN" altLang="en-US" dirty="0"/>
              <a:t>时，不进行操作，当动量差大于</a:t>
            </a:r>
            <a:r>
              <a:rPr lang="en-US" altLang="zh-CN" dirty="0"/>
              <a:t>m%</a:t>
            </a:r>
            <a:r>
              <a:rPr lang="zh-CN" altLang="en-US" dirty="0"/>
              <a:t>时操作。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2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2A4ED-CE7E-8525-285B-F7ED990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上证</a:t>
            </a:r>
            <a:r>
              <a:rPr lang="en-US" altLang="zh-CN" dirty="0"/>
              <a:t>50/</a:t>
            </a:r>
            <a:r>
              <a:rPr lang="zh-CN" altLang="en-US" dirty="0"/>
              <a:t>中证</a:t>
            </a:r>
            <a:r>
              <a:rPr lang="en-US" altLang="zh-CN" dirty="0"/>
              <a:t>500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143518-5B0A-CA6D-C084-72B3EA13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66" y="1405714"/>
            <a:ext cx="4458399" cy="327896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7FF59A-A5E3-1989-771A-57B5734168F4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26.4</a:t>
            </a:r>
          </a:p>
          <a:p>
            <a:r>
              <a:rPr lang="zh-CN" altLang="en-US" dirty="0"/>
              <a:t>年化收益                   18.73%</a:t>
            </a:r>
          </a:p>
          <a:p>
            <a:r>
              <a:rPr lang="zh-CN" altLang="en-US" dirty="0"/>
              <a:t>最大回撤                  -64.97%</a:t>
            </a:r>
          </a:p>
          <a:p>
            <a:r>
              <a:rPr lang="zh-CN" altLang="en-US" dirty="0"/>
              <a:t>最大回撤开始时间  2008-01-15 00:00:00</a:t>
            </a:r>
          </a:p>
          <a:p>
            <a:r>
              <a:rPr lang="zh-CN" altLang="en-US" dirty="0"/>
              <a:t>最大回撤结束时间  2008-11-04 00:00:00</a:t>
            </a:r>
          </a:p>
          <a:p>
            <a:r>
              <a:rPr lang="zh-CN" altLang="en-US" dirty="0"/>
              <a:t>年化收益/回撤比                 0.29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B6CE0B-D2AA-DAA0-C361-6F7F694F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95" y="1342337"/>
            <a:ext cx="4458399" cy="32884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054F6D-D89D-07D4-0B3F-22876E16AE4F}"/>
              </a:ext>
            </a:extLst>
          </p:cNvPr>
          <p:cNvSpPr txBox="1"/>
          <p:nvPr/>
        </p:nvSpPr>
        <p:spPr>
          <a:xfrm>
            <a:off x="6601899" y="4684675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42.77</a:t>
            </a:r>
          </a:p>
          <a:p>
            <a:r>
              <a:rPr lang="zh-CN" altLang="en-US" dirty="0"/>
              <a:t>年化收益                   21.78%</a:t>
            </a:r>
          </a:p>
          <a:p>
            <a:r>
              <a:rPr lang="zh-CN" altLang="en-US" dirty="0"/>
              <a:t>最大回撤                  -34.58%</a:t>
            </a:r>
          </a:p>
          <a:p>
            <a:r>
              <a:rPr lang="zh-CN" altLang="en-US" dirty="0"/>
              <a:t>最大回撤开始时间  2018-02-05 00:00:00</a:t>
            </a:r>
          </a:p>
          <a:p>
            <a:r>
              <a:rPr lang="zh-CN" altLang="en-US" dirty="0"/>
              <a:t>最大回撤结束时间  2019-01-23 00:00:00</a:t>
            </a:r>
          </a:p>
          <a:p>
            <a:r>
              <a:rPr lang="zh-CN" altLang="en-US" dirty="0"/>
              <a:t>年化收益/回撤比                 0.63</a:t>
            </a:r>
          </a:p>
        </p:txBody>
      </p:sp>
    </p:spTree>
    <p:extLst>
      <p:ext uri="{BB962C8B-B14F-4D97-AF65-F5344CB8AC3E}">
        <p14:creationId xmlns:p14="http://schemas.microsoft.com/office/powerpoint/2010/main" val="29703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518D0-BC74-7AA2-22FE-9DB57121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C139-54CC-8E41-F1F8-BBABFAC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上证</a:t>
            </a:r>
            <a:r>
              <a:rPr lang="en-US" altLang="zh-CN" dirty="0"/>
              <a:t>50/</a:t>
            </a:r>
            <a:r>
              <a:rPr lang="zh-CN" altLang="en-US" dirty="0"/>
              <a:t>中证</a:t>
            </a:r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C7DE6-D2DD-B77C-9625-8EEEF9ECF748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</a:t>
            </a:r>
            <a:r>
              <a:rPr lang="en-US" altLang="zh-CN" dirty="0"/>
              <a:t>55.59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23.46%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-67.79%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2008-01-15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2008-11-04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0.35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0803CB8-F2AE-0C02-C398-6CE685482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43657" cy="266406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692EF9-68A3-1708-DFED-DDCD6882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69" y="1404565"/>
            <a:ext cx="4328277" cy="32492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9E526F-A9DE-9312-03C8-F045AEF5AF84}"/>
              </a:ext>
            </a:extLst>
          </p:cNvPr>
          <p:cNvSpPr txBox="1"/>
          <p:nvPr/>
        </p:nvSpPr>
        <p:spPr>
          <a:xfrm>
            <a:off x="6388768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117.42</a:t>
            </a:r>
          </a:p>
          <a:p>
            <a:r>
              <a:rPr lang="zh-CN" altLang="en-US" dirty="0"/>
              <a:t>年化收益                    28.4%</a:t>
            </a:r>
          </a:p>
          <a:p>
            <a:r>
              <a:rPr lang="zh-CN" altLang="en-US" dirty="0"/>
              <a:t>最大回撤                  -28.92%</a:t>
            </a:r>
          </a:p>
          <a:p>
            <a:r>
              <a:rPr lang="zh-CN" altLang="en-US" dirty="0"/>
              <a:t>最大回撤开始时间  2007-05-29 00:00:00</a:t>
            </a:r>
          </a:p>
          <a:p>
            <a:r>
              <a:rPr lang="zh-CN" altLang="en-US" dirty="0"/>
              <a:t>最大回撤结束时间  2007-07-05 00:00:00</a:t>
            </a:r>
          </a:p>
          <a:p>
            <a:r>
              <a:rPr lang="zh-CN" altLang="en-US" dirty="0"/>
              <a:t>年化收益/回撤比                 0.98</a:t>
            </a:r>
          </a:p>
        </p:txBody>
      </p:sp>
    </p:spTree>
    <p:extLst>
      <p:ext uri="{BB962C8B-B14F-4D97-AF65-F5344CB8AC3E}">
        <p14:creationId xmlns:p14="http://schemas.microsoft.com/office/powerpoint/2010/main" val="30777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DCE12-CD31-4F04-B61E-56D991630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219A-C527-2BB6-77DD-4EB18FC3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上证</a:t>
            </a:r>
            <a:r>
              <a:rPr lang="en-US" altLang="zh-CN" dirty="0"/>
              <a:t>50/</a:t>
            </a:r>
            <a:r>
              <a:rPr lang="zh-CN" altLang="en-US" dirty="0"/>
              <a:t>科创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CF199-8DA7-8C3A-D59D-7CFBD4E8357B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0.89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-2.72%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-38.99%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2020-07-13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2024-01-17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</a:t>
            </a:r>
            <a:r>
              <a:rPr lang="en-US" altLang="zh-CN" dirty="0"/>
              <a:t>-0.07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38DC96-6651-1CE1-287D-03981AEF4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49" y="1484486"/>
            <a:ext cx="3709019" cy="274529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787EE8-7F8E-B53C-F123-360693CC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04" y="1169892"/>
            <a:ext cx="4210968" cy="30598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BCDE65-17B7-2A38-0CF4-577F8F375695}"/>
              </a:ext>
            </a:extLst>
          </p:cNvPr>
          <p:cNvSpPr txBox="1"/>
          <p:nvPr/>
        </p:nvSpPr>
        <p:spPr>
          <a:xfrm>
            <a:off x="6182513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 0.9</a:t>
            </a:r>
          </a:p>
          <a:p>
            <a:r>
              <a:rPr lang="zh-CN" altLang="en-US" dirty="0"/>
              <a:t>年化收益                   -2.51%</a:t>
            </a:r>
          </a:p>
          <a:p>
            <a:r>
              <a:rPr lang="zh-CN" altLang="en-US" dirty="0"/>
              <a:t>最大回撤                  -35.03%</a:t>
            </a:r>
          </a:p>
          <a:p>
            <a:r>
              <a:rPr lang="zh-CN" altLang="en-US" dirty="0"/>
              <a:t>最大回撤开始时间  2020-07-13 00:00:00</a:t>
            </a:r>
          </a:p>
          <a:p>
            <a:r>
              <a:rPr lang="zh-CN" altLang="en-US" dirty="0"/>
              <a:t>最大回撤结束时间  2024-01-16 00:00:00</a:t>
            </a:r>
          </a:p>
          <a:p>
            <a:r>
              <a:rPr lang="zh-CN" altLang="en-US" dirty="0"/>
              <a:t>年化收益/回撤比                -0.07</a:t>
            </a:r>
          </a:p>
        </p:txBody>
      </p:sp>
    </p:spTree>
    <p:extLst>
      <p:ext uri="{BB962C8B-B14F-4D97-AF65-F5344CB8AC3E}">
        <p14:creationId xmlns:p14="http://schemas.microsoft.com/office/powerpoint/2010/main" val="371724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03C6-C268-8D72-F747-EF1880803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2341D-69E8-7979-C483-1B2A6DF4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上证</a:t>
            </a:r>
            <a:r>
              <a:rPr lang="en-US" altLang="zh-CN" dirty="0"/>
              <a:t>50/</a:t>
            </a:r>
            <a:r>
              <a:rPr lang="zh-CN" altLang="en-US" dirty="0"/>
              <a:t>创业板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2EFD0-94F9-2D99-1C10-DBC338B7ADCD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8.38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16.86%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-50.36%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2015-06-03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2015-08-26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0.33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72ABDA9-DBE2-F259-3EA5-FFD0DF15C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22" y="1573780"/>
            <a:ext cx="3611186" cy="271100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5C9E8D-F9F0-71A2-FA3B-D38AC8D2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36" y="1578954"/>
            <a:ext cx="3611186" cy="27058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2482BC-E633-5AED-1205-1C738E56CB04}"/>
              </a:ext>
            </a:extLst>
          </p:cNvPr>
          <p:cNvSpPr txBox="1"/>
          <p:nvPr/>
        </p:nvSpPr>
        <p:spPr>
          <a:xfrm>
            <a:off x="6395644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12.15</a:t>
            </a:r>
          </a:p>
          <a:p>
            <a:r>
              <a:rPr lang="zh-CN" altLang="en-US" dirty="0"/>
              <a:t>年化收益                   20.09%</a:t>
            </a:r>
          </a:p>
          <a:p>
            <a:r>
              <a:rPr lang="zh-CN" altLang="en-US" dirty="0"/>
              <a:t>最大回撤                  -27.81%</a:t>
            </a:r>
          </a:p>
          <a:p>
            <a:r>
              <a:rPr lang="zh-CN" altLang="en-US" dirty="0"/>
              <a:t>最大回撤开始时间  2018-02-05 00:00:00</a:t>
            </a:r>
          </a:p>
          <a:p>
            <a:r>
              <a:rPr lang="zh-CN" altLang="en-US" dirty="0"/>
              <a:t>最大回撤结束时间  2019-01-23 00:00:00</a:t>
            </a:r>
          </a:p>
          <a:p>
            <a:r>
              <a:rPr lang="zh-CN" altLang="en-US" dirty="0"/>
              <a:t>年化收益/回撤比                 0.72</a:t>
            </a:r>
          </a:p>
        </p:txBody>
      </p:sp>
    </p:spTree>
    <p:extLst>
      <p:ext uri="{BB962C8B-B14F-4D97-AF65-F5344CB8AC3E}">
        <p14:creationId xmlns:p14="http://schemas.microsoft.com/office/powerpoint/2010/main" val="25280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E280C-6CC8-FD7C-86E0-1F349BA3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A866-0DF3-1B23-B60E-E2F640C0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沪深</a:t>
            </a:r>
            <a:r>
              <a:rPr lang="en-US" altLang="zh-CN" dirty="0"/>
              <a:t>300/</a:t>
            </a:r>
            <a:r>
              <a:rPr lang="zh-CN" altLang="en-US" dirty="0"/>
              <a:t>中证</a:t>
            </a:r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B7B25F-F5A4-4F16-2255-DD15DE10AF18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</a:t>
            </a:r>
            <a:r>
              <a:rPr lang="en-US" altLang="zh-CN" dirty="0"/>
              <a:t>23.98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18.14%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-64.50%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2008-01-15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2008-11-04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0.28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530B0E3-A96F-A038-1D26-D788960E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75" y="1566081"/>
            <a:ext cx="4076892" cy="304029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F0597E-5C4A-71CF-C047-A2BC0950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88" y="1376813"/>
            <a:ext cx="4237700" cy="31100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80CA9E8-EDD3-C4D6-462B-F4ED51CAC9D6}"/>
              </a:ext>
            </a:extLst>
          </p:cNvPr>
          <p:cNvSpPr txBox="1"/>
          <p:nvPr/>
        </p:nvSpPr>
        <p:spPr>
          <a:xfrm>
            <a:off x="6244390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45.55</a:t>
            </a:r>
          </a:p>
          <a:p>
            <a:r>
              <a:rPr lang="zh-CN" altLang="en-US" dirty="0"/>
              <a:t>年化收益                   22.18%</a:t>
            </a:r>
          </a:p>
          <a:p>
            <a:r>
              <a:rPr lang="zh-CN" altLang="en-US" dirty="0"/>
              <a:t>最大回撤                  -36.14%</a:t>
            </a:r>
          </a:p>
          <a:p>
            <a:r>
              <a:rPr lang="zh-CN" altLang="en-US" dirty="0"/>
              <a:t>最大回撤开始时间  2008-01-15 00:00:00</a:t>
            </a:r>
          </a:p>
          <a:p>
            <a:r>
              <a:rPr lang="zh-CN" altLang="en-US" dirty="0"/>
              <a:t>最大回撤结束时间  2008-07-17 00:00:00</a:t>
            </a:r>
          </a:p>
          <a:p>
            <a:r>
              <a:rPr lang="zh-CN" altLang="en-US" dirty="0"/>
              <a:t>年化收益/回撤比                 0.61</a:t>
            </a:r>
          </a:p>
        </p:txBody>
      </p:sp>
    </p:spTree>
    <p:extLst>
      <p:ext uri="{BB962C8B-B14F-4D97-AF65-F5344CB8AC3E}">
        <p14:creationId xmlns:p14="http://schemas.microsoft.com/office/powerpoint/2010/main" val="201179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66AC-325F-96E9-9354-62767348D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7F9B-3BD7-8B96-65A2-F192B60D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沪深</a:t>
            </a:r>
            <a:r>
              <a:rPr lang="en-US" altLang="zh-CN" dirty="0"/>
              <a:t>300/</a:t>
            </a:r>
            <a:r>
              <a:rPr lang="zh-CN" altLang="en-US" dirty="0"/>
              <a:t>中证</a:t>
            </a:r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A229A-AAAF-3452-39FA-EB27ABDC16F6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</a:t>
            </a:r>
            <a:r>
              <a:rPr lang="en-US" altLang="zh-CN" dirty="0"/>
              <a:t>26.98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18.87%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-71.85%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2008-01-15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2008-11-04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0.26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5071FEE-A387-568B-AF34-A4C5C17E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927"/>
            <a:ext cx="3613413" cy="274911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08FBEF-FD7C-7CA4-C534-19C47632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84" y="1510312"/>
            <a:ext cx="3818425" cy="28556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3599743-6A58-4D28-86F9-D32434358DFA}"/>
              </a:ext>
            </a:extLst>
          </p:cNvPr>
          <p:cNvSpPr txBox="1"/>
          <p:nvPr/>
        </p:nvSpPr>
        <p:spPr>
          <a:xfrm>
            <a:off x="5935006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76.18</a:t>
            </a:r>
          </a:p>
          <a:p>
            <a:r>
              <a:rPr lang="zh-CN" altLang="en-US" dirty="0"/>
              <a:t>年化收益                   25.52%</a:t>
            </a:r>
          </a:p>
          <a:p>
            <a:r>
              <a:rPr lang="zh-CN" altLang="en-US" dirty="0"/>
              <a:t>最大回撤                  -30.78%</a:t>
            </a:r>
          </a:p>
          <a:p>
            <a:r>
              <a:rPr lang="zh-CN" altLang="en-US" dirty="0"/>
              <a:t>最大回撤开始时间  2007-05-29 00:00:00</a:t>
            </a:r>
          </a:p>
          <a:p>
            <a:r>
              <a:rPr lang="zh-CN" altLang="en-US" dirty="0"/>
              <a:t>最大回撤结束时间  2008-07-17 00:00:00</a:t>
            </a:r>
          </a:p>
          <a:p>
            <a:r>
              <a:rPr lang="zh-CN" altLang="en-US" dirty="0"/>
              <a:t>年化收益/回撤比                 0.83</a:t>
            </a:r>
          </a:p>
        </p:txBody>
      </p:sp>
    </p:spTree>
    <p:extLst>
      <p:ext uri="{BB962C8B-B14F-4D97-AF65-F5344CB8AC3E}">
        <p14:creationId xmlns:p14="http://schemas.microsoft.com/office/powerpoint/2010/main" val="355141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1674-82AB-068D-55C4-2D11B3F2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FB74-F11F-DACA-0BF0-FDEECBE0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沪深</a:t>
            </a:r>
            <a:r>
              <a:rPr lang="en-US" altLang="zh-CN" dirty="0"/>
              <a:t>300/</a:t>
            </a:r>
            <a:r>
              <a:rPr lang="zh-CN" altLang="en-US" dirty="0"/>
              <a:t>科创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4806C2-1637-EC7C-CBC0-D8EBAD1A78FF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0.82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-4.82%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-42.79%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2020-07-13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2024-02-02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</a:t>
            </a:r>
            <a:r>
              <a:rPr lang="en-US" altLang="zh-CN" dirty="0"/>
              <a:t>-0.11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1814B7-D2D5-1C44-E6FE-AA2227DF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82" y="1690688"/>
            <a:ext cx="3437692" cy="25696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8A6C54-65EA-D19C-CDFB-4B6812FB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77" y="1392627"/>
            <a:ext cx="3719770" cy="27403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667F8-EBAC-3670-4300-ABFA860EE30A}"/>
              </a:ext>
            </a:extLst>
          </p:cNvPr>
          <p:cNvSpPr txBox="1"/>
          <p:nvPr/>
        </p:nvSpPr>
        <p:spPr>
          <a:xfrm>
            <a:off x="6242377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0.86</a:t>
            </a:r>
          </a:p>
          <a:p>
            <a:r>
              <a:rPr lang="zh-CN" altLang="en-US" dirty="0"/>
              <a:t>年化收益                   -3.68%</a:t>
            </a:r>
          </a:p>
          <a:p>
            <a:r>
              <a:rPr lang="zh-CN" altLang="en-US" dirty="0"/>
              <a:t>最大回撤                  -35.25%</a:t>
            </a:r>
          </a:p>
          <a:p>
            <a:r>
              <a:rPr lang="zh-CN" altLang="en-US" dirty="0"/>
              <a:t>最大回撤开始时间  2020-07-13 00:00:00</a:t>
            </a:r>
          </a:p>
          <a:p>
            <a:r>
              <a:rPr lang="zh-CN" altLang="en-US" dirty="0"/>
              <a:t>最大回撤结束时间  2023-11-24 00:00:00</a:t>
            </a:r>
          </a:p>
          <a:p>
            <a:r>
              <a:rPr lang="zh-CN" altLang="en-US" dirty="0"/>
              <a:t>年化收益/回撤比                 -0.1</a:t>
            </a:r>
          </a:p>
        </p:txBody>
      </p:sp>
    </p:spTree>
    <p:extLst>
      <p:ext uri="{BB962C8B-B14F-4D97-AF65-F5344CB8AC3E}">
        <p14:creationId xmlns:p14="http://schemas.microsoft.com/office/powerpoint/2010/main" val="1956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DB6C6-FBD5-13DD-6625-59CED4F2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BCFB-9BE7-061C-2A19-0837E843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沪深</a:t>
            </a:r>
            <a:r>
              <a:rPr lang="en-US" altLang="zh-CN" dirty="0"/>
              <a:t>300/</a:t>
            </a:r>
            <a:r>
              <a:rPr lang="zh-CN" altLang="en-US" dirty="0"/>
              <a:t>创业板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CA41B0-A208-5CA6-9C16-3C11189E6425}"/>
              </a:ext>
            </a:extLst>
          </p:cNvPr>
          <p:cNvSpPr txBox="1"/>
          <p:nvPr/>
        </p:nvSpPr>
        <p:spPr>
          <a:xfrm>
            <a:off x="599861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 </a:t>
            </a:r>
            <a:r>
              <a:rPr lang="en-US" altLang="zh-CN" dirty="0"/>
              <a:t>7.69</a:t>
            </a:r>
          </a:p>
          <a:p>
            <a:r>
              <a:rPr lang="zh-CN" altLang="en-US" dirty="0"/>
              <a:t>年化收益                   </a:t>
            </a:r>
            <a:r>
              <a:rPr lang="en-US" altLang="zh-CN" dirty="0"/>
              <a:t>16.13%</a:t>
            </a:r>
          </a:p>
          <a:p>
            <a:r>
              <a:rPr lang="zh-CN" altLang="en-US" dirty="0"/>
              <a:t>最大回撤                  </a:t>
            </a:r>
            <a:r>
              <a:rPr lang="en-US" altLang="zh-CN" dirty="0"/>
              <a:t>-48.13%</a:t>
            </a:r>
          </a:p>
          <a:p>
            <a:r>
              <a:rPr lang="zh-CN" altLang="en-US" dirty="0"/>
              <a:t>最大回撤开始时间  </a:t>
            </a:r>
            <a:r>
              <a:rPr lang="en-US" altLang="zh-CN" dirty="0"/>
              <a:t>2015-06-03 00:00:00</a:t>
            </a:r>
          </a:p>
          <a:p>
            <a:r>
              <a:rPr lang="zh-CN" altLang="en-US" dirty="0"/>
              <a:t>最大回撤结束时间  </a:t>
            </a:r>
            <a:r>
              <a:rPr lang="en-US" altLang="zh-CN" dirty="0"/>
              <a:t>2015-08-26 00:00:00</a:t>
            </a:r>
          </a:p>
          <a:p>
            <a:r>
              <a:rPr lang="zh-CN" altLang="en-US" dirty="0"/>
              <a:t>年化收益</a:t>
            </a:r>
            <a:r>
              <a:rPr lang="en-US" altLang="zh-CN" dirty="0"/>
              <a:t>/</a:t>
            </a:r>
            <a:r>
              <a:rPr lang="zh-CN" altLang="en-US" dirty="0"/>
              <a:t>回撤比                 </a:t>
            </a:r>
            <a:r>
              <a:rPr lang="en-US" altLang="zh-CN" dirty="0"/>
              <a:t>0.34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9BEBBA-106F-0159-31D9-0F46DCAB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89" y="1690688"/>
            <a:ext cx="3441158" cy="258330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446DD-D22B-8D5D-F752-1272E4AE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74" y="1316309"/>
            <a:ext cx="4380010" cy="33072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D161A7-E80B-03C3-ADE0-253566288635}"/>
              </a:ext>
            </a:extLst>
          </p:cNvPr>
          <p:cNvSpPr txBox="1"/>
          <p:nvPr/>
        </p:nvSpPr>
        <p:spPr>
          <a:xfrm>
            <a:off x="5639373" y="4738549"/>
            <a:ext cx="6094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累积净值                    11.11</a:t>
            </a:r>
          </a:p>
          <a:p>
            <a:r>
              <a:rPr lang="zh-CN" altLang="en-US" dirty="0"/>
              <a:t>年化收益                    19.3%</a:t>
            </a:r>
          </a:p>
          <a:p>
            <a:r>
              <a:rPr lang="zh-CN" altLang="en-US" dirty="0"/>
              <a:t>最大回撤                  -27.67%</a:t>
            </a:r>
          </a:p>
          <a:p>
            <a:r>
              <a:rPr lang="zh-CN" altLang="en-US" dirty="0"/>
              <a:t>最大回撤开始时间  2022-07-07 00:00:00</a:t>
            </a:r>
          </a:p>
          <a:p>
            <a:r>
              <a:rPr lang="zh-CN" altLang="en-US" dirty="0"/>
              <a:t>最大回撤结束时间  2024-01-30 00:00:00</a:t>
            </a:r>
          </a:p>
          <a:p>
            <a:r>
              <a:rPr lang="zh-CN" altLang="en-US" dirty="0"/>
              <a:t>年化收益/回撤比                  0.7</a:t>
            </a:r>
          </a:p>
        </p:txBody>
      </p:sp>
    </p:spTree>
    <p:extLst>
      <p:ext uri="{BB962C8B-B14F-4D97-AF65-F5344CB8AC3E}">
        <p14:creationId xmlns:p14="http://schemas.microsoft.com/office/powerpoint/2010/main" val="17897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1504</Words>
  <Application>Microsoft Office PowerPoint</Application>
  <PresentationFormat>宽屏</PresentationFormat>
  <Paragraphs>195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DengXian</vt:lpstr>
      <vt:lpstr>DengXian Light</vt:lpstr>
      <vt:lpstr>SimSun</vt:lpstr>
      <vt:lpstr>Arial</vt:lpstr>
      <vt:lpstr>Office 主题​​</vt:lpstr>
      <vt:lpstr>PowerPoint 演示文稿</vt:lpstr>
      <vt:lpstr>上证50/中证500</vt:lpstr>
      <vt:lpstr>上证50/中证1000</vt:lpstr>
      <vt:lpstr>上证50/科创50</vt:lpstr>
      <vt:lpstr>上证50/创业板</vt:lpstr>
      <vt:lpstr>沪深300/中证500</vt:lpstr>
      <vt:lpstr>沪深300/中证1000</vt:lpstr>
      <vt:lpstr>沪深300/科创50</vt:lpstr>
      <vt:lpstr>沪深300/创业板</vt:lpstr>
      <vt:lpstr>中证500/中证1000</vt:lpstr>
      <vt:lpstr>中证500/科创50</vt:lpstr>
      <vt:lpstr>中证500/创业板</vt:lpstr>
      <vt:lpstr>PowerPoint 演示文稿</vt:lpstr>
      <vt:lpstr>上证50/中证1000（变N)</vt:lpstr>
      <vt:lpstr>该表现在近几年中表现不佳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祺伟 苗</dc:creator>
  <cp:lastModifiedBy>boyao peng</cp:lastModifiedBy>
  <cp:revision>3</cp:revision>
  <dcterms:created xsi:type="dcterms:W3CDTF">2024-02-21T08:39:17Z</dcterms:created>
  <dcterms:modified xsi:type="dcterms:W3CDTF">2025-07-14T12:14:39Z</dcterms:modified>
</cp:coreProperties>
</file>