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7" r:id="rId2"/>
    <p:sldId id="292" r:id="rId3"/>
    <p:sldId id="311" r:id="rId4"/>
    <p:sldId id="312" r:id="rId5"/>
    <p:sldId id="313" r:id="rId6"/>
    <p:sldId id="314" r:id="rId7"/>
    <p:sldId id="315" r:id="rId8"/>
    <p:sldId id="316" r:id="rId9"/>
    <p:sldId id="318" r:id="rId10"/>
    <p:sldId id="319" r:id="rId11"/>
    <p:sldId id="320" r:id="rId12"/>
    <p:sldId id="323" r:id="rId13"/>
    <p:sldId id="321" r:id="rId14"/>
    <p:sldId id="322" r:id="rId15"/>
    <p:sldId id="324" r:id="rId16"/>
    <p:sldId id="325" r:id="rId17"/>
    <p:sldId id="326" r:id="rId18"/>
    <p:sldId id="327" r:id="rId19"/>
    <p:sldId id="328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C5FD"/>
    <a:srgbClr val="3A6695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963" autoAdjust="0"/>
  </p:normalViewPr>
  <p:slideViewPr>
    <p:cSldViewPr snapToGrid="0">
      <p:cViewPr varScale="1">
        <p:scale>
          <a:sx n="154" d="100"/>
          <a:sy n="154" d="100"/>
        </p:scale>
        <p:origin x="336" y="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0AA25-8460-870F-59E7-80C0D280D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2F53DDC-D6DD-D42B-CF79-9B2BE2F9AD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5A9AB87-5E9A-C9C8-5211-C6B00C1A8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DBB2F3-FD12-F3F5-0E4A-15F1AE0FE9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308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4B90F-C197-F4C5-273B-3A1B3BDE3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46AA7C-A8AF-B49F-6091-D7051886C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8937B91-D67C-FAE3-89CD-0EBB3C6BD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8142C6-E571-1946-824A-71EB51F72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821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767B9-F9BB-13C5-F773-9C250B4D4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7A2A172-EA52-5A05-0259-7986B3261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5A44AB0-5225-169C-12F9-5F67DEBD2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46E491-8B08-E601-BDCA-B91DA7AD4E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734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27541-6DF7-B9EB-2C52-F7A140064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57F930D-1ECB-C53A-E5E2-BD1290D8A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5280A40-CA3D-5D98-BD1A-A516F2559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3F2377-1202-CBD8-AE24-0485FF44EC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0671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FCA15-B495-BA2E-927A-8347FA5EA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CC0914E-E4FF-DBAF-1242-133D0703F5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072D8A8-BB97-A0E7-5B01-E04F4FEDD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DCF39D-5637-3685-4659-0216D97B5C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0561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4B340-CBBD-904F-9370-D0E6EF326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E7EADC3-5C84-AB84-81AF-21322397A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1A278BC-5B74-0E68-F79A-1FD405B2C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8E3E40-8ED5-F905-2F56-A545EED67A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489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77B69-7889-D038-21E1-49840900D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1E0338-DCC3-910C-0491-58334EB5E2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758FBB2-B6E7-AB89-F972-B2EFDF2B7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67A43-71D1-6528-E582-DDB8972A54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8120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3261D-F379-E88A-9D1F-E88B9409F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D4CD54C-0D9C-3697-19C8-BA3E9856AD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0086E0B-917F-24C0-8679-5B94903E8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6DB35E-1A0A-808E-FD78-D4015F5089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34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AC10C-5E5B-8A85-0066-13DE7EE65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B10458-57C7-23F8-FAB1-BFCB3842F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B48216-31A3-5519-A80B-C53DA5043C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3A80FC-B274-91A4-A99D-0CFF4257F8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131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DA5F3-E3B6-4CB4-E571-AE4A282AD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F3BF70-EA14-989C-4BDC-6DE6A5EFC3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B95FB1-5F89-00FB-AC3E-2A0737EC71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B6CA16-6E31-6C0E-299A-BAE14615F5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992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58A10-D09D-BE53-7005-077588FFD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8633FD1-3F68-1533-D7A1-93B35896B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1EA9D9B-11F6-C2B8-F25A-DB7C3ABEA1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A0936B-68D8-959C-899F-1C50983210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217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D25BB-0326-E6C3-1359-05C952DAE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F91FA21-EA1D-F482-3EA8-B649260E83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7C2E6A7-050B-93C4-04E4-22A761603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5E4D46-5FD9-1F54-E2CE-1E7AC5065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8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4AB08-BE44-1BEB-95E8-82739419B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87A0B07-A493-0EF9-1AF0-AA9EC6A94C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ADB4A38-E2EA-4C6C-02DF-038BEA326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543F90-F851-AB48-B542-5D5E21732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318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1126B-FB44-62AA-9954-9B76BC61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AA50D83-E927-29AE-76A2-B62AA2B0F6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2F55642-0973-CD5E-254F-D843AC140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同比上升（高通胀初期）利于大盘股；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同比下降（通胀缓解、经济复苏）利于小盘股。负相关性强（相关系数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-0.507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数据处理：用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CPI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当月值（去年同期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=100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）计算环比增速，避免除零问题。</a:t>
            </a:r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因子（滞后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期同比的环比增速）：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同比减小（货币紧缩）利好小盘股；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M2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增大（流动性宽松）利好大盘股。负相关性（相关系数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-0.301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价格因子（大小盘收益差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SMB=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小盘收益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大盘收益）：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历史收益差预示未来趋势（正相关性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0.195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），体现轮动持续性。例如，小盘收益高时，趋势延续。</a:t>
            </a:r>
          </a:p>
          <a:p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技术因子（小盘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）：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MACD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零上信号密集时小盘走强（代表市场情绪乐观）；零下信号密集时大盘占优。拐点变化预示轮动（相关系数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-0.031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）。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16BA35-6FBA-9F5B-A56C-6CC34B9D8C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18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B6747-285E-4810-E0D4-2E6E1C17E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CB8D65B-F857-4ECF-9626-0D7A68318F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EEDD13D-63F8-D074-5728-BBBB4C838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745187-C18E-0C02-3369-672E415A29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9890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92B7E-C42A-7280-68EE-268FBCCCF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EB73345-1D22-6D52-58D6-AD0C4F6446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FF9C3A-DF98-C021-C7E3-8ED057AA93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CF1185-6196-4D53-B8B0-725A25F826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74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02FB3-6EA8-56E6-0D2E-D9C45B73E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82C2BCF-DAF9-C872-6D71-EE72C7ACEA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34435E2-8CC6-934C-203F-A4BCFC245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77086A-1E85-B896-135A-C978786375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366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9E25E-ABB9-2784-ADC8-BC0DED545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53F5AD-3557-260C-C240-953981E979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381F554-A184-6AE4-C14B-172C16D0DC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D67289-32A7-F7E3-E58C-3E7008EA5D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9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04967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90800" y="2729511"/>
            <a:ext cx="7248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大小盘风格轮动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B7950-5304-09DD-57A0-90D609C80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FB6F1936-B144-5CFD-21EE-2AF0319FF353}"/>
              </a:ext>
            </a:extLst>
          </p:cNvPr>
          <p:cNvSpPr/>
          <p:nvPr/>
        </p:nvSpPr>
        <p:spPr>
          <a:xfrm>
            <a:off x="102756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DB110D54-399A-CCA2-5787-991F9CC8F159}"/>
              </a:ext>
            </a:extLst>
          </p:cNvPr>
          <p:cNvSpPr txBox="1"/>
          <p:nvPr/>
        </p:nvSpPr>
        <p:spPr>
          <a:xfrm>
            <a:off x="43615" y="139035"/>
            <a:ext cx="1918505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中泰：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（信贷）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+TAA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Logit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DD790D7C-9CF1-1055-13DB-C1FCDC14EFCA}"/>
                  </a:ext>
                </a:extLst>
              </p:cNvPr>
              <p:cNvSpPr/>
              <p:nvPr/>
            </p:nvSpPr>
            <p:spPr>
              <a:xfrm>
                <a:off x="6088995" y="692427"/>
                <a:ext cx="5762533" cy="60367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TAA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logit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（三因子）</a:t>
                </a: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 </a:t>
                </a:r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分析师关注度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：指标越高，配置小盘</a:t>
                </a: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在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期，计算过去一个月中证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500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和沪深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300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成分股对应的分析师报告总数，记为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𝑟𝑒𝑝𝑜𝑟𝑡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𝑧𝑧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500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𝑛𝑢𝑚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𝑟𝑒𝑝𝑜𝑟𝑡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h𝑠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300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，相对报告数量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𝑟𝑒𝑙𝑎𝑡𝑖𝑣𝑒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𝑟𝑒𝑝𝑜𝑟𝑡𝑛𝑢𝑚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𝑛𝑢𝑚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𝑟𝑒𝑝𝑜𝑟𝑡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𝑧𝑧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500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𝑛𝑢𝑚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𝑟𝑒𝑝𝑜𝑟𝑡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__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h𝑠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300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相对换手率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：指标越高，配置小盘</a:t>
                </a:r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期，计算中证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500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和沪深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300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过去一个月的日均换手率，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𝑎𝑣𝑒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𝑡𝑢𝑟𝑛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𝑧𝑧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500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𝑎𝑣𝑒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𝑡𝑢𝑟𝑛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h𝑠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300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，得到相对换手率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𝑟𝑒𝑙𝑎𝑡𝑖𝑣𝑒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𝑡𝑢𝑟𝑛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𝑎𝑣𝑒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𝑡𝑢𝑟𝑛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𝑧𝑧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500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𝑎𝑣𝑒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𝑡𝑢𝑟𝑛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h𝑠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300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 </a:t>
                </a:r>
              </a:p>
              <a:p>
                <a:r>
                  <a:rPr lang="zh-CN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预期净利润增速</a:t>
                </a: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期，统计中证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500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和沪深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300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成分股分析师未来一年预期净利润增速中位数，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𝑃𝑔𝑟𝑜𝑤𝑡h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𝑧𝑧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500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𝑃𝑔𝑟𝑜𝑤𝑡h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h𝑠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300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，相对净利润增速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relative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𝑔𝑟𝑜𝑤𝑡h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𝑃𝑔𝑟𝑜𝑤𝑡h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𝑧𝑧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500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𝑃𝑔𝑟𝑜𝑤𝑡h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h𝑠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300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 </a:t>
                </a:r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 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多元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logit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回归（配置小盘为事件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，配置大盘为事件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）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若预测概率 ​​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&gt;0.5​​ → 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下一期配置中证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500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。</a:t>
                </a:r>
              </a:p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若预测概率 ​​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&lt;0.5​​ → 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下一期配置沪深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300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。</a:t>
                </a:r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DD790D7C-9CF1-1055-13DB-C1FCDC14E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995" y="692427"/>
                <a:ext cx="5762533" cy="6036717"/>
              </a:xfrm>
              <a:prstGeom prst="rect">
                <a:avLst/>
              </a:prstGeom>
              <a:blipFill>
                <a:blip r:embed="rId3"/>
                <a:stretch>
                  <a:fillRect l="-635" t="-303" r="-4021" b="-4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108AF017-1898-C9D1-9829-04602415DE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33722" y="1050706"/>
            <a:ext cx="5500598" cy="23782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A8E1AC2-7B09-272F-F5B1-3DEE6EE602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5035" y="3710786"/>
            <a:ext cx="5405306" cy="202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0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BB001-D3E4-F17B-B7DD-3D483C509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A3473042-FCE7-6EAA-09AC-1F1639720F4F}"/>
              </a:ext>
            </a:extLst>
          </p:cNvPr>
          <p:cNvSpPr/>
          <p:nvPr/>
        </p:nvSpPr>
        <p:spPr>
          <a:xfrm>
            <a:off x="0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A89AE516-B87B-F328-6FF5-13B501D4CCEE}"/>
              </a:ext>
            </a:extLst>
          </p:cNvPr>
          <p:cNvSpPr txBox="1"/>
          <p:nvPr/>
        </p:nvSpPr>
        <p:spPr>
          <a:xfrm>
            <a:off x="-23497" y="139035"/>
            <a:ext cx="1918505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中泰：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（信贷）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+TAA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Logit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54" name="学论网-专注原创-www.xuelun.me">
            <a:extLst>
              <a:ext uri="{FF2B5EF4-FFF2-40B4-BE49-F238E27FC236}">
                <a16:creationId xmlns:a16="http://schemas.microsoft.com/office/drawing/2014/main" id="{293E1EDB-E70E-EADD-9D27-1C9C4E277580}"/>
              </a:ext>
            </a:extLst>
          </p:cNvPr>
          <p:cNvSpPr/>
          <p:nvPr/>
        </p:nvSpPr>
        <p:spPr>
          <a:xfrm>
            <a:off x="6096000" y="2784119"/>
            <a:ext cx="576253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SAA+TAA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：信贷扩张，配置小盘：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；信贷收缩，配置大盘：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；无明显特征，等权配置：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：配置小盘：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；配置大盘：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TAA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）：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配置小盘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）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或（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配置大盘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-1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-1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）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或（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0.-1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等权配置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-1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sym typeface="Wingdings" panose="05000000000000000000" pitchFamily="2" charset="2"/>
              </a:rPr>
              <a:t>）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或（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22AEC3-46B1-C40A-62F3-C08CD744B3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4056" y="1070664"/>
            <a:ext cx="5500598" cy="23719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4FC44F1-DDEF-A4AD-0DC4-5CD6199C83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45369" y="3736937"/>
            <a:ext cx="5405306" cy="200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8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CEF34-9AE0-FFD9-65D7-0519CFEE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F97F455-59CB-EA29-2E09-1C7411CD3925}"/>
              </a:ext>
            </a:extLst>
          </p:cNvPr>
          <p:cNvSpPr/>
          <p:nvPr/>
        </p:nvSpPr>
        <p:spPr>
          <a:xfrm>
            <a:off x="0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F8103058-3AE0-8A7F-084D-19150F46D10E}"/>
              </a:ext>
            </a:extLst>
          </p:cNvPr>
          <p:cNvSpPr txBox="1"/>
          <p:nvPr/>
        </p:nvSpPr>
        <p:spPr>
          <a:xfrm>
            <a:off x="-23496" y="139035"/>
            <a:ext cx="1689498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开源：特征提取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趋势识别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F4A24F21-EA99-0F22-8AC2-ECD9FBCC2F02}"/>
                  </a:ext>
                </a:extLst>
              </p:cNvPr>
              <p:cNvSpPr/>
              <p:nvPr/>
            </p:nvSpPr>
            <p:spPr>
              <a:xfrm>
                <a:off x="6096000" y="139035"/>
                <a:ext cx="6096000" cy="67534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大盘：沪深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300</a:t>
                </a:r>
              </a:p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小盘：创业板指</a:t>
                </a:r>
              </a:p>
              <a:p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预测函数：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p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zh-CN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p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+...+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为线性组合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，预测小盘占优</a:t>
                </a: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损失函数：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zh-CN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zh-CN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zh-CN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zh-CN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为滚动窗口内月度数</a:t>
                </a:r>
              </a:p>
              <a:p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特征提取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+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趋势识别</a:t>
                </a:r>
              </a:p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特征提取：按主成成分（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PCA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）进行特征提取，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PCA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降维后变量解释力度达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90%</a:t>
                </a:r>
              </a:p>
              <a:p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趋势识别（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cpi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为例）</a:t>
                </a:r>
              </a:p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计算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cpi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指标过去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月均值</a:t>
                </a:r>
                <a:r>
                  <a:rPr lang="en-US" altLang="zh-CN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rolling_cpi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计算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cpi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在过去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月大于</a:t>
                </a:r>
                <a:r>
                  <a:rPr lang="en-US" altLang="zh-CN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rolling_cpi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的个数</a:t>
                </a:r>
                <a:r>
                  <a:rPr lang="en-US" altLang="zh-CN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pos_num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和小于</a:t>
                </a:r>
                <a:r>
                  <a:rPr lang="en-US" altLang="zh-CN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rolling_cpi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的个数</a:t>
                </a:r>
                <a:r>
                  <a:rPr lang="en-US" altLang="zh-CN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neg_num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计算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cpi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指标在过去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月首尾之差</a:t>
                </a:r>
                <a:r>
                  <a:rPr lang="en-US" altLang="zh-CN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cpi_diff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上升状态：</a:t>
                </a:r>
                <a:r>
                  <a:rPr lang="en-US" altLang="zh-CN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pos_num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&gt;</a:t>
                </a:r>
                <a:r>
                  <a:rPr lang="en-US" altLang="zh-CN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neg_num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且</a:t>
                </a:r>
                <a:r>
                  <a:rPr lang="en-US" altLang="zh-CN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cpi_diff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&gt;0</a:t>
                </a:r>
              </a:p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下降状态：</a:t>
                </a:r>
                <a:r>
                  <a:rPr lang="en-US" altLang="zh-CN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pos_num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&lt;</a:t>
                </a:r>
                <a:r>
                  <a:rPr lang="en-US" altLang="zh-CN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neg_num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且</a:t>
                </a:r>
                <a:r>
                  <a:rPr lang="en-US" altLang="zh-CN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cpi_diff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&lt;0</a:t>
                </a:r>
              </a:p>
              <a:p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其余为震荡状态</a:t>
                </a:r>
              </a:p>
              <a:p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）当被解释变量为趋势时，选取同为趋势的特征值作为解释变量，舍弃处于震荡状态的特征；</a:t>
                </a: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）当被解释变量为震荡时，选取所有的特征值作为解释变量。</a:t>
                </a:r>
              </a:p>
            </p:txBody>
          </p:sp>
        </mc:Choice>
        <mc:Fallback xmlns="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F4A24F21-EA99-0F22-8AC2-ECD9FBCC2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9035"/>
                <a:ext cx="6096000" cy="6753452"/>
              </a:xfrm>
              <a:prstGeom prst="rect">
                <a:avLst/>
              </a:prstGeom>
              <a:blipFill>
                <a:blip r:embed="rId3"/>
                <a:stretch>
                  <a:fillRect l="-500" t="-271" r="-1900" b="-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866066AE-5C56-6290-F2A5-3A8209C63F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792000"/>
            <a:ext cx="5318620" cy="4593076"/>
          </a:xfrm>
          <a:prstGeom prst="rect">
            <a:avLst/>
          </a:prstGeom>
        </p:spPr>
      </p:pic>
      <p:sp>
        <p:nvSpPr>
          <p:cNvPr id="2" name="学论网-专注原创-www.xuelun.me">
            <a:extLst>
              <a:ext uri="{FF2B5EF4-FFF2-40B4-BE49-F238E27FC236}">
                <a16:creationId xmlns:a16="http://schemas.microsoft.com/office/drawing/2014/main" id="{C8B11168-4855-ECE8-25CF-FE39AFB61A30}"/>
              </a:ext>
            </a:extLst>
          </p:cNvPr>
          <p:cNvSpPr/>
          <p:nvPr/>
        </p:nvSpPr>
        <p:spPr>
          <a:xfrm>
            <a:off x="0" y="5681333"/>
            <a:ext cx="58653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滚动长度设置为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个月是在其他条件限定情况下的最优参数。其胜率近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62%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，赔率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1.28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，年化收益率约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29%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，最大回撤约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38%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46011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0B030-9A62-4724-CE6B-06CC9304A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850A1B3D-02B9-9863-3DC3-9D12CB6E31CB}"/>
              </a:ext>
            </a:extLst>
          </p:cNvPr>
          <p:cNvSpPr/>
          <p:nvPr/>
        </p:nvSpPr>
        <p:spPr>
          <a:xfrm>
            <a:off x="102756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FAA0F360-C08A-82E9-F9A8-C312E4D615CE}"/>
              </a:ext>
            </a:extLst>
          </p:cNvPr>
          <p:cNvSpPr txBox="1"/>
          <p:nvPr/>
        </p:nvSpPr>
        <p:spPr>
          <a:xfrm>
            <a:off x="-23497" y="206147"/>
            <a:ext cx="191850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方正：市值因子</a:t>
            </a:r>
          </a:p>
        </p:txBody>
      </p:sp>
      <p:sp>
        <p:nvSpPr>
          <p:cNvPr id="54" name="学论网-专注原创-www.xuelun.me">
            <a:extLst>
              <a:ext uri="{FF2B5EF4-FFF2-40B4-BE49-F238E27FC236}">
                <a16:creationId xmlns:a16="http://schemas.microsoft.com/office/drawing/2014/main" id="{B4376AEA-7164-AE12-FE9C-CA3F6E4ED3F8}"/>
              </a:ext>
            </a:extLst>
          </p:cNvPr>
          <p:cNvSpPr/>
          <p:nvPr/>
        </p:nvSpPr>
        <p:spPr>
          <a:xfrm>
            <a:off x="102756" y="792000"/>
            <a:ext cx="6714899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市值因子多空对冲（月度调仓）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股票范围：全市场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股（剔除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股、退市股及上市不满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日的新股）。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分组方法：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按市值排序：每月末计算个股流通市值（收盘价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×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流通股数），升序排列。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五等分分组：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（多头端）：市值最小的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股票，代表小盘股组合。（等权买入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组所有股票）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（空头端）：市值最大的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股票，代表大盘股组合。（等权卖空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Q1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组所有股票）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技术面维度：基于动量的策略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每月末观察上月市值因子净值（经低通滤波平滑，参数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d=5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），若净值上涨则持有因子（看多小盘），否则不持有。</a:t>
            </a: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资金面维度：基于龙虎榜数据的策略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计算龙虎榜股票总成交额（剔除市值前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股票）与沪深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成交额的比值（龙虎榜指标），每月末观察指标变化（滤波参数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d=30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）。若指标上升则持有市值因子（看多小盘），否则不持有。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增强效果：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年后，看空时反向持有因子（做多大盘）可使年化收益增至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21.79%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F2AF1E-1374-DFAA-C51F-891437C194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691402" y="276837"/>
            <a:ext cx="5500598" cy="140535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DF76B7A5-99A9-FA80-51B1-74CE158E9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402" y="1688484"/>
            <a:ext cx="5500598" cy="152514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5EC3C09-7E24-1954-B86C-F6A02F403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402" y="3213631"/>
            <a:ext cx="5500598" cy="162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3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9752C-5BB5-422E-CDF1-3D21DE87D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744CE474-7825-6E7C-C39C-D4D47C0B0375}"/>
              </a:ext>
            </a:extLst>
          </p:cNvPr>
          <p:cNvSpPr/>
          <p:nvPr/>
        </p:nvSpPr>
        <p:spPr>
          <a:xfrm>
            <a:off x="102756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72074ECD-F5B3-1E85-15D2-38AEF22099F0}"/>
              </a:ext>
            </a:extLst>
          </p:cNvPr>
          <p:cNvSpPr txBox="1"/>
          <p:nvPr/>
        </p:nvSpPr>
        <p:spPr>
          <a:xfrm>
            <a:off x="-23497" y="206147"/>
            <a:ext cx="191850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方正：市值因子</a:t>
            </a:r>
          </a:p>
        </p:txBody>
      </p:sp>
      <p:sp>
        <p:nvSpPr>
          <p:cNvPr id="5" name="学论网-专注原创-www.xuelun.me">
            <a:extLst>
              <a:ext uri="{FF2B5EF4-FFF2-40B4-BE49-F238E27FC236}">
                <a16:creationId xmlns:a16="http://schemas.microsoft.com/office/drawing/2014/main" id="{00A1D65F-8B18-1C39-2FFB-9CCD748A4C11}"/>
              </a:ext>
            </a:extLst>
          </p:cNvPr>
          <p:cNvSpPr/>
          <p:nvPr/>
        </p:nvSpPr>
        <p:spPr>
          <a:xfrm>
            <a:off x="3347211" y="3554835"/>
            <a:ext cx="658864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基本面维度：基于国债期货的策略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年期国债期货（反映利率预期）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每月末观察国债期货价格变化（滤波平滑，参数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d=320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），若价格上涨（利率下行）则持有市值因子（看多小盘），否则不持有。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回测结果：年化收益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30.85%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，最大回撤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22.85%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，收益回撤比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1.350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。策略前期表现好，但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2017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年后较弱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模型构建：将动量、龙虎榜、国债期货三个策略等权合并，形成综合预判模型。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回测结果：综合模型年化收益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29.91%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，最大回撤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11.46%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，收益回撤比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2.610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，显著优于单一策略。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D3913F-2F92-46C2-408F-D9D9BB0DB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636" y="1012085"/>
            <a:ext cx="5274310" cy="22910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CED135-A8A4-D9B4-E1FE-1B7FE38399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68" y="1432847"/>
            <a:ext cx="5500598" cy="169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43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91666-CF4B-AA27-6415-039E1B9D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F9EE6FAF-FF22-E4BD-8403-B31BDC4D8F7B}"/>
              </a:ext>
            </a:extLst>
          </p:cNvPr>
          <p:cNvSpPr/>
          <p:nvPr/>
        </p:nvSpPr>
        <p:spPr>
          <a:xfrm>
            <a:off x="0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C1407AFF-79D9-52E1-1CE0-DB072EC7DA12}"/>
              </a:ext>
            </a:extLst>
          </p:cNvPr>
          <p:cNvSpPr txBox="1"/>
          <p:nvPr/>
        </p:nvSpPr>
        <p:spPr>
          <a:xfrm>
            <a:off x="-126253" y="224420"/>
            <a:ext cx="191850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华鑫：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因子打分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5041E5F1-0076-3DD6-044B-3FAA43E9CE8E}"/>
                  </a:ext>
                </a:extLst>
              </p:cNvPr>
              <p:cNvSpPr/>
              <p:nvPr/>
            </p:nvSpPr>
            <p:spPr>
              <a:xfrm>
                <a:off x="5444455" y="108749"/>
                <a:ext cx="6747545" cy="67471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复合因子打分</a:t>
                </a:r>
              </a:p>
              <a:p>
                <a:r>
                  <a:rPr lang="zh-CN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货币周期指标</a:t>
                </a: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选择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Shibor_3M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与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年期国债收益率：若高于近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月均值，则货币紧，否则为宽货币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𝑐𝑢𝑟𝑟𝑒𝑛𝑡</m:t>
                                    </m:r>
                                  </m:sub>
                                </m:sSub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zh-CN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（货币收紧，大盘）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𝑐𝑢𝑟𝑟𝑒𝑛𝑡</m:t>
                                    </m:r>
                                  </m:sub>
                                </m:sSub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zh-CN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货币宽松，小盘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)</m:t>
                                </m:r>
                              </m:e>
                              <m:e/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宽松环境利好高弹性小盘股</a:t>
                </a: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 </a:t>
                </a:r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信用利差指标</a:t>
                </a: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信用利差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=5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年期中短期票据到期收益率（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AA+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）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-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中债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5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年期国开债到期收益率</a:t>
                </a: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每月调仓日，当信用利差最新值站上近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月均线时，买入沪深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300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；否则配置中证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2000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。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𝑆𝑖𝑔𝑛𝑎𝑙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𝑠𝑝𝑟𝑒𝑎𝑑</m:t>
                                </m:r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zh-CN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融资压力大，大盘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)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𝑠𝑝𝑟𝑒𝑎𝑑</m:t>
                                </m:r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sSub>
                                  <m:sSubPr>
                                    <m:ctrlPr>
                                      <a:rPr lang="zh-CN" altLang="zh-CN" sz="16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altLang="zh-CN" sz="16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zh-CN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融资宽松，小盘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</a:rPr>
                                  <m:t>)</m:t>
                                </m:r>
                              </m:e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大小盘相对强度</a:t>
                </a: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单期超额收益率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</m:t>
                        </m:r>
                      </m:sup>
                    </m:sSubSup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𝐼𝐶</m:t>
                                </m:r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2000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𝐼𝐶</m:t>
                                </m:r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2000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𝐻𝑆</m:t>
                                </m:r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𝐻𝑆</m:t>
                                </m:r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累积超额净值 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𝑁𝐴</m:t>
                    </m:r>
                    <m:sSubSup>
                      <m:sSubSup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</m:t>
                        </m:r>
                      </m:sup>
                    </m:sSubSup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undOvr"/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d>
                          <m:dPr>
                            <m:ctrlPr>
                              <a:rPr lang="zh-CN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𝑒𝑥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(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初始值 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𝑁𝐴</m:t>
                    </m:r>
                    <m:sSubSup>
                      <m:sSubSup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𝑒𝑥</m:t>
                        </m:r>
                      </m:sup>
                    </m:sSubSup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每月调仓日，当小盘超额净值曲线近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月均线上穿过去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月均线时，小盘强势，下期继续配置中证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2000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；否则买入沪深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300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指数</a:t>
                </a:r>
              </a:p>
              <a:p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修正的货币活化指数</a:t>
                </a: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M1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M2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同比增速剪刀差扩大，被认为是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“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货币活化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”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，即企业和居民部门投资、消费意愿提高，因而将定期存款转为活期存款，是经济回暖的前兆。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</a:t>
                </a:r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5041E5F1-0076-3DD6-044B-3FAA43E9CE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455" y="108749"/>
                <a:ext cx="6747545" cy="6747168"/>
              </a:xfrm>
              <a:prstGeom prst="rect">
                <a:avLst/>
              </a:prstGeom>
              <a:blipFill>
                <a:blip r:embed="rId3"/>
                <a:stretch>
                  <a:fillRect l="-452" t="-271" r="-2529" b="-1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F1EB9AE8-ED03-191E-6B4F-5B5633A2A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3" y="5288774"/>
            <a:ext cx="5274310" cy="147701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86F73B9-9538-3BC5-A0EB-9553F2594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3" y="1142822"/>
            <a:ext cx="527431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83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3CE6B-7D94-F060-2CD8-FAA2576F3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351D02C4-E546-797F-54A2-C16790D6062D}"/>
              </a:ext>
            </a:extLst>
          </p:cNvPr>
          <p:cNvSpPr/>
          <p:nvPr/>
        </p:nvSpPr>
        <p:spPr>
          <a:xfrm>
            <a:off x="0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9AF51692-4B9C-D99A-BCDE-A7DC349398D5}"/>
              </a:ext>
            </a:extLst>
          </p:cNvPr>
          <p:cNvSpPr txBox="1"/>
          <p:nvPr/>
        </p:nvSpPr>
        <p:spPr>
          <a:xfrm>
            <a:off x="-126253" y="224420"/>
            <a:ext cx="191850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华鑫：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因子打分</a:t>
            </a:r>
          </a:p>
        </p:txBody>
      </p:sp>
      <p:sp>
        <p:nvSpPr>
          <p:cNvPr id="54" name="学论网-专注原创-www.xuelun.me">
            <a:extLst>
              <a:ext uri="{FF2B5EF4-FFF2-40B4-BE49-F238E27FC236}">
                <a16:creationId xmlns:a16="http://schemas.microsoft.com/office/drawing/2014/main" id="{4F333553-AA8E-249A-8F6D-056116578A01}"/>
              </a:ext>
            </a:extLst>
          </p:cNvPr>
          <p:cNvSpPr/>
          <p:nvPr/>
        </p:nvSpPr>
        <p:spPr>
          <a:xfrm>
            <a:off x="5444455" y="1023150"/>
            <a:ext cx="674754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资金博弈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复合信号源：月调仓日</a:t>
            </a:r>
          </a:p>
          <a:p>
            <a:r>
              <a:rPr lang="zh-C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公募抱团指数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：最新数据高于近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期均值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→Signal=1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（抱团瓦解利好小盘）</a:t>
            </a:r>
          </a:p>
          <a:p>
            <a:r>
              <a:rPr lang="zh-C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权益基金新发规模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：月平均新发规模站上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年均线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→Signal=0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（权益基金新发市场热度升温明显利好大盘）</a:t>
            </a:r>
          </a:p>
          <a:p>
            <a:r>
              <a:rPr lang="zh-C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外资流入意愿指数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美元指数：美元走强时，外资持有人民币资产的汇率风险上升，流入意愿下降。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人民币离岸汇率：人民币贬值（汇率数值上升）时，外资兑换成本增加，流入意愿降低。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中国主权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CDS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利差：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CDS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利差走阔（外资对中国主权信用风险担忧加剧）时，外资要求更高风险补偿，流入意愿减弱。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站上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年均线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→Signal=1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（外资流出利好小盘）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金融市场剩余流动性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银行间市场日均成交额同比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社融同比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复合因子打分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货币周期、信用利差、大小盘相对强度、修正的货币活化指数、资金博弈五个指标，分别给出买入大盘或买入小盘的配置信号，各期取均值作为最终的打分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复合打分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&gt;0.5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则买入小盘、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&lt;0.5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买入大盘，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=0.5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无有效信号等权配置中证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与沪深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指数。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C93368-71C7-1236-5750-D236DAA1C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3" y="1142822"/>
            <a:ext cx="527431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45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B7781-ABEB-B570-291E-6CBEE2FBB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36BE966E-67A5-9F96-6586-45B2159112B6}"/>
              </a:ext>
            </a:extLst>
          </p:cNvPr>
          <p:cNvSpPr/>
          <p:nvPr/>
        </p:nvSpPr>
        <p:spPr>
          <a:xfrm>
            <a:off x="0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BCDBDD52-D149-1C88-9A04-222EB882CD73}"/>
              </a:ext>
            </a:extLst>
          </p:cNvPr>
          <p:cNvSpPr txBox="1"/>
          <p:nvPr/>
        </p:nvSpPr>
        <p:spPr>
          <a:xfrm>
            <a:off x="-126253" y="224420"/>
            <a:ext cx="191850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西南：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因子打分</a:t>
            </a:r>
          </a:p>
        </p:txBody>
      </p:sp>
      <p:sp>
        <p:nvSpPr>
          <p:cNvPr id="54" name="学论网-专注原创-www.xuelun.me">
            <a:extLst>
              <a:ext uri="{FF2B5EF4-FFF2-40B4-BE49-F238E27FC236}">
                <a16:creationId xmlns:a16="http://schemas.microsoft.com/office/drawing/2014/main" id="{C594F74A-BF30-FC93-2192-004E27681112}"/>
              </a:ext>
            </a:extLst>
          </p:cNvPr>
          <p:cNvSpPr/>
          <p:nvPr/>
        </p:nvSpPr>
        <p:spPr>
          <a:xfrm>
            <a:off x="167780" y="791999"/>
            <a:ext cx="1213048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宏观环境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内部：货币周期、信用利差、货币活化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；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外部：外资流入意愿（美元指数）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股票市场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风格动量、相对波动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货币周期</a:t>
            </a:r>
          </a:p>
          <a:p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Shibor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Shibor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月）与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Shibor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周）从长短端构筑择时信号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长端信号：当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Shibor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月）位于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日均线上方时，流动性阶段性呈现紧缩趋势，持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有沪深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指数，其它情况持有中证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指数；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短端信号：当</a:t>
            </a:r>
            <a:r>
              <a:rPr lang="en-US" altLang="zh-CN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Shibor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周）位于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日均线上方时，流动性阶段性呈现紧缩趋势，持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有沪深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指数，其它情况持有中证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指数。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国债到期收益率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选用国债到期收益率（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年）与国债到期收益率（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年）从长短端构筑择时信号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短端信号：当国债到期收益率（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年）位于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日均线上方时，流动性阶段性呈现紧缩趋势，持有沪深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指数，其它情况持有中证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指数；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长端信号：当国债到期收益率（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年）位于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180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日均线上方时，流动性阶段性呈现紧缩趋势，持有沪深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指数，其它情况持有中证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指数。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信用利差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中债国开债到期收益率（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月）、中债国开债到期收益率（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月）、中债中短期票据到期收益率（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AA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月）、中债中短期票据到期收益率（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AA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）（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月）刻画长短端信用利差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短端信号：当信用利差（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9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月）位于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日均线上方时，企业融资成本与融资难度阶段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性呈现上升趋势，持有沪深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指数，其它情况持有中证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指数；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长端信号：当信用利差（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月）位于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日均线上方时，企业融资成本与融资难度阶段</a:t>
            </a:r>
          </a:p>
          <a:p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性呈现上升趋势，持有沪深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300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指数，其它情况持有中证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2000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指数；</a:t>
            </a:r>
          </a:p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 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78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5500F-5DE3-4C7B-827B-4781E09B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21499F63-CC79-AE42-53F2-564FD45342BD}"/>
              </a:ext>
            </a:extLst>
          </p:cNvPr>
          <p:cNvSpPr/>
          <p:nvPr/>
        </p:nvSpPr>
        <p:spPr>
          <a:xfrm>
            <a:off x="0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248DFEE-D40F-9924-726F-CB6E5B144A4C}"/>
              </a:ext>
            </a:extLst>
          </p:cNvPr>
          <p:cNvSpPr txBox="1"/>
          <p:nvPr/>
        </p:nvSpPr>
        <p:spPr>
          <a:xfrm>
            <a:off x="-126253" y="224420"/>
            <a:ext cx="191850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西南：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因子打分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FB6E76F0-5FF8-DFC4-7906-872973BD07B2}"/>
                  </a:ext>
                </a:extLst>
              </p:cNvPr>
              <p:cNvSpPr/>
              <p:nvPr/>
            </p:nvSpPr>
            <p:spPr>
              <a:xfrm>
                <a:off x="5192785" y="494951"/>
                <a:ext cx="7097087" cy="65839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货币活化</a:t>
                </a:r>
                <a:endPara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外资流入</a:t>
                </a: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美元指数择时信号：当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USDX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位于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（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120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）日均线下方时，美元指数下行，美元汇率走弱，外资流入意愿上升，持有沪深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300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指数，其它情况持有中证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2000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指数，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90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日均线信</a:t>
                </a: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号与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120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日均线信号复合构成美元指数择时信号。</a:t>
                </a: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 </a:t>
                </a:r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风格动量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RSI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沪深</m:t>
                              </m:r>
                              <m:r>
                                <m:rPr>
                                  <m:nor/>
                                </m:rP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300</m:t>
                              </m:r>
                              <m:r>
                                <m:rPr>
                                  <m:nor/>
                                </m:rPr>
                                <a:rPr lang="zh-CN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价格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zh-CN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中证</m:t>
                              </m:r>
                              <m:r>
                                <m:rPr>
                                  <m:nor/>
                                </m:rP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2000</m:t>
                              </m:r>
                              <m:r>
                                <m:rPr>
                                  <m:nor/>
                                </m:rPr>
                                <a:rPr lang="zh-CN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</a:rPr>
                                <m:t>价格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买入大盘条件：当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RSI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同时位于三根均线上方时，认定大盘趋势强势延续。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zh-CN" sz="16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相对波动</a:t>
                </a: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成交额相对波动：衡量资金活跃度偏离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成交额波动比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沪深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300</m:t>
                          </m:r>
                          <m: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指数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日成交额标准差</m:t>
                          </m:r>
                        </m:num>
                        <m:den>
                          <m: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中证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2000</m:t>
                          </m:r>
                          <m: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指数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日成交额标准差</m:t>
                          </m:r>
                        </m:den>
                      </m:f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收益率相对波动：衡量价格波动强度偏离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收益率波动比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沪深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300</m:t>
                          </m:r>
                          <m: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指数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日收益率标准差</m:t>
                          </m:r>
                        </m:num>
                        <m:den>
                          <m: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中证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2000</m:t>
                          </m:r>
                          <m: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指数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  <m: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日收益率标准差</m:t>
                          </m:r>
                        </m:den>
                      </m:f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当相对成交额波动位于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日均线上方，大盘相对成交额波动显著上行，大盘风格相对占优，此时持有沪深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300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指数，其它情况持有中证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2000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指数。</a:t>
                </a: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收益率相对波动择时信号：当相对收益率波动位于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40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日均线上方，大盘相对收益率波动显著上行，大盘风格相对占优，此时持有沪深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300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指数，其它情况持有中证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2000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指数。</a:t>
                </a:r>
              </a:p>
              <a:p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FB6E76F0-5FF8-DFC4-7906-872973BD07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785" y="494951"/>
                <a:ext cx="7097087" cy="6583918"/>
              </a:xfrm>
              <a:prstGeom prst="rect">
                <a:avLst/>
              </a:prstGeom>
              <a:blipFill>
                <a:blip r:embed="rId3"/>
                <a:stretch>
                  <a:fillRect l="-515" t="-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E780ECCA-AFAA-D0CE-31D4-B18705DF7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40958"/>
            <a:ext cx="5154936" cy="239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356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805C8-19FE-A5E8-A0EE-3BBBA2FC0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0E0DB918-E076-BD58-68BF-8952C452A65F}"/>
              </a:ext>
            </a:extLst>
          </p:cNvPr>
          <p:cNvSpPr/>
          <p:nvPr/>
        </p:nvSpPr>
        <p:spPr>
          <a:xfrm>
            <a:off x="0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8B024493-D055-CE32-DB81-B2999310DF29}"/>
              </a:ext>
            </a:extLst>
          </p:cNvPr>
          <p:cNvSpPr txBox="1"/>
          <p:nvPr/>
        </p:nvSpPr>
        <p:spPr>
          <a:xfrm>
            <a:off x="-126253" y="224420"/>
            <a:ext cx="1918505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对比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561F67BF-DAE0-C935-3096-9F32D8B91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34867"/>
              </p:ext>
            </p:extLst>
          </p:nvPr>
        </p:nvGraphicFramePr>
        <p:xfrm>
          <a:off x="0" y="1321846"/>
          <a:ext cx="12063421" cy="425196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711368">
                  <a:extLst>
                    <a:ext uri="{9D8B030D-6E8A-4147-A177-3AD203B41FA5}">
                      <a16:colId xmlns:a16="http://schemas.microsoft.com/office/drawing/2014/main" val="3923688227"/>
                    </a:ext>
                  </a:extLst>
                </a:gridCol>
                <a:gridCol w="2495238">
                  <a:extLst>
                    <a:ext uri="{9D8B030D-6E8A-4147-A177-3AD203B41FA5}">
                      <a16:colId xmlns:a16="http://schemas.microsoft.com/office/drawing/2014/main" val="3589589113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3098425230"/>
                    </a:ext>
                  </a:extLst>
                </a:gridCol>
                <a:gridCol w="1489520">
                  <a:extLst>
                    <a:ext uri="{9D8B030D-6E8A-4147-A177-3AD203B41FA5}">
                      <a16:colId xmlns:a16="http://schemas.microsoft.com/office/drawing/2014/main" val="3337900476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3209278021"/>
                    </a:ext>
                  </a:extLst>
                </a:gridCol>
                <a:gridCol w="1269747">
                  <a:extLst>
                    <a:ext uri="{9D8B030D-6E8A-4147-A177-3AD203B41FA5}">
                      <a16:colId xmlns:a16="http://schemas.microsoft.com/office/drawing/2014/main" val="3071787595"/>
                    </a:ext>
                  </a:extLst>
                </a:gridCol>
                <a:gridCol w="745243">
                  <a:extLst>
                    <a:ext uri="{9D8B030D-6E8A-4147-A177-3AD203B41FA5}">
                      <a16:colId xmlns:a16="http://schemas.microsoft.com/office/drawing/2014/main" val="2894021821"/>
                    </a:ext>
                  </a:extLst>
                </a:gridCol>
                <a:gridCol w="609744">
                  <a:extLst>
                    <a:ext uri="{9D8B030D-6E8A-4147-A177-3AD203B41FA5}">
                      <a16:colId xmlns:a16="http://schemas.microsoft.com/office/drawing/2014/main" val="931222191"/>
                    </a:ext>
                  </a:extLst>
                </a:gridCol>
                <a:gridCol w="602561">
                  <a:extLst>
                    <a:ext uri="{9D8B030D-6E8A-4147-A177-3AD203B41FA5}">
                      <a16:colId xmlns:a16="http://schemas.microsoft.com/office/drawing/2014/main" val="2069911927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3017021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策略类型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策略名称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主要代理指数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回测周期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年化收益率</a:t>
                      </a: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zh-CN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策略</a:t>
                      </a: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年化超额收益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最大回撤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胜率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盈亏比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原策略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002463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动量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国金：基于价格和成交量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上证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</a:t>
                      </a:r>
                      <a:b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</a:b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中证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2006.01.01-2015.03.27</a:t>
                      </a: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N=20)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15.70%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21.90%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37%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2.614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年化收益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42.19%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最大回撤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-27.01%</a:t>
                      </a:r>
                      <a:b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盈亏比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1.40</a:t>
                      </a:r>
                      <a:b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N=22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9674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渤海：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RSI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沪深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300</a:t>
                      </a:r>
                      <a:b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</a:b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中证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80867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Logit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浙商：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月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RSI &amp; 6</a:t>
                      </a: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月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PSY&amp; 12</a:t>
                      </a: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月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PSY &amp; 1</a:t>
                      </a: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月成交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中证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</a:t>
                      </a:r>
                      <a:b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</a:b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中证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2010.01-2012.08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27%(</a:t>
                      </a: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年化配对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)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9%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~70%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年化收益率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: 7.62%</a:t>
                      </a:r>
                    </a:p>
                    <a:p>
                      <a:pPr algn="ctr">
                        <a:buNone/>
                      </a:pP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最大回撤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: -13.45%</a:t>
                      </a:r>
                      <a:b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N=20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extLst>
                  <a:ext uri="{0D108BD9-81ED-4DB2-BD59-A6C34878D82A}">
                    <a16:rowId xmlns:a16="http://schemas.microsoft.com/office/drawing/2014/main" val="24048427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海通：，滞后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期的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CPI</a:t>
                      </a: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同比的环比增速、滞后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期的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M2</a:t>
                      </a: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同</a:t>
                      </a: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比的环比增速、大小盘收益差、小盘组合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MACD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海通大盘</a:t>
                      </a: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</a:t>
                      </a:r>
                      <a:b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</a:br>
                      <a:r>
                        <a:rPr lang="zh-CN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海通小盘</a:t>
                      </a: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200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2007.02-2009.07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48.28%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28.81%</a:t>
                      </a: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（沪深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300</a:t>
                      </a: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77%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extLst>
                  <a:ext uri="{0D108BD9-81ED-4DB2-BD59-A6C34878D82A}">
                    <a16:rowId xmlns:a16="http://schemas.microsoft.com/office/drawing/2014/main" val="38291229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申万：有序多分类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logit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沪深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300</a:t>
                      </a:r>
                      <a:b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</a:b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中证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2007.05-2016.10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399.39%</a:t>
                      </a: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（策略轮动收益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18.63%</a:t>
                      </a: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</a:t>
                      </a:r>
                      <a:b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</a:b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143.79%</a:t>
                      </a: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（中证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</a:t>
                      </a: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）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61%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1.49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年化收益率：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30.01%</a:t>
                      </a:r>
                      <a:b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最大回撤：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-29.29%</a:t>
                      </a:r>
                      <a:b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N=22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extLst>
                  <a:ext uri="{0D108BD9-81ED-4DB2-BD59-A6C34878D82A}">
                    <a16:rowId xmlns:a16="http://schemas.microsoft.com/office/drawing/2014/main" val="317029413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中泰：信贷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+logit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沪深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300</a:t>
                      </a:r>
                      <a:b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</a:b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中证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500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2011-2019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14.10%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9.20%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68.60%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年化收益率：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17.18%</a:t>
                      </a:r>
                      <a:b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最大回撤：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-19.26%</a:t>
                      </a:r>
                      <a:b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N=8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extLst>
                  <a:ext uri="{0D108BD9-81ED-4DB2-BD59-A6C34878D82A}">
                    <a16:rowId xmlns:a16="http://schemas.microsoft.com/office/drawing/2014/main" val="34727495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特征提取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趋势识别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开源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沪深</a:t>
                      </a: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300</a:t>
                      </a:r>
                      <a:b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</a:br>
                      <a:r>
                        <a:rPr lang="zh-CN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创业板指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2012-2020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29.43%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38.01%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62%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年化收益率：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33.13%</a:t>
                      </a:r>
                      <a:b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最大回撤：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-21.85%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2506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市值因子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方正：技术面</a:t>
                      </a: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资金面</a:t>
                      </a: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+</a:t>
                      </a:r>
                      <a:r>
                        <a:rPr lang="zh-CN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基本面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沪深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300</a:t>
                      </a:r>
                      <a:b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</a:b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中证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1000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2013-2019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29.91%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11.46%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65.79%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年化收益率：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36.99%</a:t>
                      </a:r>
                      <a:b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最大回撤：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-19.85%</a:t>
                      </a:r>
                      <a:b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N=8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/>
                </a:tc>
                <a:extLst>
                  <a:ext uri="{0D108BD9-81ED-4DB2-BD59-A6C34878D82A}">
                    <a16:rowId xmlns:a16="http://schemas.microsoft.com/office/drawing/2014/main" val="1338937590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多因子打分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华鑫：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5</a:t>
                      </a: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因子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沪深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300</a:t>
                      </a:r>
                      <a:b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</a:b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中证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2000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2015-2023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12.08%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12.87%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32.46%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endParaRPr lang="zh-CN" sz="900" kern="10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年化收益率：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7.26%</a:t>
                      </a:r>
                      <a:b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最大回撤：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-21.96%</a:t>
                      </a:r>
                      <a:b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N=5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86399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西南：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6</a:t>
                      </a: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因子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沪深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300</a:t>
                      </a:r>
                      <a:b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</a:br>
                      <a:r>
                        <a:rPr 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中证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2000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2013-2023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31.04%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24.26%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37.23%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-</a:t>
                      </a:r>
                      <a:r>
                        <a:rPr 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 </a:t>
                      </a: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年化收益率：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24.82%</a:t>
                      </a:r>
                      <a:b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zh-CN" altLang="en-US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最大回撤：</a:t>
                      </a: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-22.51%</a:t>
                      </a:r>
                      <a:b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</a:br>
                      <a:r>
                        <a:rPr lang="en-US" altLang="zh-CN" sz="900" kern="100" dirty="0">
                          <a:effectLst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Times New Roman" panose="02020603050405020304" pitchFamily="18" charset="0"/>
                        </a:rPr>
                        <a:t>N=22</a:t>
                      </a:r>
                      <a:endParaRPr lang="zh-CN" alt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endParaRPr lang="zh-CN" sz="900" kern="100" dirty="0">
                        <a:effectLst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44401" marR="44401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731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162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D05AB-77EC-32BB-026F-930945AF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33A280D6-1052-337B-4FD7-1FC241503BDB}"/>
              </a:ext>
            </a:extLst>
          </p:cNvPr>
          <p:cNvSpPr/>
          <p:nvPr/>
        </p:nvSpPr>
        <p:spPr>
          <a:xfrm>
            <a:off x="102756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1702ACE6-DD79-68BD-E3B5-2EEFFD57D766}"/>
              </a:ext>
            </a:extLst>
          </p:cNvPr>
          <p:cNvSpPr txBox="1"/>
          <p:nvPr/>
        </p:nvSpPr>
        <p:spPr>
          <a:xfrm>
            <a:off x="245855" y="106846"/>
            <a:ext cx="1344000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国金：基于价格和成交量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C91738A1-124F-855E-A77D-65BD931E4F6E}"/>
                  </a:ext>
                </a:extLst>
              </p:cNvPr>
              <p:cNvSpPr/>
              <p:nvPr/>
            </p:nvSpPr>
            <p:spPr>
              <a:xfrm>
                <a:off x="5793024" y="140402"/>
                <a:ext cx="6153121" cy="77463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大盘风格：上证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                 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小盘风格：中证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累计超额收益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CER</a:t>
                </a:r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style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market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𝐶𝐸𝑅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 </m:t>
                          </m:r>
                        </m:e>
                      </m:nary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交易量均值占比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style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total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𝑉𝑀𝐴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nary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</a:t>
                </a:r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参数范围：累计超额收益的计算区间（参数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A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）在模型中遍历所有整数从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到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天，以测试不同窗口长度的敏感性（实证结果显示最优参数为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天）。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如果计算区间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N=20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天，则当前天的累计超额收益为过去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天超额收益的累加值。</a:t>
                </a: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C91738A1-124F-855E-A77D-65BD931E4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3024" y="140402"/>
                <a:ext cx="6153121" cy="7746351"/>
              </a:xfrm>
              <a:prstGeom prst="rect">
                <a:avLst/>
              </a:prstGeom>
              <a:blipFill>
                <a:blip r:embed="rId3"/>
                <a:stretch>
                  <a:fillRect l="-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B3C14791-2341-FFE6-4FC9-C22FBDE01D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898846"/>
            <a:ext cx="5616261" cy="3908659"/>
          </a:xfrm>
          <a:prstGeom prst="rect">
            <a:avLst/>
          </a:prstGeom>
        </p:spPr>
      </p:pic>
      <p:sp>
        <p:nvSpPr>
          <p:cNvPr id="2" name="学论网-专注原创-www.xuelun.me">
            <a:extLst>
              <a:ext uri="{FF2B5EF4-FFF2-40B4-BE49-F238E27FC236}">
                <a16:creationId xmlns:a16="http://schemas.microsoft.com/office/drawing/2014/main" id="{BCB6D0F2-180A-7608-D279-DAE8DE02A7F6}"/>
              </a:ext>
            </a:extLst>
          </p:cNvPr>
          <p:cNvSpPr/>
          <p:nvPr/>
        </p:nvSpPr>
        <p:spPr>
          <a:xfrm>
            <a:off x="102756" y="4966896"/>
            <a:ext cx="5513505" cy="32497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 </a:t>
            </a:r>
            <a:r>
              <a:rPr lang="zh-CN" altLang="en-US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上证</a:t>
            </a:r>
            <a:r>
              <a:rPr lang="en-US" altLang="zh-CN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50,t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&gt;CER </a:t>
            </a:r>
            <a:r>
              <a:rPr lang="zh-CN" altLang="en-US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中证</a:t>
            </a:r>
            <a:r>
              <a:rPr lang="en-US" altLang="zh-CN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500,t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且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CER </a:t>
            </a:r>
            <a:r>
              <a:rPr lang="zh-CN" altLang="en-US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上证</a:t>
            </a:r>
            <a:r>
              <a:rPr lang="en-US" altLang="zh-CN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50,t−1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&gt;CER </a:t>
            </a:r>
            <a:r>
              <a:rPr lang="zh-CN" altLang="en-US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中证</a:t>
            </a:r>
            <a:r>
              <a:rPr lang="en-US" altLang="zh-CN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500,t−1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（连续两天条件），同时 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VMA </a:t>
            </a:r>
            <a:r>
              <a:rPr lang="zh-CN" altLang="en-US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上证</a:t>
            </a:r>
            <a:r>
              <a:rPr lang="en-US" altLang="zh-CN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50,t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&gt;VMA </a:t>
            </a:r>
            <a:r>
              <a:rPr lang="zh-CN" altLang="en-US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上证</a:t>
            </a:r>
            <a:r>
              <a:rPr lang="en-US" altLang="zh-CN" sz="16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50,t−1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，则触发大盘信号。</a:t>
            </a: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95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5A234-BD71-74AA-574F-4B3BDBA15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A0C2B52-947E-6BE7-4F55-9A15DAB448D8}"/>
              </a:ext>
            </a:extLst>
          </p:cNvPr>
          <p:cNvSpPr/>
          <p:nvPr/>
        </p:nvSpPr>
        <p:spPr>
          <a:xfrm>
            <a:off x="102756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3C8624D1-BF5E-1435-8100-5DAF350B93BF}"/>
              </a:ext>
            </a:extLst>
          </p:cNvPr>
          <p:cNvSpPr txBox="1"/>
          <p:nvPr/>
        </p:nvSpPr>
        <p:spPr>
          <a:xfrm>
            <a:off x="245855" y="106846"/>
            <a:ext cx="1344000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渤海证券：大小盘风格轮动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3E242F71-3081-96BC-D0D5-8B01404FAD97}"/>
                  </a:ext>
                </a:extLst>
              </p:cNvPr>
              <p:cNvSpPr/>
              <p:nvPr/>
            </p:nvSpPr>
            <p:spPr>
              <a:xfrm>
                <a:off x="6371864" y="2002758"/>
                <a:ext cx="6153121" cy="36690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沪深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300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指数和中证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500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指数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申万大盘指数和申万小盘指数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相对强弱指标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RS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</m:t>
                        </m:r>
                      </m:sub>
                    </m:sSub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Ln</m:t>
                    </m:r>
                    <m:d>
                      <m:d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Inde</m:t>
                            </m:r>
                            <m:sSubSup>
                              <m:sSubSup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t</m:t>
                                </m:r>
                              </m:sub>
                              <m:sup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Inde</m:t>
                            </m:r>
                            <m:sSubSup>
                              <m:sSubSup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t</m:t>
                                </m:r>
                              </m:sub>
                              <m:sup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</m:oMath>
                </a14:m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时点小盘相对于大盘的溢价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Inde</m:t>
                    </m:r>
                    <m:sSubSup>
                      <m:sSubSup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</m:t>
                        </m:r>
                      </m:sub>
                      <m:sup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时点小盘指数价格，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Inde</m:t>
                    </m:r>
                    <m:sSubSup>
                      <m:sSubSup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t</m:t>
                        </m:r>
                      </m:sub>
                      <m:sup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时点大盘指数价格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RSI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趋势向上，小盘股相对大盘股表现偏强，小盘股溢价上升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报告没有回测</a:t>
                </a:r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3E242F71-3081-96BC-D0D5-8B01404FAD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864" y="2002758"/>
                <a:ext cx="6153121" cy="3669018"/>
              </a:xfrm>
              <a:prstGeom prst="rect">
                <a:avLst/>
              </a:prstGeom>
              <a:blipFill>
                <a:blip r:embed="rId3"/>
                <a:stretch>
                  <a:fillRect l="-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594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ED6A-A2A4-6BBA-FA19-1178CCD55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54FC104B-25D4-79AC-5D25-B6497A30A735}"/>
              </a:ext>
            </a:extLst>
          </p:cNvPr>
          <p:cNvSpPr/>
          <p:nvPr/>
        </p:nvSpPr>
        <p:spPr>
          <a:xfrm>
            <a:off x="102756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1542ABB4-A874-A859-D4BF-15BBCBFCBC52}"/>
              </a:ext>
            </a:extLst>
          </p:cNvPr>
          <p:cNvSpPr txBox="1"/>
          <p:nvPr/>
        </p:nvSpPr>
        <p:spPr>
          <a:xfrm>
            <a:off x="245855" y="190736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Logit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：浙商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060867E2-F5E4-2267-E331-3E4EE0A4F24D}"/>
                  </a:ext>
                </a:extLst>
              </p:cNvPr>
              <p:cNvSpPr/>
              <p:nvPr/>
            </p:nvSpPr>
            <p:spPr>
              <a:xfrm>
                <a:off x="5616261" y="22956"/>
                <a:ext cx="6575739" cy="76025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Logit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模型：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𝑃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(</m:t>
                      </m:r>
                      <m:r>
                        <a:rPr lang="zh-CN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中证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500</m:t>
                      </m:r>
                      <m:r>
                        <a:rPr lang="zh-CN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收益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&gt;</m:t>
                      </m:r>
                      <m:r>
                        <a:rPr lang="zh-CN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中证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100</m:t>
                      </m:r>
                      <m:r>
                        <a:rPr lang="zh-CN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收益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)</m:t>
                      </m:r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Logit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ln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6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zh-CN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CN" sz="16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=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naryPr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,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𝑡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&gt;0.65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，超配小盘股；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𝑝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&lt;0.35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，大盘股；否则空仓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PE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差值对风格轮动负相关性最大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PE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diff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PE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中证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500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PE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中证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sub>
                      </m:sSub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取成分股市盈率（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TTM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）中位数，反映大小盘估值相对溢价</a:t>
                </a: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差值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&gt;20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倍，小盘股估值泡沫较大，相对大盘股走势减弱可能性加大，配置大盘</a:t>
                </a: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差值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&lt;10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倍，大盘股估值优势减弱，跑输小盘股可能性加大，配置小盘</a:t>
                </a: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</a:t>
                </a:r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RSI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差值与风格轮动存在正相关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RSI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=100−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zh-CN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m:t>近</m:t>
                              </m:r>
                              <m:r>
                                <m:rPr>
                                  <m:nor/>
                                </m:rP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zh-CN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m:t>月平均涨幅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zh-CN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m:t>近</m:t>
                              </m:r>
                              <m:r>
                                <m:rPr>
                                  <m:nor/>
                                </m:rP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m:t>3</m:t>
                              </m:r>
                              <m:r>
                                <m:rPr>
                                  <m:nor/>
                                </m:rPr>
                                <a:rPr lang="zh-CN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</a:rPr>
                                <m:t>月平均跌幅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短期趋势强度（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&gt;70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超买，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&lt;30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超卖）</a:t>
                </a: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</a:t>
                </a:r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6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PSY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差值与后市风格走势负相关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PSY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近</m:t>
                          </m:r>
                          <m:r>
                            <m:rPr>
                              <m:nor/>
                            </m:rP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6</m:t>
                          </m:r>
                          <m:r>
                            <m:rPr>
                              <m:nor/>
                            </m:rP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月上涨天数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总交易日数</m:t>
                          </m:r>
                        </m:den>
                      </m:f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月成交量比值与后市风格轮动负相关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Volume</m:t>
                      </m:r>
                      <m:r>
                        <m:rPr>
                          <m:nor/>
                        </m:rP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Ratio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中证500近1月成交量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中证100近1月成交量</m:t>
                          </m:r>
                        </m:den>
                      </m:f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  <a:p>
                <a:endParaRPr lang="zh-CN" altLang="zh-CN" sz="1600" dirty="0"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060867E2-F5E4-2267-E331-3E4EE0A4F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261" y="22956"/>
                <a:ext cx="6575739" cy="7602530"/>
              </a:xfrm>
              <a:prstGeom prst="rect">
                <a:avLst/>
              </a:prstGeom>
              <a:blipFill>
                <a:blip r:embed="rId3"/>
                <a:stretch>
                  <a:fillRect l="-463" t="-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E934BC0-46CE-A66A-BAE3-1B3E9F79A2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861359"/>
            <a:ext cx="5513505" cy="2358378"/>
          </a:xfrm>
          <a:prstGeom prst="rect">
            <a:avLst/>
          </a:prstGeom>
        </p:spPr>
      </p:pic>
      <p:sp>
        <p:nvSpPr>
          <p:cNvPr id="2" name="学论网-专注原创-www.xuelun.me">
            <a:extLst>
              <a:ext uri="{FF2B5EF4-FFF2-40B4-BE49-F238E27FC236}">
                <a16:creationId xmlns:a16="http://schemas.microsoft.com/office/drawing/2014/main" id="{6B5C0496-C510-5C26-8A97-221B444A4307}"/>
              </a:ext>
            </a:extLst>
          </p:cNvPr>
          <p:cNvSpPr/>
          <p:nvPr/>
        </p:nvSpPr>
        <p:spPr>
          <a:xfrm>
            <a:off x="102756" y="4812707"/>
            <a:ext cx="5513505" cy="3003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模型一：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RSI &amp; 12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PSY &amp; PE &amp; 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月成交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模型二：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RSI &amp; 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PSY&amp; 12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PSY &amp; 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月成交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模型二的配对收益高达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89%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，年化配对收益达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，最大回撤只有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，配置收益（不做空）为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-7.4%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，远远跑赢大盘。</a:t>
            </a:r>
          </a:p>
          <a:p>
            <a:pPr>
              <a:lnSpc>
                <a:spcPct val="150000"/>
              </a:lnSpc>
            </a:pPr>
            <a:endParaRPr lang="zh-CN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190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A9547-72A8-B040-8237-952AFD981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47AA7727-8B16-0590-5298-BC02E0DB2F5E}"/>
              </a:ext>
            </a:extLst>
          </p:cNvPr>
          <p:cNvSpPr/>
          <p:nvPr/>
        </p:nvSpPr>
        <p:spPr>
          <a:xfrm>
            <a:off x="102756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9829B774-51B5-F938-67CE-971F93CD197C}"/>
              </a:ext>
            </a:extLst>
          </p:cNvPr>
          <p:cNvSpPr txBox="1"/>
          <p:nvPr/>
        </p:nvSpPr>
        <p:spPr>
          <a:xfrm>
            <a:off x="245855" y="190736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Logit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：海通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A2B0216E-1A4F-65B0-F085-E1C8111439F7}"/>
                  </a:ext>
                </a:extLst>
              </p:cNvPr>
              <p:cNvSpPr/>
              <p:nvPr/>
            </p:nvSpPr>
            <p:spPr>
              <a:xfrm>
                <a:off x="5616261" y="22956"/>
                <a:ext cx="6575739" cy="6379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None/>
                </a:pP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大盘组合跑赢小盘组合（收益价差为负），或小盘组合跑赢大盘组合（收益价差为正）。</a:t>
                </a: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lang="zh-CN" altLang="zh-CN" sz="16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lang="en-US" altLang="zh-CN" sz="16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𝑃𝑟𝑜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1600" i="1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600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  <m:r>
                            <a:rPr lang="en-US" altLang="zh-CN" sz="1600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16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n-US" altLang="zh-CN" sz="1600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∣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altLang="zh-CN" sz="1600" i="1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1600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600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)&amp;=</m:t>
                          </m:r>
                          <m:r>
                            <a:rPr lang="en-US" altLang="zh-CN" sz="16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𝑃𝑟𝑜𝑏</m:t>
                          </m:r>
                          <m:r>
                            <a:rPr lang="en-US" altLang="zh-CN" sz="1600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16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𝑟𝑒𝑡𝑢𝑟</m:t>
                          </m:r>
                          <m:sSub>
                            <m:sSub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600" i="1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𝑌</m:t>
                              </m:r>
                              <m:r>
                                <a:rPr lang="en-US" altLang="zh-CN" sz="1600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altLang="zh-CN" sz="1600" i="1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1600" i="1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𝑖𝑠𝑚𝑎𝑥</m:t>
                          </m:r>
                          <m:r>
                            <a:rPr lang="en-US" altLang="zh-CN" sz="1600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e>
                          <m:r>
                            <a:rPr lang="en-US" altLang="zh-CN" sz="1600" kern="100" smtClean="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&amp;=</m:t>
                          </m:r>
                          <m:f>
                            <m:fPr>
                              <m:ctrlPr>
                                <a:rPr lang="zh-CN" altLang="zh-CN" sz="16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  <m:r>
                                <a:rPr lang="en-US" altLang="zh-CN" sz="1600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i="1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zh-CN" sz="1600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600" i="1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600" i="1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𝑘𝑡</m:t>
                                  </m:r>
                                  <m:r>
                                    <a:rPr lang="en-US" altLang="zh-CN" sz="1600" i="1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1600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i="1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1600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𝐽</m:t>
                                  </m:r>
                                  <m:r>
                                    <a:rPr lang="en-US" altLang="zh-CN" sz="1600" i="1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p>
                                <m:e>
                                  <m:r>
                                    <a:rPr lang="en-US" altLang="zh-CN" sz="1600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r>
                                <m:rPr>
                                  <m:sty m:val="p"/>
                                </m:rPr>
                                <a:rPr lang="en-US" altLang="zh-CN" sz="1600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exp</m:t>
                              </m:r>
                              <m:r>
                                <a:rPr lang="en-US" altLang="zh-CN" sz="1600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⁡(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1600" i="1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600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r>
                                    <a:rPr lang="en-US" altLang="zh-CN" sz="1600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1600" i="1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16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zh-CN" sz="1600" i="1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𝑘𝑡</m:t>
                                  </m:r>
                                  <m:r>
                                    <a:rPr lang="en-US" altLang="zh-CN" sz="1600" i="1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kern="100" smtClean="0">
                                      <a:effectLst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600" kern="100" smtClean="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eqArr>
                    </m:oMath>
                  </m:oMathPara>
                </a14:m>
                <a:endParaRPr lang="zh-CN" altLang="zh-CN" sz="1600" kern="100" dirty="0">
                  <a:effectLst/>
                  <a:latin typeface="DengXian" panose="02010600030101010101" pitchFamily="2" charset="-122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𝑘𝑡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：为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(t-1)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时刻所有因子的表现情况</a:t>
                </a: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just">
                  <a:buNone/>
                </a:pPr>
                <a:endPara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滞后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期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CPI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同比的环比增速（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CPI(t-1)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CPI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环比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CPI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CPI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CPI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滞后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期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M2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同比的环比增速（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M2(t-1)_t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环比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M</m:t>
                          </m:r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×100%</m:t>
                      </m:r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大小盘收益差（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SMB=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小盘收益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大盘收益）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SMB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小盘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m:t>大盘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小盘指数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MACD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指标（参数：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日快速移动平均、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26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日慢速移动平均、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9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日离差平均值）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DIF</m:t>
                            </m:r>
                          </m:e>
                          <m:e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EMA</m:t>
                                </m:r>
                              </m:e>
                              <m:sub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EMA</m:t>
                                </m:r>
                              </m:e>
                              <m:sub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26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DEA</m:t>
                            </m:r>
                          </m:e>
                          <m:e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EMA</m:t>
                                </m:r>
                              </m:e>
                              <m:sub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DIF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MACD</m:t>
                            </m:r>
                          </m:e>
                          <m:e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=2×</m:t>
                            </m:r>
                            <m:d>
                              <m:dPr>
                                <m:ctrlPr>
                                  <a:rPr lang="zh-CN" altLang="zh-CN" sz="16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DIF</m:t>
                                </m:r>
                                <m: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DEA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EMA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EMA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N=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周期，如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12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/26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日）</a:t>
                </a:r>
              </a:p>
              <a:p>
                <a:pPr algn="just">
                  <a:buNone/>
                </a:pPr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A2B0216E-1A4F-65B0-F085-E1C811143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261" y="22956"/>
                <a:ext cx="6575739" cy="6379888"/>
              </a:xfrm>
              <a:prstGeom prst="rect">
                <a:avLst/>
              </a:prstGeom>
              <a:blipFill>
                <a:blip r:embed="rId3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257C2C41-25F5-5AB2-A3AC-42B281289E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7003" y="878136"/>
            <a:ext cx="5550508" cy="2829797"/>
          </a:xfrm>
          <a:prstGeom prst="rect">
            <a:avLst/>
          </a:prstGeom>
        </p:spPr>
      </p:pic>
      <p:sp>
        <p:nvSpPr>
          <p:cNvPr id="2" name="学论网-专注原创-www.xuelun.me">
            <a:extLst>
              <a:ext uri="{FF2B5EF4-FFF2-40B4-BE49-F238E27FC236}">
                <a16:creationId xmlns:a16="http://schemas.microsoft.com/office/drawing/2014/main" id="{85D396E5-0E9C-4195-DD6A-1C199F5640A9}"/>
              </a:ext>
            </a:extLst>
          </p:cNvPr>
          <p:cNvSpPr/>
          <p:nvPr/>
        </p:nvSpPr>
        <p:spPr>
          <a:xfrm>
            <a:off x="102756" y="4402413"/>
            <a:ext cx="5513505" cy="2264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个月度数据的预测中，达到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的准确率。轮动策略的累计收益达到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167.72%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。同期沪深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涨幅为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56.6%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，上证指数涨幅为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22.5%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。策略收益为沪深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</a:t>
            </a: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收益的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2.96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倍。沪深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的年化收益为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19.47%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，策略年化收益为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48.28%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8405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973A5-DB10-EBEC-7EC3-143A9959F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E064FA9A-9A51-26B8-CB8A-B9FBD365C12D}"/>
              </a:ext>
            </a:extLst>
          </p:cNvPr>
          <p:cNvSpPr/>
          <p:nvPr/>
        </p:nvSpPr>
        <p:spPr>
          <a:xfrm>
            <a:off x="102756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108A019C-B0DD-6D70-342D-256FCBFFC321}"/>
              </a:ext>
            </a:extLst>
          </p:cNvPr>
          <p:cNvSpPr txBox="1"/>
          <p:nvPr/>
        </p:nvSpPr>
        <p:spPr>
          <a:xfrm>
            <a:off x="245855" y="190736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Logit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：申万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2722797D-C6EF-5D5F-B958-CB295168E59C}"/>
                  </a:ext>
                </a:extLst>
              </p:cNvPr>
              <p:cNvSpPr/>
              <p:nvPr/>
            </p:nvSpPr>
            <p:spPr>
              <a:xfrm>
                <a:off x="5968599" y="4603398"/>
                <a:ext cx="6575739" cy="20253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标准二分类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logit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事件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，小盘股占优</a:t>
                </a: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事件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，大盘股占优</a:t>
                </a: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P=P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（事件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），小盘占优概率</a:t>
                </a:r>
              </a:p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P&gt;0.5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，配置小盘指数</a:t>
                </a:r>
              </a:p>
            </p:txBody>
          </p:sp>
        </mc:Choice>
        <mc:Fallback xmlns="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2722797D-C6EF-5D5F-B958-CB295168E5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599" y="4603398"/>
                <a:ext cx="6575739" cy="2025363"/>
              </a:xfrm>
              <a:prstGeom prst="rect">
                <a:avLst/>
              </a:prstGeom>
              <a:blipFill>
                <a:blip r:embed="rId3"/>
                <a:stretch>
                  <a:fillRect l="-463" t="-904" b="-3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D4A02281-0BD0-7548-1885-389974CF31B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2756" y="888073"/>
            <a:ext cx="5097932" cy="3418266"/>
          </a:xfrm>
          <a:prstGeom prst="rect">
            <a:avLst/>
          </a:prstGeom>
        </p:spPr>
      </p:pic>
      <p:sp>
        <p:nvSpPr>
          <p:cNvPr id="2" name="学论网-专注原创-www.xuelun.me">
            <a:extLst>
              <a:ext uri="{FF2B5EF4-FFF2-40B4-BE49-F238E27FC236}">
                <a16:creationId xmlns:a16="http://schemas.microsoft.com/office/drawing/2014/main" id="{74E2EF44-2F96-35D9-FB0C-077D2D885F72}"/>
              </a:ext>
            </a:extLst>
          </p:cNvPr>
          <p:cNvSpPr/>
          <p:nvPr/>
        </p:nvSpPr>
        <p:spPr>
          <a:xfrm>
            <a:off x="102756" y="4603398"/>
            <a:ext cx="5513505" cy="1895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2007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月初至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月末，轮动策略收益率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254.44%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，同期沪深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指数下跌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6.25%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，中证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指数上涨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143.79%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。轮动策略换手率较低，期间内买卖合计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次，如果计入双边各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0.5%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的交易成本，轮动策略上涨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203.43%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，仍然跑赢中证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5EDD9D-131B-E7DA-EF56-07401977A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888073"/>
            <a:ext cx="5405306" cy="353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04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5E7EF-9265-0029-E55C-569506438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32789B4C-52F3-7808-CF8D-BD1A8A10EB66}"/>
              </a:ext>
            </a:extLst>
          </p:cNvPr>
          <p:cNvSpPr/>
          <p:nvPr/>
        </p:nvSpPr>
        <p:spPr>
          <a:xfrm>
            <a:off x="102756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0DCF2124-D6FB-E233-7EB1-E9577D7210E6}"/>
              </a:ext>
            </a:extLst>
          </p:cNvPr>
          <p:cNvSpPr txBox="1"/>
          <p:nvPr/>
        </p:nvSpPr>
        <p:spPr>
          <a:xfrm>
            <a:off x="245855" y="190736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Logit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：申万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DDB27CDF-A004-82B7-00D0-D4B1A04F79D1}"/>
                  </a:ext>
                </a:extLst>
              </p:cNvPr>
              <p:cNvSpPr/>
              <p:nvPr/>
            </p:nvSpPr>
            <p:spPr>
              <a:xfrm>
                <a:off x="5926654" y="4287403"/>
                <a:ext cx="6575739" cy="25178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有序多分类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logit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模型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d>
                        <m:d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16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16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zh-CN" sz="1600" i="1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16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altLang="zh-CN" sz="16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1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60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∈{0,1,2},</m:t>
                    </m:r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为事件类型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的累计概率</a:t>
                </a: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事件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，大盘指数大幅跑输小盘指数</a:t>
                </a: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事件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，大盘指数小幅跑输小盘指数</a:t>
                </a: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事件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，大盘指数小幅跑赢小盘指数</a:t>
                </a: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事件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，大盘指数大幅跑赢小盘指数</a:t>
                </a: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小盘占优总概率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=P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（事件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+P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（事件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=1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&gt;0.5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，配置小盘指数</a:t>
                </a:r>
              </a:p>
            </p:txBody>
          </p:sp>
        </mc:Choice>
        <mc:Fallback xmlns="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DDB27CDF-A004-82B7-00D0-D4B1A04F7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6654" y="4287403"/>
                <a:ext cx="6575739" cy="2517805"/>
              </a:xfrm>
              <a:prstGeom prst="rect">
                <a:avLst/>
              </a:prstGeom>
              <a:blipFill>
                <a:blip r:embed="rId3"/>
                <a:stretch>
                  <a:fillRect l="-463" t="-726" b="-21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0E536639-E174-A111-7C35-AECF737EB1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2756" y="769268"/>
            <a:ext cx="5089156" cy="3418266"/>
          </a:xfrm>
          <a:prstGeom prst="rect">
            <a:avLst/>
          </a:prstGeom>
        </p:spPr>
      </p:pic>
      <p:sp>
        <p:nvSpPr>
          <p:cNvPr id="2" name="学论网-专注原创-www.xuelun.me">
            <a:extLst>
              <a:ext uri="{FF2B5EF4-FFF2-40B4-BE49-F238E27FC236}">
                <a16:creationId xmlns:a16="http://schemas.microsoft.com/office/drawing/2014/main" id="{DE6DFD81-F032-9C36-F784-BD7C04B4D529}"/>
              </a:ext>
            </a:extLst>
          </p:cNvPr>
          <p:cNvSpPr/>
          <p:nvPr/>
        </p:nvSpPr>
        <p:spPr>
          <a:xfrm>
            <a:off x="102756" y="4603398"/>
            <a:ext cx="5513505" cy="1526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有序多分类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模型轮动策略收益率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399.39%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，远超同期沪深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-6.25%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、中证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1000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143.79%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的表现，同时也大幅超越标准二分类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Logistic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254.44%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的轮动收益。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6DB1F9-7381-EB9C-BF14-621F0B6E17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926654" y="769268"/>
            <a:ext cx="5405306" cy="351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622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56D20-8B08-92F1-1BB7-7744D031F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0EBA512-3D14-F8C5-95C8-278C96BDDE8A}"/>
              </a:ext>
            </a:extLst>
          </p:cNvPr>
          <p:cNvSpPr/>
          <p:nvPr/>
        </p:nvSpPr>
        <p:spPr>
          <a:xfrm>
            <a:off x="102756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E37EF15E-1DA1-6B6D-4C0B-C0901B9E9080}"/>
              </a:ext>
            </a:extLst>
          </p:cNvPr>
          <p:cNvSpPr txBox="1"/>
          <p:nvPr/>
        </p:nvSpPr>
        <p:spPr>
          <a:xfrm>
            <a:off x="245855" y="190736"/>
            <a:ext cx="1344000" cy="343159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Logit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：申万</a:t>
            </a:r>
          </a:p>
        </p:txBody>
      </p:sp>
      <p:sp>
        <p:nvSpPr>
          <p:cNvPr id="54" name="学论网-专注原创-www.xuelun.me">
            <a:extLst>
              <a:ext uri="{FF2B5EF4-FFF2-40B4-BE49-F238E27FC236}">
                <a16:creationId xmlns:a16="http://schemas.microsoft.com/office/drawing/2014/main" id="{B25C6317-8A60-325C-71F1-D6885D2DDC4D}"/>
              </a:ext>
            </a:extLst>
          </p:cNvPr>
          <p:cNvSpPr/>
          <p:nvPr/>
        </p:nvSpPr>
        <p:spPr>
          <a:xfrm>
            <a:off x="6512503" y="1203208"/>
            <a:ext cx="557674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因子筛选规则：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每月末将全部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个因子纳入回归模型。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通过显著性检验（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&lt;0.1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）自动筛选有效因子。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仅保留显著因子参与下一期预测（如某月仅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个因子显著，则模型仅用这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个因子）。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滚动参数估计​​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​​样本期长度​​：测试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20/30/.../100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个月，最优为​​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个月​​（中短期因素主导）。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​​滚动更新​​：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[t-20, t-1]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月数据训练模型 → 估计系数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α,β</a:t>
            </a:r>
            <a:r>
              <a:rPr lang="en-US" altLang="zh-CN" sz="1600" baseline="-25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代入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期因子值 → 预测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t+1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期事件概率；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时间步进至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t+1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，重新训练模型并预测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t+2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期，循环至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月。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宏观数据​​：预测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t+1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期时，使用​​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t-1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期公布的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期宏观数据​​（如预测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月风格，用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​​价量数据​​：使用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期结束时数据（如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月末收盘价、波动率）。</a:t>
            </a:r>
          </a:p>
        </p:txBody>
      </p:sp>
      <p:sp>
        <p:nvSpPr>
          <p:cNvPr id="2" name="学论网-专注原创-www.xuelun.me">
            <a:extLst>
              <a:ext uri="{FF2B5EF4-FFF2-40B4-BE49-F238E27FC236}">
                <a16:creationId xmlns:a16="http://schemas.microsoft.com/office/drawing/2014/main" id="{3B8C7865-B738-8503-8BDF-B8462DF36279}"/>
              </a:ext>
            </a:extLst>
          </p:cNvPr>
          <p:cNvSpPr/>
          <p:nvPr/>
        </p:nvSpPr>
        <p:spPr>
          <a:xfrm>
            <a:off x="102756" y="5727523"/>
            <a:ext cx="6280218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滞后期说明：宏观数据因发布延迟（如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CPI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滞后半月），实际使用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t-2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期数据（避免未来信息）。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C80D02D-2979-0670-EECE-D17EBDBC03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0221852"/>
                  </p:ext>
                </p:extLst>
              </p:nvPr>
            </p:nvGraphicFramePr>
            <p:xfrm>
              <a:off x="0" y="982736"/>
              <a:ext cx="6390207" cy="470167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849261">
                      <a:extLst>
                        <a:ext uri="{9D8B030D-6E8A-4147-A177-3AD203B41FA5}">
                          <a16:colId xmlns:a16="http://schemas.microsoft.com/office/drawing/2014/main" val="1476088428"/>
                        </a:ext>
                      </a:extLst>
                    </a:gridCol>
                    <a:gridCol w="1363694">
                      <a:extLst>
                        <a:ext uri="{9D8B030D-6E8A-4147-A177-3AD203B41FA5}">
                          <a16:colId xmlns:a16="http://schemas.microsoft.com/office/drawing/2014/main" val="797973158"/>
                        </a:ext>
                      </a:extLst>
                    </a:gridCol>
                    <a:gridCol w="3313252">
                      <a:extLst>
                        <a:ext uri="{9D8B030D-6E8A-4147-A177-3AD203B41FA5}">
                          <a16:colId xmlns:a16="http://schemas.microsoft.com/office/drawing/2014/main" val="2815601360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638132588"/>
                        </a:ext>
                      </a:extLst>
                    </a:gridCol>
                  </a:tblGrid>
                  <a:tr h="29061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b="1" kern="0">
                              <a:solidFill>
                                <a:srgbClr val="000000"/>
                              </a:solidFill>
                              <a:effectLst/>
                            </a:rPr>
                            <a:t>因子类别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b="1" kern="0">
                              <a:solidFill>
                                <a:srgbClr val="000000"/>
                              </a:solidFill>
                              <a:effectLst/>
                            </a:rPr>
                            <a:t>因子名称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b="1" kern="0">
                              <a:solidFill>
                                <a:srgbClr val="000000"/>
                              </a:solidFill>
                              <a:effectLst/>
                            </a:rPr>
                            <a:t>具体计算公式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b="1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滞后期</a:t>
                          </a:r>
                          <a:endParaRPr lang="zh-CN" sz="1100" kern="100" dirty="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45145143"/>
                      </a:ext>
                    </a:extLst>
                  </a:tr>
                  <a:tr h="307960">
                    <a:tc rowSpan="3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b="1" kern="0">
                              <a:solidFill>
                                <a:srgbClr val="000000"/>
                              </a:solidFill>
                              <a:effectLst/>
                            </a:rPr>
                            <a:t>宏观经济指标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汇率变化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人民币兑美元汇率月度变化率：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(Et/Et−1−1)×100%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7494203"/>
                      </a:ext>
                    </a:extLst>
                  </a:tr>
                  <a:tr h="29061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M0</a:t>
                          </a: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、</a:t>
                          </a:r>
                          <a:r>
                            <a:rPr lang="en-US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M2</a:t>
                          </a: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月同比增速</a:t>
                          </a:r>
                          <a:endParaRPr lang="zh-CN" sz="1100" kern="100" dirty="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M2t/M2t−12−1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（年化）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 dirty="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604340"/>
                      </a:ext>
                    </a:extLst>
                  </a:tr>
                  <a:tr h="29061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CPI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月同比增速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(CPIt/CPIt−12−1)×100%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 dirty="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400643"/>
                      </a:ext>
                    </a:extLst>
                  </a:tr>
                  <a:tr h="290610"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b="1" kern="0">
                              <a:solidFill>
                                <a:srgbClr val="000000"/>
                              </a:solidFill>
                              <a:effectLst/>
                            </a:rPr>
                            <a:t>估值指标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PE</a:t>
                          </a: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差</a:t>
                          </a:r>
                          <a:endParaRPr lang="zh-CN" sz="1100" kern="100" dirty="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小盘指数滚动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PE-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大盘指数滚动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PE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/>
                    </a:tc>
                    <a:extLst>
                      <a:ext uri="{0D108BD9-81ED-4DB2-BD59-A6C34878D82A}">
                        <a16:rowId xmlns:a16="http://schemas.microsoft.com/office/drawing/2014/main" val="3398511925"/>
                      </a:ext>
                    </a:extLst>
                  </a:tr>
                  <a:tr h="29061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PB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差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小盘指数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PB-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大盘指数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PB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/>
                    </a:tc>
                    <a:extLst>
                      <a:ext uri="{0D108BD9-81ED-4DB2-BD59-A6C34878D82A}">
                        <a16:rowId xmlns:a16="http://schemas.microsoft.com/office/drawing/2014/main" val="3731832867"/>
                      </a:ext>
                    </a:extLst>
                  </a:tr>
                  <a:tr h="290610">
                    <a:tc rowSpan="6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b="1" kern="0">
                              <a:solidFill>
                                <a:srgbClr val="000000"/>
                              </a:solidFill>
                              <a:effectLst/>
                            </a:rPr>
                            <a:t>市场价量指标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股债收益溢价</a:t>
                          </a:r>
                          <a:endParaRPr lang="zh-CN" sz="1100" kern="100" dirty="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中证全指月涨幅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-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中证国债指数月涨幅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7360860"/>
                      </a:ext>
                    </a:extLst>
                  </a:tr>
                  <a:tr h="29061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股债收益率差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全</a:t>
                          </a:r>
                          <a:r>
                            <a:rPr lang="en-US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A</a:t>
                          </a: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股息率</a:t>
                          </a:r>
                          <a:r>
                            <a:rPr lang="en-US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-10</a:t>
                          </a: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年期国债收益率</a:t>
                          </a:r>
                          <a:endParaRPr lang="zh-CN" sz="1100" kern="100" dirty="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4486437"/>
                      </a:ext>
                    </a:extLst>
                  </a:tr>
                  <a:tr h="3079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利率变化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3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月期国债到期收益率月环比变化率：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Rt−Rt−1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582770"/>
                      </a:ext>
                    </a:extLst>
                  </a:tr>
                  <a:tr h="29061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指数波动率差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小盘股指数历史波动率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-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大盘股指数历史波动率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038499"/>
                      </a:ext>
                    </a:extLst>
                  </a:tr>
                  <a:tr h="38169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大小盘涨幅差滞后项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(R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大盘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,t−1−R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小盘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,t−1)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（滞后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期）</a:t>
                          </a:r>
                          <a:b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</a:b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及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(R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大盘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,t−3−R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小盘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,t−3)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、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3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654938"/>
                      </a:ext>
                    </a:extLst>
                  </a:tr>
                  <a:tr h="1028845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走势分化度变化率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Bef>
                              <a:spcPts val="900"/>
                            </a:spcBef>
                            <a:spcAft>
                              <a:spcPts val="900"/>
                            </a:spcAft>
                            <a:buNone/>
                          </a:pPr>
                          <a:r>
                            <a:rPr lang="zh-CN" sz="1100" kern="100">
                              <a:solidFill>
                                <a:srgbClr val="000000"/>
                              </a:solidFill>
                              <a:effectLst/>
                            </a:rPr>
                            <a:t>行业走势分化度</a:t>
                          </a:r>
                          <a:r>
                            <a:rPr lang="en-US" sz="1100" kern="100">
                              <a:solidFill>
                                <a:srgbClr val="000000"/>
                              </a:solidFill>
                              <a:effectLst/>
                            </a:rPr>
                            <a:t>：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1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zh-CN" sz="11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zh-CN" sz="11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100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1100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1100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limLoc m:val="undOvr"/>
                                      <m:ctrlPr>
                                        <a:rPr lang="zh-CN" sz="11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100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100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sz="1100" kern="1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p>
                                        <m:sSupPr>
                                          <m:ctrlPr>
                                            <a:rPr lang="zh-CN" sz="1100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zh-CN" sz="1100" i="1" kern="100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zh-CN" sz="11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100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100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en-US" sz="1100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1100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100" kern="100">
                                                  <a:solidFill>
                                                    <a:srgbClr val="000000"/>
                                                  </a:solidFill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zh-CN" sz="1100" i="1" kern="100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‾"/>
                                                      <m:ctrlPr>
                                                        <a:rPr lang="zh-CN" sz="1100" i="1" kern="100"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1100" kern="100">
                                                          <a:solidFill>
                                                            <a:srgbClr val="000000"/>
                                                          </a:solidFill>
                                                          <a:effectLst/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𝑅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1100" kern="10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100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rad>
                            </m:oMath>
                          </a14:m>
                          <a:endParaRPr lang="zh-CN" sz="1100" kern="100">
                            <a:effectLst/>
                          </a:endParaRPr>
                        </a:p>
                        <a:p>
                          <a:pPr algn="ctr">
                            <a:buNone/>
                          </a:pP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N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行业数量，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100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100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100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行业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i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在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t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月收益率，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zh-CN" sz="1100" i="1" ker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‾"/>
                                      <m:ctrlPr>
                                        <a:rPr lang="zh-CN" sz="1100" i="1" ker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100" kern="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100" ker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 t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月所有行业收益率均值</a:t>
                          </a:r>
                          <a:endParaRPr lang="zh-CN" sz="1100" kern="100">
                            <a:effectLst/>
                          </a:endParaRPr>
                        </a:p>
                        <a:p>
                          <a:pPr>
                            <a:spcBef>
                              <a:spcPts val="900"/>
                            </a:spcBef>
                            <a:spcAft>
                              <a:spcPts val="900"/>
                            </a:spcAft>
                            <a:buNone/>
                          </a:pPr>
                          <a:r>
                            <a:rPr lang="zh-CN" sz="1100" kern="100">
                              <a:solidFill>
                                <a:srgbClr val="000000"/>
                              </a:solidFill>
                              <a:effectLst/>
                            </a:rPr>
                            <a:t>月度变化率：</a:t>
                          </a:r>
                          <a14:m>
                            <m:oMath xmlns:m="http://schemas.openxmlformats.org/officeDocument/2006/math">
                              <m:r>
                                <a:rPr lang="en-US" sz="11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sSub>
                                <m:sSubPr>
                                  <m:ctrlPr>
                                    <a:rPr lang="zh-CN" sz="11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1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11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1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zh-CN" sz="1100" i="1" kern="10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zh-CN" sz="1100" i="1" kern="1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100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zh-CN" sz="1100" i="1" kern="100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100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1100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1100" kern="100">
                                              <a:solidFill>
                                                <a:srgbClr val="000000"/>
                                              </a:solidFill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en-US" sz="1100" kern="1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sz="1100" kern="1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×100%</m:t>
                              </m:r>
                            </m:oMath>
                          </a14:m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 dirty="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58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8C80D02D-2979-0670-EECE-D17EBDBC03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0221852"/>
                  </p:ext>
                </p:extLst>
              </p:nvPr>
            </p:nvGraphicFramePr>
            <p:xfrm>
              <a:off x="0" y="982736"/>
              <a:ext cx="6390207" cy="470167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849261">
                      <a:extLst>
                        <a:ext uri="{9D8B030D-6E8A-4147-A177-3AD203B41FA5}">
                          <a16:colId xmlns:a16="http://schemas.microsoft.com/office/drawing/2014/main" val="1476088428"/>
                        </a:ext>
                      </a:extLst>
                    </a:gridCol>
                    <a:gridCol w="1363694">
                      <a:extLst>
                        <a:ext uri="{9D8B030D-6E8A-4147-A177-3AD203B41FA5}">
                          <a16:colId xmlns:a16="http://schemas.microsoft.com/office/drawing/2014/main" val="797973158"/>
                        </a:ext>
                      </a:extLst>
                    </a:gridCol>
                    <a:gridCol w="3313252">
                      <a:extLst>
                        <a:ext uri="{9D8B030D-6E8A-4147-A177-3AD203B41FA5}">
                          <a16:colId xmlns:a16="http://schemas.microsoft.com/office/drawing/2014/main" val="2815601360"/>
                        </a:ext>
                      </a:extLst>
                    </a:gridCol>
                    <a:gridCol w="864000">
                      <a:extLst>
                        <a:ext uri="{9D8B030D-6E8A-4147-A177-3AD203B41FA5}">
                          <a16:colId xmlns:a16="http://schemas.microsoft.com/office/drawing/2014/main" val="638132588"/>
                        </a:ext>
                      </a:extLst>
                    </a:gridCol>
                  </a:tblGrid>
                  <a:tr h="29061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b="1" kern="0">
                              <a:solidFill>
                                <a:srgbClr val="000000"/>
                              </a:solidFill>
                              <a:effectLst/>
                            </a:rPr>
                            <a:t>因子类别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b="1" kern="0">
                              <a:solidFill>
                                <a:srgbClr val="000000"/>
                              </a:solidFill>
                              <a:effectLst/>
                            </a:rPr>
                            <a:t>因子名称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b="1" kern="0">
                              <a:solidFill>
                                <a:srgbClr val="000000"/>
                              </a:solidFill>
                              <a:effectLst/>
                            </a:rPr>
                            <a:t>具体计算公式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b="1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滞后期</a:t>
                          </a:r>
                          <a:endParaRPr lang="zh-CN" sz="1100" kern="100" dirty="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645145143"/>
                      </a:ext>
                    </a:extLst>
                  </a:tr>
                  <a:tr h="307960">
                    <a:tc rowSpan="3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b="1" kern="0">
                              <a:solidFill>
                                <a:srgbClr val="000000"/>
                              </a:solidFill>
                              <a:effectLst/>
                            </a:rPr>
                            <a:t>宏观经济指标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汇率变化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人民币兑美元汇率月度变化率：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(Et/Et−1−1)×100%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7494203"/>
                      </a:ext>
                    </a:extLst>
                  </a:tr>
                  <a:tr h="29061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M0</a:t>
                          </a: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、</a:t>
                          </a:r>
                          <a:r>
                            <a:rPr lang="en-US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M2</a:t>
                          </a: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月同比增速</a:t>
                          </a:r>
                          <a:endParaRPr lang="zh-CN" sz="1100" kern="100" dirty="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M2t/M2t−12−1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（年化）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 dirty="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4604340"/>
                      </a:ext>
                    </a:extLst>
                  </a:tr>
                  <a:tr h="29061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CPI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月同比增速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(CPIt/CPIt−12−1)×100%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2</a:t>
                          </a: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 dirty="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23400643"/>
                      </a:ext>
                    </a:extLst>
                  </a:tr>
                  <a:tr h="290610">
                    <a:tc rowSpan="2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b="1" kern="0">
                              <a:solidFill>
                                <a:srgbClr val="000000"/>
                              </a:solidFill>
                              <a:effectLst/>
                            </a:rPr>
                            <a:t>估值指标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PE</a:t>
                          </a: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差</a:t>
                          </a:r>
                          <a:endParaRPr lang="zh-CN" sz="1100" kern="100" dirty="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小盘指数滚动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PE-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大盘指数滚动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PE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/>
                    </a:tc>
                    <a:extLst>
                      <a:ext uri="{0D108BD9-81ED-4DB2-BD59-A6C34878D82A}">
                        <a16:rowId xmlns:a16="http://schemas.microsoft.com/office/drawing/2014/main" val="3398511925"/>
                      </a:ext>
                    </a:extLst>
                  </a:tr>
                  <a:tr h="29061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PB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差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小盘指数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PB-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大盘指数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PB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/>
                    </a:tc>
                    <a:extLst>
                      <a:ext uri="{0D108BD9-81ED-4DB2-BD59-A6C34878D82A}">
                        <a16:rowId xmlns:a16="http://schemas.microsoft.com/office/drawing/2014/main" val="3731832867"/>
                      </a:ext>
                    </a:extLst>
                  </a:tr>
                  <a:tr h="290610">
                    <a:tc rowSpan="6"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b="1" kern="0">
                              <a:solidFill>
                                <a:srgbClr val="000000"/>
                              </a:solidFill>
                              <a:effectLst/>
                            </a:rPr>
                            <a:t>市场价量指标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股债收益溢价</a:t>
                          </a:r>
                          <a:endParaRPr lang="zh-CN" sz="1100" kern="100" dirty="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中证全指月涨幅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-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中证国债指数月涨幅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7360860"/>
                      </a:ext>
                    </a:extLst>
                  </a:tr>
                  <a:tr h="29061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股债收益率差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全</a:t>
                          </a:r>
                          <a:r>
                            <a:rPr lang="en-US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A</a:t>
                          </a: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股息率</a:t>
                          </a:r>
                          <a:r>
                            <a:rPr lang="en-US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-10</a:t>
                          </a: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年期国债收益率</a:t>
                          </a:r>
                          <a:endParaRPr lang="zh-CN" sz="1100" kern="100" dirty="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04486437"/>
                      </a:ext>
                    </a:extLst>
                  </a:tr>
                  <a:tr h="3079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利率变化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3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月期国债到期收益率月环比变化率：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Rt−Rt−1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3582770"/>
                      </a:ext>
                    </a:extLst>
                  </a:tr>
                  <a:tr h="29061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指数波动率差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小盘股指数历史波动率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-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大盘股指数历史波动率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7038499"/>
                      </a:ext>
                    </a:extLst>
                  </a:tr>
                  <a:tr h="443716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大小盘涨幅差滞后项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(R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大盘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,t−1−R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小盘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,t−1)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（滞后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期）</a:t>
                          </a:r>
                          <a:b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</a:b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及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(R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大盘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,t−3−R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小盘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,t−3)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、</a:t>
                          </a:r>
                          <a:r>
                            <a:rPr lang="en-US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3</a:t>
                          </a: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16654938"/>
                      </a:ext>
                    </a:extLst>
                  </a:tr>
                  <a:tr h="1317159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>
                              <a:solidFill>
                                <a:srgbClr val="000000"/>
                              </a:solidFill>
                              <a:effectLst/>
                            </a:rPr>
                            <a:t>走势分化度变化率</a:t>
                          </a:r>
                          <a:endParaRPr lang="zh-CN" sz="1100" kern="10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5062" marR="65062" marT="54218" marB="5421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66728" t="-257870" r="-26287" b="-4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滞后</a:t>
                          </a:r>
                          <a:r>
                            <a:rPr lang="en-US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1</a:t>
                          </a:r>
                          <a:r>
                            <a:rPr lang="zh-CN" sz="1100" kern="0" dirty="0">
                              <a:solidFill>
                                <a:srgbClr val="000000"/>
                              </a:solidFill>
                              <a:effectLst/>
                            </a:rPr>
                            <a:t>期</a:t>
                          </a:r>
                          <a:endParaRPr lang="zh-CN" sz="1100" kern="100" dirty="0">
                            <a:effectLst/>
                            <a:latin typeface="Microsoft YaHei" panose="020B0503020204020204" pitchFamily="34" charset="-122"/>
                            <a:ea typeface="Microsoft YaHei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5062" marR="65062" marT="54218" marB="54218" anchor="ctr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5580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6737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31611-71A2-0D8A-9857-04422C890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>
            <a:extLst>
              <a:ext uri="{FF2B5EF4-FFF2-40B4-BE49-F238E27FC236}">
                <a16:creationId xmlns:a16="http://schemas.microsoft.com/office/drawing/2014/main" id="{6BE8A83D-D7E0-1CD0-7854-93F2E7D970BA}"/>
              </a:ext>
            </a:extLst>
          </p:cNvPr>
          <p:cNvSpPr/>
          <p:nvPr/>
        </p:nvSpPr>
        <p:spPr>
          <a:xfrm>
            <a:off x="102756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6" name="TextBox 6">
            <a:extLst>
              <a:ext uri="{FF2B5EF4-FFF2-40B4-BE49-F238E27FC236}">
                <a16:creationId xmlns:a16="http://schemas.microsoft.com/office/drawing/2014/main" id="{5AB93B37-E739-5B8C-BECF-4833A97B5FF1}"/>
              </a:ext>
            </a:extLst>
          </p:cNvPr>
          <p:cNvSpPr txBox="1"/>
          <p:nvPr/>
        </p:nvSpPr>
        <p:spPr>
          <a:xfrm>
            <a:off x="-23497" y="139035"/>
            <a:ext cx="1918505" cy="58938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中泰：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SAA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（信贷）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+TAA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Logit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88F3CAC8-7496-B01C-54F6-B1280D17B64B}"/>
                  </a:ext>
                </a:extLst>
              </p:cNvPr>
              <p:cNvSpPr/>
              <p:nvPr/>
            </p:nvSpPr>
            <p:spPr>
              <a:xfrm>
                <a:off x="5991123" y="2264001"/>
                <a:ext cx="5762533" cy="2329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SAA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信贷</a:t>
                </a:r>
                <a:r>
                  <a:rPr lang="zh-CN" altLang="en-US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指标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𝑖𝑛𝑑𝑒𝑥</m:t>
                          </m:r>
                        </m:e>
                        <m:sub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  <m: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个月信用扩张</m:t>
                          </m:r>
                        </m:num>
                        <m:den>
                          <m:r>
                            <a:rPr lang="zh-CN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名义</m:t>
                          </m:r>
                          <m:r>
                            <a:rPr lang="en-US" altLang="zh-CN" sz="160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𝐺𝐷𝑃</m:t>
                          </m:r>
                        </m:den>
                      </m:f>
                    </m:oMath>
                  </m:oMathPara>
                </a14:m>
                <a:endParaRPr lang="zh-CN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期有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𝑖𝑛𝑑𝑒𝑥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𝑖𝑛𝑑𝑒𝑥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𝑖𝑛𝑑𝑒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𝑎𝑣𝑒𝑟𝑎𝑔𝑒</m:t>
                    </m:r>
                    <m:d>
                      <m:d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𝑖𝑛𝑑𝑒</m:t>
                        </m:r>
                        <m:sSub>
                          <m:sSubPr>
                            <m:ctrlPr>
                              <a:rPr lang="zh-CN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b>
                        </m:s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𝑖𝑛𝑑𝑒</m:t>
                        </m:r>
                        <m:sSub>
                          <m:sSubPr>
                            <m:ctrlPr>
                              <a:rPr lang="zh-CN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，则认为当前处于信贷扩张状态，在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T+1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期配置小盘；</a:t>
                </a:r>
              </a:p>
              <a:p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期有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𝑖𝑛𝑑𝑒𝑥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𝑖𝑛𝑑𝑒𝑥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</m:oMath>
                </a14:m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𝑖𝑛𝑑𝑒</m:t>
                    </m:r>
                    <m:sSub>
                      <m:sSub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𝑎𝑣𝑒𝑟𝑎𝑔𝑒</m:t>
                    </m:r>
                    <m:d>
                      <m:dPr>
                        <m:ctrlPr>
                          <a:rPr lang="zh-CN" altLang="zh-CN" sz="16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𝑖𝑛𝑑𝑒</m:t>
                        </m:r>
                        <m:sSub>
                          <m:sSubPr>
                            <m:ctrlPr>
                              <a:rPr lang="zh-CN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−4</m:t>
                            </m:r>
                          </m:sub>
                        </m:sSub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sz="160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𝑖𝑛𝑑𝑒</m:t>
                        </m:r>
                        <m:sSub>
                          <m:sSubPr>
                            <m:ctrlPr>
                              <a:rPr lang="zh-CN" altLang="zh-CN" sz="16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60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，则认为当前处于信贷收缩状态，在</a:t>
                </a:r>
                <a:r>
                  <a:rPr lang="en-US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T+1</a:t>
                </a:r>
                <a:r>
                  <a:rPr lang="zh-CN" altLang="zh-CN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期配置大盘；</a:t>
                </a:r>
              </a:p>
            </p:txBody>
          </p:sp>
        </mc:Choice>
        <mc:Fallback xmlns="">
          <p:sp>
            <p:nvSpPr>
              <p:cNvPr id="54" name="学论网-专注原创-www.xuelun.me">
                <a:extLst>
                  <a:ext uri="{FF2B5EF4-FFF2-40B4-BE49-F238E27FC236}">
                    <a16:creationId xmlns:a16="http://schemas.microsoft.com/office/drawing/2014/main" id="{88F3CAC8-7496-B01C-54F6-B1280D17B6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1123" y="2264001"/>
                <a:ext cx="5762533" cy="2329997"/>
              </a:xfrm>
              <a:prstGeom prst="rect">
                <a:avLst/>
              </a:prstGeom>
              <a:blipFill>
                <a:blip r:embed="rId3"/>
                <a:stretch>
                  <a:fillRect l="-635" t="-783" r="-4127" b="-2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26576962-BBA1-B0C6-8D4A-C9F648E3A7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2755" y="1050706"/>
            <a:ext cx="5762533" cy="237829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6F787A6-6BC3-1DBE-DD59-172B265F108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5035" y="3638924"/>
            <a:ext cx="5405306" cy="21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196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1121191650"/>
  <p:tag name="MH_LIBRARY" val="GRAPHIC"/>
  <p:tag name="MH_TYPE" val="Other"/>
  <p:tag name="MH_ORDER" val="8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1690</TotalTime>
  <Words>4376</Words>
  <Application>Microsoft Office PowerPoint</Application>
  <PresentationFormat>宽屏</PresentationFormat>
  <Paragraphs>435</Paragraphs>
  <Slides>19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DengXian</vt:lpstr>
      <vt:lpstr>DengXian</vt:lpstr>
      <vt:lpstr>等线 Light</vt:lpstr>
      <vt:lpstr>微软雅黑</vt:lpstr>
      <vt:lpstr>微软雅黑</vt:lpstr>
      <vt:lpstr>Arial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情缘素材：https://haosc.taobao.com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boyao peng</cp:lastModifiedBy>
  <cp:revision>128</cp:revision>
  <dcterms:created xsi:type="dcterms:W3CDTF">2016-11-24T09:20:00Z</dcterms:created>
  <dcterms:modified xsi:type="dcterms:W3CDTF">2025-07-15T13:26:03Z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2052-11.8.2.10393</vt:lpwstr>
  </property>
</Properties>
</file>