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2"/>
  </p:handoutMasterIdLst>
  <p:sldIdLst>
    <p:sldId id="401" r:id="rId3"/>
    <p:sldId id="411" r:id="rId5"/>
    <p:sldId id="486" r:id="rId6"/>
    <p:sldId id="487" r:id="rId7"/>
    <p:sldId id="404" r:id="rId8"/>
    <p:sldId id="463" r:id="rId9"/>
    <p:sldId id="453" r:id="rId10"/>
    <p:sldId id="454" r:id="rId11"/>
    <p:sldId id="455" r:id="rId12"/>
    <p:sldId id="410" r:id="rId13"/>
    <p:sldId id="412" r:id="rId14"/>
    <p:sldId id="396" r:id="rId15"/>
    <p:sldId id="429" r:id="rId16"/>
    <p:sldId id="442" r:id="rId17"/>
    <p:sldId id="422" r:id="rId18"/>
    <p:sldId id="397" r:id="rId19"/>
    <p:sldId id="405" r:id="rId20"/>
    <p:sldId id="435" r:id="rId21"/>
    <p:sldId id="430" r:id="rId22"/>
    <p:sldId id="432" r:id="rId23"/>
    <p:sldId id="461" r:id="rId24"/>
    <p:sldId id="457" r:id="rId25"/>
    <p:sldId id="433" r:id="rId26"/>
    <p:sldId id="458" r:id="rId27"/>
    <p:sldId id="434" r:id="rId28"/>
    <p:sldId id="443" r:id="rId29"/>
    <p:sldId id="460" r:id="rId30"/>
    <p:sldId id="407" r:id="rId3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08" autoAdjust="0"/>
  </p:normalViewPr>
  <p:slideViewPr>
    <p:cSldViewPr snapToGrid="0">
      <p:cViewPr varScale="1">
        <p:scale>
          <a:sx n="87" d="100"/>
          <a:sy n="87" d="100"/>
        </p:scale>
        <p:origin x="528" y="77"/>
      </p:cViewPr>
      <p:guideLst>
        <p:guide orient="horz" pos="2160"/>
        <p:guide pos="655"/>
        <p:guide pos="7008"/>
        <p:guide orient="horz" pos="1824"/>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88" d="100"/>
          <a:sy n="88" d="100"/>
        </p:scale>
        <p:origin x="378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CB94FD-6424-44BC-AF3F-1BABAEDC1C2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7043E4-2407-4DA9-AC93-8D6B10C4E445}"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D0EDF81-139F-488C-872B-4720FBA6BF98}"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任意多边形：形状 8" descr="Tag=AccentColor&#10;Flavor=Light&#10;Target=Fill"/>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932688" y="1673352"/>
            <a:ext cx="5596128" cy="3511296"/>
          </a:xfrm>
        </p:spPr>
        <p:txBody>
          <a:bodyPr rtlCol="0" anchor="ctr">
            <a:normAutofit/>
          </a:bodyPr>
          <a:lstStyle>
            <a:lvl1pPr algn="l">
              <a:lnSpc>
                <a:spcPct val="100000"/>
              </a:lnSpc>
              <a:defRPr sz="48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8110728" y="1674546"/>
            <a:ext cx="3401568" cy="3508908"/>
          </a:xfrm>
        </p:spPr>
        <p:txBody>
          <a:bodyPr rtlCol="0" anchor="ctr"/>
          <a:lstStyle>
            <a:lvl1pPr marL="0" indent="0" algn="l">
              <a:buNone/>
              <a:defRPr sz="2800"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10" name="任意多边形：形状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839788" y="365125"/>
            <a:ext cx="10515600" cy="1325563"/>
          </a:xfrm>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9788" y="2011680"/>
            <a:ext cx="31089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839788" y="3127248"/>
            <a:ext cx="31089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4541520" y="2011680"/>
            <a:ext cx="31089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4541520" y="3127248"/>
            <a:ext cx="31089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
        <p:nvSpPr>
          <p:cNvPr id="11" name="文本占位符 4"/>
          <p:cNvSpPr>
            <a:spLocks noGrp="1"/>
          </p:cNvSpPr>
          <p:nvPr>
            <p:ph type="body" sz="quarter" idx="13"/>
          </p:nvPr>
        </p:nvSpPr>
        <p:spPr>
          <a:xfrm>
            <a:off x="8243252" y="2011680"/>
            <a:ext cx="31089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内容占位符 5"/>
          <p:cNvSpPr>
            <a:spLocks noGrp="1"/>
          </p:cNvSpPr>
          <p:nvPr>
            <p:ph sz="quarter" idx="14"/>
          </p:nvPr>
        </p:nvSpPr>
        <p:spPr>
          <a:xfrm>
            <a:off x="8243252" y="3127248"/>
            <a:ext cx="31089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包含 2 张图片的内容">
    <p:spTree>
      <p:nvGrpSpPr>
        <p:cNvPr id="1" name=""/>
        <p:cNvGrpSpPr/>
        <p:nvPr/>
      </p:nvGrpSpPr>
      <p:grpSpPr>
        <a:xfrm>
          <a:off x="0" y="0"/>
          <a:ext cx="0" cy="0"/>
          <a:chOff x="0" y="0"/>
          <a:chExt cx="0" cy="0"/>
        </a:xfrm>
      </p:grpSpPr>
      <p:sp>
        <p:nvSpPr>
          <p:cNvPr id="17" name="图片占位符 16"/>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6" name="图片占位符 15"/>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2" name="标题 1"/>
          <p:cNvSpPr>
            <a:spLocks noGrp="1"/>
          </p:cNvSpPr>
          <p:nvPr>
            <p:ph type="title"/>
          </p:nvPr>
        </p:nvSpPr>
        <p:spPr>
          <a:xfrm>
            <a:off x="6739128" y="365760"/>
            <a:ext cx="4617720" cy="2578608"/>
          </a:xfrm>
        </p:spPr>
        <p:txBody>
          <a:bodyPr rtlCol="0" anchor="b">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6739128" y="3127248"/>
            <a:ext cx="4617720" cy="3054096"/>
          </a:xfrm>
        </p:spPr>
        <p:txBody>
          <a:bodyPr rtlCol="0"/>
          <a:lstStyle>
            <a:lvl1pPr marL="0" indent="0">
              <a:buNone/>
              <a:defRPr sz="18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vl4pPr marL="685800">
              <a:defRPr sz="1800">
                <a:latin typeface="Microsoft YaHei UI" panose="020B0503020204020204" pitchFamily="34" charset="-122"/>
                <a:ea typeface="Microsoft YaHei UI" panose="020B0503020204020204" pitchFamily="34" charset="-122"/>
              </a:defRPr>
            </a:lvl4pPr>
            <a:lvl5pPr>
              <a:defRPr sz="1800"/>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p:txBody>
      </p:sp>
      <p:sp>
        <p:nvSpPr>
          <p:cNvPr id="5" name="页脚占位符 4"/>
          <p:cNvSpPr>
            <a:spLocks noGrp="1"/>
          </p:cNvSpPr>
          <p:nvPr>
            <p:ph type="ftr" sz="quarter" idx="11"/>
          </p:nvPr>
        </p:nvSpPr>
        <p:spPr>
          <a:xfrm>
            <a:off x="673912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闭">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8" name="图片占位符 17"/>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5" name="标题 4"/>
          <p:cNvSpPr>
            <a:spLocks noGrp="1"/>
          </p:cNvSpPr>
          <p:nvPr>
            <p:ph type="title"/>
          </p:nvPr>
        </p:nvSpPr>
        <p:spPr>
          <a:xfrm>
            <a:off x="838200" y="365124"/>
            <a:ext cx="4443984" cy="2139696"/>
          </a:xfrm>
        </p:spPr>
        <p:txBody>
          <a:bodyPr rtlCol="0" anchor="b"/>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7" name="文本占位符 6"/>
          <p:cNvSpPr>
            <a:spLocks noGrp="1"/>
          </p:cNvSpPr>
          <p:nvPr>
            <p:ph type="body" sz="quarter" idx="13"/>
          </p:nvPr>
        </p:nvSpPr>
        <p:spPr>
          <a:xfrm>
            <a:off x="838199" y="2898648"/>
            <a:ext cx="4443984" cy="594360"/>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8" name="文本占位符 6"/>
          <p:cNvSpPr>
            <a:spLocks noGrp="1"/>
          </p:cNvSpPr>
          <p:nvPr>
            <p:ph type="body" sz="quarter" idx="14"/>
          </p:nvPr>
        </p:nvSpPr>
        <p:spPr>
          <a:xfrm>
            <a:off x="838199" y="3639312"/>
            <a:ext cx="4443984" cy="594360"/>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9" name="文本占位符 6"/>
          <p:cNvSpPr>
            <a:spLocks noGrp="1"/>
          </p:cNvSpPr>
          <p:nvPr>
            <p:ph type="body" sz="quarter" idx="15"/>
          </p:nvPr>
        </p:nvSpPr>
        <p:spPr>
          <a:xfrm>
            <a:off x="838199" y="4389120"/>
            <a:ext cx="4443984" cy="594360"/>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图形 9" descr="Tag=AccentColor&#10;Flavor=Light&#10;Target=Fill"/>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831850" y="1078991"/>
            <a:ext cx="5266944" cy="3136392"/>
          </a:xfrm>
        </p:spPr>
        <p:txBody>
          <a:bodyPr rtlCol="0" anchor="b">
            <a:normAutofit/>
          </a:bodyPr>
          <a:lstStyle>
            <a:lvl1pPr>
              <a:defRPr sz="48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1850" y="4279392"/>
            <a:ext cx="5266944" cy="1500187"/>
          </a:xfrm>
        </p:spPr>
        <p:txBody>
          <a:bodyPr rtlCol="0"/>
          <a:lstStyle>
            <a:lvl1pPr marL="0" indent="0">
              <a:buNone/>
              <a:defRPr sz="24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任意多边形：形状 7" descr="Tag=AccentColor&#10;Flavor=Light&#10;Target=Fill"/>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839788" y="640080"/>
            <a:ext cx="3886200" cy="2953512"/>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7059168" y="640080"/>
            <a:ext cx="4489704" cy="5596128"/>
          </a:xfrm>
        </p:spPr>
        <p:txBody>
          <a:bodyPr rtlCol="0" anchor="ctr"/>
          <a:lstStyle>
            <a:lvl1pPr>
              <a:defRPr sz="3200">
                <a:solidFill>
                  <a:schemeClr val="tx1"/>
                </a:solidFill>
                <a:latin typeface="Microsoft YaHei UI" panose="020B0503020204020204" pitchFamily="34" charset="-122"/>
                <a:ea typeface="Microsoft YaHei UI" panose="020B0503020204020204" pitchFamily="34" charset="-122"/>
              </a:defRPr>
            </a:lvl1pPr>
            <a:lvl2pPr>
              <a:defRPr sz="2800">
                <a:solidFill>
                  <a:schemeClr val="tx1"/>
                </a:solidFill>
                <a:latin typeface="Microsoft YaHei UI" panose="020B0503020204020204" pitchFamily="34" charset="-122"/>
                <a:ea typeface="Microsoft YaHei UI" panose="020B0503020204020204" pitchFamily="34" charset="-122"/>
              </a:defRPr>
            </a:lvl2pPr>
            <a:lvl3pPr>
              <a:defRPr sz="2400">
                <a:solidFill>
                  <a:schemeClr val="tx1"/>
                </a:solidFill>
                <a:latin typeface="Microsoft YaHei UI" panose="020B0503020204020204" pitchFamily="34" charset="-122"/>
                <a:ea typeface="Microsoft YaHei UI" panose="020B0503020204020204" pitchFamily="34" charset="-122"/>
              </a:defRPr>
            </a:lvl3pPr>
            <a:lvl4pPr>
              <a:defRPr sz="2000">
                <a:solidFill>
                  <a:schemeClr val="tx1"/>
                </a:solidFill>
                <a:latin typeface="Microsoft YaHei UI" panose="020B0503020204020204" pitchFamily="34" charset="-122"/>
                <a:ea typeface="Microsoft YaHei UI" panose="020B0503020204020204" pitchFamily="34" charset="-122"/>
              </a:defRPr>
            </a:lvl4pPr>
            <a:lvl5pPr>
              <a:defRPr sz="2000">
                <a:solidFill>
                  <a:schemeClr val="tx1"/>
                </a:solidFill>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文本占位符 3"/>
          <p:cNvSpPr>
            <a:spLocks noGrp="1"/>
          </p:cNvSpPr>
          <p:nvPr>
            <p:ph type="body" sz="half" idx="2"/>
          </p:nvPr>
        </p:nvSpPr>
        <p:spPr>
          <a:xfrm>
            <a:off x="839788" y="3776472"/>
            <a:ext cx="3886200" cy="2468880"/>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6" name="页脚占位符 5"/>
          <p:cNvSpPr>
            <a:spLocks noGrp="1"/>
          </p:cNvSpPr>
          <p:nvPr>
            <p:ph type="ftr" sz="quarter" idx="11"/>
          </p:nvPr>
        </p:nvSpPr>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8" name="图形 1" descr="Tag=AccentColor&#10;Flavor=Light&#10;Target=Fill"/>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399032" y="2523744"/>
            <a:ext cx="3831336" cy="1453896"/>
          </a:xfrm>
        </p:spPr>
        <p:txBody>
          <a:bodyPr rtlCol="0" anchor="b"/>
          <a:lstStyle>
            <a:lvl1pPr algn="ctr">
              <a:defRPr sz="32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图片占位符 2"/>
          <p:cNvSpPr>
            <a:spLocks noGrp="1"/>
          </p:cNvSpPr>
          <p:nvPr>
            <p:ph type="pic" idx="1" hasCustomPrompt="1"/>
          </p:nvPr>
        </p:nvSpPr>
        <p:spPr>
          <a:xfrm>
            <a:off x="6711696" y="640079"/>
            <a:ext cx="4837176" cy="5568696"/>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endParaRPr lang="zh-CN" altLang="en-US" noProof="0"/>
          </a:p>
        </p:txBody>
      </p:sp>
      <p:sp>
        <p:nvSpPr>
          <p:cNvPr id="4" name="文本占位符 3"/>
          <p:cNvSpPr>
            <a:spLocks noGrp="1"/>
          </p:cNvSpPr>
          <p:nvPr>
            <p:ph type="body" sz="half" idx="2"/>
          </p:nvPr>
        </p:nvSpPr>
        <p:spPr>
          <a:xfrm>
            <a:off x="1655064" y="4087368"/>
            <a:ext cx="3319272" cy="649224"/>
          </a:xfrm>
        </p:spPr>
        <p:txBody>
          <a:bodyPr rtlCol="0">
            <a:noAutofit/>
          </a:bodyPr>
          <a:lstStyle>
            <a:lvl1pPr marL="0" indent="0" algn="ctr">
              <a:buNone/>
              <a:defRPr sz="2000" cap="all"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包含 4 张图片的内容">
    <p:spTree>
      <p:nvGrpSpPr>
        <p:cNvPr id="1" name=""/>
        <p:cNvGrpSpPr/>
        <p:nvPr/>
      </p:nvGrpSpPr>
      <p:grpSpPr>
        <a:xfrm>
          <a:off x="0" y="0"/>
          <a:ext cx="0" cy="0"/>
          <a:chOff x="0" y="0"/>
          <a:chExt cx="0" cy="0"/>
        </a:xfrm>
      </p:grpSpPr>
      <p:sp>
        <p:nvSpPr>
          <p:cNvPr id="24" name="图片占位符 23"/>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23" name="图片占位符 22"/>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2" name="标题 1"/>
          <p:cNvSpPr>
            <a:spLocks noGrp="1"/>
          </p:cNvSpPr>
          <p:nvPr>
            <p:ph type="title"/>
          </p:nvPr>
        </p:nvSpPr>
        <p:spPr>
          <a:xfrm>
            <a:off x="838200" y="365125"/>
            <a:ext cx="3200400" cy="2103436"/>
          </a:xfrm>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838200" y="2643186"/>
            <a:ext cx="3816096" cy="3529014"/>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p:txBody>
      </p:sp>
      <p:sp>
        <p:nvSpPr>
          <p:cNvPr id="5" name="页脚占位符 4"/>
          <p:cNvSpPr>
            <a:spLocks noGrp="1"/>
          </p:cNvSpPr>
          <p:nvPr>
            <p:ph type="ftr" sz="quarter" idx="11"/>
          </p:nvPr>
        </p:nvSpPr>
        <p:spPr>
          <a:xfrm>
            <a:off x="838200"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19" name="图片占位符 18"/>
          <p:cNvSpPr>
            <a:spLocks noGrp="1"/>
          </p:cNvSpPr>
          <p:nvPr>
            <p:ph type="pic" sz="quarter" idx="13"/>
          </p:nvPr>
        </p:nvSpPr>
        <p:spPr>
          <a:xfrm>
            <a:off x="9082087" y="0"/>
            <a:ext cx="3109415" cy="3694372"/>
          </a:xfrm>
        </p:spPr>
        <p:txBody>
          <a:bodyPr rtlCol="0" anchor="ct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20" name="图片占位符 18"/>
          <p:cNvSpPr>
            <a:spLocks noGrp="1"/>
          </p:cNvSpPr>
          <p:nvPr>
            <p:ph type="pic" sz="quarter" idx="14"/>
          </p:nvPr>
        </p:nvSpPr>
        <p:spPr>
          <a:xfrm>
            <a:off x="9081588" y="3802957"/>
            <a:ext cx="3109415" cy="3055044"/>
          </a:xfrm>
        </p:spPr>
        <p:txBody>
          <a:bodyPr rtlCol="0" anchor="ct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任意多边形：形状 8" descr="Tag=AccentColor&#10;Flavor=Light&#10;Target=Fill"/>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标题</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
        <p:nvSpPr>
          <p:cNvPr id="15" name="内容占位符 13"/>
          <p:cNvSpPr>
            <a:spLocks noGrp="1"/>
          </p:cNvSpPr>
          <p:nvPr>
            <p:ph sz="quarter" idx="13"/>
          </p:nvPr>
        </p:nvSpPr>
        <p:spPr>
          <a:xfrm>
            <a:off x="6735763" y="712788"/>
            <a:ext cx="4618037" cy="5432425"/>
          </a:xfrm>
        </p:spPr>
        <p:txBody>
          <a:bodyPr rtlCol="0" anchor="ctr"/>
          <a:lstStyle>
            <a:lvl1pPr marL="0" indent="0">
              <a:buNone/>
              <a:defRPr sz="18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与 2 张图片">
    <p:spTree>
      <p:nvGrpSpPr>
        <p:cNvPr id="1" name=""/>
        <p:cNvGrpSpPr/>
        <p:nvPr/>
      </p:nvGrpSpPr>
      <p:grpSpPr>
        <a:xfrm>
          <a:off x="0" y="0"/>
          <a:ext cx="0" cy="0"/>
          <a:chOff x="0" y="0"/>
          <a:chExt cx="0" cy="0"/>
        </a:xfrm>
      </p:grpSpPr>
      <p:sp>
        <p:nvSpPr>
          <p:cNvPr id="16" name="图片占位符 15"/>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5" name="图片占位符 14"/>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2" name="标题 1"/>
          <p:cNvSpPr>
            <a:spLocks noGrp="1"/>
          </p:cNvSpPr>
          <p:nvPr>
            <p:ph type="title" hasCustomPrompt="1"/>
          </p:nvPr>
        </p:nvSpPr>
        <p:spPr>
          <a:xfrm>
            <a:off x="5248656" y="4224528"/>
            <a:ext cx="6108192" cy="1463040"/>
          </a:xfrm>
        </p:spPr>
        <p:txBody>
          <a:bodyPr rtlCol="0" anchor="b">
            <a:normAutofit/>
          </a:bodyPr>
          <a:lstStyle>
            <a:lvl1pPr algn="r">
              <a:defRPr sz="48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endParaRPr lang="zh-CN" altLang="en-US" noProof="0"/>
          </a:p>
        </p:txBody>
      </p:sp>
      <p:sp>
        <p:nvSpPr>
          <p:cNvPr id="18" name="副标题 2"/>
          <p:cNvSpPr>
            <a:spLocks noGrp="1"/>
          </p:cNvSpPr>
          <p:nvPr>
            <p:ph type="subTitle" idx="1" hasCustomPrompt="1"/>
          </p:nvPr>
        </p:nvSpPr>
        <p:spPr>
          <a:xfrm>
            <a:off x="5065776" y="5724144"/>
            <a:ext cx="6291072" cy="649224"/>
          </a:xfrm>
        </p:spPr>
        <p:txBody>
          <a:bodyPr rtlCol="0"/>
          <a:lstStyle>
            <a:lvl1pPr marL="0" indent="0" algn="r">
              <a:buNone/>
              <a:defRPr sz="2400"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副标题</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形状 6"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838200" y="2011680"/>
            <a:ext cx="10515600" cy="416052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sp>
        <p:nvSpPr>
          <p:cNvPr id="6" name="图形 1" descr="Tag=AccentColor&#10;Flavor=Light&#10;Target=Fill"/>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
        <p:nvSpPr>
          <p:cNvPr id="8" name="文本占位符 7"/>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1" name="图片占位符 30"/>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2" name="图片占位符 31"/>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3" name="图片占位符 32"/>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4" name="图片占位符 33"/>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5" name="图片占位符 34"/>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
        <p:nvSpPr>
          <p:cNvPr id="5" name="标题 4"/>
          <p:cNvSpPr>
            <a:spLocks noGrp="1"/>
          </p:cNvSpPr>
          <p:nvPr>
            <p:ph type="title"/>
          </p:nvPr>
        </p:nvSpPr>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1" name="文本占位符 60"/>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62" name="文本占位符 60"/>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63" name="文本占位符 60"/>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64" name="文本占位符 60"/>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65" name="文本占位符 60"/>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66" name="文本占位符 60"/>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67" name="文本占位符 60"/>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68" name="文本占位符 60"/>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69" name="文本占位符 60"/>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70" name="文本占位符 60"/>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形状 7"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sz="half" idx="1"/>
          </p:nvPr>
        </p:nvSpPr>
        <p:spPr>
          <a:xfrm>
            <a:off x="838200" y="2011680"/>
            <a:ext cx="4937760" cy="416052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内容占位符 3"/>
          <p:cNvSpPr>
            <a:spLocks noGrp="1"/>
          </p:cNvSpPr>
          <p:nvPr>
            <p:ph sz="half" idx="2"/>
          </p:nvPr>
        </p:nvSpPr>
        <p:spPr>
          <a:xfrm>
            <a:off x="6419088" y="2011680"/>
            <a:ext cx="4937760" cy="416052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形状 9" descr="Tag=AccentColor&#10;Flavor=Light&#10;Target=Fill"/>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839788" y="365125"/>
            <a:ext cx="10515600" cy="1325563"/>
          </a:xfrm>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9788" y="2011680"/>
            <a:ext cx="49377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839788" y="3127248"/>
            <a:ext cx="49377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6419088" y="2011680"/>
            <a:ext cx="49377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6419088" y="3127248"/>
            <a:ext cx="49377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4400" i="1"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jpe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5.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image" Target="../media/image1.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2688" y="1673352"/>
            <a:ext cx="6215458" cy="3511296"/>
          </a:xfrm>
        </p:spPr>
        <p:txBody>
          <a:bodyPr rtlCol="0">
            <a:normAutofit/>
          </a:bodyPr>
          <a:lstStyle/>
          <a:p>
            <a:pPr rtl="0"/>
            <a:r>
              <a:rPr lang="en-US" altLang="zh-CN" sz="4000" dirty="0">
                <a:latin typeface="Microsoft YaHei UI" panose="020B0503020204020204" pitchFamily="34" charset="-122"/>
                <a:ea typeface="Microsoft YaHei UI" panose="020B0503020204020204" pitchFamily="34" charset="-122"/>
              </a:rPr>
              <a:t>2020_MCM_Problem_C</a:t>
            </a:r>
            <a:endParaRPr lang="zh-CN" altLang="en-US" sz="40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8091043" y="1675816"/>
            <a:ext cx="3401568" cy="3508908"/>
          </a:xfrm>
        </p:spPr>
        <p:txBody>
          <a:bodyPr rtlCol="0"/>
          <a:lstStyle/>
          <a:p>
            <a:pPr rtl="0"/>
            <a:endParaRPr lang="zh-CN" altLang="en-US" dirty="0"/>
          </a:p>
          <a:p>
            <a:pPr rtl="0"/>
            <a:r>
              <a:rPr lang="zh-CN" altLang="en-US" dirty="0"/>
              <a:t>第二组</a:t>
            </a:r>
            <a:endParaRPr lang="zh-CN" altLang="en-US" dirty="0"/>
          </a:p>
          <a:p>
            <a:pP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湘潭大学图标"/>
          <p:cNvPicPr>
            <a:picLocks noChangeAspect="1"/>
          </p:cNvPicPr>
          <p:nvPr/>
        </p:nvPicPr>
        <p:blipFill>
          <a:blip r:embed="rId1"/>
          <a:stretch>
            <a:fillRect/>
          </a:stretch>
        </p:blipFill>
        <p:spPr>
          <a:xfrm>
            <a:off x="11008995" y="0"/>
            <a:ext cx="1183005" cy="1183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085" y="354965"/>
            <a:ext cx="10515600" cy="1325563"/>
          </a:xfrm>
        </p:spPr>
        <p:txBody>
          <a:bodyPr rtlCol="0"/>
          <a:lstStyle/>
          <a:p>
            <a:pPr rtl="0"/>
            <a:r>
              <a:rPr lang="en-US" altLang="zh-CN" sz="3600" dirty="0">
                <a:latin typeface="Microsoft YaHei UI" panose="020B0503020204020204" pitchFamily="34" charset="-122"/>
                <a:ea typeface="Microsoft YaHei UI" panose="020B0503020204020204" pitchFamily="34" charset="-122"/>
              </a:rPr>
              <a:t>assumptions:</a:t>
            </a:r>
            <a:endParaRPr lang="en-US" altLang="zh-CN" sz="3600" dirty="0">
              <a:latin typeface="Microsoft YaHei UI" panose="020B0503020204020204" pitchFamily="34" charset="-122"/>
              <a:ea typeface="Microsoft YaHei UI" panose="020B0503020204020204" pitchFamily="34" charset="-122"/>
            </a:endParaRPr>
          </a:p>
        </p:txBody>
      </p:sp>
      <p:sp>
        <p:nvSpPr>
          <p:cNvPr id="6" name="日期占位符 5"/>
          <p:cNvSpPr>
            <a:spLocks noGrp="1"/>
          </p:cNvSpPr>
          <p:nvPr>
            <p:ph type="dt" sz="half" idx="10"/>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20XX/9/3</a:t>
            </a:r>
            <a:endParaRPr lang="en-US" altLang="zh-CN" dirty="0">
              <a:latin typeface="Microsoft YaHei UI" panose="020B0503020204020204" pitchFamily="34" charset="-122"/>
              <a:ea typeface="Microsoft YaHei UI" panose="020B0503020204020204" pitchFamily="34" charset="-122"/>
            </a:endParaRPr>
          </a:p>
        </p:txBody>
      </p:sp>
      <p:sp>
        <p:nvSpPr>
          <p:cNvPr id="7" name="页脚占位符 6"/>
          <p:cNvSpPr>
            <a:spLocks noGrp="1"/>
          </p:cNvSpPr>
          <p:nvPr>
            <p:ph type="ftr" sz="quarter" idx="1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演示文稿标题</a:t>
            </a:r>
            <a:endParaRPr lang="zh-CN" altLang="en-US"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sp>
        <p:nvSpPr>
          <p:cNvPr id="3" name="文本框 2"/>
          <p:cNvSpPr txBox="1"/>
          <p:nvPr/>
        </p:nvSpPr>
        <p:spPr>
          <a:xfrm>
            <a:off x="667385" y="1680845"/>
            <a:ext cx="8695690" cy="1938020"/>
          </a:xfrm>
          <a:prstGeom prst="rect">
            <a:avLst/>
          </a:prstGeom>
          <a:noFill/>
        </p:spPr>
        <p:txBody>
          <a:bodyPr wrap="square" rtlCol="0" anchor="t">
            <a:spAutoFit/>
          </a:bodyPr>
          <a:p>
            <a:r>
              <a:rPr lang="en-US" altLang="zh-CN" sz="2000"/>
              <a:t>1. </a:t>
            </a:r>
            <a:r>
              <a:rPr lang="zh-CN" altLang="en-US" sz="2000"/>
              <a:t>All reviews are from customers and there is no automated review</a:t>
            </a:r>
            <a:r>
              <a:rPr lang="en-US" altLang="zh-CN" sz="2000"/>
              <a:t>.</a:t>
            </a:r>
            <a:endParaRPr lang="en-US" altLang="zh-CN" sz="2000"/>
          </a:p>
          <a:p>
            <a:r>
              <a:rPr lang="en-US" altLang="zh-CN" sz="2000"/>
              <a:t>所有的评论都来自客户，没有自动的评论。</a:t>
            </a:r>
            <a:endParaRPr lang="en-US" altLang="zh-CN" sz="2000"/>
          </a:p>
          <a:p>
            <a:r>
              <a:rPr lang="en-US" altLang="zh-CN" sz="2000"/>
              <a:t>2. Unverified orders are not sold on Amazon. The sum of confirmed sales in the data set is total sales.</a:t>
            </a:r>
            <a:endParaRPr lang="en-US" altLang="zh-CN" sz="2000"/>
          </a:p>
          <a:p>
            <a:r>
              <a:rPr lang="en-US" altLang="zh-CN" sz="2000"/>
              <a:t>未经验证的订单不会在亚马逊上销售。数据集中确认的销售额之和为总销售额。</a:t>
            </a:r>
            <a:endParaRPr lang="en-US" altLang="zh-CN" sz="2000"/>
          </a:p>
        </p:txBody>
      </p:sp>
      <p:sp>
        <p:nvSpPr>
          <p:cNvPr id="14" name="文本框 13"/>
          <p:cNvSpPr txBox="1"/>
          <p:nvPr/>
        </p:nvSpPr>
        <p:spPr>
          <a:xfrm>
            <a:off x="156065" y="136525"/>
            <a:ext cx="6097464" cy="523220"/>
          </a:xfrm>
          <a:prstGeom prst="rect">
            <a:avLst/>
          </a:prstGeom>
          <a:noFill/>
        </p:spPr>
        <p:txBody>
          <a:bodyPr wrap="square">
            <a:spAutoFit/>
          </a:bodyPr>
          <a:p>
            <a:r>
              <a:rPr lang="en-US" altLang="zh-CN" sz="2800" b="1" dirty="0">
                <a:solidFill>
                  <a:schemeClr val="tx1"/>
                </a:solidFill>
              </a:rPr>
              <a:t>2. 2020_MCM_Problem_C</a:t>
            </a:r>
            <a:endParaRPr lang="zh-CN" altLang="en-US" sz="28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15" name="文本框 14"/>
          <p:cNvSpPr txBox="1"/>
          <p:nvPr/>
        </p:nvSpPr>
        <p:spPr>
          <a:xfrm>
            <a:off x="156065" y="136525"/>
            <a:ext cx="6097464" cy="523220"/>
          </a:xfrm>
          <a:prstGeom prst="rect">
            <a:avLst/>
          </a:prstGeom>
          <a:noFill/>
        </p:spPr>
        <p:txBody>
          <a:bodyPr wrap="square">
            <a:spAutoFit/>
          </a:bodyPr>
          <a:lstStyle/>
          <a:p>
            <a:r>
              <a:rPr lang="en-US" altLang="zh-CN" sz="2800" b="1" dirty="0">
                <a:solidFill>
                  <a:schemeClr val="tx1"/>
                </a:solidFill>
              </a:rPr>
              <a:t>2. 2020_MCM_Problem_C</a:t>
            </a:r>
            <a:endParaRPr lang="zh-CN" altLang="en-US" sz="2800" b="1" dirty="0">
              <a:solidFill>
                <a:schemeClr val="tx1"/>
              </a:solidFill>
            </a:endParaRPr>
          </a:p>
        </p:txBody>
      </p:sp>
      <p:sp>
        <p:nvSpPr>
          <p:cNvPr id="17" name="文本框 16"/>
          <p:cNvSpPr txBox="1"/>
          <p:nvPr/>
        </p:nvSpPr>
        <p:spPr>
          <a:xfrm>
            <a:off x="430824" y="896815"/>
            <a:ext cx="10322168" cy="923330"/>
          </a:xfrm>
          <a:prstGeom prst="rect">
            <a:avLst/>
          </a:prstGeom>
          <a:noFill/>
        </p:spPr>
        <p:txBody>
          <a:bodyPr wrap="square" rtlCol="0">
            <a:spAutoFit/>
          </a:bodyPr>
          <a:lstStyle/>
          <a:p>
            <a:r>
              <a:rPr lang="zh-CN" altLang="en-US" dirty="0"/>
              <a:t>要求</a:t>
            </a:r>
            <a:r>
              <a:rPr lang="en-US" altLang="zh-CN" dirty="0"/>
              <a:t>1</a:t>
            </a:r>
            <a:r>
              <a:rPr lang="zh-CN" altLang="en-US" dirty="0"/>
              <a:t>：</a:t>
            </a:r>
            <a:r>
              <a:rPr lang="en-US" altLang="zh-CN" dirty="0"/>
              <a:t>(1)</a:t>
            </a:r>
            <a:r>
              <a:rPr lang="zh-CN" altLang="en-US" dirty="0"/>
              <a:t>使用数学证据、有意义的定量和</a:t>
            </a:r>
            <a:r>
              <a:rPr lang="en-US" altLang="zh-CN" dirty="0"/>
              <a:t>/</a:t>
            </a:r>
            <a:r>
              <a:rPr lang="zh-CN" altLang="en-US" dirty="0"/>
              <a:t>或定性模式、</a:t>
            </a:r>
            <a:r>
              <a:rPr lang="zh-CN" altLang="en-US" b="1" dirty="0"/>
              <a:t>星级评级</a:t>
            </a:r>
            <a:r>
              <a:rPr lang="zh-CN" altLang="en-US" dirty="0"/>
              <a:t>、</a:t>
            </a:r>
            <a:r>
              <a:rPr lang="zh-CN" altLang="en-US" b="1" dirty="0"/>
              <a:t>评论</a:t>
            </a:r>
            <a:r>
              <a:rPr lang="zh-CN" altLang="en-US" dirty="0"/>
              <a:t>和</a:t>
            </a:r>
            <a:r>
              <a:rPr lang="zh-CN" altLang="en-US" b="1" dirty="0"/>
              <a:t>帮助评级</a:t>
            </a:r>
            <a:r>
              <a:rPr lang="zh-CN" altLang="en-US" dirty="0"/>
              <a:t>之间的关系、衡量标准和参数</a:t>
            </a:r>
            <a:r>
              <a:rPr lang="en-US" altLang="zh-CN" dirty="0"/>
              <a:t>,</a:t>
            </a:r>
            <a:r>
              <a:rPr lang="zh-CN" altLang="en-US" dirty="0"/>
              <a:t>分析提供的三个产品数据集来识别、描述和支持，这些数据集将帮助阳光公司在其三个新的在线市场产品中取得成功。</a:t>
            </a:r>
            <a:endParaRPr lang="zh-CN" altLang="en-US" dirty="0"/>
          </a:p>
        </p:txBody>
      </p:sp>
      <p:sp>
        <p:nvSpPr>
          <p:cNvPr id="7" name="文本框 6"/>
          <p:cNvSpPr txBox="1"/>
          <p:nvPr/>
        </p:nvSpPr>
        <p:spPr>
          <a:xfrm>
            <a:off x="928565" y="2878895"/>
            <a:ext cx="9326880" cy="368300"/>
          </a:xfrm>
          <a:prstGeom prst="rect">
            <a:avLst/>
          </a:prstGeom>
          <a:noFill/>
        </p:spPr>
        <p:txBody>
          <a:bodyPr wrap="none" rtlCol="0">
            <a:spAutoFit/>
          </a:bodyPr>
          <a:lstStyle/>
          <a:p>
            <a:r>
              <a:rPr lang="zh-CN" altLang="en-US" dirty="0"/>
              <a:t>我们采用定性来分析三者的关系，通过观察数据与数据之间的关系来对数据进行一个挖掘。</a:t>
            </a:r>
            <a:endParaRPr lang="en-US" altLang="zh-CN" dirty="0"/>
          </a:p>
        </p:txBody>
      </p:sp>
      <p:pic>
        <p:nvPicPr>
          <p:cNvPr id="5" name="图片 4" descr="湘潭大学图标"/>
          <p:cNvPicPr>
            <a:picLocks noChangeAspect="1"/>
          </p:cNvPicPr>
          <p:nvPr/>
        </p:nvPicPr>
        <p:blipFill>
          <a:blip r:embed="rId1"/>
          <a:stretch>
            <a:fillRect/>
          </a:stretch>
        </p:blipFill>
        <p:spPr>
          <a:xfrm>
            <a:off x="11008995" y="0"/>
            <a:ext cx="1183005" cy="1183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3095" y="558165"/>
            <a:ext cx="10515600" cy="1325563"/>
          </a:xfrm>
        </p:spPr>
        <p:txBody>
          <a:bodyPr rtlCol="0"/>
          <a:lstStyle/>
          <a:p>
            <a:pPr rtl="0"/>
            <a:r>
              <a:rPr lang="en-US" altLang="zh-CN" dirty="0"/>
              <a:t>1</a:t>
            </a:r>
            <a:endParaRPr lang="zh-CN" altLang="en-US" dirty="0">
              <a:latin typeface="Microsoft YaHei UI" panose="020B0503020204020204" pitchFamily="34" charset="-122"/>
              <a:ea typeface="Microsoft YaHei UI" panose="020B0503020204020204" pitchFamily="34" charset="-122"/>
            </a:endParaRPr>
          </a:p>
        </p:txBody>
      </p:sp>
      <p:sp>
        <p:nvSpPr>
          <p:cNvPr id="7" name="灯片编号占位符 7"/>
          <p:cNvSpPr>
            <a:spLocks noGrp="1"/>
          </p:cNvSpPr>
          <p:nvPr>
            <p:ph type="sldNum" sz="quarter" idx="12"/>
          </p:nvPr>
        </p:nvSpPr>
        <p:spPr/>
        <p:txBody>
          <a:bodyPr rtlCol="0"/>
          <a:lstStyle/>
          <a:p>
            <a:pPr rtl="0"/>
            <a:fld id="{590024A9-0184-448B-881E-CC722A916CB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湘潭大学图标"/>
          <p:cNvPicPr>
            <a:picLocks noChangeAspect="1"/>
          </p:cNvPicPr>
          <p:nvPr/>
        </p:nvPicPr>
        <p:blipFill>
          <a:blip r:embed="rId1"/>
          <a:stretch>
            <a:fillRect/>
          </a:stretch>
        </p:blipFill>
        <p:spPr>
          <a:xfrm>
            <a:off x="11008995" y="3810"/>
            <a:ext cx="1183005" cy="1183005"/>
          </a:xfrm>
          <a:prstGeom prst="rect">
            <a:avLst/>
          </a:prstGeom>
        </p:spPr>
      </p:pic>
      <p:pic>
        <p:nvPicPr>
          <p:cNvPr id="3" name="图片 2" descr="问题1流程图"/>
          <p:cNvPicPr>
            <a:picLocks noChangeAspect="1"/>
          </p:cNvPicPr>
          <p:nvPr/>
        </p:nvPicPr>
        <p:blipFill>
          <a:blip r:embed="rId2"/>
          <a:stretch>
            <a:fillRect/>
          </a:stretch>
        </p:blipFill>
        <p:spPr>
          <a:xfrm>
            <a:off x="3395980" y="1007110"/>
            <a:ext cx="6192520" cy="5160645"/>
          </a:xfrm>
          <a:prstGeom prst="rect">
            <a:avLst/>
          </a:prstGeom>
        </p:spPr>
      </p:pic>
      <p:sp>
        <p:nvSpPr>
          <p:cNvPr id="4" name="文本框 3"/>
          <p:cNvSpPr txBox="1"/>
          <p:nvPr/>
        </p:nvSpPr>
        <p:spPr>
          <a:xfrm>
            <a:off x="1204595" y="929640"/>
            <a:ext cx="4000500" cy="460375"/>
          </a:xfrm>
          <a:prstGeom prst="rect">
            <a:avLst/>
          </a:prstGeom>
          <a:noFill/>
        </p:spPr>
        <p:txBody>
          <a:bodyPr wrap="square" rtlCol="0" anchor="t">
            <a:spAutoFit/>
          </a:bodyPr>
          <a:p>
            <a:r>
              <a:rPr lang="zh-CN" altLang="en-US" sz="2400"/>
              <a:t>Flowchart of </a:t>
            </a:r>
            <a:r>
              <a:rPr lang="en-US" altLang="zh-CN" sz="2400"/>
              <a:t>Problem</a:t>
            </a:r>
            <a:r>
              <a:rPr lang="zh-CN" altLang="en-US" sz="2400"/>
              <a:t> 1</a:t>
            </a:r>
            <a:endParaRPr lang="zh-CN" altLang="en-US" sz="2400"/>
          </a:p>
        </p:txBody>
      </p:sp>
      <p:sp>
        <p:nvSpPr>
          <p:cNvPr id="14" name="文本框 13"/>
          <p:cNvSpPr txBox="1"/>
          <p:nvPr/>
        </p:nvSpPr>
        <p:spPr>
          <a:xfrm>
            <a:off x="156065" y="136525"/>
            <a:ext cx="6097464" cy="523220"/>
          </a:xfrm>
          <a:prstGeom prst="rect">
            <a:avLst/>
          </a:prstGeom>
          <a:noFill/>
        </p:spPr>
        <p:txBody>
          <a:bodyPr wrap="square">
            <a:spAutoFit/>
          </a:bodyPr>
          <a:lstStyle/>
          <a:p>
            <a:r>
              <a:rPr lang="en-US" altLang="zh-CN" sz="2800" b="1" dirty="0">
                <a:solidFill>
                  <a:schemeClr val="tx1"/>
                </a:solidFill>
              </a:rPr>
              <a:t>2. 2020_MCM_Problem_C</a:t>
            </a:r>
            <a:endParaRPr lang="zh-CN" altLang="en-US" sz="2800"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1</a:t>
            </a:r>
            <a:endParaRPr lang="en-US" altLang="zh-CN" dirty="0">
              <a:latin typeface="Microsoft YaHei UI" panose="020B0503020204020204" pitchFamily="34" charset="-122"/>
              <a:ea typeface="Microsoft YaHei UI" panose="020B0503020204020204" pitchFamily="34" charset="-122"/>
            </a:endParaRPr>
          </a:p>
        </p:txBody>
      </p:sp>
      <p:sp>
        <p:nvSpPr>
          <p:cNvPr id="6" name="日期占位符 5"/>
          <p:cNvSpPr>
            <a:spLocks noGrp="1"/>
          </p:cNvSpPr>
          <p:nvPr>
            <p:ph type="dt" sz="half" idx="10"/>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20XX/9/3</a:t>
            </a:r>
            <a:endParaRPr lang="en-US" altLang="zh-CN" dirty="0">
              <a:latin typeface="Microsoft YaHei UI" panose="020B0503020204020204" pitchFamily="34" charset="-122"/>
              <a:ea typeface="Microsoft YaHei UI" panose="020B0503020204020204" pitchFamily="34" charset="-122"/>
            </a:endParaRPr>
          </a:p>
        </p:txBody>
      </p:sp>
      <p:sp>
        <p:nvSpPr>
          <p:cNvPr id="7" name="页脚占位符 6"/>
          <p:cNvSpPr>
            <a:spLocks noGrp="1"/>
          </p:cNvSpPr>
          <p:nvPr>
            <p:ph type="ftr" sz="quarter" idx="1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演示文稿标题</a:t>
            </a:r>
            <a:endParaRPr lang="zh-CN" altLang="en-US"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pic>
        <p:nvPicPr>
          <p:cNvPr id="3" name="图片 2" descr="星等级占比"/>
          <p:cNvPicPr>
            <a:picLocks noChangeAspect="1"/>
          </p:cNvPicPr>
          <p:nvPr/>
        </p:nvPicPr>
        <p:blipFill>
          <a:blip r:embed="rId2"/>
          <a:stretch>
            <a:fillRect/>
          </a:stretch>
        </p:blipFill>
        <p:spPr>
          <a:xfrm>
            <a:off x="678815" y="1612900"/>
            <a:ext cx="5142865" cy="3253740"/>
          </a:xfrm>
          <a:prstGeom prst="rect">
            <a:avLst/>
          </a:prstGeom>
        </p:spPr>
      </p:pic>
      <p:pic>
        <p:nvPicPr>
          <p:cNvPr id="4" name="图片 3" descr="评价数和时间"/>
          <p:cNvPicPr>
            <a:picLocks noChangeAspect="1"/>
          </p:cNvPicPr>
          <p:nvPr/>
        </p:nvPicPr>
        <p:blipFill>
          <a:blip r:embed="rId3"/>
          <a:stretch>
            <a:fillRect/>
          </a:stretch>
        </p:blipFill>
        <p:spPr>
          <a:xfrm>
            <a:off x="6929755" y="1612900"/>
            <a:ext cx="4186555" cy="3140075"/>
          </a:xfrm>
          <a:prstGeom prst="rect">
            <a:avLst/>
          </a:prstGeom>
        </p:spPr>
      </p:pic>
      <p:sp>
        <p:nvSpPr>
          <p:cNvPr id="5" name="文本框 4"/>
          <p:cNvSpPr txBox="1"/>
          <p:nvPr/>
        </p:nvSpPr>
        <p:spPr>
          <a:xfrm>
            <a:off x="2849245" y="5678170"/>
            <a:ext cx="7209155" cy="368300"/>
          </a:xfrm>
          <a:prstGeom prst="rect">
            <a:avLst/>
          </a:prstGeom>
          <a:noFill/>
        </p:spPr>
        <p:txBody>
          <a:bodyPr wrap="square" rtlCol="0">
            <a:spAutoFit/>
          </a:bodyPr>
          <a:p>
            <a:r>
              <a:rPr lang="en-US" altLang="zh-CN"/>
              <a:t>helful</a:t>
            </a:r>
            <a:r>
              <a:rPr lang="zh-CN" altLang="en-US">
                <a:ea typeface="宋体" panose="02010600030101010101" pitchFamily="2" charset="-122"/>
              </a:rPr>
              <a:t>定义：我们将超过</a:t>
            </a:r>
            <a:r>
              <a:rPr lang="en-US" altLang="zh-CN">
                <a:ea typeface="宋体" panose="02010600030101010101" pitchFamily="2" charset="-122"/>
              </a:rPr>
              <a:t>0</a:t>
            </a:r>
            <a:r>
              <a:rPr lang="zh-CN" altLang="en-US">
                <a:ea typeface="宋体" panose="02010600030101010101" pitchFamily="2" charset="-122"/>
              </a:rPr>
              <a:t>个赞的评论定义为</a:t>
            </a:r>
            <a:r>
              <a:rPr lang="en-US" altLang="zh-CN">
                <a:ea typeface="宋体" panose="02010600030101010101" pitchFamily="2" charset="-122"/>
              </a:rPr>
              <a:t>helpful review</a:t>
            </a:r>
            <a:endParaRPr lang="en-US" altLang="zh-CN">
              <a:ea typeface="宋体" panose="02010600030101010101" pitchFamily="2" charset="-122"/>
            </a:endParaRPr>
          </a:p>
        </p:txBody>
      </p:sp>
      <p:sp>
        <p:nvSpPr>
          <p:cNvPr id="9" name="文本框 8"/>
          <p:cNvSpPr txBox="1"/>
          <p:nvPr/>
        </p:nvSpPr>
        <p:spPr>
          <a:xfrm>
            <a:off x="7235825" y="4866640"/>
            <a:ext cx="3385820" cy="645160"/>
          </a:xfrm>
          <a:prstGeom prst="rect">
            <a:avLst/>
          </a:prstGeom>
          <a:noFill/>
        </p:spPr>
        <p:txBody>
          <a:bodyPr wrap="square" rtlCol="0">
            <a:spAutoFit/>
          </a:bodyPr>
          <a:p>
            <a:r>
              <a:rPr lang="zh-CN" altLang="en-US">
                <a:ea typeface="宋体" panose="02010600030101010101" pitchFamily="2" charset="-122"/>
              </a:rPr>
              <a:t>随时间变化</a:t>
            </a:r>
            <a:r>
              <a:rPr lang="en-US" altLang="zh-CN">
                <a:ea typeface="宋体" panose="02010600030101010101" pitchFamily="2" charset="-122"/>
              </a:rPr>
              <a:t>review</a:t>
            </a:r>
            <a:r>
              <a:rPr lang="zh-CN" altLang="en-US">
                <a:ea typeface="宋体" panose="02010600030101010101" pitchFamily="2" charset="-122"/>
              </a:rPr>
              <a:t>个数变化</a:t>
            </a:r>
            <a:r>
              <a:rPr lang="en-US" altLang="zh-CN">
                <a:ea typeface="宋体" panose="02010600030101010101" pitchFamily="2" charset="-122"/>
              </a:rPr>
              <a:t>(</a:t>
            </a:r>
            <a:r>
              <a:rPr lang="zh-CN" altLang="en-US">
                <a:ea typeface="宋体" panose="02010600030101010101" pitchFamily="2" charset="-122"/>
              </a:rPr>
              <a:t>代码不见了。。误删</a:t>
            </a:r>
            <a:r>
              <a:rPr lang="en-US" altLang="zh-CN">
                <a:ea typeface="宋体" panose="02010600030101010101" pitchFamily="2" charset="-122"/>
              </a:rPr>
              <a:t>)</a:t>
            </a:r>
            <a:endParaRPr lang="en-US" altLang="zh-CN">
              <a:ea typeface="宋体" panose="02010600030101010101" pitchFamily="2" charset="-122"/>
            </a:endParaRPr>
          </a:p>
        </p:txBody>
      </p:sp>
      <p:sp>
        <p:nvSpPr>
          <p:cNvPr id="11" name="文本框 10"/>
          <p:cNvSpPr txBox="1"/>
          <p:nvPr/>
        </p:nvSpPr>
        <p:spPr>
          <a:xfrm>
            <a:off x="2023745" y="5048250"/>
            <a:ext cx="2386965" cy="368300"/>
          </a:xfrm>
          <a:prstGeom prst="rect">
            <a:avLst/>
          </a:prstGeom>
          <a:noFill/>
        </p:spPr>
        <p:txBody>
          <a:bodyPr wrap="square" rtlCol="0">
            <a:spAutoFit/>
          </a:bodyPr>
          <a:p>
            <a:r>
              <a:rPr lang="zh-CN" altLang="en-US"/>
              <a:t>三款产品星级分布</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观察赞数在星级上的分布</a:t>
            </a:r>
            <a:endParaRPr lang="zh-CN" altLang="en-US"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pic>
        <p:nvPicPr>
          <p:cNvPr id="4" name="图片 3" descr="ratio_hair"/>
          <p:cNvPicPr>
            <a:picLocks noChangeAspect="1"/>
          </p:cNvPicPr>
          <p:nvPr/>
        </p:nvPicPr>
        <p:blipFill>
          <a:blip r:embed="rId2"/>
          <a:stretch>
            <a:fillRect/>
          </a:stretch>
        </p:blipFill>
        <p:spPr>
          <a:xfrm>
            <a:off x="1052830" y="1765935"/>
            <a:ext cx="4866640" cy="3649980"/>
          </a:xfrm>
          <a:prstGeom prst="rect">
            <a:avLst/>
          </a:prstGeom>
        </p:spPr>
      </p:pic>
      <p:pic>
        <p:nvPicPr>
          <p:cNvPr id="5" name="图片 4" descr="吹风机扇形图（helpful)"/>
          <p:cNvPicPr>
            <a:picLocks noChangeAspect="1"/>
          </p:cNvPicPr>
          <p:nvPr/>
        </p:nvPicPr>
        <p:blipFill>
          <a:blip r:embed="rId3"/>
          <a:stretch>
            <a:fillRect/>
          </a:stretch>
        </p:blipFill>
        <p:spPr>
          <a:xfrm>
            <a:off x="6958965" y="1765935"/>
            <a:ext cx="4865370" cy="3649345"/>
          </a:xfrm>
          <a:prstGeom prst="rect">
            <a:avLst/>
          </a:prstGeom>
        </p:spPr>
      </p:pic>
      <p:sp>
        <p:nvSpPr>
          <p:cNvPr id="3" name="文本框 2"/>
          <p:cNvSpPr txBox="1"/>
          <p:nvPr/>
        </p:nvSpPr>
        <p:spPr>
          <a:xfrm>
            <a:off x="1667510" y="5618480"/>
            <a:ext cx="6436995" cy="645160"/>
          </a:xfrm>
          <a:prstGeom prst="rect">
            <a:avLst/>
          </a:prstGeom>
          <a:noFill/>
        </p:spPr>
        <p:txBody>
          <a:bodyPr wrap="square" rtlCol="0">
            <a:spAutoFit/>
          </a:bodyPr>
          <a:p>
            <a:r>
              <a:rPr lang="zh-CN" altLang="en-US"/>
              <a:t>说明人们比较关注</a:t>
            </a:r>
            <a:r>
              <a:rPr lang="en-US" altLang="zh-CN"/>
              <a:t>5</a:t>
            </a:r>
            <a:r>
              <a:rPr lang="zh-CN" altLang="en-US">
                <a:ea typeface="宋体" panose="02010600030101010101" pitchFamily="2" charset="-122"/>
              </a:rPr>
              <a:t>星评论与</a:t>
            </a:r>
            <a:r>
              <a:rPr lang="en-US" altLang="zh-CN">
                <a:ea typeface="宋体" panose="02010600030101010101" pitchFamily="2" charset="-122"/>
              </a:rPr>
              <a:t>1</a:t>
            </a:r>
            <a:r>
              <a:rPr lang="zh-CN" altLang="en-US">
                <a:ea typeface="宋体" panose="02010600030101010101" pitchFamily="2" charset="-122"/>
              </a:rPr>
              <a:t>星评论，所以商品管理者应该密切关注</a:t>
            </a:r>
            <a:r>
              <a:rPr lang="en-US" altLang="zh-CN">
                <a:ea typeface="宋体" panose="02010600030101010101" pitchFamily="2" charset="-122"/>
              </a:rPr>
              <a:t>5</a:t>
            </a:r>
            <a:r>
              <a:rPr lang="zh-CN" altLang="en-US">
                <a:ea typeface="宋体" panose="02010600030101010101" pitchFamily="2" charset="-122"/>
              </a:rPr>
              <a:t>星评论和</a:t>
            </a:r>
            <a:r>
              <a:rPr lang="en-US" altLang="zh-CN">
                <a:ea typeface="宋体" panose="02010600030101010101" pitchFamily="2" charset="-122"/>
              </a:rPr>
              <a:t>1</a:t>
            </a:r>
            <a:r>
              <a:rPr lang="zh-CN" altLang="en-US">
                <a:ea typeface="宋体" panose="02010600030101010101" pitchFamily="2" charset="-122"/>
              </a:rPr>
              <a:t>星评论中的内容</a:t>
            </a:r>
            <a:endParaRPr lang="zh-CN" altLang="en-US">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1</a:t>
            </a:r>
            <a:r>
              <a:rPr lang="zh-CN" altLang="en-US" dirty="0"/>
              <a:t>观察</a:t>
            </a:r>
            <a:r>
              <a:rPr lang="zh-CN" altLang="en-US" dirty="0"/>
              <a:t>平均星级</a:t>
            </a:r>
            <a:endParaRPr lang="zh-CN" altLang="en-US" dirty="0">
              <a:latin typeface="Microsoft YaHei UI" panose="020B0503020204020204" pitchFamily="34" charset="-122"/>
              <a:ea typeface="Microsoft YaHei UI" panose="020B0503020204020204" pitchFamily="34" charset="-122"/>
            </a:endParaRPr>
          </a:p>
        </p:txBody>
      </p:sp>
      <p:sp>
        <p:nvSpPr>
          <p:cNvPr id="7" name="灯片编号占位符 7"/>
          <p:cNvSpPr>
            <a:spLocks noGrp="1"/>
          </p:cNvSpPr>
          <p:nvPr>
            <p:ph type="sldNum" sz="quarter" idx="12"/>
          </p:nvPr>
        </p:nvSpPr>
        <p:spPr/>
        <p:txBody>
          <a:bodyPr rtlCol="0"/>
          <a:lstStyle/>
          <a:p>
            <a:pPr rtl="0"/>
            <a:fld id="{590024A9-0184-448B-881E-CC722A916CB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6282105" y="693567"/>
            <a:ext cx="4642338" cy="2861310"/>
          </a:xfrm>
          <a:prstGeom prst="rect">
            <a:avLst/>
          </a:prstGeom>
          <a:noFill/>
        </p:spPr>
        <p:txBody>
          <a:bodyPr wrap="square" rtlCol="0">
            <a:spAutoFit/>
          </a:bodyPr>
          <a:lstStyle/>
          <a:p>
            <a:r>
              <a:rPr lang="zh-CN" altLang="en-US" i="1" dirty="0"/>
              <a:t>奶嘴是销量最多的，以奶嘴的趋势图为例</a:t>
            </a:r>
            <a:endParaRPr lang="zh-CN" altLang="en-US" i="1" dirty="0"/>
          </a:p>
          <a:p>
            <a:endParaRPr lang="zh-CN" altLang="en-US" dirty="0"/>
          </a:p>
          <a:p>
            <a:r>
              <a:rPr lang="zh-CN" altLang="en-US" dirty="0"/>
              <a:t>随着时间，奶嘴的</a:t>
            </a:r>
            <a:r>
              <a:rPr lang="en-US" altLang="zh-CN" dirty="0" err="1"/>
              <a:t>helpness_rating</a:t>
            </a:r>
            <a:r>
              <a:rPr lang="zh-CN" altLang="en-US" dirty="0"/>
              <a:t>和</a:t>
            </a:r>
            <a:r>
              <a:rPr lang="en-US" altLang="zh-CN" dirty="0"/>
              <a:t>rating  </a:t>
            </a:r>
            <a:r>
              <a:rPr lang="zh-CN" altLang="en-US" dirty="0">
                <a:ea typeface="宋体" panose="02010600030101010101" pitchFamily="2" charset="-122"/>
              </a:rPr>
              <a:t>平均星级的变化。</a:t>
            </a:r>
            <a:endParaRPr lang="zh-CN" altLang="en-US" dirty="0">
              <a:ea typeface="宋体" panose="02010600030101010101" pitchFamily="2" charset="-122"/>
            </a:endParaRPr>
          </a:p>
          <a:p>
            <a:r>
              <a:rPr lang="zh-CN" altLang="en-US" dirty="0">
                <a:ea typeface="宋体" panose="02010600030101010101" pitchFamily="2" charset="-122"/>
              </a:rPr>
              <a:t>表明随着</a:t>
            </a:r>
            <a:r>
              <a:rPr lang="en-US" altLang="zh-CN" dirty="0">
                <a:ea typeface="宋体" panose="02010600030101010101" pitchFamily="2" charset="-122"/>
              </a:rPr>
              <a:t>review</a:t>
            </a:r>
            <a:r>
              <a:rPr lang="zh-CN" altLang="en-US" dirty="0">
                <a:ea typeface="宋体" panose="02010600030101010101" pitchFamily="2" charset="-122"/>
              </a:rPr>
              <a:t>的增加，</a:t>
            </a:r>
            <a:r>
              <a:rPr lang="en-US" altLang="zh-CN" dirty="0">
                <a:ea typeface="宋体" panose="02010600030101010101" pitchFamily="2" charset="-122"/>
              </a:rPr>
              <a:t>star_rating</a:t>
            </a:r>
            <a:r>
              <a:rPr lang="zh-CN" altLang="en-US" dirty="0">
                <a:ea typeface="宋体" panose="02010600030101010101" pitchFamily="2" charset="-122"/>
              </a:rPr>
              <a:t>就趋于一个稳定的状态，不管是</a:t>
            </a:r>
            <a:r>
              <a:rPr lang="en-US" altLang="zh-CN" dirty="0">
                <a:ea typeface="宋体" panose="02010600030101010101" pitchFamily="2" charset="-122"/>
              </a:rPr>
              <a:t>helpness_rating</a:t>
            </a:r>
            <a:r>
              <a:rPr lang="zh-CN" altLang="en-US" dirty="0">
                <a:ea typeface="宋体" panose="02010600030101010101" pitchFamily="2" charset="-122"/>
              </a:rPr>
              <a:t>或者是</a:t>
            </a:r>
            <a:r>
              <a:rPr lang="en-US" altLang="zh-CN" dirty="0">
                <a:ea typeface="宋体" panose="02010600030101010101" pitchFamily="2" charset="-122"/>
              </a:rPr>
              <a:t>rating</a:t>
            </a:r>
            <a:r>
              <a:rPr lang="zh-CN" altLang="en-US" dirty="0">
                <a:ea typeface="宋体" panose="02010600030101010101" pitchFamily="2" charset="-122"/>
              </a:rPr>
              <a:t>。</a:t>
            </a:r>
            <a:endParaRPr lang="zh-CN" altLang="en-US"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洗发水，微波炉的趋势也是如此，之后都趋于平稳。</a:t>
            </a:r>
            <a:endParaRPr lang="zh-CN" altLang="en-US" dirty="0">
              <a:ea typeface="宋体" panose="02010600030101010101" pitchFamily="2" charset="-122"/>
            </a:endParaRPr>
          </a:p>
        </p:txBody>
      </p:sp>
      <p:pic>
        <p:nvPicPr>
          <p:cNvPr id="5" name="图片 4" descr="湘潭大学图标"/>
          <p:cNvPicPr>
            <a:picLocks noChangeAspect="1"/>
          </p:cNvPicPr>
          <p:nvPr/>
        </p:nvPicPr>
        <p:blipFill>
          <a:blip r:embed="rId1"/>
          <a:stretch>
            <a:fillRect/>
          </a:stretch>
        </p:blipFill>
        <p:spPr>
          <a:xfrm>
            <a:off x="11008995" y="3810"/>
            <a:ext cx="1183005" cy="1183005"/>
          </a:xfrm>
          <a:prstGeom prst="rect">
            <a:avLst/>
          </a:prstGeom>
        </p:spPr>
      </p:pic>
      <p:pic>
        <p:nvPicPr>
          <p:cNvPr id="4" name="图片 3" descr="7@YWH}HFGXG~}4JK7$S(%PM"/>
          <p:cNvPicPr>
            <a:picLocks noChangeAspect="1"/>
          </p:cNvPicPr>
          <p:nvPr/>
        </p:nvPicPr>
        <p:blipFill>
          <a:blip r:embed="rId2"/>
          <a:stretch>
            <a:fillRect/>
          </a:stretch>
        </p:blipFill>
        <p:spPr>
          <a:xfrm>
            <a:off x="1560195" y="1194435"/>
            <a:ext cx="4065270" cy="3049270"/>
          </a:xfrm>
          <a:prstGeom prst="rect">
            <a:avLst/>
          </a:prstGeom>
        </p:spPr>
      </p:pic>
      <p:pic>
        <p:nvPicPr>
          <p:cNvPr id="8" name="图片 7" descr="8)~9U2~T{F%I7CYKJOQ]EKD"/>
          <p:cNvPicPr>
            <a:picLocks noChangeAspect="1"/>
          </p:cNvPicPr>
          <p:nvPr/>
        </p:nvPicPr>
        <p:blipFill>
          <a:blip r:embed="rId3"/>
          <a:stretch>
            <a:fillRect/>
          </a:stretch>
        </p:blipFill>
        <p:spPr>
          <a:xfrm>
            <a:off x="1486535" y="4243705"/>
            <a:ext cx="4065270" cy="2543175"/>
          </a:xfrm>
          <a:prstGeom prst="rect">
            <a:avLst/>
          </a:prstGeom>
        </p:spPr>
      </p:pic>
      <p:pic>
        <p:nvPicPr>
          <p:cNvPr id="11" name="图片 10" descr="FE`E]C6@M0ZT5DY@U[FWUNU"/>
          <p:cNvPicPr>
            <a:picLocks noChangeAspect="1"/>
          </p:cNvPicPr>
          <p:nvPr/>
        </p:nvPicPr>
        <p:blipFill>
          <a:blip r:embed="rId4"/>
          <a:stretch>
            <a:fillRect/>
          </a:stretch>
        </p:blipFill>
        <p:spPr>
          <a:xfrm>
            <a:off x="6393815" y="3554730"/>
            <a:ext cx="4530725" cy="30435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a:latin typeface="Microsoft YaHei UI" panose="020B0503020204020204" pitchFamily="34" charset="-122"/>
                <a:ea typeface="Microsoft YaHei UI" panose="020B0503020204020204" pitchFamily="34" charset="-122"/>
              </a:rPr>
              <a:t>1</a:t>
            </a:r>
            <a:r>
              <a:rPr lang="zh-CN" altLang="en-US">
                <a:latin typeface="Microsoft YaHei UI" panose="020B0503020204020204" pitchFamily="34" charset="-122"/>
                <a:ea typeface="Microsoft YaHei UI" panose="020B0503020204020204" pitchFamily="34" charset="-122"/>
              </a:rPr>
              <a:t>观察平均长度</a:t>
            </a:r>
            <a:endParaRPr lang="zh-CN" altLang="en-US">
              <a:latin typeface="Microsoft YaHei UI" panose="020B0503020204020204" pitchFamily="34" charset="-122"/>
              <a:ea typeface="Microsoft YaHei UI" panose="020B0503020204020204" pitchFamily="34" charset="-122"/>
            </a:endParaRPr>
          </a:p>
        </p:txBody>
      </p:sp>
      <p:graphicFrame>
        <p:nvGraphicFramePr>
          <p:cNvPr id="5" name="表格 6"/>
          <p:cNvGraphicFramePr>
            <a:graphicFrameLocks noGrp="1"/>
          </p:cNvGraphicFramePr>
          <p:nvPr>
            <p:ph idx="1"/>
            <p:custDataLst>
              <p:tags r:id="rId1"/>
            </p:custDataLst>
          </p:nvPr>
        </p:nvGraphicFramePr>
        <p:xfrm>
          <a:off x="1117600" y="1842769"/>
          <a:ext cx="10058400" cy="1896110"/>
        </p:xfrm>
        <a:graphic>
          <a:graphicData uri="http://schemas.openxmlformats.org/drawingml/2006/table">
            <a:tbl>
              <a:tblPr firstRow="1">
                <a:tableStyleId>{5C22544A-7EE6-4342-B048-85BDC9FD1C3A}</a:tableStyleId>
              </a:tblPr>
              <a:tblGrid>
                <a:gridCol w="2426970"/>
                <a:gridCol w="1362075"/>
                <a:gridCol w="1240155"/>
                <a:gridCol w="1676400"/>
                <a:gridCol w="1676400"/>
                <a:gridCol w="1676400"/>
              </a:tblGrid>
              <a:tr h="490855">
                <a:tc>
                  <a:txBody>
                    <a:bodyPr/>
                    <a:lstStyle/>
                    <a:p>
                      <a:pPr algn="ctr" rtl="0"/>
                      <a:r>
                        <a:rPr lang="zh-CN" altLang="en-US" noProof="0">
                          <a:latin typeface="Microsoft YaHei UI" panose="020B0503020204020204" pitchFamily="34" charset="-122"/>
                          <a:ea typeface="Microsoft YaHei UI" panose="020B0503020204020204" pitchFamily="34" charset="-122"/>
                        </a:rPr>
                        <a:t>star_rating</a:t>
                      </a:r>
                      <a:endParaRPr lang="zh-CN" altLang="en-US"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noProof="0">
                          <a:latin typeface="Microsoft YaHei UI" panose="020B0503020204020204" pitchFamily="34" charset="-122"/>
                          <a:ea typeface="Microsoft YaHei UI" panose="020B0503020204020204" pitchFamily="34" charset="-122"/>
                          <a:sym typeface="+mn-ea"/>
                        </a:rPr>
                        <a:t> </a:t>
                      </a:r>
                      <a:r>
                        <a:rPr lang="en-US" altLang="zh-CN" sz="1800" noProof="0">
                          <a:latin typeface="Microsoft YaHei UI" panose="020B0503020204020204" pitchFamily="34" charset="-122"/>
                          <a:ea typeface="Microsoft YaHei UI" panose="020B0503020204020204" pitchFamily="34" charset="-122"/>
                          <a:sym typeface="+mn-ea"/>
                        </a:rPr>
                        <a:t>1</a:t>
                      </a:r>
                      <a:r>
                        <a:rPr lang="en-US" altLang="zh-CN" sz="1800" noProof="0">
                          <a:latin typeface="Microsoft YaHei UI" panose="020B0503020204020204" pitchFamily="34" charset="-122"/>
                          <a:ea typeface="Microsoft YaHei UI" panose="020B0503020204020204" pitchFamily="34" charset="-122"/>
                          <a:sym typeface="+mn-ea"/>
                        </a:rPr>
                        <a:t> star</a:t>
                      </a:r>
                      <a:endParaRPr lang="en-US"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noProof="0">
                          <a:latin typeface="Microsoft YaHei UI" panose="020B0503020204020204" pitchFamily="34" charset="-122"/>
                          <a:ea typeface="Microsoft YaHei UI" panose="020B0503020204020204" pitchFamily="34" charset="-122"/>
                          <a:sym typeface="+mn-ea"/>
                        </a:rPr>
                        <a:t> </a:t>
                      </a:r>
                      <a:r>
                        <a:rPr lang="en-US" altLang="zh-CN" sz="1800" noProof="0">
                          <a:latin typeface="Microsoft YaHei UI" panose="020B0503020204020204" pitchFamily="34" charset="-122"/>
                          <a:ea typeface="Microsoft YaHei UI" panose="020B0503020204020204" pitchFamily="34" charset="-122"/>
                          <a:sym typeface="+mn-ea"/>
                        </a:rPr>
                        <a:t>2</a:t>
                      </a:r>
                      <a:r>
                        <a:rPr lang="en-US" altLang="zh-CN" sz="1800" noProof="0">
                          <a:latin typeface="Microsoft YaHei UI" panose="020B0503020204020204" pitchFamily="34" charset="-122"/>
                          <a:ea typeface="Microsoft YaHei UI" panose="020B0503020204020204" pitchFamily="34" charset="-122"/>
                          <a:sym typeface="+mn-ea"/>
                        </a:rPr>
                        <a:t> star</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noProof="0">
                          <a:latin typeface="Microsoft YaHei UI" panose="020B0503020204020204" pitchFamily="34" charset="-122"/>
                          <a:ea typeface="Microsoft YaHei UI" panose="020B0503020204020204" pitchFamily="34" charset="-122"/>
                        </a:rPr>
                        <a:t> </a:t>
                      </a:r>
                      <a:r>
                        <a:rPr lang="en-US" altLang="zh-CN" noProof="0">
                          <a:latin typeface="Microsoft YaHei UI" panose="020B0503020204020204" pitchFamily="34" charset="-122"/>
                          <a:ea typeface="Microsoft YaHei UI" panose="020B0503020204020204" pitchFamily="34" charset="-122"/>
                        </a:rPr>
                        <a:t>3 star</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rtl="0"/>
                      <a:r>
                        <a:rPr lang="zh-CN" altLang="en-US" noProof="0">
                          <a:latin typeface="Microsoft YaHei UI" panose="020B0503020204020204" pitchFamily="34" charset="-122"/>
                          <a:ea typeface="Microsoft YaHei UI" panose="020B0503020204020204" pitchFamily="34" charset="-122"/>
                        </a:rPr>
                        <a:t> </a:t>
                      </a:r>
                      <a:endParaRPr lang="zh-CN" altLang="en-US" noProof="0">
                        <a:latin typeface="Microsoft YaHei UI" panose="020B0503020204020204" pitchFamily="34" charset="-122"/>
                        <a:ea typeface="Microsoft YaHei UI" panose="020B0503020204020204" pitchFamily="34" charset="-122"/>
                      </a:endParaRPr>
                    </a:p>
                    <a:p>
                      <a:pPr algn="ctr" rtl="0"/>
                      <a:r>
                        <a:rPr lang="en-US" altLang="zh-CN" noProof="0">
                          <a:latin typeface="Microsoft YaHei UI" panose="020B0503020204020204" pitchFamily="34" charset="-122"/>
                          <a:ea typeface="Microsoft YaHei UI" panose="020B0503020204020204" pitchFamily="34" charset="-122"/>
                        </a:rPr>
                        <a:t>4 </a:t>
                      </a:r>
                      <a:r>
                        <a:rPr lang="en-US" altLang="zh-CN" sz="1800" noProof="0">
                          <a:latin typeface="Microsoft YaHei UI" panose="020B0503020204020204" pitchFamily="34" charset="-122"/>
                          <a:ea typeface="Microsoft YaHei UI" panose="020B0503020204020204" pitchFamily="34" charset="-122"/>
                          <a:sym typeface="+mn-ea"/>
                        </a:rPr>
                        <a:t>star</a:t>
                      </a:r>
                      <a:endParaRPr lang="en-US" altLang="zh-CN" sz="1800" noProof="0">
                        <a:latin typeface="Microsoft YaHei UI" panose="020B0503020204020204" pitchFamily="34" charset="-122"/>
                        <a:ea typeface="Microsoft YaHei UI" panose="020B0503020204020204" pitchFamily="34" charset="-122"/>
                      </a:endParaRPr>
                    </a:p>
                    <a:p>
                      <a:pPr algn="ctr" rtl="0"/>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5 star</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r>
              <a:tr h="490591">
                <a:tc>
                  <a:txBody>
                    <a:bodyPr/>
                    <a:p>
                      <a:pPr rtl="0">
                        <a:buNone/>
                      </a:pPr>
                      <a:r>
                        <a:rPr lang="en-US" altLang="zh-CN" noProof="0">
                          <a:latin typeface="Microsoft YaHei UI" panose="020B0503020204020204" pitchFamily="34" charset="-122"/>
                          <a:ea typeface="Microsoft YaHei UI" panose="020B0503020204020204" pitchFamily="34" charset="-122"/>
                        </a:rPr>
                        <a:t>hair the average length of total review</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70.437016</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 69.071987</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66.457457</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59.039122</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49.318765</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490591">
                <a:tc>
                  <a:txBody>
                    <a:bodyPr/>
                    <a:lstStyle/>
                    <a:p>
                      <a:pPr rtl="0">
                        <a:buNone/>
                      </a:pPr>
                      <a:r>
                        <a:rPr lang="en-US" altLang="zh-CN" sz="1800" noProof="0">
                          <a:latin typeface="Microsoft YaHei UI" panose="020B0503020204020204" pitchFamily="34" charset="-122"/>
                          <a:ea typeface="Microsoft YaHei UI" panose="020B0503020204020204" pitchFamily="34" charset="-122"/>
                          <a:sym typeface="+mn-ea"/>
                        </a:rPr>
                        <a:t>hair dryer the average length of </a:t>
                      </a:r>
                      <a:r>
                        <a:rPr lang="en-US" altLang="zh-CN" sz="1800" b="1" noProof="0">
                          <a:latin typeface="Microsoft YaHei UI" panose="020B0503020204020204" pitchFamily="34" charset="-122"/>
                          <a:ea typeface="Microsoft YaHei UI" panose="020B0503020204020204" pitchFamily="34" charset="-122"/>
                          <a:sym typeface="+mn-ea"/>
                        </a:rPr>
                        <a:t>helpful </a:t>
                      </a:r>
                      <a:r>
                        <a:rPr lang="en-US" altLang="zh-CN" sz="1800" noProof="0">
                          <a:latin typeface="Microsoft YaHei UI" panose="020B0503020204020204" pitchFamily="34" charset="-122"/>
                          <a:ea typeface="Microsoft YaHei UI" panose="020B0503020204020204" pitchFamily="34" charset="-122"/>
                          <a:sym typeface="+mn-ea"/>
                        </a:rPr>
                        <a:t>review</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altLang="zh-CN" noProof="0">
                          <a:latin typeface="Microsoft YaHei UI" panose="020B0503020204020204" pitchFamily="34" charset="-122"/>
                          <a:ea typeface="Microsoft YaHei UI" panose="020B0503020204020204" pitchFamily="34" charset="-122"/>
                        </a:rPr>
                        <a:t>97.732673</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altLang="zh-CN" noProof="0">
                          <a:latin typeface="Microsoft YaHei UI" panose="020B0503020204020204" pitchFamily="34" charset="-122"/>
                          <a:ea typeface="Microsoft YaHei UI" panose="020B0503020204020204" pitchFamily="34" charset="-122"/>
                        </a:rPr>
                        <a:t>117.673077</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altLang="zh-CN" noProof="0">
                          <a:latin typeface="Microsoft YaHei UI" panose="020B0503020204020204" pitchFamily="34" charset="-122"/>
                          <a:ea typeface="Microsoft YaHei UI" panose="020B0503020204020204" pitchFamily="34" charset="-122"/>
                        </a:rPr>
                        <a:t>127.821138</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altLang="zh-CN" noProof="0">
                          <a:latin typeface="Microsoft YaHei UI" panose="020B0503020204020204" pitchFamily="34" charset="-122"/>
                          <a:ea typeface="Microsoft YaHei UI" panose="020B0503020204020204" pitchFamily="34" charset="-122"/>
                        </a:rPr>
                        <a:t>119.852941</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rtl="0">
                        <a:buNone/>
                      </a:pPr>
                      <a:r>
                        <a:rPr lang="en-US" altLang="zh-CN" noProof="0">
                          <a:latin typeface="Microsoft YaHei UI" panose="020B0503020204020204" pitchFamily="34" charset="-122"/>
                          <a:ea typeface="Microsoft YaHei UI" panose="020B0503020204020204" pitchFamily="34" charset="-122"/>
                        </a:rPr>
                        <a:t>119.425743</a:t>
                      </a:r>
                      <a:endParaRPr lang="en-US" altLang="zh-CN" noProof="0">
                        <a:latin typeface="Microsoft YaHei UI" panose="020B0503020204020204" pitchFamily="34" charset="-122"/>
                        <a:ea typeface="Microsoft YaHei UI" panose="020B0503020204020204" pitchFamily="34" charset="-122"/>
                      </a:endParaRPr>
                    </a:p>
                  </a:txBody>
                  <a:tcPr anchor="ctr">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灯片编号占位符 13"/>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pic>
        <p:nvPicPr>
          <p:cNvPr id="3" name="图片 2" descr="湘潭大学图标"/>
          <p:cNvPicPr>
            <a:picLocks noChangeAspect="1"/>
          </p:cNvPicPr>
          <p:nvPr/>
        </p:nvPicPr>
        <p:blipFill>
          <a:blip r:embed="rId2"/>
          <a:stretch>
            <a:fillRect/>
          </a:stretch>
        </p:blipFill>
        <p:spPr>
          <a:xfrm>
            <a:off x="11008995" y="0"/>
            <a:ext cx="1183005" cy="1183005"/>
          </a:xfrm>
          <a:prstGeom prst="rect">
            <a:avLst/>
          </a:prstGeom>
        </p:spPr>
      </p:pic>
      <p:sp>
        <p:nvSpPr>
          <p:cNvPr id="4" name="文本框 3"/>
          <p:cNvSpPr txBox="1"/>
          <p:nvPr/>
        </p:nvSpPr>
        <p:spPr>
          <a:xfrm>
            <a:off x="1440180" y="5121910"/>
            <a:ext cx="8857615" cy="645160"/>
          </a:xfrm>
          <a:prstGeom prst="rect">
            <a:avLst/>
          </a:prstGeom>
          <a:noFill/>
        </p:spPr>
        <p:txBody>
          <a:bodyPr wrap="square" rtlCol="0">
            <a:spAutoFit/>
          </a:bodyPr>
          <a:p>
            <a:pPr algn="l"/>
            <a:r>
              <a:rPr lang="zh-CN" altLang="en-US"/>
              <a:t>本表格表明，我们可以发现，更长的评论往往伴随着更好的评级，更长的高评级周期将导致评论的增加，这部分反映了销售的增加。</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pic>
        <p:nvPicPr>
          <p:cNvPr id="7" name="图片 6" descr="湘潭大学图标"/>
          <p:cNvPicPr>
            <a:picLocks noChangeAspect="1"/>
          </p:cNvPicPr>
          <p:nvPr/>
        </p:nvPicPr>
        <p:blipFill>
          <a:blip r:embed="rId1"/>
          <a:stretch>
            <a:fillRect/>
          </a:stretch>
        </p:blipFill>
        <p:spPr>
          <a:xfrm>
            <a:off x="11008995" y="0"/>
            <a:ext cx="1183005" cy="1183005"/>
          </a:xfrm>
          <a:prstGeom prst="rect">
            <a:avLst/>
          </a:prstGeom>
        </p:spPr>
      </p:pic>
      <p:pic>
        <p:nvPicPr>
          <p:cNvPr id="8" name="图片 7"/>
          <p:cNvPicPr>
            <a:picLocks noChangeAspect="1"/>
          </p:cNvPicPr>
          <p:nvPr/>
        </p:nvPicPr>
        <p:blipFill>
          <a:blip r:embed="rId2"/>
          <a:stretch>
            <a:fillRect/>
          </a:stretch>
        </p:blipFill>
        <p:spPr>
          <a:xfrm>
            <a:off x="2768600" y="2125980"/>
            <a:ext cx="5842000" cy="3474720"/>
          </a:xfrm>
          <a:prstGeom prst="rect">
            <a:avLst/>
          </a:prstGeom>
        </p:spPr>
      </p:pic>
      <p:sp>
        <p:nvSpPr>
          <p:cNvPr id="14" name="文本框 13"/>
          <p:cNvSpPr txBox="1"/>
          <p:nvPr/>
        </p:nvSpPr>
        <p:spPr>
          <a:xfrm>
            <a:off x="521190" y="136525"/>
            <a:ext cx="6097464" cy="523220"/>
          </a:xfrm>
          <a:prstGeom prst="rect">
            <a:avLst/>
          </a:prstGeom>
          <a:noFill/>
        </p:spPr>
        <p:txBody>
          <a:bodyPr wrap="square">
            <a:spAutoFit/>
          </a:bodyPr>
          <a:lstStyle/>
          <a:p>
            <a:r>
              <a:rPr lang="en-US" altLang="zh-CN" sz="2800" b="1" dirty="0">
                <a:solidFill>
                  <a:schemeClr val="tx1"/>
                </a:solidFill>
              </a:rPr>
              <a:t>2. 2020_MCM_Problem_C</a:t>
            </a:r>
            <a:endParaRPr lang="zh-CN" altLang="en-US" sz="28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3095" y="558165"/>
            <a:ext cx="10515600" cy="1325563"/>
          </a:xfrm>
        </p:spPr>
        <p:txBody>
          <a:bodyPr rtlCol="0"/>
          <a:lstStyle/>
          <a:p>
            <a:pPr rtl="0"/>
            <a:r>
              <a:rPr lang="en-US" altLang="zh-CN" dirty="0">
                <a:latin typeface="Microsoft YaHei UI" panose="020B0503020204020204" pitchFamily="34" charset="-122"/>
                <a:ea typeface="Microsoft YaHei UI" panose="020B0503020204020204" pitchFamily="34" charset="-122"/>
              </a:rPr>
              <a:t>2</a:t>
            </a:r>
            <a:endParaRPr lang="en-US" altLang="zh-CN" dirty="0">
              <a:latin typeface="Microsoft YaHei UI" panose="020B0503020204020204" pitchFamily="34" charset="-122"/>
              <a:ea typeface="Microsoft YaHei UI" panose="020B0503020204020204" pitchFamily="34" charset="-122"/>
            </a:endParaRPr>
          </a:p>
        </p:txBody>
      </p:sp>
      <p:sp>
        <p:nvSpPr>
          <p:cNvPr id="7" name="灯片编号占位符 7"/>
          <p:cNvSpPr>
            <a:spLocks noGrp="1"/>
          </p:cNvSpPr>
          <p:nvPr>
            <p:ph type="sldNum" sz="quarter" idx="12"/>
          </p:nvPr>
        </p:nvSpPr>
        <p:spPr/>
        <p:txBody>
          <a:bodyPr rtlCol="0"/>
          <a:lstStyle/>
          <a:p>
            <a:pPr rtl="0"/>
            <a:fld id="{590024A9-0184-448B-881E-CC722A916CB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湘潭大学图标"/>
          <p:cNvPicPr>
            <a:picLocks noChangeAspect="1"/>
          </p:cNvPicPr>
          <p:nvPr/>
        </p:nvPicPr>
        <p:blipFill>
          <a:blip r:embed="rId1"/>
          <a:stretch>
            <a:fillRect/>
          </a:stretch>
        </p:blipFill>
        <p:spPr>
          <a:xfrm>
            <a:off x="11008995" y="3810"/>
            <a:ext cx="1183005" cy="1183005"/>
          </a:xfrm>
          <a:prstGeom prst="rect">
            <a:avLst/>
          </a:prstGeom>
        </p:spPr>
      </p:pic>
      <p:sp>
        <p:nvSpPr>
          <p:cNvPr id="4" name="文本框 3"/>
          <p:cNvSpPr txBox="1"/>
          <p:nvPr/>
        </p:nvSpPr>
        <p:spPr>
          <a:xfrm>
            <a:off x="1204595" y="929640"/>
            <a:ext cx="4000500" cy="460375"/>
          </a:xfrm>
          <a:prstGeom prst="rect">
            <a:avLst/>
          </a:prstGeom>
          <a:noFill/>
        </p:spPr>
        <p:txBody>
          <a:bodyPr wrap="square" rtlCol="0" anchor="t">
            <a:spAutoFit/>
          </a:bodyPr>
          <a:p>
            <a:r>
              <a:rPr lang="zh-CN" altLang="en-US" sz="2400"/>
              <a:t>Flowchart of </a:t>
            </a:r>
            <a:r>
              <a:rPr lang="en-US" altLang="zh-CN" sz="2400"/>
              <a:t>Problem</a:t>
            </a:r>
            <a:r>
              <a:rPr lang="zh-CN" altLang="en-US" sz="2400"/>
              <a:t> 1</a:t>
            </a:r>
            <a:endParaRPr lang="zh-CN" altLang="en-US" sz="2400"/>
          </a:p>
        </p:txBody>
      </p:sp>
      <p:sp>
        <p:nvSpPr>
          <p:cNvPr id="14" name="文本框 13"/>
          <p:cNvSpPr txBox="1"/>
          <p:nvPr/>
        </p:nvSpPr>
        <p:spPr>
          <a:xfrm>
            <a:off x="156065" y="136525"/>
            <a:ext cx="6097464" cy="523220"/>
          </a:xfrm>
          <a:prstGeom prst="rect">
            <a:avLst/>
          </a:prstGeom>
          <a:noFill/>
        </p:spPr>
        <p:txBody>
          <a:bodyPr wrap="square">
            <a:spAutoFit/>
          </a:bodyPr>
          <a:lstStyle/>
          <a:p>
            <a:r>
              <a:rPr lang="en-US" altLang="zh-CN" sz="2800" b="1" dirty="0">
                <a:solidFill>
                  <a:schemeClr val="tx1"/>
                </a:solidFill>
              </a:rPr>
              <a:t>2. 2020_MCM_Problem_C</a:t>
            </a:r>
            <a:endParaRPr lang="zh-CN" altLang="en-US" sz="2800" b="1" dirty="0">
              <a:solidFill>
                <a:schemeClr val="tx1"/>
              </a:solidFill>
            </a:endParaRPr>
          </a:p>
        </p:txBody>
      </p:sp>
      <p:pic>
        <p:nvPicPr>
          <p:cNvPr id="6" name="图片 5"/>
          <p:cNvPicPr>
            <a:picLocks noChangeAspect="1"/>
          </p:cNvPicPr>
          <p:nvPr/>
        </p:nvPicPr>
        <p:blipFill>
          <a:blip r:embed="rId2"/>
          <a:stretch>
            <a:fillRect/>
          </a:stretch>
        </p:blipFill>
        <p:spPr>
          <a:xfrm>
            <a:off x="2111375" y="2297430"/>
            <a:ext cx="7188835" cy="25387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  </a:t>
            </a:r>
            <a:endParaRPr lang="en-US" altLang="zh-CN"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sp>
        <p:nvSpPr>
          <p:cNvPr id="5" name="文本框 4"/>
          <p:cNvSpPr txBox="1"/>
          <p:nvPr/>
        </p:nvSpPr>
        <p:spPr>
          <a:xfrm>
            <a:off x="1651000" y="2049145"/>
            <a:ext cx="6809105" cy="3538220"/>
          </a:xfrm>
          <a:prstGeom prst="rect">
            <a:avLst/>
          </a:prstGeom>
          <a:noFill/>
        </p:spPr>
        <p:txBody>
          <a:bodyPr wrap="square" rtlCol="0" anchor="t">
            <a:spAutoFit/>
          </a:bodyPr>
          <a:p>
            <a:r>
              <a:rPr lang="zh-CN" altLang="en-US" sz="2800"/>
              <a:t>     1.delete stop words(example:)</a:t>
            </a:r>
            <a:endParaRPr lang="zh-CN" altLang="en-US" sz="2800"/>
          </a:p>
          <a:p>
            <a:r>
              <a:rPr lang="zh-CN" altLang="en-US" sz="2800"/>
              <a:t>     2.lower all the alpha</a:t>
            </a:r>
            <a:endParaRPr lang="zh-CN" altLang="en-US" sz="2800"/>
          </a:p>
          <a:p>
            <a:r>
              <a:rPr lang="zh-CN" altLang="en-US" sz="2800"/>
              <a:t>     3.stem the word(还原词根)</a:t>
            </a:r>
            <a:endParaRPr lang="zh-CN" altLang="en-US" sz="2800"/>
          </a:p>
          <a:p>
            <a:r>
              <a:rPr lang="zh-CN" altLang="en-US" sz="2800"/>
              <a:t>     4.split() function to get all the words</a:t>
            </a:r>
            <a:endParaRPr lang="zh-CN" altLang="en-US" sz="2800"/>
          </a:p>
          <a:p>
            <a:endParaRPr lang="zh-CN" altLang="en-US" sz="2800"/>
          </a:p>
          <a:p>
            <a:r>
              <a:rPr lang="zh-CN" altLang="en-US" sz="2800"/>
              <a:t>代码实现图（可以看到将一些</a:t>
            </a:r>
            <a:r>
              <a:rPr lang="en-US" altLang="zh-CN" sz="2800"/>
              <a:t>I, this </a:t>
            </a:r>
            <a:r>
              <a:rPr lang="zh-CN" altLang="en-US" sz="2800">
                <a:ea typeface="宋体" panose="02010600030101010101" pitchFamily="2" charset="-122"/>
              </a:rPr>
              <a:t>给删除另外</a:t>
            </a:r>
            <a:r>
              <a:rPr lang="zh-CN" altLang="en-US" sz="2800"/>
              <a:t>）</a:t>
            </a:r>
            <a:endParaRPr lang="zh-CN" altLang="en-US" sz="2800"/>
          </a:p>
        </p:txBody>
      </p:sp>
      <p:sp>
        <p:nvSpPr>
          <p:cNvPr id="9" name="文本框 8"/>
          <p:cNvSpPr txBox="1"/>
          <p:nvPr/>
        </p:nvSpPr>
        <p:spPr>
          <a:xfrm>
            <a:off x="1549400" y="797560"/>
            <a:ext cx="4000500" cy="460375"/>
          </a:xfrm>
          <a:prstGeom prst="rect">
            <a:avLst/>
          </a:prstGeom>
          <a:noFill/>
        </p:spPr>
        <p:txBody>
          <a:bodyPr wrap="square" rtlCol="0" anchor="t">
            <a:spAutoFit/>
          </a:bodyPr>
          <a:p>
            <a:r>
              <a:rPr lang="en-US" altLang="zh-CN" sz="2400" dirty="0">
                <a:latin typeface="Microsoft YaHei UI" panose="020B0503020204020204" pitchFamily="34" charset="-122"/>
                <a:ea typeface="Microsoft YaHei UI" panose="020B0503020204020204" pitchFamily="34" charset="-122"/>
                <a:sym typeface="+mn-ea"/>
              </a:rPr>
              <a:t>Text Data Pre-processing</a:t>
            </a:r>
            <a:endParaRPr lang="zh-CN" altLang="en-US" sz="2400"/>
          </a:p>
        </p:txBody>
      </p:sp>
      <p:pic>
        <p:nvPicPr>
          <p:cNvPr id="6" name="图片 5"/>
          <p:cNvPicPr>
            <a:picLocks noChangeAspect="1"/>
          </p:cNvPicPr>
          <p:nvPr/>
        </p:nvPicPr>
        <p:blipFill>
          <a:blip r:embed="rId2"/>
          <a:stretch>
            <a:fillRect/>
          </a:stretch>
        </p:blipFill>
        <p:spPr>
          <a:xfrm>
            <a:off x="724535" y="5865495"/>
            <a:ext cx="8054975"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Contents</a:t>
            </a:r>
            <a:endParaRPr lang="zh-CN" altLang="en-US" dirty="0">
              <a:latin typeface="Microsoft YaHei UI" panose="020B0503020204020204" pitchFamily="34" charset="-122"/>
              <a:ea typeface="Microsoft YaHei UI" panose="020B0503020204020204" pitchFamily="34" charset="-122"/>
            </a:endParaRPr>
          </a:p>
        </p:txBody>
      </p:sp>
      <p:sp>
        <p:nvSpPr>
          <p:cNvPr id="14" name="灯片编号占位符 13"/>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7" name="内容占位符 4"/>
          <p:cNvSpPr txBox="1"/>
          <p:nvPr/>
        </p:nvSpPr>
        <p:spPr>
          <a:xfrm>
            <a:off x="7342432" y="1568196"/>
            <a:ext cx="4228281" cy="3529014"/>
          </a:xfrm>
          <a:prstGeom prst="rect">
            <a:avLst/>
          </a:prstGeom>
        </p:spPr>
        <p:txBody>
          <a:bodyPr vert="horz" lIns="91440" tIns="45720" rIns="91440" bIns="45720" rtlCol="0" anchor="ctr">
            <a:normAutofit/>
          </a:bodyPr>
          <a:lstStyle>
            <a:lvl1pPr>
              <a:lnSpc>
                <a:spcPct val="90000"/>
              </a:lnSpc>
              <a:spcBef>
                <a:spcPct val="0"/>
              </a:spcBef>
              <a:buNone/>
              <a:defRPr sz="4000" i="1">
                <a:solidFill>
                  <a:schemeClr val="bg1"/>
                </a:solidFill>
                <a:latin typeface="Microsoft YaHei UI" panose="020B0503020204020204" pitchFamily="34" charset="-122"/>
                <a:ea typeface="Microsoft YaHei UI" panose="020B0503020204020204" pitchFamily="34" charset="-122"/>
                <a:cs typeface="+mj-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tx1"/>
                </a:solidFill>
              </a:rPr>
              <a:t>1. Data processing website sharing</a:t>
            </a:r>
            <a:endParaRPr lang="en-US" altLang="zh-CN" sz="2400" dirty="0">
              <a:solidFill>
                <a:schemeClr val="tx1"/>
              </a:solidFill>
            </a:endParaRPr>
          </a:p>
          <a:p>
            <a:endParaRPr lang="en-US" altLang="zh-CN" sz="2400" dirty="0">
              <a:solidFill>
                <a:schemeClr val="tx1"/>
              </a:solidFill>
            </a:endParaRPr>
          </a:p>
          <a:p>
            <a:r>
              <a:rPr lang="en-US" altLang="zh-CN" sz="2400" dirty="0">
                <a:solidFill>
                  <a:schemeClr val="tx1"/>
                </a:solidFill>
              </a:rPr>
              <a:t>2. 2020_MCM_Problem_C</a:t>
            </a:r>
            <a:endParaRPr lang="zh-CN" altLang="en-US" sz="2400" dirty="0">
              <a:solidFill>
                <a:schemeClr val="tx1"/>
              </a:solidFill>
            </a:endParaRPr>
          </a:p>
          <a:p>
            <a:endParaRPr lang="zh-CN" altLang="en-US" dirty="0"/>
          </a:p>
        </p:txBody>
      </p:sp>
      <p:pic>
        <p:nvPicPr>
          <p:cNvPr id="5" name="图片 4" descr="湘潭大学图标"/>
          <p:cNvPicPr>
            <a:picLocks noChangeAspect="1"/>
          </p:cNvPicPr>
          <p:nvPr/>
        </p:nvPicPr>
        <p:blipFill>
          <a:blip r:embed="rId1"/>
          <a:stretch>
            <a:fillRect/>
          </a:stretch>
        </p:blipFill>
        <p:spPr>
          <a:xfrm>
            <a:off x="11008995" y="0"/>
            <a:ext cx="1183005" cy="11830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a)</a:t>
            </a:r>
            <a:endParaRPr lang="en-US" altLang="zh-CN"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pic>
        <p:nvPicPr>
          <p:cNvPr id="3" name="图片 2"/>
          <p:cNvPicPr>
            <a:picLocks noChangeAspect="1"/>
          </p:cNvPicPr>
          <p:nvPr/>
        </p:nvPicPr>
        <p:blipFill>
          <a:blip r:embed="rId2"/>
          <a:stretch>
            <a:fillRect/>
          </a:stretch>
        </p:blipFill>
        <p:spPr>
          <a:xfrm>
            <a:off x="2718435" y="596900"/>
            <a:ext cx="7953375" cy="765810"/>
          </a:xfrm>
          <a:prstGeom prst="rect">
            <a:avLst/>
          </a:prstGeom>
        </p:spPr>
      </p:pic>
      <p:sp>
        <p:nvSpPr>
          <p:cNvPr id="4" name="文本框 3"/>
          <p:cNvSpPr txBox="1"/>
          <p:nvPr/>
        </p:nvSpPr>
        <p:spPr>
          <a:xfrm>
            <a:off x="838200" y="2596515"/>
            <a:ext cx="9833610" cy="2584450"/>
          </a:xfrm>
          <a:prstGeom prst="rect">
            <a:avLst/>
          </a:prstGeom>
          <a:noFill/>
        </p:spPr>
        <p:txBody>
          <a:bodyPr wrap="square" rtlCol="0">
            <a:spAutoFit/>
          </a:bodyPr>
          <a:p>
            <a:r>
              <a:rPr lang="zh-CN" altLang="en-US" b="1">
                <a:ea typeface="宋体" panose="02010600030101010101" pitchFamily="2" charset="-122"/>
              </a:rPr>
              <a:t>题目分析</a:t>
            </a:r>
            <a:r>
              <a:rPr lang="zh-CN" altLang="en-US">
                <a:ea typeface="宋体" panose="02010600030101010101" pitchFamily="2" charset="-122"/>
              </a:rPr>
              <a:t>： 要根据星级和评论来确定数据措施。评论是文本型的，触及到文本的处理，我们使用到了一种为</a:t>
            </a:r>
            <a:r>
              <a:rPr lang="en-US" altLang="zh-CN">
                <a:ea typeface="宋体" panose="02010600030101010101" pitchFamily="2" charset="-122"/>
              </a:rPr>
              <a:t>LDA</a:t>
            </a:r>
            <a:r>
              <a:rPr lang="zh-CN" altLang="en-US">
                <a:ea typeface="宋体" panose="02010600030101010101" pitchFamily="2" charset="-122"/>
              </a:rPr>
              <a:t>的文本主题生成模型，将已经数据预处理和文本预处理过的评论进行</a:t>
            </a:r>
            <a:r>
              <a:rPr lang="en-US" altLang="zh-CN">
                <a:ea typeface="宋体" panose="02010600030101010101" pitchFamily="2" charset="-122"/>
              </a:rPr>
              <a:t>LDA</a:t>
            </a:r>
            <a:r>
              <a:rPr lang="zh-CN" altLang="en-US">
                <a:ea typeface="宋体" panose="02010600030101010101" pitchFamily="2" charset="-122"/>
              </a:rPr>
              <a:t>模型建模。</a:t>
            </a:r>
            <a:endParaRPr lang="zh-CN" altLang="en-US">
              <a:ea typeface="宋体" panose="02010600030101010101" pitchFamily="2" charset="-122"/>
            </a:endParaRPr>
          </a:p>
          <a:p>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LDA</a:t>
            </a:r>
            <a:r>
              <a:rPr lang="zh-CN" altLang="en-US">
                <a:ea typeface="宋体" panose="02010600030101010101" pitchFamily="2" charset="-122"/>
              </a:rPr>
              <a:t>模型生成：</a:t>
            </a:r>
            <a:endParaRPr lang="zh-CN" altLang="en-US">
              <a:ea typeface="宋体" panose="02010600030101010101" pitchFamily="2" charset="-122"/>
            </a:endParaRPr>
          </a:p>
          <a:p>
            <a:r>
              <a:rPr lang="zh-CN" altLang="en-US">
                <a:ea typeface="宋体" panose="02010600030101010101" pitchFamily="2" charset="-122"/>
              </a:rPr>
              <a:t>1.确定了三个主题：价格、寿命、使用上手感</a:t>
            </a:r>
            <a:endParaRPr lang="zh-CN" altLang="en-US">
              <a:ea typeface="宋体" panose="02010600030101010101" pitchFamily="2" charset="-122"/>
            </a:endParaRPr>
          </a:p>
          <a:p>
            <a:r>
              <a:rPr lang="zh-CN" altLang="en-US">
                <a:ea typeface="宋体" panose="02010600030101010101" pitchFamily="2" charset="-122"/>
              </a:rPr>
              <a:t>2.从上述被抽到的主题所对应的单词分布中抽取一个单词；</a:t>
            </a:r>
            <a:endParaRPr lang="zh-CN" altLang="en-US">
              <a:ea typeface="宋体" panose="02010600030101010101" pitchFamily="2" charset="-122"/>
            </a:endParaRPr>
          </a:p>
          <a:p>
            <a:r>
              <a:rPr lang="zh-CN" altLang="en-US">
                <a:ea typeface="宋体" panose="02010600030101010101" pitchFamily="2" charset="-122"/>
              </a:rPr>
              <a:t>3.重复上述过程直至遍历文档中的每一个单词。</a:t>
            </a:r>
            <a:endParaRPr lang="zh-CN" altLang="en-US">
              <a:ea typeface="宋体" panose="02010600030101010101" pitchFamily="2" charset="-122"/>
            </a:endParaRPr>
          </a:p>
        </p:txBody>
      </p:sp>
      <p:sp>
        <p:nvSpPr>
          <p:cNvPr id="5" name="文本框 4"/>
          <p:cNvSpPr txBox="1"/>
          <p:nvPr/>
        </p:nvSpPr>
        <p:spPr>
          <a:xfrm>
            <a:off x="2797175" y="1447165"/>
            <a:ext cx="7874635" cy="645160"/>
          </a:xfrm>
          <a:prstGeom prst="rect">
            <a:avLst/>
          </a:prstGeom>
          <a:noFill/>
        </p:spPr>
        <p:txBody>
          <a:bodyPr wrap="square" rtlCol="0" anchor="t">
            <a:spAutoFit/>
          </a:bodyPr>
          <a:p>
            <a:r>
              <a:rPr lang="zh-CN" altLang="en-US"/>
              <a:t>确定基于评级和评论的数据措施，一旦他们的三个产品在网上市场上出售，</a:t>
            </a:r>
            <a:r>
              <a:rPr lang="zh-CN" altLang="en-US">
                <a:sym typeface="+mn-ea"/>
              </a:rPr>
              <a:t>这是阳光公司跟踪的信息最丰富的</a:t>
            </a:r>
            <a:r>
              <a:rPr lang="zh-CN" altLang="en-US"/>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词云图</a:t>
            </a:r>
            <a:r>
              <a:rPr lang="en-US" altLang="zh-CN"/>
              <a:t>(</a:t>
            </a:r>
            <a:r>
              <a:rPr lang="zh-CN" altLang="en-US"/>
              <a:t>很简单，只需要使用</a:t>
            </a:r>
            <a:r>
              <a:rPr lang="en-US" altLang="zh-CN"/>
              <a:t>wordcloud</a:t>
            </a:r>
            <a:r>
              <a:rPr lang="zh-CN" altLang="en-US"/>
              <a:t>库就好，在</a:t>
            </a:r>
            <a:r>
              <a:rPr lang="en-US" altLang="zh-CN"/>
              <a:t>emontion_analyze.py</a:t>
            </a:r>
            <a:r>
              <a:rPr lang="zh-CN" altLang="en-US"/>
              <a:t>中</a:t>
            </a:r>
            <a:r>
              <a:rPr lang="en-US" altLang="zh-CN"/>
              <a:t>)</a:t>
            </a:r>
            <a:endParaRPr lang="en-US" altLang="zh-CN"/>
          </a:p>
        </p:txBody>
      </p:sp>
      <p:sp>
        <p:nvSpPr>
          <p:cNvPr id="4" name="日期占位符 3"/>
          <p:cNvSpPr>
            <a:spLocks noGrp="1"/>
          </p:cNvSpPr>
          <p:nvPr>
            <p:ph type="dt" sz="half" idx="10"/>
          </p:nvPr>
        </p:nvSpPr>
        <p:spPr/>
        <p:txBody>
          <a:bodyPr/>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a:p>
            <a:r>
              <a:rPr lang="zh-CN" altLang="en-US" noProof="0">
                <a:latin typeface="Microsoft YaHei UI" panose="020B0503020204020204" pitchFamily="34" charset="-122"/>
                <a:ea typeface="Microsoft YaHei UI" panose="020B0503020204020204" pitchFamily="34" charset="-122"/>
              </a:rPr>
              <a:t>词云图</a:t>
            </a:r>
            <a:endParaRPr lang="zh-CN" altLang="en-US" noProof="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pic>
        <p:nvPicPr>
          <p:cNvPr id="7" name="内容占位符 6"/>
          <p:cNvPicPr>
            <a:picLocks noChangeAspect="1"/>
          </p:cNvPicPr>
          <p:nvPr>
            <p:ph idx="1"/>
          </p:nvPr>
        </p:nvPicPr>
        <p:blipFill>
          <a:blip r:embed="rId1"/>
          <a:stretch>
            <a:fillRect/>
          </a:stretch>
        </p:blipFill>
        <p:spPr>
          <a:xfrm>
            <a:off x="3248025" y="1882140"/>
            <a:ext cx="4836795" cy="41605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图像（做的比较粗糙，如果有想深入可以学习</a:t>
            </a:r>
            <a:r>
              <a:rPr lang="en-US" altLang="zh-CN"/>
              <a:t>NLP</a:t>
            </a:r>
            <a:r>
              <a:rPr lang="zh-CN" altLang="en-US"/>
              <a:t>的相关知识</a:t>
            </a:r>
            <a:r>
              <a:rPr lang="zh-CN" altLang="en-US"/>
              <a:t>）</a:t>
            </a:r>
            <a:endParaRPr lang="zh-CN" altLang="en-US"/>
          </a:p>
        </p:txBody>
      </p:sp>
      <p:sp>
        <p:nvSpPr>
          <p:cNvPr id="4" name="日期占位符 3"/>
          <p:cNvSpPr>
            <a:spLocks noGrp="1"/>
          </p:cNvSpPr>
          <p:nvPr>
            <p:ph type="dt" sz="half" idx="10"/>
          </p:nvPr>
        </p:nvSpPr>
        <p:spPr/>
        <p:txBody>
          <a:bodyPr/>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pic>
        <p:nvPicPr>
          <p:cNvPr id="7" name="内容占位符 6"/>
          <p:cNvPicPr>
            <a:picLocks noChangeAspect="1"/>
          </p:cNvPicPr>
          <p:nvPr>
            <p:ph idx="1"/>
            <p:custDataLst>
              <p:tags r:id="rId1"/>
            </p:custDataLst>
          </p:nvPr>
        </p:nvPicPr>
        <p:blipFill>
          <a:blip r:embed="rId2"/>
          <a:stretch>
            <a:fillRect/>
          </a:stretch>
        </p:blipFill>
        <p:spPr>
          <a:xfrm>
            <a:off x="1076325" y="1790065"/>
            <a:ext cx="4403090" cy="41605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b</a:t>
            </a:r>
            <a:r>
              <a:rPr lang="en-US" altLang="zh-CN"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pic>
        <p:nvPicPr>
          <p:cNvPr id="5" name="图片 4"/>
          <p:cNvPicPr>
            <a:picLocks noChangeAspect="1"/>
          </p:cNvPicPr>
          <p:nvPr/>
        </p:nvPicPr>
        <p:blipFill>
          <a:blip r:embed="rId2"/>
          <a:stretch>
            <a:fillRect/>
          </a:stretch>
        </p:blipFill>
        <p:spPr>
          <a:xfrm>
            <a:off x="3086100" y="548005"/>
            <a:ext cx="6708140" cy="518160"/>
          </a:xfrm>
          <a:prstGeom prst="rect">
            <a:avLst/>
          </a:prstGeom>
        </p:spPr>
      </p:pic>
      <p:sp>
        <p:nvSpPr>
          <p:cNvPr id="3" name="文本框 2"/>
          <p:cNvSpPr txBox="1"/>
          <p:nvPr/>
        </p:nvSpPr>
        <p:spPr>
          <a:xfrm>
            <a:off x="1068705" y="3065780"/>
            <a:ext cx="8450580" cy="2306955"/>
          </a:xfrm>
          <a:prstGeom prst="rect">
            <a:avLst/>
          </a:prstGeom>
          <a:noFill/>
        </p:spPr>
        <p:txBody>
          <a:bodyPr wrap="square" rtlCol="0">
            <a:spAutoFit/>
          </a:bodyPr>
          <a:p>
            <a:r>
              <a:rPr lang="zh-CN" altLang="en-US">
                <a:ea typeface="宋体" panose="02010600030101010101" pitchFamily="2" charset="-122"/>
              </a:rPr>
              <a:t>声誉模型构成：</a:t>
            </a:r>
            <a:endParaRPr lang="zh-CN" altLang="en-US">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得到每条评论的声誉贡献，一条评论有两个固定指标（</a:t>
            </a:r>
            <a:r>
              <a:rPr lang="en-US" altLang="zh-CN">
                <a:ea typeface="宋体" panose="02010600030101010101" pitchFamily="2" charset="-122"/>
              </a:rPr>
              <a:t>helpful_votes</a:t>
            </a:r>
            <a:r>
              <a:rPr lang="zh-CN" altLang="en-US">
                <a:ea typeface="宋体" panose="02010600030101010101" pitchFamily="2" charset="-122"/>
              </a:rPr>
              <a:t>占当天比例，</a:t>
            </a:r>
            <a:r>
              <a:rPr lang="zh-CN" altLang="en-US" b="1">
                <a:ea typeface="宋体" panose="02010600030101010101" pitchFamily="2" charset="-122"/>
              </a:rPr>
              <a:t>星级评分</a:t>
            </a:r>
            <a:r>
              <a:rPr lang="en-US" altLang="zh-CN" b="1">
                <a:ea typeface="宋体" panose="02010600030101010101" pitchFamily="2" charset="-122"/>
              </a:rPr>
              <a:t>-3,vine</a:t>
            </a:r>
            <a:r>
              <a:rPr lang="zh-CN" altLang="en-US" b="1">
                <a:ea typeface="宋体" panose="02010600030101010101" pitchFamily="2" charset="-122"/>
              </a:rPr>
              <a:t>是否为</a:t>
            </a:r>
            <a:r>
              <a:rPr lang="en-US" altLang="zh-CN" b="1">
                <a:ea typeface="宋体" panose="02010600030101010101" pitchFamily="2" charset="-122"/>
              </a:rPr>
              <a:t>1</a:t>
            </a:r>
            <a:r>
              <a:rPr lang="zh-CN" altLang="en-US">
                <a:ea typeface="宋体" panose="02010600030101010101" pitchFamily="2" charset="-122"/>
              </a:rPr>
              <a:t>），一个和时间间隔相关的浮动指标。</a:t>
            </a:r>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以天为单位构建时序模型，设每日声誉贡献是当天评论条数声誉贡献综合。</a:t>
            </a:r>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得到每天的声誉贡献之后，以滑动窗口（例如</a:t>
            </a:r>
            <a:r>
              <a:rPr lang="en-US" altLang="zh-CN">
                <a:ea typeface="宋体" panose="02010600030101010101" pitchFamily="2" charset="-122"/>
              </a:rPr>
              <a:t>m=200</a:t>
            </a:r>
            <a:r>
              <a:rPr lang="zh-CN" altLang="en-US">
                <a:ea typeface="宋体" panose="02010600030101010101" pitchFamily="2" charset="-122"/>
              </a:rPr>
              <a:t>）为单位，平均滑动窗口内的声誉贡献。   </a:t>
            </a:r>
            <a:endParaRPr lang="en-US" altLang="zh-CN">
              <a:ea typeface="宋体" panose="02010600030101010101" pitchFamily="2" charset="-122"/>
            </a:endParaRPr>
          </a:p>
        </p:txBody>
      </p:sp>
      <p:sp>
        <p:nvSpPr>
          <p:cNvPr id="4" name="文本框 3"/>
          <p:cNvSpPr txBox="1"/>
          <p:nvPr/>
        </p:nvSpPr>
        <p:spPr>
          <a:xfrm>
            <a:off x="2964815" y="1149350"/>
            <a:ext cx="7743190" cy="645160"/>
          </a:xfrm>
          <a:prstGeom prst="rect">
            <a:avLst/>
          </a:prstGeom>
          <a:noFill/>
        </p:spPr>
        <p:txBody>
          <a:bodyPr wrap="square" rtlCol="0" anchor="t">
            <a:spAutoFit/>
          </a:bodyPr>
          <a:p>
            <a:r>
              <a:rPr lang="zh-CN" altLang="en-US"/>
              <a:t>确定和讨论每个数据集内基于时间的度量和模式，这些度量和模式可能表明产品在在线市场中的声誉正在增加或减少</a:t>
            </a:r>
            <a:endParaRPr lang="zh-CN" altLang="en-US"/>
          </a:p>
        </p:txBody>
      </p:sp>
      <p:sp>
        <p:nvSpPr>
          <p:cNvPr id="9" name="文本框 8"/>
          <p:cNvSpPr txBox="1"/>
          <p:nvPr/>
        </p:nvSpPr>
        <p:spPr>
          <a:xfrm>
            <a:off x="1068705" y="2096135"/>
            <a:ext cx="10703560" cy="368300"/>
          </a:xfrm>
          <a:prstGeom prst="rect">
            <a:avLst/>
          </a:prstGeom>
          <a:noFill/>
        </p:spPr>
        <p:txBody>
          <a:bodyPr wrap="none" rtlCol="0">
            <a:spAutoFit/>
          </a:bodyPr>
          <a:p>
            <a:r>
              <a:rPr lang="zh-CN" altLang="en-US" b="1"/>
              <a:t>题目分析</a:t>
            </a:r>
            <a:r>
              <a:rPr lang="zh-CN" altLang="en-US"/>
              <a:t>：声誉和很多东西有关，例如平均星级，评论的时间间隔，评论的有用程度，评论的权威性等等</a:t>
            </a:r>
            <a:endParaRPr lang="zh-CN" altLang="en-US"/>
          </a:p>
        </p:txBody>
      </p:sp>
      <p:cxnSp>
        <p:nvCxnSpPr>
          <p:cNvPr id="12" name="直接箭头连接符 11"/>
          <p:cNvCxnSpPr/>
          <p:nvPr/>
        </p:nvCxnSpPr>
        <p:spPr>
          <a:xfrm>
            <a:off x="2677160" y="3925570"/>
            <a:ext cx="1684020" cy="1896745"/>
          </a:xfrm>
          <a:prstGeom prst="straightConnector1">
            <a:avLst/>
          </a:prstGeom>
          <a:ln w="28575" cmpd="sng">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462145" y="5406390"/>
            <a:ext cx="2962275" cy="115316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618355" y="5521960"/>
            <a:ext cx="2649855" cy="922020"/>
          </a:xfrm>
          <a:prstGeom prst="rect">
            <a:avLst/>
          </a:prstGeom>
          <a:noFill/>
        </p:spPr>
        <p:txBody>
          <a:bodyPr wrap="square" rtlCol="0">
            <a:spAutoFit/>
          </a:bodyPr>
          <a:p>
            <a:r>
              <a:rPr lang="zh-CN" altLang="en-US"/>
              <a:t>我们设置</a:t>
            </a:r>
            <a:r>
              <a:rPr lang="en-US" altLang="zh-CN"/>
              <a:t>rating = 1,2 </a:t>
            </a:r>
            <a:r>
              <a:rPr lang="zh-CN" altLang="en-US">
                <a:ea typeface="宋体" panose="02010600030101010101" pitchFamily="2" charset="-122"/>
              </a:rPr>
              <a:t>为较差评级，</a:t>
            </a:r>
            <a:r>
              <a:rPr lang="en-US" altLang="zh-CN">
                <a:ea typeface="宋体" panose="02010600030101010101" pitchFamily="2" charset="-122"/>
              </a:rPr>
              <a:t>3</a:t>
            </a:r>
            <a:r>
              <a:rPr lang="zh-CN" altLang="en-US">
                <a:ea typeface="宋体" panose="02010600030101010101" pitchFamily="2" charset="-122"/>
              </a:rPr>
              <a:t>为中，</a:t>
            </a:r>
            <a:r>
              <a:rPr lang="en-US" altLang="zh-CN">
                <a:ea typeface="宋体" panose="02010600030101010101" pitchFamily="2" charset="-122"/>
              </a:rPr>
              <a:t>4,5</a:t>
            </a:r>
            <a:r>
              <a:rPr lang="zh-CN" altLang="en-US">
                <a:ea typeface="宋体" panose="02010600030101010101" pitchFamily="2" charset="-122"/>
              </a:rPr>
              <a:t>为有较高评级</a:t>
            </a:r>
            <a:endParaRPr lang="zh-CN" altLang="en-US">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sp>
        <p:nvSpPr>
          <p:cNvPr id="3" name="内容占位符 2"/>
          <p:cNvSpPr>
            <a:spLocks noGrp="1"/>
          </p:cNvSpPr>
          <p:nvPr>
            <p:ph idx="1"/>
          </p:nvPr>
        </p:nvSpPr>
        <p:spPr>
          <a:xfrm>
            <a:off x="838200" y="1475105"/>
            <a:ext cx="10515600" cy="4160520"/>
          </a:xfrm>
        </p:spPr>
        <p:txBody>
          <a:bodyPr>
            <a:normAutofit fontScale="50000"/>
          </a:bodyPr>
          <a:p>
            <a:r>
              <a:rPr lang="zh-CN" altLang="en-US"/>
              <a:t>    star_rating_group = total.groupby(['flag','review_date','star_rating'])['review_body'].count().reset_index()</a:t>
            </a:r>
            <a:endParaRPr lang="zh-CN" altLang="en-US"/>
          </a:p>
          <a:p>
            <a:r>
              <a:rPr lang="zh-CN" altLang="en-US"/>
              <a:t>    total['helpful_votes_sum'] = total.groupby(['review_date'])['helpful_votes'].transform("sum") #使用sum函数</a:t>
            </a:r>
            <a:endParaRPr lang="zh-CN" altLang="en-US"/>
          </a:p>
          <a:p>
            <a:r>
              <a:rPr lang="zh-CN" altLang="en-US"/>
              <a:t>    #得到helpful_votes的比例</a:t>
            </a:r>
            <a:endParaRPr lang="zh-CN" altLang="en-US"/>
          </a:p>
          <a:p>
            <a:r>
              <a:rPr lang="zh-CN" altLang="en-US"/>
              <a:t>    total['helpful_votes_ratio'] = total['helpful_votes'] / total['helpful_votes_sum']   #使用一些ratio获得</a:t>
            </a:r>
            <a:endParaRPr lang="zh-CN" altLang="en-US"/>
          </a:p>
          <a:p>
            <a:r>
              <a:rPr lang="zh-CN" altLang="en-US"/>
              <a:t>    #填充NAN值为1</a:t>
            </a:r>
            <a:endParaRPr lang="zh-CN" altLang="en-US"/>
          </a:p>
          <a:p>
            <a:r>
              <a:rPr lang="zh-CN" altLang="en-US"/>
              <a:t>    total['helpful_votes_ratio'] = total['helpful_votes_ratio'].fillna(0)</a:t>
            </a:r>
            <a:endParaRPr lang="zh-CN" altLang="en-US"/>
          </a:p>
          <a:p>
            <a:r>
              <a:rPr lang="zh-CN" altLang="en-US"/>
              <a:t>    #计算星级评分 (-2,2)</a:t>
            </a:r>
            <a:endParaRPr lang="zh-CN" altLang="en-US"/>
          </a:p>
          <a:p>
            <a:r>
              <a:rPr lang="zh-CN" altLang="en-US"/>
              <a:t>    total['rating_score'] = total['star_rating'].apply(lambda x:x-3)</a:t>
            </a:r>
            <a:endParaRPr lang="zh-CN" altLang="en-US"/>
          </a:p>
          <a:p>
            <a:r>
              <a:rPr lang="zh-CN" altLang="en-US"/>
              <a:t>    #计算声誉评分</a:t>
            </a:r>
            <a:endParaRPr lang="zh-CN" altLang="en-US"/>
          </a:p>
          <a:p>
            <a:r>
              <a:rPr lang="zh-CN" altLang="en-US"/>
              <a:t>    total['reputation_score'] = total.apply(lambda x:x['rating_score']*(1+x['helpful_votes_ratio']),axis=1)</a:t>
            </a:r>
            <a:endParaRPr lang="zh-CN" altLang="en-US"/>
          </a:p>
          <a:p>
            <a:r>
              <a:rPr lang="zh-CN" altLang="en-US"/>
              <a:t>    #求一天内声誉总和</a:t>
            </a:r>
            <a:endParaRPr lang="zh-CN" altLang="en-US"/>
          </a:p>
          <a:p>
            <a:r>
              <a:rPr lang="zh-CN" altLang="en-US"/>
              <a:t>    reputation_score_group = total.groupby('review_date')['reputation_score'].sum().reset_index()</a:t>
            </a:r>
            <a:endParaRPr lang="zh-CN" altLang="en-US"/>
          </a:p>
        </p:txBody>
      </p:sp>
      <p:sp>
        <p:nvSpPr>
          <p:cNvPr id="4" name="日期占位符 3"/>
          <p:cNvSpPr>
            <a:spLocks noGrp="1"/>
          </p:cNvSpPr>
          <p:nvPr>
            <p:ph type="dt" sz="half" idx="10"/>
          </p:nvPr>
        </p:nvSpPr>
        <p:spPr/>
        <p:txBody>
          <a:bodyPr/>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b</a:t>
            </a:r>
            <a:r>
              <a:rPr lang="en-US" altLang="zh-CN"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pic>
        <p:nvPicPr>
          <p:cNvPr id="9" name="图片 8" descr="CQ~E](XVX4V7~H1)(Q5OG)U"/>
          <p:cNvPicPr>
            <a:picLocks noChangeAspect="1"/>
          </p:cNvPicPr>
          <p:nvPr/>
        </p:nvPicPr>
        <p:blipFill>
          <a:blip r:embed="rId2"/>
          <a:stretch>
            <a:fillRect/>
          </a:stretch>
        </p:blipFill>
        <p:spPr>
          <a:xfrm>
            <a:off x="838200" y="1626235"/>
            <a:ext cx="3270250" cy="2453005"/>
          </a:xfrm>
          <a:prstGeom prst="rect">
            <a:avLst/>
          </a:prstGeom>
        </p:spPr>
      </p:pic>
      <p:pic>
        <p:nvPicPr>
          <p:cNvPr id="12" name="图片 11" descr="1%N}IW1FSB2$%_7SD)IHBOC"/>
          <p:cNvPicPr>
            <a:picLocks noChangeAspect="1"/>
          </p:cNvPicPr>
          <p:nvPr/>
        </p:nvPicPr>
        <p:blipFill>
          <a:blip r:embed="rId3"/>
          <a:stretch>
            <a:fillRect/>
          </a:stretch>
        </p:blipFill>
        <p:spPr>
          <a:xfrm>
            <a:off x="4272280" y="1626235"/>
            <a:ext cx="3459480" cy="2594610"/>
          </a:xfrm>
          <a:prstGeom prst="rect">
            <a:avLst/>
          </a:prstGeom>
        </p:spPr>
      </p:pic>
      <p:pic>
        <p:nvPicPr>
          <p:cNvPr id="14" name="图片 13" descr="]QI[[`%22S%E5YZU_WUF{_M"/>
          <p:cNvPicPr>
            <a:picLocks noChangeAspect="1"/>
          </p:cNvPicPr>
          <p:nvPr/>
        </p:nvPicPr>
        <p:blipFill>
          <a:blip r:embed="rId4"/>
          <a:stretch>
            <a:fillRect/>
          </a:stretch>
        </p:blipFill>
        <p:spPr>
          <a:xfrm>
            <a:off x="8041640" y="1691005"/>
            <a:ext cx="3339465" cy="2505075"/>
          </a:xfrm>
          <a:prstGeom prst="rect">
            <a:avLst/>
          </a:prstGeom>
        </p:spPr>
      </p:pic>
      <p:sp>
        <p:nvSpPr>
          <p:cNvPr id="15" name="文本框 14"/>
          <p:cNvSpPr txBox="1"/>
          <p:nvPr/>
        </p:nvSpPr>
        <p:spPr>
          <a:xfrm>
            <a:off x="3295015" y="628650"/>
            <a:ext cx="1249680" cy="521970"/>
          </a:xfrm>
          <a:prstGeom prst="rect">
            <a:avLst/>
          </a:prstGeom>
          <a:noFill/>
        </p:spPr>
        <p:txBody>
          <a:bodyPr wrap="none" rtlCol="0">
            <a:spAutoFit/>
          </a:bodyPr>
          <a:p>
            <a:r>
              <a:rPr lang="zh-CN" altLang="en-US" sz="2800"/>
              <a:t>效果图</a:t>
            </a:r>
            <a:endParaRPr lang="zh-CN" altLang="en-US" sz="2800"/>
          </a:p>
        </p:txBody>
      </p:sp>
      <p:sp>
        <p:nvSpPr>
          <p:cNvPr id="3" name="文本框 2"/>
          <p:cNvSpPr txBox="1"/>
          <p:nvPr/>
        </p:nvSpPr>
        <p:spPr>
          <a:xfrm>
            <a:off x="1957070" y="4135755"/>
            <a:ext cx="2005330" cy="368300"/>
          </a:xfrm>
          <a:prstGeom prst="rect">
            <a:avLst/>
          </a:prstGeom>
          <a:noFill/>
        </p:spPr>
        <p:txBody>
          <a:bodyPr wrap="square" rtlCol="0">
            <a:spAutoFit/>
          </a:bodyPr>
          <a:p>
            <a:r>
              <a:rPr lang="en-US" altLang="zh-CN" b="1"/>
              <a:t>hair</a:t>
            </a:r>
            <a:endParaRPr lang="en-US" altLang="zh-CN" b="1"/>
          </a:p>
        </p:txBody>
      </p:sp>
      <p:sp>
        <p:nvSpPr>
          <p:cNvPr id="4" name="文本框 3"/>
          <p:cNvSpPr txBox="1"/>
          <p:nvPr/>
        </p:nvSpPr>
        <p:spPr>
          <a:xfrm>
            <a:off x="2540635" y="5363210"/>
            <a:ext cx="7101205" cy="645160"/>
          </a:xfrm>
          <a:prstGeom prst="rect">
            <a:avLst/>
          </a:prstGeom>
          <a:noFill/>
        </p:spPr>
        <p:txBody>
          <a:bodyPr wrap="square" rtlCol="0">
            <a:spAutoFit/>
          </a:bodyPr>
          <a:p>
            <a:r>
              <a:rPr lang="zh-CN" altLang="en-US">
                <a:ea typeface="宋体" panose="02010600030101010101" pitchFamily="2" charset="-122"/>
              </a:rPr>
              <a:t>观察声誉模型，可得到目前奶嘴的声誉最好，而吹风机的声誉较次，微波炉的声誉最差</a:t>
            </a:r>
            <a:endParaRPr lang="zh-CN" altLang="en-US">
              <a:ea typeface="宋体" panose="02010600030101010101" pitchFamily="2" charset="-122"/>
            </a:endParaRPr>
          </a:p>
        </p:txBody>
      </p:sp>
      <p:sp>
        <p:nvSpPr>
          <p:cNvPr id="6" name="文本框 5"/>
          <p:cNvSpPr txBox="1"/>
          <p:nvPr/>
        </p:nvSpPr>
        <p:spPr>
          <a:xfrm>
            <a:off x="5332730" y="4456430"/>
            <a:ext cx="2005330" cy="368300"/>
          </a:xfrm>
          <a:prstGeom prst="rect">
            <a:avLst/>
          </a:prstGeom>
          <a:noFill/>
        </p:spPr>
        <p:txBody>
          <a:bodyPr wrap="square" rtlCol="0">
            <a:spAutoFit/>
          </a:bodyPr>
          <a:p>
            <a:r>
              <a:rPr lang="zh-CN" altLang="en-US" b="1">
                <a:ea typeface="宋体" panose="02010600030101010101" pitchFamily="2" charset="-122"/>
              </a:rPr>
              <a:t>奶嘴</a:t>
            </a:r>
            <a:endParaRPr lang="zh-CN" altLang="en-US" b="1">
              <a:ea typeface="宋体" panose="02010600030101010101" pitchFamily="2" charset="-122"/>
            </a:endParaRPr>
          </a:p>
        </p:txBody>
      </p:sp>
      <p:sp>
        <p:nvSpPr>
          <p:cNvPr id="7" name="文本框 6"/>
          <p:cNvSpPr txBox="1"/>
          <p:nvPr/>
        </p:nvSpPr>
        <p:spPr>
          <a:xfrm>
            <a:off x="8708390" y="4356100"/>
            <a:ext cx="2005330" cy="368300"/>
          </a:xfrm>
          <a:prstGeom prst="rect">
            <a:avLst/>
          </a:prstGeom>
          <a:noFill/>
        </p:spPr>
        <p:txBody>
          <a:bodyPr wrap="square" rtlCol="0">
            <a:spAutoFit/>
          </a:bodyPr>
          <a:p>
            <a:r>
              <a:rPr lang="zh-CN" altLang="en-US" b="1">
                <a:ea typeface="宋体" panose="02010600030101010101" pitchFamily="2" charset="-122"/>
              </a:rPr>
              <a:t>微波炉</a:t>
            </a:r>
            <a:endParaRPr lang="zh-CN" altLang="en-US" b="1">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c</a:t>
            </a:r>
            <a:r>
              <a:rPr lang="en-US" altLang="zh-CN"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p:txBody>
      </p:sp>
      <p:sp>
        <p:nvSpPr>
          <p:cNvPr id="8" name="灯片编号占位符 7"/>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descr="湘潭大学图标"/>
          <p:cNvPicPr>
            <a:picLocks noChangeAspect="1"/>
          </p:cNvPicPr>
          <p:nvPr>
            <p:ph idx="1"/>
          </p:nvPr>
        </p:nvPicPr>
        <p:blipFill>
          <a:blip r:embed="rId1"/>
          <a:stretch>
            <a:fillRect/>
          </a:stretch>
        </p:blipFill>
        <p:spPr>
          <a:xfrm>
            <a:off x="10829290" y="0"/>
            <a:ext cx="1362710" cy="1362710"/>
          </a:xfrm>
          <a:prstGeom prst="rect">
            <a:avLst/>
          </a:prstGeom>
        </p:spPr>
      </p:pic>
      <p:pic>
        <p:nvPicPr>
          <p:cNvPr id="3" name="图片 2"/>
          <p:cNvPicPr>
            <a:picLocks noChangeAspect="1"/>
          </p:cNvPicPr>
          <p:nvPr/>
        </p:nvPicPr>
        <p:blipFill>
          <a:blip r:embed="rId2"/>
          <a:stretch>
            <a:fillRect/>
          </a:stretch>
        </p:blipFill>
        <p:spPr>
          <a:xfrm>
            <a:off x="2832735" y="728980"/>
            <a:ext cx="6373495" cy="462915"/>
          </a:xfrm>
          <a:prstGeom prst="rect">
            <a:avLst/>
          </a:prstGeom>
        </p:spPr>
      </p:pic>
      <p:sp>
        <p:nvSpPr>
          <p:cNvPr id="4" name="文本框 3"/>
          <p:cNvSpPr txBox="1"/>
          <p:nvPr/>
        </p:nvSpPr>
        <p:spPr>
          <a:xfrm>
            <a:off x="2181225" y="1623695"/>
            <a:ext cx="10355580" cy="922020"/>
          </a:xfrm>
          <a:prstGeom prst="rect">
            <a:avLst/>
          </a:prstGeom>
          <a:noFill/>
        </p:spPr>
        <p:txBody>
          <a:bodyPr wrap="none" rtlCol="0">
            <a:spAutoFit/>
          </a:bodyPr>
          <a:p>
            <a:r>
              <a:rPr lang="en-US" altLang="zh-CN"/>
              <a:t>C</a:t>
            </a:r>
            <a:r>
              <a:rPr lang="zh-CN" altLang="en-US">
                <a:ea typeface="宋体" panose="02010600030101010101" pitchFamily="2" charset="-122"/>
              </a:rPr>
              <a:t>题是一个预测题，需要联系我们之前的声誉模型来预测之后的声誉来决定产品是否成功或失败，</a:t>
            </a:r>
            <a:endParaRPr lang="zh-CN" altLang="en-US">
              <a:ea typeface="宋体" panose="02010600030101010101" pitchFamily="2" charset="-122"/>
            </a:endParaRPr>
          </a:p>
          <a:p>
            <a:r>
              <a:rPr lang="zh-CN" altLang="en-US">
                <a:ea typeface="宋体" panose="02010600030101010101" pitchFamily="2" charset="-122"/>
              </a:rPr>
              <a:t>对于时间序列模型，</a:t>
            </a:r>
            <a:r>
              <a:rPr lang="en-US" altLang="zh-CN">
                <a:ea typeface="宋体" panose="02010600030101010101" pitchFamily="2" charset="-122"/>
              </a:rPr>
              <a:t>ARIMA</a:t>
            </a:r>
            <a:r>
              <a:rPr lang="zh-CN" altLang="en-US">
                <a:ea typeface="宋体" panose="02010600030101010101" pitchFamily="2" charset="-122"/>
              </a:rPr>
              <a:t>模型使用得较多，但是为了练习使用深度学习模型，我们决定使用</a:t>
            </a:r>
            <a:r>
              <a:rPr lang="en-US" altLang="zh-CN">
                <a:ea typeface="宋体" panose="02010600030101010101" pitchFamily="2" charset="-122"/>
              </a:rPr>
              <a:t>LSTM</a:t>
            </a:r>
            <a:r>
              <a:rPr lang="zh-CN" altLang="en-US">
                <a:ea typeface="宋体" panose="02010600030101010101" pitchFamily="2" charset="-122"/>
              </a:rPr>
              <a:t>模型</a:t>
            </a:r>
            <a:endParaRPr lang="zh-CN" altLang="en-US">
              <a:ea typeface="宋体" panose="02010600030101010101" pitchFamily="2" charset="-122"/>
            </a:endParaRPr>
          </a:p>
          <a:p>
            <a:r>
              <a:rPr lang="zh-CN" altLang="en-US">
                <a:ea typeface="宋体" panose="02010600030101010101" pitchFamily="2" charset="-122"/>
              </a:rPr>
              <a:t>进行预测</a:t>
            </a:r>
            <a:endParaRPr lang="zh-CN" altLang="en-US">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3071495" y="2545715"/>
            <a:ext cx="7618730" cy="3265170"/>
          </a:xfrm>
          <a:prstGeom prst="rect">
            <a:avLst/>
          </a:prstGeom>
        </p:spPr>
      </p:pic>
      <p:sp>
        <p:nvSpPr>
          <p:cNvPr id="7" name="文本框 6"/>
          <p:cNvSpPr txBox="1"/>
          <p:nvPr/>
        </p:nvSpPr>
        <p:spPr>
          <a:xfrm>
            <a:off x="1524635" y="5988050"/>
            <a:ext cx="9783445" cy="368300"/>
          </a:xfrm>
          <a:prstGeom prst="rect">
            <a:avLst/>
          </a:prstGeom>
          <a:noFill/>
        </p:spPr>
        <p:txBody>
          <a:bodyPr wrap="square" rtlCol="0">
            <a:spAutoFit/>
          </a:bodyPr>
          <a:p>
            <a:r>
              <a:rPr lang="en-US" altLang="zh-CN"/>
              <a:t>Xt</a:t>
            </a:r>
            <a:r>
              <a:rPr lang="zh-CN" altLang="en-US">
                <a:ea typeface="宋体" panose="02010600030101010101" pitchFamily="2" charset="-122"/>
              </a:rPr>
              <a:t>为输入数据， </a:t>
            </a:r>
            <a:r>
              <a:rPr lang="en-US" altLang="zh-CN">
                <a:ea typeface="宋体" panose="02010600030101010101" pitchFamily="2" charset="-122"/>
              </a:rPr>
              <a:t>Ht</a:t>
            </a:r>
            <a:r>
              <a:rPr lang="zh-CN" altLang="en-US">
                <a:ea typeface="宋体" panose="02010600030101010101" pitchFamily="2" charset="-122"/>
              </a:rPr>
              <a:t>为输出数据，输入模型的形状为[samples, timesteps, features]</a:t>
            </a:r>
            <a:endParaRPr lang="zh-CN" altLang="en-US">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关于代码</a:t>
            </a:r>
            <a:r>
              <a:rPr lang="en-US" altLang="zh-CN"/>
              <a:t>:</a:t>
            </a:r>
            <a:endParaRPr lang="en-US" altLang="zh-CN"/>
          </a:p>
        </p:txBody>
      </p:sp>
      <p:sp>
        <p:nvSpPr>
          <p:cNvPr id="3" name="内容占位符 2"/>
          <p:cNvSpPr>
            <a:spLocks noGrp="1"/>
          </p:cNvSpPr>
          <p:nvPr>
            <p:ph idx="1"/>
          </p:nvPr>
        </p:nvSpPr>
        <p:spPr/>
        <p:txBody>
          <a:bodyPr/>
          <a:p>
            <a:pPr lvl="1"/>
            <a:r>
              <a:rPr lang="zh-CN" altLang="en-US"/>
              <a:t>我只写出了一个小小的</a:t>
            </a:r>
            <a:r>
              <a:rPr lang="en-US" altLang="zh-CN"/>
              <a:t>demo</a:t>
            </a:r>
            <a:r>
              <a:rPr lang="zh-CN" altLang="en-US"/>
              <a:t>，没有将这个模型完整的展现出来，模型预测出了问题，大家也可以使用</a:t>
            </a:r>
            <a:r>
              <a:rPr lang="en-US" altLang="zh-CN"/>
              <a:t>ARIMA</a:t>
            </a:r>
            <a:r>
              <a:rPr lang="zh-CN" altLang="en-US"/>
              <a:t>模型去预测，更加简单。</a:t>
            </a:r>
            <a:endParaRPr lang="zh-CN" altLang="en-US"/>
          </a:p>
        </p:txBody>
      </p:sp>
      <p:sp>
        <p:nvSpPr>
          <p:cNvPr id="4" name="日期占位符 3"/>
          <p:cNvSpPr>
            <a:spLocks noGrp="1"/>
          </p:cNvSpPr>
          <p:nvPr>
            <p:ph type="dt" sz="half" idx="10"/>
          </p:nvPr>
        </p:nvSpPr>
        <p:spPr/>
        <p:txBody>
          <a:bodyPr/>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p>
            <a:fld id="{B9713C8C-8E70-45D5-AE59-23E60168254E}" type="slidenum">
              <a:rPr lang="en-US" altLang="zh-CN" noProof="0" smtClean="0"/>
            </a:fld>
            <a:endParaRPr lang="zh-CN" altLang="en-US" noProof="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1"/>
          <a:stretch>
            <a:fillRect/>
          </a:stretch>
        </p:blipFill>
        <p:spPr>
          <a:xfrm>
            <a:off x="654685" y="3363595"/>
            <a:ext cx="11125835" cy="32435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pic>
        <p:nvPicPr>
          <p:cNvPr id="12" name="图片 11" descr="湘潭大学图标"/>
          <p:cNvPicPr>
            <a:picLocks noChangeAspect="1"/>
          </p:cNvPicPr>
          <p:nvPr/>
        </p:nvPicPr>
        <p:blipFill>
          <a:blip r:embed="rId1"/>
          <a:stretch>
            <a:fillRect/>
          </a:stretch>
        </p:blipFill>
        <p:spPr>
          <a:xfrm>
            <a:off x="11008995" y="0"/>
            <a:ext cx="1183005" cy="1183005"/>
          </a:xfrm>
          <a:prstGeom prst="rect">
            <a:avLst/>
          </a:prstGeom>
        </p:spPr>
      </p:pic>
      <p:sp>
        <p:nvSpPr>
          <p:cNvPr id="19" name="文本框 18"/>
          <p:cNvSpPr txBox="1"/>
          <p:nvPr/>
        </p:nvSpPr>
        <p:spPr>
          <a:xfrm>
            <a:off x="547370" y="628650"/>
            <a:ext cx="1935480" cy="706755"/>
          </a:xfrm>
          <a:prstGeom prst="rect">
            <a:avLst/>
          </a:prstGeom>
          <a:noFill/>
        </p:spPr>
        <p:txBody>
          <a:bodyPr wrap="none" rtlCol="0">
            <a:spAutoFit/>
          </a:bodyPr>
          <a:p>
            <a:r>
              <a:rPr lang="en-US" altLang="zh-CN" sz="4000" i="1" dirty="0">
                <a:latin typeface="Microsoft YaHei UI" panose="020B0503020204020204" pitchFamily="34" charset="-122"/>
                <a:ea typeface="Microsoft YaHei UI" panose="020B0503020204020204" pitchFamily="34" charset="-122"/>
                <a:cs typeface="+mj-cs"/>
              </a:rPr>
              <a:t>拓</a:t>
            </a:r>
            <a:r>
              <a:rPr lang="en-US" altLang="zh-CN" sz="4000" i="1" dirty="0">
                <a:latin typeface="Microsoft YaHei UI" panose="020B0503020204020204" pitchFamily="34" charset="-122"/>
                <a:ea typeface="Microsoft YaHei UI" panose="020B0503020204020204" pitchFamily="34" charset="-122"/>
                <a:cs typeface="+mj-cs"/>
              </a:rPr>
              <a:t>展思路</a:t>
            </a:r>
            <a:endParaRPr lang="zh-CN" altLang="en-US"/>
          </a:p>
        </p:txBody>
      </p:sp>
      <p:sp>
        <p:nvSpPr>
          <p:cNvPr id="20" name="文本框 19"/>
          <p:cNvSpPr txBox="1"/>
          <p:nvPr/>
        </p:nvSpPr>
        <p:spPr>
          <a:xfrm>
            <a:off x="2240915" y="2677795"/>
            <a:ext cx="4684395" cy="368300"/>
          </a:xfrm>
          <a:prstGeom prst="rect">
            <a:avLst/>
          </a:prstGeom>
          <a:noFill/>
        </p:spPr>
        <p:txBody>
          <a:bodyPr wrap="none" rtlCol="0">
            <a:spAutoFit/>
          </a:bodyPr>
          <a:p>
            <a:r>
              <a:rPr lang="zh-CN" altLang="en-US"/>
              <a:t>通过阅读和查看了</a:t>
            </a:r>
            <a:r>
              <a:rPr lang="en-US" altLang="zh-CN"/>
              <a:t>2020C</a:t>
            </a:r>
            <a:r>
              <a:rPr lang="zh-CN" altLang="en-US">
                <a:ea typeface="宋体" panose="02010600030101010101" pitchFamily="2" charset="-122"/>
              </a:rPr>
              <a:t>题的</a:t>
            </a:r>
            <a:r>
              <a:rPr lang="en-US" altLang="zh-CN">
                <a:ea typeface="宋体" panose="02010600030101010101" pitchFamily="2" charset="-122"/>
              </a:rPr>
              <a:t>o</a:t>
            </a:r>
            <a:r>
              <a:rPr lang="zh-CN" altLang="en-US">
                <a:ea typeface="宋体" panose="02010600030101010101" pitchFamily="2" charset="-122"/>
              </a:rPr>
              <a:t>奖论文，</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15" name="文本框 14"/>
          <p:cNvSpPr txBox="1"/>
          <p:nvPr/>
        </p:nvSpPr>
        <p:spPr>
          <a:xfrm>
            <a:off x="327514" y="136525"/>
            <a:ext cx="6176596" cy="523220"/>
          </a:xfrm>
          <a:prstGeom prst="rect">
            <a:avLst/>
          </a:prstGeom>
          <a:noFill/>
        </p:spPr>
        <p:txBody>
          <a:bodyPr wrap="square">
            <a:spAutoFit/>
          </a:bodyPr>
          <a:lstStyle/>
          <a:p>
            <a:r>
              <a:rPr lang="en-US" altLang="zh-CN" sz="2800" b="1" dirty="0">
                <a:solidFill>
                  <a:schemeClr val="tx1"/>
                </a:solidFill>
              </a:rPr>
              <a:t>1. Data processing website sharing</a:t>
            </a:r>
            <a:endParaRPr lang="en-US" altLang="zh-CN" sz="2800" b="1" dirty="0">
              <a:solidFill>
                <a:schemeClr val="tx1"/>
              </a:solidFill>
            </a:endParaRPr>
          </a:p>
        </p:txBody>
      </p:sp>
      <p:pic>
        <p:nvPicPr>
          <p:cNvPr id="5" name="图片 4" descr="湘潭大学图标"/>
          <p:cNvPicPr>
            <a:picLocks noChangeAspect="1"/>
          </p:cNvPicPr>
          <p:nvPr/>
        </p:nvPicPr>
        <p:blipFill>
          <a:blip r:embed="rId1"/>
          <a:stretch>
            <a:fillRect/>
          </a:stretch>
        </p:blipFill>
        <p:spPr>
          <a:xfrm>
            <a:off x="11008995" y="0"/>
            <a:ext cx="1183005" cy="1183005"/>
          </a:xfrm>
          <a:prstGeom prst="rect">
            <a:avLst/>
          </a:prstGeom>
        </p:spPr>
      </p:pic>
      <p:sp>
        <p:nvSpPr>
          <p:cNvPr id="3" name="文本框 2"/>
          <p:cNvSpPr txBox="1"/>
          <p:nvPr/>
        </p:nvSpPr>
        <p:spPr>
          <a:xfrm>
            <a:off x="327660" y="868045"/>
            <a:ext cx="6085205" cy="5569585"/>
          </a:xfrm>
          <a:prstGeom prst="rect">
            <a:avLst/>
          </a:prstGeom>
          <a:noFill/>
        </p:spPr>
        <p:txBody>
          <a:bodyPr wrap="square" rtlCol="0">
            <a:spAutoFit/>
          </a:bodyPr>
          <a:p>
            <a:r>
              <a:rPr lang="zh-CN" altLang="en-US" sz="2800" b="1"/>
              <a:t>1. 全球免费数据库：</a:t>
            </a:r>
            <a:endParaRPr lang="zh-CN" altLang="en-US" sz="2800" b="1"/>
          </a:p>
          <a:p>
            <a:r>
              <a:rPr lang="zh-CN" altLang="en-US" sz="2000" b="1"/>
              <a:t>Oaister: </a:t>
            </a:r>
            <a:r>
              <a:rPr lang="zh-CN" altLang="en-US" sz="2000" b="1">
                <a:gradFill>
                  <a:gsLst>
                    <a:gs pos="0">
                      <a:srgbClr val="007BD3"/>
                    </a:gs>
                    <a:gs pos="100000">
                      <a:srgbClr val="034373"/>
                    </a:gs>
                  </a:gsLst>
                  <a:lin scaled="0"/>
                </a:gradFill>
              </a:rPr>
              <a:t>http://www.oclc.org/oaister/</a:t>
            </a:r>
            <a:endParaRPr lang="zh-CN" altLang="en-US" sz="2000" b="1">
              <a:gradFill>
                <a:gsLst>
                  <a:gs pos="0">
                    <a:srgbClr val="007BD3"/>
                  </a:gs>
                  <a:gs pos="100000">
                    <a:srgbClr val="034373"/>
                  </a:gs>
                </a:gsLst>
                <a:lin scaled="0"/>
              </a:gradFill>
            </a:endParaRPr>
          </a:p>
          <a:p>
            <a:r>
              <a:rPr lang="zh-CN" altLang="en-US" sz="2000" b="1"/>
              <a:t>arXiv: </a:t>
            </a:r>
            <a:r>
              <a:rPr lang="zh-CN" altLang="en-US" sz="2000" b="1">
                <a:gradFill>
                  <a:gsLst>
                    <a:gs pos="0">
                      <a:srgbClr val="007BD3"/>
                    </a:gs>
                    <a:gs pos="100000">
                      <a:srgbClr val="034373"/>
                    </a:gs>
                  </a:gsLst>
                  <a:lin scaled="0"/>
                </a:gradFill>
              </a:rPr>
              <a:t>http://cn.arxiv.org </a:t>
            </a:r>
            <a:r>
              <a:rPr lang="zh-CN" altLang="en-US" sz="2000" b="1"/>
              <a:t>（这个是康奈尔大学的图书馆，搜各种英文的电子读物）</a:t>
            </a:r>
            <a:endParaRPr lang="zh-CN" altLang="en-US" sz="2000" b="1"/>
          </a:p>
          <a:p>
            <a:r>
              <a:rPr lang="zh-CN" altLang="en-US" sz="2000" b="1"/>
              <a:t>DOAJ:</a:t>
            </a:r>
            <a:r>
              <a:rPr lang="zh-CN" altLang="en-US" sz="2000" b="1">
                <a:gradFill>
                  <a:gsLst>
                    <a:gs pos="0">
                      <a:srgbClr val="007BD3"/>
                    </a:gs>
                    <a:gs pos="100000">
                      <a:srgbClr val="034373"/>
                    </a:gs>
                  </a:gsLst>
                  <a:lin scaled="0"/>
                </a:gradFill>
              </a:rPr>
              <a:t> http://www.doaj.org/ </a:t>
            </a:r>
            <a:r>
              <a:rPr lang="zh-CN" altLang="en-US" sz="2000" b="1"/>
              <a:t>（各类文献的数据库）</a:t>
            </a:r>
            <a:endParaRPr lang="zh-CN" altLang="en-US" sz="2000" b="1"/>
          </a:p>
          <a:p>
            <a:r>
              <a:rPr lang="zh-CN" altLang="en-US" sz="2000" b="1"/>
              <a:t>Open J-Gate: </a:t>
            </a:r>
            <a:r>
              <a:rPr lang="zh-CN" altLang="en-US" sz="2000" b="1">
                <a:gradFill>
                  <a:gsLst>
                    <a:gs pos="0">
                      <a:srgbClr val="007BD3"/>
                    </a:gs>
                    <a:gs pos="100000">
                      <a:srgbClr val="034373"/>
                    </a:gs>
                  </a:gsLst>
                  <a:lin scaled="0"/>
                </a:gradFill>
              </a:rPr>
              <a:t>http://www.openj-gate.com/Search/QuickSearch.aspx</a:t>
            </a:r>
            <a:endParaRPr lang="zh-CN" altLang="en-US" sz="2000" b="1">
              <a:gradFill>
                <a:gsLst>
                  <a:gs pos="0">
                    <a:srgbClr val="007BD3"/>
                  </a:gs>
                  <a:gs pos="100000">
                    <a:srgbClr val="034373"/>
                  </a:gs>
                </a:gsLst>
                <a:lin scaled="0"/>
              </a:gradFill>
            </a:endParaRPr>
          </a:p>
          <a:p>
            <a:endParaRPr lang="zh-CN" altLang="en-US" sz="2000" b="1">
              <a:gradFill>
                <a:gsLst>
                  <a:gs pos="0">
                    <a:srgbClr val="007BD3"/>
                  </a:gs>
                  <a:gs pos="100000">
                    <a:srgbClr val="034373"/>
                  </a:gs>
                </a:gsLst>
                <a:lin scaled="0"/>
              </a:gradFill>
            </a:endParaRPr>
          </a:p>
          <a:p>
            <a:r>
              <a:rPr lang="zh-CN" altLang="en-US" sz="2800" b="1"/>
              <a:t>2. 重要的官网</a:t>
            </a:r>
            <a:endParaRPr lang="zh-CN" altLang="en-US" sz="2800" b="1"/>
          </a:p>
          <a:p>
            <a:r>
              <a:rPr lang="zh-CN" altLang="en-US" sz="2000" b="1"/>
              <a:t>美国国家农业统计署 </a:t>
            </a:r>
            <a:r>
              <a:rPr lang="zh-CN" altLang="en-US" sz="2000" b="1">
                <a:gradFill>
                  <a:gsLst>
                    <a:gs pos="0">
                      <a:srgbClr val="007BD3"/>
                    </a:gs>
                    <a:gs pos="100000">
                      <a:srgbClr val="034373"/>
                    </a:gs>
                  </a:gsLst>
                  <a:lin scaled="0"/>
                </a:gradFill>
              </a:rPr>
              <a:t>http://www.usda.gov/wps/portal/usda/usdahome</a:t>
            </a:r>
            <a:endParaRPr lang="zh-CN" altLang="en-US" sz="2000" b="1">
              <a:solidFill>
                <a:srgbClr val="00B0F0"/>
              </a:solidFill>
            </a:endParaRPr>
          </a:p>
          <a:p>
            <a:r>
              <a:rPr lang="zh-CN" altLang="en-US" sz="2000" b="1"/>
              <a:t>美国国家统计局</a:t>
            </a:r>
            <a:r>
              <a:rPr lang="zh-CN" altLang="en-US" sz="2000" b="1">
                <a:solidFill>
                  <a:srgbClr val="0070C0"/>
                </a:solidFill>
              </a:rPr>
              <a:t> http://www.fedstats.gov/</a:t>
            </a:r>
            <a:endParaRPr lang="zh-CN" altLang="en-US" sz="2000" b="1"/>
          </a:p>
          <a:p>
            <a:r>
              <a:rPr lang="zh-CN" altLang="en-US" sz="2000" b="1"/>
              <a:t>美国ＭＣＭ的主页</a:t>
            </a:r>
            <a:r>
              <a:rPr lang="zh-CN" altLang="en-US" sz="2000" b="1">
                <a:solidFill>
                  <a:srgbClr val="0070C0"/>
                </a:solidFill>
              </a:rPr>
              <a:t> http://www.comap.com/</a:t>
            </a:r>
            <a:endParaRPr lang="zh-CN" altLang="en-US" sz="2000" b="1"/>
          </a:p>
          <a:p>
            <a:r>
              <a:rPr lang="zh-CN" altLang="en-US" sz="2000" b="1"/>
              <a:t>美国交通统计局 </a:t>
            </a:r>
            <a:r>
              <a:rPr lang="zh-CN" altLang="en-US" sz="2000" b="1">
                <a:solidFill>
                  <a:srgbClr val="0070C0"/>
                </a:solidFill>
              </a:rPr>
              <a:t>http://www.bts.gov/</a:t>
            </a:r>
            <a:endParaRPr lang="zh-CN" altLang="en-US" sz="2000" b="1"/>
          </a:p>
          <a:p>
            <a:r>
              <a:rPr lang="zh-CN" altLang="en-US" sz="2000" b="1"/>
              <a:t>美国劳工统计局 </a:t>
            </a:r>
            <a:r>
              <a:rPr lang="zh-CN" altLang="en-US" sz="2000" b="1">
                <a:gradFill>
                  <a:gsLst>
                    <a:gs pos="0">
                      <a:srgbClr val="007BD3"/>
                    </a:gs>
                    <a:gs pos="100000">
                      <a:srgbClr val="034373"/>
                    </a:gs>
                  </a:gsLst>
                  <a:lin scaled="0"/>
                </a:gradFill>
              </a:rPr>
              <a:t>http://stats.bls.gov/</a:t>
            </a:r>
            <a:endParaRPr lang="zh-CN" altLang="en-US" sz="2000" b="1"/>
          </a:p>
          <a:p>
            <a:r>
              <a:rPr lang="zh-CN" altLang="en-US" sz="2000" b="1"/>
              <a:t>美国普查局</a:t>
            </a:r>
            <a:r>
              <a:rPr lang="zh-CN" altLang="en-US" sz="2000" b="1">
                <a:solidFill>
                  <a:srgbClr val="00B0F0"/>
                </a:solidFill>
              </a:rPr>
              <a:t> http://2010.census.gov/2010cen</a:t>
            </a:r>
            <a:endParaRPr lang="zh-CN" altLang="en-US" sz="2000" b="1">
              <a:solidFill>
                <a:srgbClr val="00B0F0"/>
              </a:solidFill>
            </a:endParaRPr>
          </a:p>
        </p:txBody>
      </p:sp>
      <p:sp>
        <p:nvSpPr>
          <p:cNvPr id="4" name="文本框 3"/>
          <p:cNvSpPr txBox="1"/>
          <p:nvPr/>
        </p:nvSpPr>
        <p:spPr>
          <a:xfrm>
            <a:off x="6964045" y="1151890"/>
            <a:ext cx="4730750" cy="5569585"/>
          </a:xfrm>
          <a:prstGeom prst="rect">
            <a:avLst/>
          </a:prstGeom>
          <a:noFill/>
        </p:spPr>
        <p:txBody>
          <a:bodyPr wrap="square" rtlCol="0">
            <a:spAutoFit/>
          </a:bodyPr>
          <a:p>
            <a:r>
              <a:rPr lang="zh-CN" altLang="en-US" sz="2000" b="1"/>
              <a:t>如果是针对全球的数据，可以去以下网址中去找</a:t>
            </a:r>
            <a:endParaRPr lang="zh-CN" altLang="en-US" sz="2000" b="1"/>
          </a:p>
          <a:p>
            <a:endParaRPr lang="zh-CN" altLang="en-US" sz="2800" b="1"/>
          </a:p>
          <a:p>
            <a:r>
              <a:rPr lang="zh-CN" altLang="en-US" sz="2800" b="1"/>
              <a:t>联合国数据中心</a:t>
            </a:r>
            <a:r>
              <a:rPr lang="zh-CN" altLang="en-US" sz="2400">
                <a:solidFill>
                  <a:srgbClr val="0070C0"/>
                </a:solidFill>
              </a:rPr>
              <a:t>https://www.un.org/zh/databases/</a:t>
            </a:r>
            <a:endParaRPr lang="zh-CN" altLang="en-US" sz="2000"/>
          </a:p>
          <a:p>
            <a:r>
              <a:rPr lang="zh-CN" altLang="en-US" sz="2800" b="1"/>
              <a:t>世界银行的数据</a:t>
            </a:r>
            <a:r>
              <a:rPr lang="zh-CN" altLang="en-US" sz="2000">
                <a:solidFill>
                  <a:srgbClr val="0070C0"/>
                </a:solidFill>
              </a:rPr>
              <a:t>https://databank.worldbank.org/reports.aspx?source=world-development-indicators&amp;Type=TABLE&amp;preview=on</a:t>
            </a:r>
            <a:endParaRPr lang="zh-CN" altLang="en-US" sz="2000"/>
          </a:p>
          <a:p>
            <a:r>
              <a:rPr lang="zh-CN" altLang="en-US" sz="2400" b="1"/>
              <a:t>地理地质的相关数据</a:t>
            </a:r>
            <a:r>
              <a:rPr lang="zh-CN" altLang="en-US" sz="2000">
                <a:solidFill>
                  <a:srgbClr val="0070C0"/>
                </a:solidFill>
              </a:rPr>
              <a:t>https://sedac.ciesin.columbia.edu/data/set/epi-environmental-performance-index-2018</a:t>
            </a:r>
            <a:endParaRPr lang="zh-CN" altLang="en-US" sz="2000">
              <a:solidFill>
                <a:srgbClr val="0070C0"/>
              </a:solidFill>
            </a:endParaRPr>
          </a:p>
          <a:p>
            <a:endParaRPr lang="zh-CN" altLang="en-US" sz="200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rtlCol="0"/>
          <a:lstStyle/>
          <a:p>
            <a:pPr rtl="0"/>
            <a:fld id="{B9713C8C-8E70-45D5-AE59-23E60168254E}"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pic>
        <p:nvPicPr>
          <p:cNvPr id="5" name="图片 4" descr="湘潭大学图标"/>
          <p:cNvPicPr>
            <a:picLocks noChangeAspect="1"/>
          </p:cNvPicPr>
          <p:nvPr/>
        </p:nvPicPr>
        <p:blipFill>
          <a:blip r:embed="rId1"/>
          <a:stretch>
            <a:fillRect/>
          </a:stretch>
        </p:blipFill>
        <p:spPr>
          <a:xfrm>
            <a:off x="11008995" y="0"/>
            <a:ext cx="1183005" cy="1183005"/>
          </a:xfrm>
          <a:prstGeom prst="rect">
            <a:avLst/>
          </a:prstGeom>
        </p:spPr>
      </p:pic>
      <p:sp>
        <p:nvSpPr>
          <p:cNvPr id="3" name="文本框 2"/>
          <p:cNvSpPr txBox="1"/>
          <p:nvPr/>
        </p:nvSpPr>
        <p:spPr>
          <a:xfrm>
            <a:off x="6391910" y="1340485"/>
            <a:ext cx="5429250" cy="5015865"/>
          </a:xfrm>
          <a:prstGeom prst="rect">
            <a:avLst/>
          </a:prstGeom>
          <a:noFill/>
        </p:spPr>
        <p:txBody>
          <a:bodyPr wrap="square" rtlCol="0">
            <a:spAutoFit/>
          </a:bodyPr>
          <a:p>
            <a:r>
              <a:rPr lang="zh-CN" altLang="en-US" sz="2400" b="1">
                <a:sym typeface="+mn-ea"/>
              </a:rPr>
              <a:t>每月更新的数据</a:t>
            </a:r>
            <a:r>
              <a:rPr lang="zh-CN" altLang="en-US" sz="2400" b="1">
                <a:solidFill>
                  <a:srgbClr val="0070C0"/>
                </a:solidFill>
                <a:sym typeface="+mn-ea"/>
              </a:rPr>
              <a:t>https://unstats.un.org/unsd/mbs/app/DataSearchTable.aspx</a:t>
            </a:r>
            <a:endParaRPr lang="zh-CN" altLang="en-US" sz="2400" b="1"/>
          </a:p>
          <a:p>
            <a:r>
              <a:rPr lang="zh-CN" altLang="en-US" sz="2400" b="1">
                <a:sym typeface="+mn-ea"/>
              </a:rPr>
              <a:t>地理人口经济的FAO数据库</a:t>
            </a:r>
            <a:r>
              <a:rPr lang="zh-CN" altLang="en-US" sz="2400" b="1">
                <a:solidFill>
                  <a:srgbClr val="0070C0"/>
                </a:solidFill>
                <a:sym typeface="+mn-ea"/>
              </a:rPr>
              <a:t>http://www.fao.org/aquastat/statistics/query/index.html;jsessionid=715523057BCA0ABCDBCA2F0EB1FE9F63</a:t>
            </a:r>
            <a:endParaRPr lang="zh-CN" altLang="en-US" sz="2400" b="1">
              <a:sym typeface="+mn-ea"/>
            </a:endParaRPr>
          </a:p>
          <a:p>
            <a:endParaRPr lang="zh-CN" altLang="en-US" sz="2000">
              <a:sym typeface="+mn-ea"/>
            </a:endParaRPr>
          </a:p>
          <a:p>
            <a:r>
              <a:rPr lang="zh-CN" altLang="en-US" sz="2400" b="1">
                <a:sym typeface="+mn-ea"/>
              </a:rPr>
              <a:t>其他的一些数据可以再谷歌里面搜集，针对具体的问题，可以请教相关专业的同学，再去搜索。</a:t>
            </a:r>
            <a:endParaRPr lang="zh-CN" altLang="en-US" sz="2400" b="1">
              <a:sym typeface="+mn-ea"/>
            </a:endParaRPr>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背景"/>
          <p:cNvPicPr>
            <a:picLocks noChangeAspect="1"/>
          </p:cNvPicPr>
          <p:nvPr/>
        </p:nvPicPr>
        <p:blipFill>
          <a:blip r:embed="rId1"/>
          <a:stretch>
            <a:fillRect/>
          </a:stretch>
        </p:blipFill>
        <p:spPr>
          <a:xfrm>
            <a:off x="-212725" y="-71755"/>
            <a:ext cx="12404725" cy="7592060"/>
          </a:xfrm>
          <a:prstGeom prst="rect">
            <a:avLst/>
          </a:prstGeom>
        </p:spPr>
      </p:pic>
      <p:sp>
        <p:nvSpPr>
          <p:cNvPr id="14" name="文本框 13"/>
          <p:cNvSpPr txBox="1"/>
          <p:nvPr/>
        </p:nvSpPr>
        <p:spPr>
          <a:xfrm>
            <a:off x="156065" y="136525"/>
            <a:ext cx="6097464" cy="523220"/>
          </a:xfrm>
          <a:prstGeom prst="rect">
            <a:avLst/>
          </a:prstGeom>
          <a:noFill/>
        </p:spPr>
        <p:txBody>
          <a:bodyPr wrap="square">
            <a:spAutoFit/>
          </a:bodyPr>
          <a:lstStyle/>
          <a:p>
            <a:r>
              <a:rPr lang="en-US" altLang="zh-CN" sz="2800" b="1" dirty="0">
                <a:solidFill>
                  <a:schemeClr val="tx1"/>
                </a:solidFill>
              </a:rPr>
              <a:t>2. 2020_MCM_Problem_C</a:t>
            </a:r>
            <a:endParaRPr lang="zh-CN" altLang="en-US" sz="2800" b="1" dirty="0">
              <a:solidFill>
                <a:schemeClr val="tx1"/>
              </a:solidFill>
            </a:endParaRPr>
          </a:p>
        </p:txBody>
      </p:sp>
      <p:pic>
        <p:nvPicPr>
          <p:cNvPr id="1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7436"/>
          <a:stretch>
            <a:fillRect/>
          </a:stretch>
        </p:blipFill>
        <p:spPr bwMode="auto">
          <a:xfrm>
            <a:off x="499745" y="1275715"/>
            <a:ext cx="5410835" cy="47250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2436"/>
          <a:stretch>
            <a:fillRect/>
          </a:stretch>
        </p:blipFill>
        <p:spPr bwMode="auto">
          <a:xfrm>
            <a:off x="6153785" y="1275715"/>
            <a:ext cx="5615940" cy="29444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66923"/>
          <a:stretch>
            <a:fillRect/>
          </a:stretch>
        </p:blipFill>
        <p:spPr bwMode="auto">
          <a:xfrm>
            <a:off x="6253480" y="4321175"/>
            <a:ext cx="5736590" cy="25368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湘潭大学图标"/>
          <p:cNvPicPr>
            <a:picLocks noChangeAspect="1"/>
          </p:cNvPicPr>
          <p:nvPr/>
        </p:nvPicPr>
        <p:blipFill>
          <a:blip r:embed="rId4"/>
          <a:stretch>
            <a:fillRect/>
          </a:stretch>
        </p:blipFill>
        <p:spPr>
          <a:xfrm>
            <a:off x="11008995" y="-71755"/>
            <a:ext cx="1183005" cy="1183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图片占位符 1"/>
          <p:cNvSpPr>
            <a:spLocks noGrp="1"/>
          </p:cNvSpPr>
          <p:nvPr>
            <p:ph type="pic" sz="quarter" idx="15"/>
          </p:nvPr>
        </p:nvSpPr>
        <p:spPr/>
      </p:sp>
      <p:sp>
        <p:nvSpPr>
          <p:cNvPr id="3" name="图片占位符 2"/>
          <p:cNvSpPr>
            <a:spLocks noGrp="1"/>
          </p:cNvSpPr>
          <p:nvPr>
            <p:ph type="pic" sz="quarter" idx="16"/>
          </p:nvPr>
        </p:nvSpPr>
        <p:spPr/>
      </p:sp>
      <p:sp>
        <p:nvSpPr>
          <p:cNvPr id="4" name="标题 3"/>
          <p:cNvSpPr>
            <a:spLocks noGrp="1"/>
          </p:cNvSpPr>
          <p:nvPr>
            <p:ph type="title"/>
          </p:nvPr>
        </p:nvSpPr>
        <p:spPr>
          <a:xfrm>
            <a:off x="838200" y="365125"/>
            <a:ext cx="11132820" cy="2103120"/>
          </a:xfrm>
        </p:spPr>
        <p:txBody>
          <a:bodyPr/>
          <a:p>
            <a:r>
              <a:rPr lang="zh-CN" altLang="en-US" sz="3200"/>
              <a:t>代码总和说明</a:t>
            </a:r>
            <a:r>
              <a:rPr lang="en-US" altLang="zh-CN" sz="3200"/>
              <a:t>(</a:t>
            </a:r>
            <a:r>
              <a:rPr lang="zh-CN" altLang="en-US" sz="3200"/>
              <a:t>其中可能包含一些不清楚的地方</a:t>
            </a:r>
            <a:r>
              <a:rPr lang="en-US" altLang="zh-CN" sz="3200"/>
              <a:t>,</a:t>
            </a:r>
            <a:r>
              <a:rPr lang="zh-CN" altLang="en-US" sz="3200"/>
              <a:t>如有不清楚可咨询</a:t>
            </a:r>
            <a:r>
              <a:rPr lang="en-US" altLang="zh-CN" sz="3200"/>
              <a:t>)</a:t>
            </a:r>
            <a:r>
              <a:rPr lang="zh-CN" altLang="en-US" sz="3200"/>
              <a:t>（</a:t>
            </a:r>
            <a:r>
              <a:rPr lang="en-US" altLang="zh-CN" sz="3200"/>
              <a:t>ps:</a:t>
            </a:r>
            <a:r>
              <a:rPr lang="zh-CN" altLang="en-US" sz="3200"/>
              <a:t>毕竟是自己写的可读性太差</a:t>
            </a:r>
            <a:r>
              <a:rPr lang="zh-CN" altLang="en-US" sz="3200"/>
              <a:t>）</a:t>
            </a:r>
            <a:endParaRPr lang="zh-CN" altLang="en-US" sz="3200"/>
          </a:p>
        </p:txBody>
      </p:sp>
      <p:sp>
        <p:nvSpPr>
          <p:cNvPr id="5" name="内容占位符 4"/>
          <p:cNvSpPr>
            <a:spLocks noGrp="1"/>
          </p:cNvSpPr>
          <p:nvPr>
            <p:ph idx="1"/>
          </p:nvPr>
        </p:nvSpPr>
        <p:spPr/>
        <p:txBody>
          <a:bodyPr>
            <a:normAutofit fontScale="70000"/>
          </a:bodyPr>
          <a:p>
            <a:r>
              <a:rPr lang="zh-CN" altLang="en-US"/>
              <a:t>在</a:t>
            </a:r>
            <a:r>
              <a:rPr lang="en-US" altLang="zh-CN"/>
              <a:t>code</a:t>
            </a:r>
            <a:r>
              <a:rPr lang="zh-CN" altLang="en-US"/>
              <a:t>文件夹中</a:t>
            </a:r>
            <a:endParaRPr lang="en-US" altLang="zh-CN"/>
          </a:p>
          <a:p>
            <a:r>
              <a:rPr lang="en-US" altLang="zh-CN"/>
              <a:t>1.data_processing.ipynb:</a:t>
            </a:r>
            <a:endParaRPr lang="en-US" altLang="zh-CN"/>
          </a:p>
          <a:p>
            <a:r>
              <a:rPr lang="en-US" altLang="zh-CN"/>
              <a:t>	</a:t>
            </a:r>
            <a:r>
              <a:rPr lang="zh-CN" altLang="en-US"/>
              <a:t>包括文本预处理和数据预处理</a:t>
            </a:r>
            <a:endParaRPr lang="zh-CN" altLang="en-US"/>
          </a:p>
          <a:p>
            <a:r>
              <a:rPr lang="en-US" altLang="zh-CN"/>
              <a:t>2.main.ipynb</a:t>
            </a:r>
            <a:endParaRPr lang="en-US" altLang="zh-CN"/>
          </a:p>
          <a:p>
            <a:r>
              <a:rPr lang="en-US" altLang="zh-CN"/>
              <a:t>	</a:t>
            </a:r>
            <a:r>
              <a:rPr lang="zh-CN" altLang="en-US"/>
              <a:t>包含第一题可视化与第二题的</a:t>
            </a:r>
            <a:r>
              <a:rPr lang="en-US" altLang="zh-CN"/>
              <a:t>b</a:t>
            </a:r>
            <a:r>
              <a:rPr lang="zh-CN" altLang="en-US"/>
              <a:t>问</a:t>
            </a:r>
            <a:endParaRPr lang="zh-CN" altLang="en-US"/>
          </a:p>
          <a:p>
            <a:r>
              <a:rPr lang="en-US" altLang="zh-CN"/>
              <a:t>3.emontion_analyze.ipynb</a:t>
            </a:r>
            <a:endParaRPr lang="en-US" altLang="zh-CN"/>
          </a:p>
          <a:p>
            <a:r>
              <a:rPr lang="en-US" altLang="zh-CN"/>
              <a:t>	LDA</a:t>
            </a:r>
            <a:r>
              <a:rPr lang="zh-CN" altLang="en-US"/>
              <a:t>模型构建和词云图代码</a:t>
            </a:r>
            <a:endParaRPr lang="zh-CN" altLang="en-US"/>
          </a:p>
          <a:p>
            <a:r>
              <a:rPr lang="en-US" altLang="zh-CN"/>
              <a:t>4.deep_learning.py</a:t>
            </a:r>
            <a:endParaRPr lang="en-US" altLang="zh-CN"/>
          </a:p>
          <a:p>
            <a:r>
              <a:rPr lang="en-US" altLang="zh-CN"/>
              <a:t>	LSTM</a:t>
            </a:r>
            <a:r>
              <a:rPr lang="zh-CN" altLang="en-US"/>
              <a:t>代码（尚未完成</a:t>
            </a:r>
            <a:r>
              <a:rPr lang="en-US" altLang="zh-CN"/>
              <a:t>,</a:t>
            </a:r>
            <a:r>
              <a:rPr lang="zh-CN" altLang="en-US"/>
              <a:t>但已搭建框架</a:t>
            </a:r>
            <a:r>
              <a:rPr lang="zh-CN" altLang="en-US"/>
              <a:t>）</a:t>
            </a:r>
            <a:endParaRPr lang="zh-CN" altLang="en-US"/>
          </a:p>
        </p:txBody>
      </p:sp>
      <p:sp>
        <p:nvSpPr>
          <p:cNvPr id="6" name="图片占位符 5"/>
          <p:cNvSpPr>
            <a:spLocks noGrp="1"/>
          </p:cNvSpPr>
          <p:nvPr>
            <p:ph type="pic" sz="quarter" idx="13"/>
          </p:nvPr>
        </p:nvSpPr>
        <p:spPr>
          <a:xfrm>
            <a:off x="9082087" y="0"/>
            <a:ext cx="3109415" cy="3694372"/>
          </a:xfrm>
        </p:spPr>
      </p:sp>
      <p:sp>
        <p:nvSpPr>
          <p:cNvPr id="7" name="图片占位符 6"/>
          <p:cNvSpPr>
            <a:spLocks noGrp="1"/>
          </p:cNvSpPr>
          <p:nvPr>
            <p:ph type="pic" sz="quarter" idx="14"/>
          </p:nvPr>
        </p:nvSpPr>
        <p:spPr/>
      </p:sp>
      <p:sp>
        <p:nvSpPr>
          <p:cNvPr id="8" name="页脚占位符 7"/>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数据概述：</a:t>
            </a:r>
            <a:endParaRPr lang="zh-CN" altLang="en-US"/>
          </a:p>
        </p:txBody>
      </p:sp>
      <p:sp>
        <p:nvSpPr>
          <p:cNvPr id="5" name="内容占位符 4"/>
          <p:cNvSpPr>
            <a:spLocks noGrp="1"/>
          </p:cNvSpPr>
          <p:nvPr>
            <p:ph idx="1"/>
          </p:nvPr>
        </p:nvSpPr>
        <p:spPr/>
        <p:txBody>
          <a:bodyPr/>
          <a:p>
            <a:r>
              <a:rPr lang="zh-CN" altLang="en-US"/>
              <a:t>作为一道</a:t>
            </a:r>
            <a:r>
              <a:rPr lang="zh-CN" altLang="en-US" b="1"/>
              <a:t>大数据</a:t>
            </a:r>
            <a:r>
              <a:rPr lang="zh-CN" altLang="en-US"/>
              <a:t>题，题目文件格式为</a:t>
            </a:r>
            <a:r>
              <a:rPr lang="en-US" altLang="zh-CN"/>
              <a:t>TSV</a:t>
            </a:r>
            <a:r>
              <a:rPr lang="zh-CN" altLang="en-US"/>
              <a:t>格式，题目总共给出了</a:t>
            </a:r>
            <a:r>
              <a:rPr lang="en-US" altLang="zh-CN"/>
              <a:t>3</a:t>
            </a:r>
            <a:r>
              <a:rPr lang="zh-CN" altLang="en-US"/>
              <a:t>个文件，分别是三个产品的数据，每个文件中一条评论为一行，而总共具有</a:t>
            </a:r>
            <a:r>
              <a:rPr lang="en-US" altLang="zh-CN"/>
              <a:t>15</a:t>
            </a:r>
            <a:r>
              <a:rPr lang="zh-CN" altLang="en-US"/>
              <a:t>列</a:t>
            </a:r>
            <a:endParaRPr lang="zh-CN" altLang="en-US"/>
          </a:p>
        </p:txBody>
      </p:sp>
      <p:sp>
        <p:nvSpPr>
          <p:cNvPr id="8" name="页脚占位符 7"/>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9" name="文本框 8"/>
          <p:cNvSpPr txBox="1"/>
          <p:nvPr/>
        </p:nvSpPr>
        <p:spPr>
          <a:xfrm>
            <a:off x="4544060" y="1165860"/>
            <a:ext cx="14584680" cy="4523105"/>
          </a:xfrm>
          <a:prstGeom prst="rect">
            <a:avLst/>
          </a:prstGeom>
          <a:noFill/>
        </p:spPr>
        <p:txBody>
          <a:bodyPr wrap="square" rtlCol="0" anchor="t">
            <a:spAutoFit/>
          </a:bodyPr>
          <a:p>
            <a:r>
              <a:rPr lang="en-US" altLang="zh-CN"/>
              <a:t>15</a:t>
            </a:r>
            <a:r>
              <a:rPr lang="zh-CN" altLang="en-US">
                <a:ea typeface="宋体" panose="02010600030101010101" pitchFamily="2" charset="-122"/>
              </a:rPr>
              <a:t>个</a:t>
            </a:r>
            <a:r>
              <a:rPr lang="en-US" altLang="zh-CN">
                <a:ea typeface="宋体" panose="02010600030101010101" pitchFamily="2" charset="-122"/>
              </a:rPr>
              <a:t>column</a:t>
            </a:r>
            <a:r>
              <a:rPr lang="zh-CN" altLang="en-US">
                <a:ea typeface="宋体" panose="02010600030101010101" pitchFamily="2" charset="-122"/>
              </a:rPr>
              <a:t>的含义：</a:t>
            </a:r>
            <a:endParaRPr lang="zh-CN" altLang="en-US">
              <a:ea typeface="宋体" panose="02010600030101010101" pitchFamily="2" charset="-122"/>
            </a:endParaRPr>
          </a:p>
          <a:p>
            <a:r>
              <a:rPr lang="zh-CN" altLang="en-US">
                <a:ea typeface="宋体" panose="02010600030101010101" pitchFamily="2" charset="-122"/>
              </a:rPr>
              <a:t>marketplace：市场</a:t>
            </a:r>
            <a:r>
              <a:rPr lang="en-US" altLang="zh-CN">
                <a:ea typeface="宋体" panose="02010600030101010101" pitchFamily="2" charset="-122"/>
              </a:rPr>
              <a:t>(</a:t>
            </a:r>
            <a:r>
              <a:rPr lang="zh-CN" altLang="en-US">
                <a:ea typeface="宋体" panose="02010600030101010101" pitchFamily="2" charset="-122"/>
              </a:rPr>
              <a:t>全</a:t>
            </a:r>
            <a:r>
              <a:rPr lang="en-US" altLang="zh-CN">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r>
              <a:rPr lang="zh-CN" altLang="en-US">
                <a:ea typeface="宋体" panose="02010600030101010101" pitchFamily="2" charset="-122"/>
              </a:rPr>
              <a:t>customer_id</a:t>
            </a:r>
            <a:r>
              <a:rPr lang="en-US" altLang="zh-CN">
                <a:ea typeface="宋体" panose="02010600030101010101" pitchFamily="2" charset="-122"/>
              </a:rPr>
              <a:t>:</a:t>
            </a:r>
            <a:r>
              <a:rPr lang="zh-CN" altLang="en-US">
                <a:ea typeface="宋体" panose="02010600030101010101" pitchFamily="2" charset="-122"/>
              </a:rPr>
              <a:t>消费者</a:t>
            </a:r>
            <a:r>
              <a:rPr lang="en-US" altLang="zh-CN">
                <a:ea typeface="宋体" panose="02010600030101010101" pitchFamily="2" charset="-122"/>
              </a:rPr>
              <a:t>id(</a:t>
            </a:r>
            <a:r>
              <a:rPr lang="zh-CN" altLang="en-US">
                <a:ea typeface="宋体" panose="02010600030101010101" pitchFamily="2" charset="-122"/>
              </a:rPr>
              <a:t>用来识别</a:t>
            </a:r>
            <a:r>
              <a:rPr lang="en-US" altLang="zh-CN">
                <a:ea typeface="宋体" panose="02010600030101010101" pitchFamily="2" charset="-122"/>
              </a:rPr>
              <a:t>)</a:t>
            </a:r>
            <a:endParaRPr lang="zh-CN" altLang="en-US">
              <a:ea typeface="宋体" panose="02010600030101010101" pitchFamily="2" charset="-122"/>
            </a:endParaRPr>
          </a:p>
          <a:p>
            <a:r>
              <a:rPr lang="zh-CN" altLang="en-US">
                <a:ea typeface="宋体" panose="02010600030101010101" pitchFamily="2" charset="-122"/>
              </a:rPr>
              <a:t>review_id</a:t>
            </a:r>
            <a:r>
              <a:rPr lang="en-US" altLang="zh-CN">
                <a:ea typeface="宋体" panose="02010600030101010101" pitchFamily="2" charset="-122"/>
              </a:rPr>
              <a:t>:</a:t>
            </a:r>
            <a:r>
              <a:rPr lang="zh-CN" altLang="en-US">
                <a:ea typeface="宋体" panose="02010600030101010101" pitchFamily="2" charset="-122"/>
              </a:rPr>
              <a:t>评分</a:t>
            </a:r>
            <a:r>
              <a:rPr lang="en-US" altLang="zh-CN">
                <a:ea typeface="宋体" panose="02010600030101010101" pitchFamily="2" charset="-122"/>
              </a:rPr>
              <a:t>id</a:t>
            </a:r>
            <a:endParaRPr lang="zh-CN" altLang="en-US">
              <a:ea typeface="宋体" panose="02010600030101010101" pitchFamily="2" charset="-122"/>
            </a:endParaRPr>
          </a:p>
          <a:p>
            <a:r>
              <a:rPr lang="zh-CN" altLang="en-US">
                <a:ea typeface="宋体" panose="02010600030101010101" pitchFamily="2" charset="-122"/>
              </a:rPr>
              <a:t>product_id</a:t>
            </a:r>
            <a:r>
              <a:rPr lang="en-US" altLang="zh-CN">
                <a:ea typeface="宋体" panose="02010600030101010101" pitchFamily="2" charset="-122"/>
              </a:rPr>
              <a:t>:</a:t>
            </a:r>
            <a:r>
              <a:rPr lang="zh-CN" altLang="en-US">
                <a:ea typeface="宋体" panose="02010600030101010101" pitchFamily="2" charset="-122"/>
              </a:rPr>
              <a:t>产品</a:t>
            </a:r>
            <a:r>
              <a:rPr lang="en-US" altLang="zh-CN">
                <a:ea typeface="宋体" panose="02010600030101010101" pitchFamily="2" charset="-122"/>
              </a:rPr>
              <a:t>id</a:t>
            </a:r>
            <a:endParaRPr lang="zh-CN" altLang="en-US">
              <a:ea typeface="宋体" panose="02010600030101010101" pitchFamily="2" charset="-122"/>
            </a:endParaRPr>
          </a:p>
          <a:p>
            <a:r>
              <a:rPr lang="zh-CN" altLang="en-US">
                <a:ea typeface="宋体" panose="02010600030101010101" pitchFamily="2" charset="-122"/>
              </a:rPr>
              <a:t>product_parent</a:t>
            </a:r>
            <a:r>
              <a:rPr lang="en-US" altLang="zh-CN">
                <a:ea typeface="宋体" panose="02010600030101010101" pitchFamily="2" charset="-122"/>
              </a:rPr>
              <a:t>:</a:t>
            </a:r>
            <a:r>
              <a:rPr lang="zh-CN" altLang="en-US">
                <a:ea typeface="宋体" panose="02010600030101010101" pitchFamily="2" charset="-122"/>
              </a:rPr>
              <a:t>	</a:t>
            </a:r>
            <a:r>
              <a:rPr lang="zh-CN" altLang="en-US">
                <a:ea typeface="宋体" panose="02010600030101010101" pitchFamily="2" charset="-122"/>
                <a:sym typeface="+mn-ea"/>
              </a:rPr>
              <a:t>产品父类</a:t>
            </a:r>
            <a:endParaRPr lang="zh-CN" altLang="en-US">
              <a:ea typeface="宋体" panose="02010600030101010101" pitchFamily="2" charset="-122"/>
            </a:endParaRPr>
          </a:p>
          <a:p>
            <a:r>
              <a:rPr lang="zh-CN" altLang="en-US">
                <a:ea typeface="宋体" panose="02010600030101010101" pitchFamily="2" charset="-122"/>
              </a:rPr>
              <a:t>product_title</a:t>
            </a:r>
            <a:r>
              <a:rPr lang="en-US" altLang="zh-CN">
                <a:ea typeface="宋体" panose="02010600030101010101" pitchFamily="2" charset="-122"/>
              </a:rPr>
              <a:t>:</a:t>
            </a:r>
            <a:r>
              <a:rPr lang="zh-CN" altLang="en-US">
                <a:ea typeface="宋体" panose="02010600030101010101" pitchFamily="2" charset="-122"/>
              </a:rPr>
              <a:t>	</a:t>
            </a:r>
            <a:r>
              <a:rPr lang="zh-CN" altLang="en-US">
                <a:ea typeface="宋体" panose="02010600030101010101" pitchFamily="2" charset="-122"/>
                <a:sym typeface="+mn-ea"/>
              </a:rPr>
              <a:t>产品标题</a:t>
            </a:r>
            <a:endParaRPr lang="zh-CN" altLang="en-US">
              <a:ea typeface="宋体" panose="02010600030101010101" pitchFamily="2" charset="-122"/>
            </a:endParaRPr>
          </a:p>
          <a:p>
            <a:r>
              <a:rPr lang="zh-CN" altLang="en-US">
                <a:ea typeface="宋体" panose="02010600030101010101" pitchFamily="2" charset="-122"/>
              </a:rPr>
              <a:t>product_category</a:t>
            </a:r>
            <a:r>
              <a:rPr lang="en-US" altLang="zh-CN">
                <a:ea typeface="宋体" panose="02010600030101010101" pitchFamily="2" charset="-122"/>
              </a:rPr>
              <a:t>:</a:t>
            </a:r>
            <a:r>
              <a:rPr lang="zh-CN" altLang="en-US">
                <a:ea typeface="宋体" panose="02010600030101010101" pitchFamily="2" charset="-122"/>
              </a:rPr>
              <a:t>产品分类</a:t>
            </a:r>
            <a:endParaRPr lang="zh-CN" altLang="en-US">
              <a:ea typeface="宋体" panose="02010600030101010101" pitchFamily="2" charset="-122"/>
            </a:endParaRPr>
          </a:p>
          <a:p>
            <a:r>
              <a:rPr lang="zh-CN" altLang="en-US">
                <a:ea typeface="宋体" panose="02010600030101010101" pitchFamily="2" charset="-122"/>
              </a:rPr>
              <a:t>star_rating</a:t>
            </a:r>
            <a:r>
              <a:rPr lang="en-US" altLang="zh-CN">
                <a:ea typeface="宋体" panose="02010600030101010101" pitchFamily="2" charset="-122"/>
              </a:rPr>
              <a:t>:</a:t>
            </a:r>
            <a:r>
              <a:rPr lang="zh-CN" altLang="en-US">
                <a:ea typeface="宋体" panose="02010600030101010101" pitchFamily="2" charset="-122"/>
              </a:rPr>
              <a:t>评分</a:t>
            </a:r>
            <a:r>
              <a:rPr lang="zh-CN" altLang="en-US">
                <a:ea typeface="宋体" panose="02010600030101010101" pitchFamily="2" charset="-122"/>
              </a:rPr>
              <a:t>	</a:t>
            </a:r>
            <a:endParaRPr lang="zh-CN" altLang="en-US">
              <a:ea typeface="宋体" panose="02010600030101010101" pitchFamily="2" charset="-122"/>
            </a:endParaRPr>
          </a:p>
          <a:p>
            <a:r>
              <a:rPr lang="zh-CN" altLang="en-US">
                <a:ea typeface="宋体" panose="02010600030101010101" pitchFamily="2" charset="-122"/>
              </a:rPr>
              <a:t>helpful_votes</a:t>
            </a:r>
            <a:r>
              <a:rPr lang="en-US" altLang="zh-CN">
                <a:ea typeface="宋体" panose="02010600030101010101" pitchFamily="2" charset="-122"/>
              </a:rPr>
              <a:t>:</a:t>
            </a:r>
            <a:r>
              <a:rPr lang="zh-CN" altLang="en-US">
                <a:ea typeface="宋体" panose="02010600030101010101" pitchFamily="2" charset="-122"/>
              </a:rPr>
              <a:t>赞数</a:t>
            </a:r>
            <a:r>
              <a:rPr lang="zh-CN" altLang="en-US">
                <a:ea typeface="宋体" panose="02010600030101010101" pitchFamily="2" charset="-122"/>
              </a:rPr>
              <a:t>	</a:t>
            </a:r>
            <a:endParaRPr lang="zh-CN" altLang="en-US">
              <a:ea typeface="宋体" panose="02010600030101010101" pitchFamily="2" charset="-122"/>
            </a:endParaRPr>
          </a:p>
          <a:p>
            <a:r>
              <a:rPr lang="zh-CN" altLang="en-US">
                <a:ea typeface="宋体" panose="02010600030101010101" pitchFamily="2" charset="-122"/>
              </a:rPr>
              <a:t>total_votes</a:t>
            </a:r>
            <a:r>
              <a:rPr lang="en-US" altLang="zh-CN">
                <a:ea typeface="宋体" panose="02010600030101010101" pitchFamily="2" charset="-122"/>
              </a:rPr>
              <a:t>:</a:t>
            </a:r>
            <a:r>
              <a:rPr lang="zh-CN" altLang="en-US">
                <a:ea typeface="宋体" panose="02010600030101010101" pitchFamily="2" charset="-122"/>
              </a:rPr>
              <a:t>赞数与踩数总和	</a:t>
            </a:r>
            <a:endParaRPr lang="zh-CN" altLang="en-US">
              <a:ea typeface="宋体" panose="02010600030101010101" pitchFamily="2" charset="-122"/>
            </a:endParaRPr>
          </a:p>
          <a:p>
            <a:r>
              <a:rPr lang="zh-CN" altLang="en-US">
                <a:ea typeface="宋体" panose="02010600030101010101" pitchFamily="2" charset="-122"/>
              </a:rPr>
              <a:t>vine</a:t>
            </a:r>
            <a:r>
              <a:rPr lang="en-US" altLang="zh-CN">
                <a:ea typeface="宋体" panose="02010600030101010101" pitchFamily="2" charset="-122"/>
              </a:rPr>
              <a:t>:</a:t>
            </a:r>
            <a:r>
              <a:rPr lang="zh-CN" altLang="en-US">
                <a:ea typeface="宋体" panose="02010600030101010101" pitchFamily="2" charset="-122"/>
              </a:rPr>
              <a:t>是否是专家客户</a:t>
            </a:r>
            <a:endParaRPr lang="zh-CN" altLang="en-US">
              <a:ea typeface="宋体" panose="02010600030101010101" pitchFamily="2" charset="-122"/>
            </a:endParaRPr>
          </a:p>
          <a:p>
            <a:r>
              <a:rPr lang="zh-CN" altLang="en-US">
                <a:ea typeface="宋体" panose="02010600030101010101" pitchFamily="2" charset="-122"/>
              </a:rPr>
              <a:t>verified_purchase</a:t>
            </a:r>
            <a:r>
              <a:rPr lang="en-US" altLang="zh-CN">
                <a:ea typeface="宋体" panose="02010600030101010101" pitchFamily="2" charset="-122"/>
              </a:rPr>
              <a:t>:</a:t>
            </a:r>
            <a:r>
              <a:rPr lang="zh-CN" altLang="en-US">
                <a:ea typeface="宋体" panose="02010600030101010101" pitchFamily="2" charset="-122"/>
              </a:rPr>
              <a:t>是否购买</a:t>
            </a:r>
            <a:endParaRPr lang="zh-CN" altLang="en-US">
              <a:ea typeface="宋体" panose="02010600030101010101" pitchFamily="2" charset="-122"/>
            </a:endParaRPr>
          </a:p>
          <a:p>
            <a:r>
              <a:rPr lang="zh-CN" altLang="en-US">
                <a:ea typeface="宋体" panose="02010600030101010101" pitchFamily="2" charset="-122"/>
              </a:rPr>
              <a:t>review_headline</a:t>
            </a:r>
            <a:r>
              <a:rPr lang="en-US" altLang="zh-CN">
                <a:ea typeface="宋体" panose="02010600030101010101" pitchFamily="2" charset="-122"/>
              </a:rPr>
              <a:t>:</a:t>
            </a:r>
            <a:r>
              <a:rPr lang="zh-CN" altLang="en-US">
                <a:ea typeface="宋体" panose="02010600030101010101" pitchFamily="2" charset="-122"/>
              </a:rPr>
              <a:t>评论标题</a:t>
            </a:r>
            <a:endParaRPr lang="zh-CN" altLang="en-US">
              <a:ea typeface="宋体" panose="02010600030101010101" pitchFamily="2" charset="-122"/>
            </a:endParaRPr>
          </a:p>
          <a:p>
            <a:r>
              <a:rPr lang="zh-CN" altLang="en-US">
                <a:ea typeface="宋体" panose="02010600030101010101" pitchFamily="2" charset="-122"/>
              </a:rPr>
              <a:t>review_bod</a:t>
            </a:r>
            <a:r>
              <a:rPr lang="en-US" altLang="zh-CN">
                <a:ea typeface="宋体" panose="02010600030101010101" pitchFamily="2" charset="-122"/>
              </a:rPr>
              <a:t>y:</a:t>
            </a:r>
            <a:r>
              <a:rPr lang="zh-CN" altLang="en-US">
                <a:ea typeface="宋体" panose="02010600030101010101" pitchFamily="2" charset="-122"/>
              </a:rPr>
              <a:t>评论主题</a:t>
            </a:r>
            <a:endParaRPr lang="zh-CN" altLang="en-US">
              <a:ea typeface="宋体" panose="02010600030101010101" pitchFamily="2" charset="-122"/>
            </a:endParaRPr>
          </a:p>
          <a:p>
            <a:r>
              <a:rPr lang="zh-CN" altLang="en-US">
                <a:ea typeface="宋体" panose="02010600030101010101" pitchFamily="2" charset="-122"/>
              </a:rPr>
              <a:t>review_date</a:t>
            </a:r>
            <a:r>
              <a:rPr lang="en-US" altLang="zh-CN">
                <a:ea typeface="宋体" panose="02010600030101010101" pitchFamily="2" charset="-122"/>
              </a:rPr>
              <a:t>:</a:t>
            </a:r>
            <a:r>
              <a:rPr lang="zh-CN" altLang="en-US">
                <a:ea typeface="宋体" panose="02010600030101010101" pitchFamily="2" charset="-122"/>
              </a:rPr>
              <a:t>评论日期</a:t>
            </a: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图片占位符 2"/>
          <p:cNvSpPr>
            <a:spLocks noGrp="1"/>
          </p:cNvSpPr>
          <p:nvPr>
            <p:ph type="pic" sz="quarter" idx="16"/>
          </p:nvPr>
        </p:nvSpPr>
        <p:spPr/>
      </p:sp>
      <p:sp>
        <p:nvSpPr>
          <p:cNvPr id="4" name="标题 3"/>
          <p:cNvSpPr>
            <a:spLocks noGrp="1"/>
          </p:cNvSpPr>
          <p:nvPr>
            <p:ph type="title"/>
          </p:nvPr>
        </p:nvSpPr>
        <p:spPr/>
        <p:txBody>
          <a:bodyPr/>
          <a:p>
            <a:r>
              <a:rPr lang="zh-CN" altLang="en-US"/>
              <a:t>数据读取与预处理</a:t>
            </a:r>
            <a:endParaRPr lang="zh-CN" altLang="en-US"/>
          </a:p>
        </p:txBody>
      </p:sp>
      <p:sp>
        <p:nvSpPr>
          <p:cNvPr id="7" name="图片占位符 6"/>
          <p:cNvSpPr>
            <a:spLocks noGrp="1"/>
          </p:cNvSpPr>
          <p:nvPr>
            <p:ph type="pic" sz="quarter" idx="14"/>
          </p:nvPr>
        </p:nvSpPr>
        <p:spPr/>
      </p:sp>
      <p:sp>
        <p:nvSpPr>
          <p:cNvPr id="8" name="页脚占位符 7"/>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pic>
        <p:nvPicPr>
          <p:cNvPr id="9" name="内容占位符 8"/>
          <p:cNvPicPr>
            <a:picLocks noChangeAspect="1"/>
          </p:cNvPicPr>
          <p:nvPr>
            <p:ph idx="1"/>
          </p:nvPr>
        </p:nvPicPr>
        <p:blipFill>
          <a:blip r:embed="rId1"/>
          <a:stretch>
            <a:fillRect/>
          </a:stretch>
        </p:blipFill>
        <p:spPr>
          <a:xfrm>
            <a:off x="4187825" y="486410"/>
            <a:ext cx="3816350" cy="3127375"/>
          </a:xfrm>
          <a:prstGeom prst="rect">
            <a:avLst/>
          </a:prstGeom>
        </p:spPr>
      </p:pic>
      <p:sp>
        <p:nvSpPr>
          <p:cNvPr id="10" name="文本框 9"/>
          <p:cNvSpPr txBox="1"/>
          <p:nvPr/>
        </p:nvSpPr>
        <p:spPr>
          <a:xfrm>
            <a:off x="918210" y="2413000"/>
            <a:ext cx="2749550" cy="922020"/>
          </a:xfrm>
          <a:prstGeom prst="rect">
            <a:avLst/>
          </a:prstGeom>
          <a:noFill/>
        </p:spPr>
        <p:txBody>
          <a:bodyPr wrap="square" rtlCol="0">
            <a:spAutoFit/>
          </a:bodyPr>
          <a:p>
            <a:r>
              <a:rPr lang="zh-CN" altLang="en-US">
                <a:ea typeface="宋体" panose="02010600030101010101" pitchFamily="2" charset="-122"/>
              </a:rPr>
              <a:t>得到数据之后可以观察数据的数据类型和数据的大概分布</a:t>
            </a:r>
            <a:endParaRPr lang="zh-CN" altLang="en-US">
              <a:ea typeface="宋体" panose="02010600030101010101" pitchFamily="2" charset="-122"/>
            </a:endParaRPr>
          </a:p>
        </p:txBody>
      </p:sp>
      <p:pic>
        <p:nvPicPr>
          <p:cNvPr id="12" name="图片占位符 11"/>
          <p:cNvPicPr>
            <a:picLocks noChangeAspect="1"/>
          </p:cNvPicPr>
          <p:nvPr>
            <p:ph type="pic" sz="quarter" idx="15"/>
          </p:nvPr>
        </p:nvPicPr>
        <p:blipFill>
          <a:blip r:embed="rId2"/>
          <a:stretch>
            <a:fillRect/>
          </a:stretch>
        </p:blipFill>
        <p:spPr>
          <a:xfrm>
            <a:off x="4038600" y="4505325"/>
            <a:ext cx="4228465" cy="1294765"/>
          </a:xfrm>
          <a:prstGeom prst="rect">
            <a:avLst/>
          </a:prstGeom>
        </p:spPr>
      </p:pic>
      <p:sp>
        <p:nvSpPr>
          <p:cNvPr id="13" name="文本框 12"/>
          <p:cNvSpPr txBox="1"/>
          <p:nvPr/>
        </p:nvSpPr>
        <p:spPr>
          <a:xfrm>
            <a:off x="4592320" y="3694430"/>
            <a:ext cx="2803525" cy="368300"/>
          </a:xfrm>
          <a:prstGeom prst="rect">
            <a:avLst/>
          </a:prstGeom>
          <a:noFill/>
        </p:spPr>
        <p:txBody>
          <a:bodyPr wrap="square" rtlCol="0">
            <a:spAutoFit/>
          </a:bodyPr>
          <a:p>
            <a:r>
              <a:rPr lang="zh-CN" altLang="en-US"/>
              <a:t>print(hair.info()) </a:t>
            </a:r>
            <a:endParaRPr lang="zh-CN" altLang="en-US"/>
          </a:p>
        </p:txBody>
      </p:sp>
      <p:sp>
        <p:nvSpPr>
          <p:cNvPr id="14" name="文本框 13"/>
          <p:cNvSpPr txBox="1"/>
          <p:nvPr/>
        </p:nvSpPr>
        <p:spPr>
          <a:xfrm>
            <a:off x="4575810" y="5988050"/>
            <a:ext cx="3040380" cy="368300"/>
          </a:xfrm>
          <a:prstGeom prst="rect">
            <a:avLst/>
          </a:prstGeom>
          <a:noFill/>
        </p:spPr>
        <p:txBody>
          <a:bodyPr wrap="none" rtlCol="0" anchor="t">
            <a:spAutoFit/>
          </a:bodyPr>
          <a:p>
            <a:r>
              <a:rPr lang="zh-CN" altLang="en-US">
                <a:sym typeface="+mn-ea"/>
              </a:rPr>
              <a:t>print(hair.info(</a:t>
            </a:r>
            <a:r>
              <a:rPr lang="en-US" altLang="zh-CN">
                <a:sym typeface="+mn-ea"/>
              </a:rPr>
              <a:t>exclude</a:t>
            </a:r>
            <a:r>
              <a:rPr lang="zh-CN" altLang="en-US">
                <a:sym typeface="+mn-ea"/>
              </a:rPr>
              <a:t>))</a:t>
            </a:r>
            <a:endParaRPr lang="zh-CN" altLang="en-US"/>
          </a:p>
        </p:txBody>
      </p:sp>
      <p:pic>
        <p:nvPicPr>
          <p:cNvPr id="15" name="图片占位符 14"/>
          <p:cNvPicPr>
            <a:picLocks noChangeAspect="1"/>
          </p:cNvPicPr>
          <p:nvPr>
            <p:ph type="pic" sz="quarter" idx="13"/>
          </p:nvPr>
        </p:nvPicPr>
        <p:blipFill>
          <a:blip r:embed="rId3"/>
          <a:stretch>
            <a:fillRect/>
          </a:stretch>
        </p:blipFill>
        <p:spPr>
          <a:xfrm>
            <a:off x="9323070" y="1183005"/>
            <a:ext cx="2409825" cy="3057525"/>
          </a:xfrm>
          <a:prstGeom prst="rect">
            <a:avLst/>
          </a:prstGeom>
        </p:spPr>
      </p:pic>
      <p:sp>
        <p:nvSpPr>
          <p:cNvPr id="16" name="文本框 15"/>
          <p:cNvSpPr txBox="1"/>
          <p:nvPr/>
        </p:nvSpPr>
        <p:spPr>
          <a:xfrm>
            <a:off x="9185910" y="4371340"/>
            <a:ext cx="2803525" cy="368300"/>
          </a:xfrm>
          <a:prstGeom prst="rect">
            <a:avLst/>
          </a:prstGeom>
          <a:noFill/>
        </p:spPr>
        <p:txBody>
          <a:bodyPr wrap="square" rtlCol="0">
            <a:spAutoFit/>
          </a:bodyPr>
          <a:p>
            <a:r>
              <a:rPr lang="zh-CN" altLang="en-US"/>
              <a:t>print(hair.</a:t>
            </a:r>
            <a:r>
              <a:rPr lang="en-US" altLang="zh-CN"/>
              <a:t>nunique(</a:t>
            </a:r>
            <a:r>
              <a:rPr lang="zh-CN" altLang="en-US"/>
              <a:t>)</a:t>
            </a:r>
            <a:r>
              <a:rPr lang="en-US" altLang="zh-CN"/>
              <a:t>)</a:t>
            </a:r>
            <a:r>
              <a:rPr lang="zh-CN" altLang="en-US"/>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图片占位符 2"/>
          <p:cNvSpPr>
            <a:spLocks noGrp="1"/>
          </p:cNvSpPr>
          <p:nvPr>
            <p:ph type="pic" sz="quarter" idx="16"/>
          </p:nvPr>
        </p:nvSpPr>
        <p:spPr/>
      </p:sp>
      <p:sp>
        <p:nvSpPr>
          <p:cNvPr id="4" name="标题 3"/>
          <p:cNvSpPr>
            <a:spLocks noGrp="1"/>
          </p:cNvSpPr>
          <p:nvPr>
            <p:ph type="title"/>
          </p:nvPr>
        </p:nvSpPr>
        <p:spPr/>
        <p:txBody>
          <a:bodyPr/>
          <a:p>
            <a:r>
              <a:rPr lang="zh-CN" altLang="en-US"/>
              <a:t>数据清洗：</a:t>
            </a:r>
            <a:endParaRPr lang="zh-CN" altLang="en-US"/>
          </a:p>
        </p:txBody>
      </p:sp>
      <p:sp>
        <p:nvSpPr>
          <p:cNvPr id="5" name="内容占位符 4"/>
          <p:cNvSpPr>
            <a:spLocks noGrp="1"/>
          </p:cNvSpPr>
          <p:nvPr>
            <p:ph idx="1"/>
          </p:nvPr>
        </p:nvSpPr>
        <p:spPr/>
        <p:txBody>
          <a:bodyPr/>
          <a:p>
            <a:r>
              <a:rPr lang="zh-CN" altLang="en-US"/>
              <a:t>思路：</a:t>
            </a:r>
            <a:endParaRPr lang="zh-CN" altLang="en-US"/>
          </a:p>
          <a:p>
            <a:r>
              <a:rPr lang="en-US" altLang="zh-CN"/>
              <a:t>1.</a:t>
            </a:r>
            <a:r>
              <a:rPr lang="zh-CN" altLang="en-US"/>
              <a:t>可以通过观察</a:t>
            </a:r>
            <a:r>
              <a:rPr lang="en-US" altLang="zh-CN"/>
              <a:t>review_id</a:t>
            </a:r>
            <a:r>
              <a:rPr lang="zh-CN" altLang="en-US"/>
              <a:t>是否有重复，但上面通过</a:t>
            </a:r>
            <a:r>
              <a:rPr lang="en-US" altLang="zh-CN"/>
              <a:t>nuinque()</a:t>
            </a:r>
            <a:r>
              <a:rPr lang="zh-CN" altLang="en-US"/>
              <a:t>可以看到个数与评论个数相等，没有可以删除</a:t>
            </a:r>
            <a:endParaRPr lang="zh-CN" altLang="en-US"/>
          </a:p>
          <a:p>
            <a:r>
              <a:rPr lang="en-US" altLang="zh-CN"/>
              <a:t>2.</a:t>
            </a:r>
            <a:r>
              <a:rPr lang="zh-CN" altLang="en-US"/>
              <a:t>删除没有购买的</a:t>
            </a:r>
            <a:r>
              <a:rPr lang="en-US" altLang="zh-CN"/>
              <a:t>review</a:t>
            </a:r>
            <a:endParaRPr lang="en-US" altLang="zh-CN"/>
          </a:p>
          <a:p>
            <a:r>
              <a:rPr lang="en-US" altLang="zh-CN"/>
              <a:t>3.</a:t>
            </a:r>
            <a:r>
              <a:rPr lang="zh-CN" altLang="en-US"/>
              <a:t>观察是否缺失值 </a:t>
            </a:r>
            <a:endParaRPr lang="zh-CN" altLang="en-US"/>
          </a:p>
          <a:p>
            <a:r>
              <a:rPr lang="en-US" altLang="zh-CN"/>
              <a:t>missingno.matrix()</a:t>
            </a:r>
            <a:endParaRPr lang="en-US" altLang="zh-CN"/>
          </a:p>
          <a:p>
            <a:r>
              <a:rPr lang="zh-CN" altLang="en-US"/>
              <a:t>观察是否有白色值</a:t>
            </a:r>
            <a:endParaRPr lang="en-US" altLang="zh-CN"/>
          </a:p>
          <a:p>
            <a:endParaRPr lang="zh-CN" altLang="en-US"/>
          </a:p>
        </p:txBody>
      </p:sp>
      <p:sp>
        <p:nvSpPr>
          <p:cNvPr id="6" name="图片占位符 5"/>
          <p:cNvSpPr>
            <a:spLocks noGrp="1"/>
          </p:cNvSpPr>
          <p:nvPr>
            <p:ph type="pic" sz="quarter" idx="13"/>
          </p:nvPr>
        </p:nvSpPr>
        <p:spPr/>
      </p:sp>
      <p:sp>
        <p:nvSpPr>
          <p:cNvPr id="7" name="图片占位符 6"/>
          <p:cNvSpPr>
            <a:spLocks noGrp="1"/>
          </p:cNvSpPr>
          <p:nvPr>
            <p:ph type="pic" sz="quarter" idx="14"/>
          </p:nvPr>
        </p:nvSpPr>
        <p:spPr/>
      </p:sp>
      <p:sp>
        <p:nvSpPr>
          <p:cNvPr id="8" name="页脚占位符 7"/>
          <p:cNvSpPr>
            <a:spLocks noGrp="1"/>
          </p:cNvSpPr>
          <p:nvPr>
            <p:ph type="ftr" sz="quarter" idx="11"/>
          </p:nvPr>
        </p:nvSpPr>
        <p:spPr/>
        <p:txBody>
          <a:bodyPr/>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pic>
        <p:nvPicPr>
          <p:cNvPr id="10" name="图片占位符 9"/>
          <p:cNvPicPr>
            <a:picLocks noChangeAspect="1"/>
          </p:cNvPicPr>
          <p:nvPr>
            <p:ph type="pic" sz="quarter" idx="15"/>
          </p:nvPr>
        </p:nvPicPr>
        <p:blipFill>
          <a:blip r:embed="rId1"/>
          <a:stretch>
            <a:fillRect/>
          </a:stretch>
        </p:blipFill>
        <p:spPr>
          <a:xfrm>
            <a:off x="5060315" y="590550"/>
            <a:ext cx="7346950" cy="293814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fbc5ca60-a329-4ea2-a58d-7e60f815a25b}"/>
</p:tagLst>
</file>

<file path=ppt/tags/tag2.xml><?xml version="1.0" encoding="utf-8"?>
<p:tagLst xmlns:p="http://schemas.openxmlformats.org/presentationml/2006/main">
  <p:tag name="KSO_WM_UNIT_PLACING_PICTURE_USER_VIEWPORT" val="{&quot;height&quot;:6552,&quot;width&quot;:6934}"/>
</p:tagLst>
</file>

<file path=ppt/theme/theme1.xml><?xml version="1.0" encoding="utf-8"?>
<a:theme xmlns:a="http://schemas.openxmlformats.org/drawingml/2006/main" name="画笔">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画笔演示文稿</Template>
  <TotalTime>0</TotalTime>
  <Words>4863</Words>
  <Application>WPS 演示</Application>
  <PresentationFormat>宽屏</PresentationFormat>
  <Paragraphs>350</Paragraphs>
  <Slides>28</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Microsoft YaHei UI</vt:lpstr>
      <vt:lpstr>微软雅黑</vt:lpstr>
      <vt:lpstr>Arial Unicode MS</vt:lpstr>
      <vt:lpstr>Century Gothic</vt:lpstr>
      <vt:lpstr>画笔</vt:lpstr>
      <vt:lpstr>2020_MCM_Problem_C</vt:lpstr>
      <vt:lpstr>Contents</vt:lpstr>
      <vt:lpstr>PowerPoint 演示文稿</vt:lpstr>
      <vt:lpstr>PowerPoint 演示文稿</vt:lpstr>
      <vt:lpstr>PowerPoint 演示文稿</vt:lpstr>
      <vt:lpstr>代码总和说明(其中可能包含一些不清楚的地方,如有不清楚可咨询)（ps:毕竟是自己写的可读性太差）</vt:lpstr>
      <vt:lpstr>数据概述：</vt:lpstr>
      <vt:lpstr>数据读取与预处理</vt:lpstr>
      <vt:lpstr>数据清洗：</vt:lpstr>
      <vt:lpstr>assumptions:</vt:lpstr>
      <vt:lpstr>PowerPoint 演示文稿</vt:lpstr>
      <vt:lpstr>1</vt:lpstr>
      <vt:lpstr>1</vt:lpstr>
      <vt:lpstr>1:观察赞数在星级上的分布</vt:lpstr>
      <vt:lpstr>1观察平均星级</vt:lpstr>
      <vt:lpstr>1观察平均长度</vt:lpstr>
      <vt:lpstr>PowerPoint 演示文稿</vt:lpstr>
      <vt:lpstr>2</vt:lpstr>
      <vt:lpstr>2  </vt:lpstr>
      <vt:lpstr>2（a)</vt:lpstr>
      <vt:lpstr>词云图(很简单，只需要使用wordcloud库就好，在emontion_analyze.py中)</vt:lpstr>
      <vt:lpstr>图像（做的比较粗糙，如果有想深入可以学习NLP的相关知识）</vt:lpstr>
      <vt:lpstr>2（b)</vt:lpstr>
      <vt:lpstr>代码实现</vt:lpstr>
      <vt:lpstr>2（b)</vt:lpstr>
      <vt:lpstr>2（c)</vt:lpstr>
      <vt:lpstr>关于代码: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2020_MCM_Problem_C</dc:title>
  <dc:creator>谢 艺艺</dc:creator>
  <cp:lastModifiedBy>fangXriko0aDk</cp:lastModifiedBy>
  <cp:revision>54</cp:revision>
  <dcterms:created xsi:type="dcterms:W3CDTF">2021-01-23T05:01:00Z</dcterms:created>
  <dcterms:modified xsi:type="dcterms:W3CDTF">2021-01-24T16:15:11Z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2052-11.1.0.10314</vt:lpwstr>
  </property>
</Properties>
</file>