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8" r:id="rId3"/>
    <p:sldId id="267" r:id="rId4"/>
    <p:sldId id="292" r:id="rId5"/>
    <p:sldId id="266" r:id="rId6"/>
    <p:sldId id="291" r:id="rId7"/>
    <p:sldId id="265" r:id="rId8"/>
    <p:sldId id="293" r:id="rId9"/>
    <p:sldId id="295" r:id="rId10"/>
    <p:sldId id="294" r:id="rId11"/>
    <p:sldId id="296" r:id="rId12"/>
    <p:sldId id="297" r:id="rId13"/>
    <p:sldId id="298" r:id="rId14"/>
    <p:sldId id="299" r:id="rId15"/>
    <p:sldId id="282" r:id="rId16"/>
    <p:sldId id="278" r:id="rId17"/>
    <p:sldId id="290" r:id="rId18"/>
  </p:sldIdLst>
  <p:sldSz cx="18288000" cy="10287000"/>
  <p:notesSz cx="6858000" cy="9144000"/>
  <p:embeddedFontLst>
    <p:embeddedFont>
      <p:font typeface="Candara" panose="020E0502030303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gr5qivpjkN1o0AKVs0nFz38S9jS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C8D6E46-04FB-4F16-A56E-8DA27C9A66D5}">
  <a:tblStyle styleId="{7C8D6E46-04FB-4F16-A56E-8DA27C9A66D5}"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4E8E8"/>
          </a:solidFill>
        </a:fill>
      </a:tcStyle>
    </a:wholeTbl>
    <a:band1H>
      <a:tcTxStyle/>
      <a:tcStyle>
        <a:tcBdr/>
        <a:fill>
          <a:solidFill>
            <a:srgbClr val="E8CFCF"/>
          </a:solidFill>
        </a:fill>
      </a:tcStyle>
    </a:band1H>
    <a:band2H>
      <a:tcTxStyle/>
      <a:tcStyle>
        <a:tcBdr/>
      </a:tcStyle>
    </a:band2H>
    <a:band1V>
      <a:tcTxStyle/>
      <a:tcStyle>
        <a:tcBdr/>
        <a:fill>
          <a:solidFill>
            <a:srgbClr val="E8CFCF"/>
          </a:solidFill>
        </a:fill>
      </a:tcStyle>
    </a:band1V>
    <a:band2V>
      <a:tcTxStyle/>
      <a:tcStyle>
        <a:tcBdr/>
      </a:tcStyle>
    </a:band2V>
    <a:lastCol>
      <a:tcTxStyle b="on" i="off">
        <a:font>
          <a:latin typeface="Calibri"/>
          <a:ea typeface="Calibri"/>
          <a:cs typeface="Calibri"/>
        </a:font>
        <a:schemeClr val="lt1"/>
      </a:tcTxStyle>
      <a:tcStyle>
        <a:tcBdr/>
        <a:fill>
          <a:solidFill>
            <a:schemeClr val="accent2"/>
          </a:solidFill>
        </a:fill>
      </a:tcStyle>
    </a:lastCol>
    <a:firstCol>
      <a:tcTxStyle b="on" i="off">
        <a:font>
          <a:latin typeface="Calibri"/>
          <a:ea typeface="Calibri"/>
          <a:cs typeface="Calibri"/>
        </a:font>
        <a:schemeClr val="lt1"/>
      </a:tcTxStyle>
      <a:tcStyle>
        <a:tcBdr/>
        <a:fill>
          <a:solidFill>
            <a:schemeClr val="accent2"/>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2"/>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2"/>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33" autoAdjust="0"/>
  </p:normalViewPr>
  <p:slideViewPr>
    <p:cSldViewPr snapToGrid="0">
      <p:cViewPr>
        <p:scale>
          <a:sx n="51" d="100"/>
          <a:sy n="51" d="100"/>
        </p:scale>
        <p:origin x="260"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2.fntdata"/><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an Chaitanya" userId="655c4f77e2428c55" providerId="LiveId" clId="{54193C30-A1BC-4838-B5D8-912344D2F8E2}"/>
    <pc:docChg chg="modSld">
      <pc:chgData name="Pavan Chaitanya" userId="655c4f77e2428c55" providerId="LiveId" clId="{54193C30-A1BC-4838-B5D8-912344D2F8E2}" dt="2024-12-03T05:03:33.804" v="18" actId="20577"/>
      <pc:docMkLst>
        <pc:docMk/>
      </pc:docMkLst>
      <pc:sldChg chg="modSp mod">
        <pc:chgData name="Pavan Chaitanya" userId="655c4f77e2428c55" providerId="LiveId" clId="{54193C30-A1BC-4838-B5D8-912344D2F8E2}" dt="2024-12-03T05:02:42.905" v="14" actId="20577"/>
        <pc:sldMkLst>
          <pc:docMk/>
          <pc:sldMk cId="0" sldId="265"/>
        </pc:sldMkLst>
        <pc:spChg chg="mod">
          <ac:chgData name="Pavan Chaitanya" userId="655c4f77e2428c55" providerId="LiveId" clId="{54193C30-A1BC-4838-B5D8-912344D2F8E2}" dt="2024-12-03T05:02:42.905" v="14" actId="20577"/>
          <ac:spMkLst>
            <pc:docMk/>
            <pc:sldMk cId="0" sldId="265"/>
            <ac:spMk id="2" creationId="{1F38CAC7-ECBB-0A97-14B6-AE26A7C1F169}"/>
          </ac:spMkLst>
        </pc:spChg>
      </pc:sldChg>
      <pc:sldChg chg="modSp mod">
        <pc:chgData name="Pavan Chaitanya" userId="655c4f77e2428c55" providerId="LiveId" clId="{54193C30-A1BC-4838-B5D8-912344D2F8E2}" dt="2024-12-03T05:03:33.804" v="18" actId="20577"/>
        <pc:sldMkLst>
          <pc:docMk/>
          <pc:sldMk cId="4125182966" sldId="282"/>
        </pc:sldMkLst>
        <pc:spChg chg="mod">
          <ac:chgData name="Pavan Chaitanya" userId="655c4f77e2428c55" providerId="LiveId" clId="{54193C30-A1BC-4838-B5D8-912344D2F8E2}" dt="2024-12-03T05:03:33.804" v="18" actId="20577"/>
          <ac:spMkLst>
            <pc:docMk/>
            <pc:sldMk cId="4125182966" sldId="282"/>
            <ac:spMk id="2" creationId="{F47BD44B-ACC7-D000-B417-12F7DDDDF53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a:extLst>
            <a:ext uri="{FF2B5EF4-FFF2-40B4-BE49-F238E27FC236}">
              <a16:creationId xmlns:a16="http://schemas.microsoft.com/office/drawing/2014/main" id="{916C5E5E-5E81-979F-AA52-218EAC2CEF9C}"/>
            </a:ext>
          </a:extLst>
        </p:cNvPr>
        <p:cNvGrpSpPr/>
        <p:nvPr/>
      </p:nvGrpSpPr>
      <p:grpSpPr>
        <a:xfrm>
          <a:off x="0" y="0"/>
          <a:ext cx="0" cy="0"/>
          <a:chOff x="0" y="0"/>
          <a:chExt cx="0" cy="0"/>
        </a:xfrm>
      </p:grpSpPr>
      <p:sp>
        <p:nvSpPr>
          <p:cNvPr id="161" name="Google Shape;161;p10:notes">
            <a:extLst>
              <a:ext uri="{FF2B5EF4-FFF2-40B4-BE49-F238E27FC236}">
                <a16:creationId xmlns:a16="http://schemas.microsoft.com/office/drawing/2014/main" id="{C7FDA16A-282B-1107-D047-C774DF0E09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0:notes">
            <a:extLst>
              <a:ext uri="{FF2B5EF4-FFF2-40B4-BE49-F238E27FC236}">
                <a16:creationId xmlns:a16="http://schemas.microsoft.com/office/drawing/2014/main" id="{7EED7FEA-A89C-D36B-08B5-45D8006D754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3204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a:extLst>
            <a:ext uri="{FF2B5EF4-FFF2-40B4-BE49-F238E27FC236}">
              <a16:creationId xmlns:a16="http://schemas.microsoft.com/office/drawing/2014/main" id="{C8748E49-803A-C2BD-D513-98397DEC6A01}"/>
            </a:ext>
          </a:extLst>
        </p:cNvPr>
        <p:cNvGrpSpPr/>
        <p:nvPr/>
      </p:nvGrpSpPr>
      <p:grpSpPr>
        <a:xfrm>
          <a:off x="0" y="0"/>
          <a:ext cx="0" cy="0"/>
          <a:chOff x="0" y="0"/>
          <a:chExt cx="0" cy="0"/>
        </a:xfrm>
      </p:grpSpPr>
      <p:sp>
        <p:nvSpPr>
          <p:cNvPr id="161" name="Google Shape;161;p10:notes">
            <a:extLst>
              <a:ext uri="{FF2B5EF4-FFF2-40B4-BE49-F238E27FC236}">
                <a16:creationId xmlns:a16="http://schemas.microsoft.com/office/drawing/2014/main" id="{958D3231-39AE-C3C3-0ABA-F009AF46A56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0:notes">
            <a:extLst>
              <a:ext uri="{FF2B5EF4-FFF2-40B4-BE49-F238E27FC236}">
                <a16:creationId xmlns:a16="http://schemas.microsoft.com/office/drawing/2014/main" id="{572861DD-225C-E273-8510-CD975F439EC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8210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a:extLst>
            <a:ext uri="{FF2B5EF4-FFF2-40B4-BE49-F238E27FC236}">
              <a16:creationId xmlns:a16="http://schemas.microsoft.com/office/drawing/2014/main" id="{DFF813E3-F49C-4800-B0A4-BCB4D6D83AF8}"/>
            </a:ext>
          </a:extLst>
        </p:cNvPr>
        <p:cNvGrpSpPr/>
        <p:nvPr/>
      </p:nvGrpSpPr>
      <p:grpSpPr>
        <a:xfrm>
          <a:off x="0" y="0"/>
          <a:ext cx="0" cy="0"/>
          <a:chOff x="0" y="0"/>
          <a:chExt cx="0" cy="0"/>
        </a:xfrm>
      </p:grpSpPr>
      <p:sp>
        <p:nvSpPr>
          <p:cNvPr id="161" name="Google Shape;161;p10:notes">
            <a:extLst>
              <a:ext uri="{FF2B5EF4-FFF2-40B4-BE49-F238E27FC236}">
                <a16:creationId xmlns:a16="http://schemas.microsoft.com/office/drawing/2014/main" id="{D36A4BCA-FDC1-B484-F831-07853BB441A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0:notes">
            <a:extLst>
              <a:ext uri="{FF2B5EF4-FFF2-40B4-BE49-F238E27FC236}">
                <a16:creationId xmlns:a16="http://schemas.microsoft.com/office/drawing/2014/main" id="{4761904F-C2FD-B3EA-E9F4-E96AF06DA2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45843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a:extLst>
            <a:ext uri="{FF2B5EF4-FFF2-40B4-BE49-F238E27FC236}">
              <a16:creationId xmlns:a16="http://schemas.microsoft.com/office/drawing/2014/main" id="{E4117BC2-0BE2-A81D-E235-3E0476F380A3}"/>
            </a:ext>
          </a:extLst>
        </p:cNvPr>
        <p:cNvGrpSpPr/>
        <p:nvPr/>
      </p:nvGrpSpPr>
      <p:grpSpPr>
        <a:xfrm>
          <a:off x="0" y="0"/>
          <a:ext cx="0" cy="0"/>
          <a:chOff x="0" y="0"/>
          <a:chExt cx="0" cy="0"/>
        </a:xfrm>
      </p:grpSpPr>
      <p:sp>
        <p:nvSpPr>
          <p:cNvPr id="161" name="Google Shape;161;p10:notes">
            <a:extLst>
              <a:ext uri="{FF2B5EF4-FFF2-40B4-BE49-F238E27FC236}">
                <a16:creationId xmlns:a16="http://schemas.microsoft.com/office/drawing/2014/main" id="{F0905B1A-FF0F-AAC5-431E-4913DED144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0:notes">
            <a:extLst>
              <a:ext uri="{FF2B5EF4-FFF2-40B4-BE49-F238E27FC236}">
                <a16:creationId xmlns:a16="http://schemas.microsoft.com/office/drawing/2014/main" id="{240BBFCB-2A7A-26F2-F90E-AA59B36DEBC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5411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a:extLst>
            <a:ext uri="{FF2B5EF4-FFF2-40B4-BE49-F238E27FC236}">
              <a16:creationId xmlns:a16="http://schemas.microsoft.com/office/drawing/2014/main" id="{87E17DEC-7E47-0C04-6D53-CB745A72EA73}"/>
            </a:ext>
          </a:extLst>
        </p:cNvPr>
        <p:cNvGrpSpPr/>
        <p:nvPr/>
      </p:nvGrpSpPr>
      <p:grpSpPr>
        <a:xfrm>
          <a:off x="0" y="0"/>
          <a:ext cx="0" cy="0"/>
          <a:chOff x="0" y="0"/>
          <a:chExt cx="0" cy="0"/>
        </a:xfrm>
      </p:grpSpPr>
      <p:sp>
        <p:nvSpPr>
          <p:cNvPr id="161" name="Google Shape;161;p10:notes">
            <a:extLst>
              <a:ext uri="{FF2B5EF4-FFF2-40B4-BE49-F238E27FC236}">
                <a16:creationId xmlns:a16="http://schemas.microsoft.com/office/drawing/2014/main" id="{CB5A4BE9-20BC-219D-8AE4-22DEBF0258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0:notes">
            <a:extLst>
              <a:ext uri="{FF2B5EF4-FFF2-40B4-BE49-F238E27FC236}">
                <a16:creationId xmlns:a16="http://schemas.microsoft.com/office/drawing/2014/main" id="{D9A5E6F8-2351-A719-8982-19A0D59940C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4732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31F7563A-6451-2A59-F4F5-2F5C5ECE31AD}"/>
            </a:ext>
          </a:extLst>
        </p:cNvPr>
        <p:cNvGrpSpPr/>
        <p:nvPr/>
      </p:nvGrpSpPr>
      <p:grpSpPr>
        <a:xfrm>
          <a:off x="0" y="0"/>
          <a:ext cx="0" cy="0"/>
          <a:chOff x="0" y="0"/>
          <a:chExt cx="0" cy="0"/>
        </a:xfrm>
      </p:grpSpPr>
      <p:sp>
        <p:nvSpPr>
          <p:cNvPr id="188" name="Google Shape;188;p13:notes">
            <a:extLst>
              <a:ext uri="{FF2B5EF4-FFF2-40B4-BE49-F238E27FC236}">
                <a16:creationId xmlns:a16="http://schemas.microsoft.com/office/drawing/2014/main" id="{84AF5536-D161-30E2-0CFA-1862690D031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3:notes">
            <a:extLst>
              <a:ext uri="{FF2B5EF4-FFF2-40B4-BE49-F238E27FC236}">
                <a16:creationId xmlns:a16="http://schemas.microsoft.com/office/drawing/2014/main" id="{C09D80BA-C4AC-001E-1F3D-E727EDC9D5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7241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a:extLst>
            <a:ext uri="{FF2B5EF4-FFF2-40B4-BE49-F238E27FC236}">
              <a16:creationId xmlns:a16="http://schemas.microsoft.com/office/drawing/2014/main" id="{D3CB469C-7E2E-74A4-763D-F916BE6F8CFF}"/>
            </a:ext>
          </a:extLst>
        </p:cNvPr>
        <p:cNvGrpSpPr/>
        <p:nvPr/>
      </p:nvGrpSpPr>
      <p:grpSpPr>
        <a:xfrm>
          <a:off x="0" y="0"/>
          <a:ext cx="0" cy="0"/>
          <a:chOff x="0" y="0"/>
          <a:chExt cx="0" cy="0"/>
        </a:xfrm>
      </p:grpSpPr>
      <p:sp>
        <p:nvSpPr>
          <p:cNvPr id="255" name="Google Shape;255;p16:notes">
            <a:extLst>
              <a:ext uri="{FF2B5EF4-FFF2-40B4-BE49-F238E27FC236}">
                <a16:creationId xmlns:a16="http://schemas.microsoft.com/office/drawing/2014/main" id="{E8189708-0CE6-37AC-AB31-BBC45131C92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16:notes">
            <a:extLst>
              <a:ext uri="{FF2B5EF4-FFF2-40B4-BE49-F238E27FC236}">
                <a16:creationId xmlns:a16="http://schemas.microsoft.com/office/drawing/2014/main" id="{6C5A5FC4-A0C4-3738-94EF-AD76DB5E5D5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786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a:extLst>
            <a:ext uri="{FF2B5EF4-FFF2-40B4-BE49-F238E27FC236}">
              <a16:creationId xmlns:a16="http://schemas.microsoft.com/office/drawing/2014/main" id="{C6C081EA-B203-280F-C67A-ED3C795707D3}"/>
            </a:ext>
          </a:extLst>
        </p:cNvPr>
        <p:cNvGrpSpPr/>
        <p:nvPr/>
      </p:nvGrpSpPr>
      <p:grpSpPr>
        <a:xfrm>
          <a:off x="0" y="0"/>
          <a:ext cx="0" cy="0"/>
          <a:chOff x="0" y="0"/>
          <a:chExt cx="0" cy="0"/>
        </a:xfrm>
      </p:grpSpPr>
      <p:sp>
        <p:nvSpPr>
          <p:cNvPr id="179" name="Google Shape;179;p12:notes">
            <a:extLst>
              <a:ext uri="{FF2B5EF4-FFF2-40B4-BE49-F238E27FC236}">
                <a16:creationId xmlns:a16="http://schemas.microsoft.com/office/drawing/2014/main" id="{5D59C3EB-4824-D6B1-CA63-1A1108F5E0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2:notes">
            <a:extLst>
              <a:ext uri="{FF2B5EF4-FFF2-40B4-BE49-F238E27FC236}">
                <a16:creationId xmlns:a16="http://schemas.microsoft.com/office/drawing/2014/main" id="{7BD8A141-6470-92D7-6F2B-23DF0E535F6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0196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a:extLst>
            <a:ext uri="{FF2B5EF4-FFF2-40B4-BE49-F238E27FC236}">
              <a16:creationId xmlns:a16="http://schemas.microsoft.com/office/drawing/2014/main" id="{2D0B77F8-8E53-9113-4351-2EC9AD6F32E2}"/>
            </a:ext>
          </a:extLst>
        </p:cNvPr>
        <p:cNvGrpSpPr/>
        <p:nvPr/>
      </p:nvGrpSpPr>
      <p:grpSpPr>
        <a:xfrm>
          <a:off x="0" y="0"/>
          <a:ext cx="0" cy="0"/>
          <a:chOff x="0" y="0"/>
          <a:chExt cx="0" cy="0"/>
        </a:xfrm>
      </p:grpSpPr>
      <p:sp>
        <p:nvSpPr>
          <p:cNvPr id="179" name="Google Shape;179;p12:notes">
            <a:extLst>
              <a:ext uri="{FF2B5EF4-FFF2-40B4-BE49-F238E27FC236}">
                <a16:creationId xmlns:a16="http://schemas.microsoft.com/office/drawing/2014/main" id="{39E7DBBF-EBD1-2C0B-BB1F-C406EEB219F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2:notes">
            <a:extLst>
              <a:ext uri="{FF2B5EF4-FFF2-40B4-BE49-F238E27FC236}">
                <a16:creationId xmlns:a16="http://schemas.microsoft.com/office/drawing/2014/main" id="{490F6FC9-D7CE-C4BB-8E5E-62EF76518D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6030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a:extLst>
            <a:ext uri="{FF2B5EF4-FFF2-40B4-BE49-F238E27FC236}">
              <a16:creationId xmlns:a16="http://schemas.microsoft.com/office/drawing/2014/main" id="{B23E2CA1-556B-0341-0CCD-43E37BA4DA92}"/>
            </a:ext>
          </a:extLst>
        </p:cNvPr>
        <p:cNvGrpSpPr/>
        <p:nvPr/>
      </p:nvGrpSpPr>
      <p:grpSpPr>
        <a:xfrm>
          <a:off x="0" y="0"/>
          <a:ext cx="0" cy="0"/>
          <a:chOff x="0" y="0"/>
          <a:chExt cx="0" cy="0"/>
        </a:xfrm>
      </p:grpSpPr>
      <p:sp>
        <p:nvSpPr>
          <p:cNvPr id="161" name="Google Shape;161;p10:notes">
            <a:extLst>
              <a:ext uri="{FF2B5EF4-FFF2-40B4-BE49-F238E27FC236}">
                <a16:creationId xmlns:a16="http://schemas.microsoft.com/office/drawing/2014/main" id="{18902661-15E4-34DD-B77A-D0519B4D02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0:notes">
            <a:extLst>
              <a:ext uri="{FF2B5EF4-FFF2-40B4-BE49-F238E27FC236}">
                <a16:creationId xmlns:a16="http://schemas.microsoft.com/office/drawing/2014/main" id="{5E27F195-97C6-F6B6-CA93-03D7AADD81C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9568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a:extLst>
            <a:ext uri="{FF2B5EF4-FFF2-40B4-BE49-F238E27FC236}">
              <a16:creationId xmlns:a16="http://schemas.microsoft.com/office/drawing/2014/main" id="{9A36D9C7-3A60-C3BF-49B4-E37B9922034E}"/>
            </a:ext>
          </a:extLst>
        </p:cNvPr>
        <p:cNvGrpSpPr/>
        <p:nvPr/>
      </p:nvGrpSpPr>
      <p:grpSpPr>
        <a:xfrm>
          <a:off x="0" y="0"/>
          <a:ext cx="0" cy="0"/>
          <a:chOff x="0" y="0"/>
          <a:chExt cx="0" cy="0"/>
        </a:xfrm>
      </p:grpSpPr>
      <p:sp>
        <p:nvSpPr>
          <p:cNvPr id="161" name="Google Shape;161;p10:notes">
            <a:extLst>
              <a:ext uri="{FF2B5EF4-FFF2-40B4-BE49-F238E27FC236}">
                <a16:creationId xmlns:a16="http://schemas.microsoft.com/office/drawing/2014/main" id="{CDF55D5D-2D5A-1DBA-D93F-B2DA210E189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0:notes">
            <a:extLst>
              <a:ext uri="{FF2B5EF4-FFF2-40B4-BE49-F238E27FC236}">
                <a16:creationId xmlns:a16="http://schemas.microsoft.com/office/drawing/2014/main" id="{09AC263B-1025-737B-1843-FCADF9C09E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7118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2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2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2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2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5"/>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5"/>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25"/>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6"/>
          <p:cNvSpPr>
            <a:spLocks noGrp="1"/>
          </p:cNvSpPr>
          <p:nvPr>
            <p:ph type="pic" idx="2"/>
          </p:nvPr>
        </p:nvSpPr>
        <p:spPr>
          <a:xfrm>
            <a:off x="1792288" y="612775"/>
            <a:ext cx="5486400" cy="4114800"/>
          </a:xfrm>
          <a:prstGeom prst="rect">
            <a:avLst/>
          </a:prstGeom>
          <a:noFill/>
          <a:ln>
            <a:noFill/>
          </a:ln>
        </p:spPr>
      </p:sp>
      <p:sp>
        <p:nvSpPr>
          <p:cNvPr id="64" name="Google Shape;64;p2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7"/>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8"/>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8"/>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p:nvPr/>
        </p:nvSpPr>
        <p:spPr>
          <a:xfrm>
            <a:off x="2201173" y="1858754"/>
            <a:ext cx="13885653" cy="6855466"/>
          </a:xfrm>
          <a:prstGeom prst="rect">
            <a:avLst/>
          </a:prstGeom>
          <a:noFill/>
          <a:ln>
            <a:noFill/>
          </a:ln>
        </p:spPr>
        <p:txBody>
          <a:bodyPr spcFirstLastPara="1" wrap="square" lIns="0" tIns="0" rIns="0" bIns="0" anchor="t" anchorCtr="0">
            <a:spAutoFit/>
          </a:bodyPr>
          <a:lstStyle/>
          <a:p>
            <a:pPr marL="0" marR="0" lvl="0" indent="0" algn="ctr" rtl="0">
              <a:lnSpc>
                <a:spcPct val="108015"/>
              </a:lnSpc>
              <a:spcBef>
                <a:spcPts val="0"/>
              </a:spcBef>
              <a:spcAft>
                <a:spcPts val="0"/>
              </a:spcAft>
              <a:buNone/>
            </a:pPr>
            <a:endParaRPr sz="3693" b="0" i="0" u="none" strike="noStrike" cap="none" dirty="0">
              <a:solidFill>
                <a:srgbClr val="000000"/>
              </a:solidFill>
              <a:latin typeface="Times New Roman"/>
              <a:ea typeface="Times New Roman"/>
              <a:cs typeface="Times New Roman"/>
              <a:sym typeface="Times New Roman"/>
            </a:endParaRPr>
          </a:p>
          <a:p>
            <a:pPr marL="0" marR="0" lvl="0" indent="0" algn="ctr" rtl="0">
              <a:spcBef>
                <a:spcPts val="0"/>
              </a:spcBef>
              <a:spcAft>
                <a:spcPts val="0"/>
              </a:spcAft>
              <a:buNone/>
            </a:pPr>
            <a:r>
              <a:rPr lang="en-US" sz="3693" b="0" i="0" u="none" strike="noStrike" cap="none" dirty="0">
                <a:solidFill>
                  <a:srgbClr val="000000"/>
                </a:solidFill>
                <a:latin typeface="Times New Roman"/>
                <a:ea typeface="Times New Roman"/>
                <a:cs typeface="Times New Roman"/>
                <a:sym typeface="Times New Roman"/>
              </a:rPr>
              <a:t>Project Presentation </a:t>
            </a:r>
            <a:endParaRPr dirty="0"/>
          </a:p>
          <a:p>
            <a:pPr marL="0" marR="0" lvl="0" indent="0" algn="ctr" rtl="0">
              <a:spcBef>
                <a:spcPts val="0"/>
              </a:spcBef>
              <a:spcAft>
                <a:spcPts val="0"/>
              </a:spcAft>
              <a:buNone/>
            </a:pPr>
            <a:r>
              <a:rPr lang="en-US" sz="3693" b="0" i="0" u="none" strike="noStrike" cap="none" dirty="0">
                <a:solidFill>
                  <a:srgbClr val="000000"/>
                </a:solidFill>
                <a:latin typeface="Times New Roman"/>
                <a:ea typeface="Times New Roman"/>
                <a:cs typeface="Times New Roman"/>
                <a:sym typeface="Times New Roman"/>
              </a:rPr>
              <a:t>On</a:t>
            </a:r>
            <a:endParaRPr dirty="0"/>
          </a:p>
          <a:p>
            <a:pPr marL="0" marR="0" lvl="0" indent="0" algn="ctr" rtl="0">
              <a:spcBef>
                <a:spcPts val="0"/>
              </a:spcBef>
              <a:spcAft>
                <a:spcPts val="0"/>
              </a:spcAft>
              <a:buNone/>
            </a:pPr>
            <a:r>
              <a:rPr lang="en-US" sz="3693" b="1" i="0" u="none" strike="noStrike" cap="none" dirty="0">
                <a:solidFill>
                  <a:srgbClr val="000000"/>
                </a:solidFill>
                <a:latin typeface="Times New Roman"/>
                <a:ea typeface="Times New Roman"/>
                <a:cs typeface="Times New Roman"/>
                <a:sym typeface="Times New Roman"/>
              </a:rPr>
              <a:t>Improving Aspect-Based Sentiment Analysis with a Deep Context-Aware Model</a:t>
            </a:r>
            <a:endParaRPr dirty="0"/>
          </a:p>
          <a:p>
            <a:pPr marL="0" marR="0" lvl="0" indent="0" algn="ctr" rtl="0">
              <a:lnSpc>
                <a:spcPct val="108015"/>
              </a:lnSpc>
              <a:spcBef>
                <a:spcPts val="0"/>
              </a:spcBef>
              <a:spcAft>
                <a:spcPts val="0"/>
              </a:spcAft>
              <a:buNone/>
            </a:pPr>
            <a:endParaRPr lang="en-IN" sz="3693"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8015"/>
              </a:lnSpc>
              <a:spcBef>
                <a:spcPts val="0"/>
              </a:spcBef>
              <a:spcAft>
                <a:spcPts val="0"/>
              </a:spcAft>
              <a:buNone/>
            </a:pPr>
            <a:endParaRPr sz="3693"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8015"/>
              </a:lnSpc>
              <a:spcBef>
                <a:spcPts val="0"/>
              </a:spcBef>
              <a:spcAft>
                <a:spcPts val="0"/>
              </a:spcAft>
              <a:buNone/>
            </a:pPr>
            <a:r>
              <a:rPr lang="en-US" sz="3200" b="0" i="0" u="none" strike="noStrike" cap="none" dirty="0">
                <a:solidFill>
                  <a:srgbClr val="000000"/>
                </a:solidFill>
                <a:latin typeface="Times New Roman"/>
                <a:ea typeface="Times New Roman"/>
                <a:cs typeface="Times New Roman"/>
                <a:sym typeface="Times New Roman"/>
              </a:rPr>
              <a:t>By</a:t>
            </a:r>
          </a:p>
          <a:p>
            <a:pPr marL="0" marR="0" lvl="0" indent="0" algn="ctr" rtl="0">
              <a:lnSpc>
                <a:spcPct val="108015"/>
              </a:lnSpc>
              <a:spcBef>
                <a:spcPts val="0"/>
              </a:spcBef>
              <a:spcAft>
                <a:spcPts val="0"/>
              </a:spcAft>
              <a:buNone/>
            </a:pPr>
            <a:r>
              <a:rPr lang="en-US" sz="3200" b="0" i="0" u="none" strike="noStrike" cap="none" dirty="0">
                <a:solidFill>
                  <a:srgbClr val="000000"/>
                </a:solidFill>
                <a:latin typeface="Times New Roman"/>
                <a:ea typeface="Times New Roman"/>
                <a:cs typeface="Times New Roman"/>
                <a:sym typeface="Times New Roman"/>
              </a:rPr>
              <a:t>Venkata Naga Janardhan Konasani</a:t>
            </a:r>
          </a:p>
          <a:p>
            <a:pPr marL="0" marR="0" lvl="0" indent="0" algn="ctr" rtl="0">
              <a:lnSpc>
                <a:spcPct val="108015"/>
              </a:lnSpc>
              <a:spcBef>
                <a:spcPts val="0"/>
              </a:spcBef>
              <a:spcAft>
                <a:spcPts val="0"/>
              </a:spcAft>
              <a:buNone/>
            </a:pPr>
            <a:r>
              <a:rPr lang="en-US" sz="3200" b="0" i="0" u="none" strike="noStrike" cap="none" dirty="0">
                <a:solidFill>
                  <a:srgbClr val="000000"/>
                </a:solidFill>
                <a:latin typeface="Times New Roman"/>
                <a:ea typeface="Times New Roman"/>
                <a:cs typeface="Times New Roman"/>
                <a:sym typeface="Times New Roman"/>
              </a:rPr>
              <a:t>Pavan Chaitanya Galibu</a:t>
            </a:r>
          </a:p>
          <a:p>
            <a:pPr marL="0" marR="0" lvl="0" indent="0" algn="ctr" rtl="0">
              <a:lnSpc>
                <a:spcPct val="108015"/>
              </a:lnSpc>
              <a:spcBef>
                <a:spcPts val="0"/>
              </a:spcBef>
              <a:spcAft>
                <a:spcPts val="0"/>
              </a:spcAft>
              <a:buNone/>
            </a:pPr>
            <a:r>
              <a:rPr lang="en-US" sz="3200" b="0" i="0" u="none" strike="noStrike" cap="none" dirty="0">
                <a:solidFill>
                  <a:srgbClr val="000000"/>
                </a:solidFill>
                <a:latin typeface="Times New Roman"/>
                <a:ea typeface="Times New Roman"/>
                <a:cs typeface="Times New Roman"/>
                <a:sym typeface="Times New Roman"/>
              </a:rPr>
              <a:t>Sushanth Arava</a:t>
            </a:r>
          </a:p>
          <a:p>
            <a:pPr marL="0" marR="0" lvl="0" indent="0" algn="ctr" rtl="0">
              <a:lnSpc>
                <a:spcPct val="108015"/>
              </a:lnSpc>
              <a:spcBef>
                <a:spcPts val="0"/>
              </a:spcBef>
              <a:spcAft>
                <a:spcPts val="0"/>
              </a:spcAft>
              <a:buNone/>
            </a:pPr>
            <a:endParaRPr lang="en-US" sz="3693" b="0" i="0" u="none" strike="noStrike" cap="none" dirty="0">
              <a:solidFill>
                <a:srgbClr val="000000"/>
              </a:solidFill>
              <a:latin typeface="Times New Roman"/>
              <a:ea typeface="Times New Roman"/>
              <a:cs typeface="Times New Roman"/>
              <a:sym typeface="Times New Roman"/>
            </a:endParaRPr>
          </a:p>
        </p:txBody>
      </p:sp>
      <p:sp>
        <p:nvSpPr>
          <p:cNvPr id="85" name="Google Shape;85;p1"/>
          <p:cNvSpPr txBox="1"/>
          <p:nvPr/>
        </p:nvSpPr>
        <p:spPr>
          <a:xfrm>
            <a:off x="13007340" y="9580245"/>
            <a:ext cx="3931920" cy="456248"/>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0" i="0" u="none" strike="noStrike" cap="none">
                <a:solidFill>
                  <a:srgbClr val="898989"/>
                </a:solidFill>
                <a:latin typeface="Arial"/>
                <a:ea typeface="Arial"/>
                <a:cs typeface="Arial"/>
                <a:sym typeface="Arial"/>
              </a:rPr>
              <a:t>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3">
          <a:extLst>
            <a:ext uri="{FF2B5EF4-FFF2-40B4-BE49-F238E27FC236}">
              <a16:creationId xmlns:a16="http://schemas.microsoft.com/office/drawing/2014/main" id="{9DC62085-68F5-96B9-077B-E16A06082908}"/>
            </a:ext>
          </a:extLst>
        </p:cNvPr>
        <p:cNvGrpSpPr/>
        <p:nvPr/>
      </p:nvGrpSpPr>
      <p:grpSpPr>
        <a:xfrm>
          <a:off x="0" y="0"/>
          <a:ext cx="0" cy="0"/>
          <a:chOff x="0" y="0"/>
          <a:chExt cx="0" cy="0"/>
        </a:xfrm>
      </p:grpSpPr>
      <p:sp>
        <p:nvSpPr>
          <p:cNvPr id="164" name="Google Shape;164;p10">
            <a:extLst>
              <a:ext uri="{FF2B5EF4-FFF2-40B4-BE49-F238E27FC236}">
                <a16:creationId xmlns:a16="http://schemas.microsoft.com/office/drawing/2014/main" id="{AF076B4A-51EE-98CB-E294-D8F8EBAB42E5}"/>
              </a:ext>
            </a:extLst>
          </p:cNvPr>
          <p:cNvSpPr/>
          <p:nvPr/>
        </p:nvSpPr>
        <p:spPr>
          <a:xfrm>
            <a:off x="0" y="-12526"/>
            <a:ext cx="18288000" cy="10287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5" name="Google Shape;165;p10">
            <a:extLst>
              <a:ext uri="{FF2B5EF4-FFF2-40B4-BE49-F238E27FC236}">
                <a16:creationId xmlns:a16="http://schemas.microsoft.com/office/drawing/2014/main" id="{4A001605-658A-0192-C8C2-431DD2E12596}"/>
              </a:ext>
            </a:extLst>
          </p:cNvPr>
          <p:cNvSpPr txBox="1"/>
          <p:nvPr/>
        </p:nvSpPr>
        <p:spPr>
          <a:xfrm>
            <a:off x="1261872" y="384048"/>
            <a:ext cx="15759684" cy="1522476"/>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en-US" sz="4400" b="1" i="0" u="none" strike="noStrike" cap="none" dirty="0">
                <a:solidFill>
                  <a:schemeClr val="dk1"/>
                </a:solidFill>
                <a:latin typeface="Candara"/>
                <a:ea typeface="Candara"/>
                <a:cs typeface="Candara"/>
                <a:sym typeface="Candara"/>
              </a:rPr>
              <a:t> Details of the Experiments</a:t>
            </a:r>
            <a:endParaRPr dirty="0"/>
          </a:p>
        </p:txBody>
      </p:sp>
      <p:sp>
        <p:nvSpPr>
          <p:cNvPr id="166" name="Google Shape;166;p10">
            <a:extLst>
              <a:ext uri="{FF2B5EF4-FFF2-40B4-BE49-F238E27FC236}">
                <a16:creationId xmlns:a16="http://schemas.microsoft.com/office/drawing/2014/main" id="{CFD71D26-C3E6-3F65-5904-8511EB9218A7}"/>
              </a:ext>
            </a:extLst>
          </p:cNvPr>
          <p:cNvSpPr/>
          <p:nvPr/>
        </p:nvSpPr>
        <p:spPr>
          <a:xfrm>
            <a:off x="1298929" y="2451753"/>
            <a:ext cx="15677388" cy="27432"/>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 name="Google Shape;167;p10">
            <a:extLst>
              <a:ext uri="{FF2B5EF4-FFF2-40B4-BE49-F238E27FC236}">
                <a16:creationId xmlns:a16="http://schemas.microsoft.com/office/drawing/2014/main" id="{9AF26D9A-83BC-0156-D7B6-98DECB82A0CF}"/>
              </a:ext>
            </a:extLst>
          </p:cNvPr>
          <p:cNvSpPr/>
          <p:nvPr/>
        </p:nvSpPr>
        <p:spPr>
          <a:xfrm rot="10800000" flipH="1">
            <a:off x="1261872" y="2307264"/>
            <a:ext cx="2810185" cy="16472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 name="Google Shape;177;p11">
            <a:extLst>
              <a:ext uri="{FF2B5EF4-FFF2-40B4-BE49-F238E27FC236}">
                <a16:creationId xmlns:a16="http://schemas.microsoft.com/office/drawing/2014/main" id="{FFD9473B-D6A8-1F1F-E4AD-28A0EA3A022D}"/>
              </a:ext>
            </a:extLst>
          </p:cNvPr>
          <p:cNvSpPr txBox="1"/>
          <p:nvPr/>
        </p:nvSpPr>
        <p:spPr>
          <a:xfrm>
            <a:off x="2514098" y="2998779"/>
            <a:ext cx="13247049" cy="3080972"/>
          </a:xfrm>
          <a:prstGeom prst="rect">
            <a:avLst/>
          </a:prstGeom>
          <a:noFill/>
          <a:ln>
            <a:noFill/>
          </a:ln>
        </p:spPr>
        <p:txBody>
          <a:bodyPr spcFirstLastPara="1" wrap="square" lIns="0" tIns="0" rIns="0" bIns="0" anchor="t" anchorCtr="0">
            <a:spAutoFit/>
          </a:bodyPr>
          <a:lstStyle/>
          <a:p>
            <a:pPr marR="0" lvl="0" algn="l" rtl="0">
              <a:lnSpc>
                <a:spcPct val="154250"/>
              </a:lnSpc>
              <a:spcBef>
                <a:spcPts val="0"/>
              </a:spcBef>
              <a:spcAft>
                <a:spcPts val="0"/>
              </a:spcAft>
              <a:buClr>
                <a:srgbClr val="000000"/>
              </a:buClr>
              <a:buSzPts val="2800"/>
            </a:pPr>
            <a:r>
              <a:rPr lang="en-US" sz="2600" b="1" dirty="0">
                <a:latin typeface="Times New Roman"/>
                <a:cs typeface="Times New Roman"/>
                <a:sym typeface="Times New Roman"/>
              </a:rPr>
              <a:t>Experiment-3</a:t>
            </a:r>
          </a:p>
          <a:p>
            <a:pPr marR="0" lvl="0" algn="l" rtl="0">
              <a:lnSpc>
                <a:spcPct val="154250"/>
              </a:lnSpc>
              <a:spcBef>
                <a:spcPts val="0"/>
              </a:spcBef>
              <a:spcAft>
                <a:spcPts val="0"/>
              </a:spcAft>
              <a:buClr>
                <a:srgbClr val="000000"/>
              </a:buClr>
              <a:buSzPts val="2800"/>
            </a:pPr>
            <a:r>
              <a:rPr lang="en-US" sz="2600" b="1" dirty="0">
                <a:latin typeface="Times New Roman"/>
                <a:cs typeface="Times New Roman"/>
                <a:sym typeface="Times New Roman"/>
              </a:rPr>
              <a:t>What we did</a:t>
            </a:r>
            <a:r>
              <a:rPr lang="en-US" sz="2600" dirty="0">
                <a:latin typeface="Times New Roman"/>
                <a:cs typeface="Times New Roman"/>
                <a:sym typeface="Times New Roman"/>
              </a:rPr>
              <a:t>: Enhanced the model by integrating HAN (DCASAM + HAN) and tested it on the IMDB dataset.</a:t>
            </a:r>
          </a:p>
          <a:p>
            <a:pPr marR="0" lvl="0" algn="l" rtl="0">
              <a:lnSpc>
                <a:spcPct val="154250"/>
              </a:lnSpc>
              <a:spcBef>
                <a:spcPts val="0"/>
              </a:spcBef>
              <a:spcAft>
                <a:spcPts val="0"/>
              </a:spcAft>
              <a:buClr>
                <a:srgbClr val="000000"/>
              </a:buClr>
              <a:buSzPts val="2800"/>
            </a:pPr>
            <a:r>
              <a:rPr lang="en-US" sz="2600" b="1" dirty="0">
                <a:latin typeface="Times New Roman"/>
                <a:cs typeface="Times New Roman"/>
                <a:sym typeface="Times New Roman"/>
              </a:rPr>
              <a:t>Observation</a:t>
            </a:r>
            <a:r>
              <a:rPr lang="en-US" sz="2600" dirty="0">
                <a:latin typeface="Times New Roman"/>
                <a:cs typeface="Times New Roman"/>
                <a:sym typeface="Times New Roman"/>
              </a:rPr>
              <a:t>: The accuracy improved over the DCASAM model, showing that adding HAN helped the model focus on important words and sentences for better aspect-level sentiment classification.</a:t>
            </a:r>
          </a:p>
        </p:txBody>
      </p:sp>
    </p:spTree>
    <p:extLst>
      <p:ext uri="{BB962C8B-B14F-4D97-AF65-F5344CB8AC3E}">
        <p14:creationId xmlns:p14="http://schemas.microsoft.com/office/powerpoint/2010/main" val="1273538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3">
          <a:extLst>
            <a:ext uri="{FF2B5EF4-FFF2-40B4-BE49-F238E27FC236}">
              <a16:creationId xmlns:a16="http://schemas.microsoft.com/office/drawing/2014/main" id="{A16C0F3C-783C-7109-DCE3-3E127FF4D390}"/>
            </a:ext>
          </a:extLst>
        </p:cNvPr>
        <p:cNvGrpSpPr/>
        <p:nvPr/>
      </p:nvGrpSpPr>
      <p:grpSpPr>
        <a:xfrm>
          <a:off x="0" y="0"/>
          <a:ext cx="0" cy="0"/>
          <a:chOff x="0" y="0"/>
          <a:chExt cx="0" cy="0"/>
        </a:xfrm>
      </p:grpSpPr>
      <p:sp>
        <p:nvSpPr>
          <p:cNvPr id="164" name="Google Shape;164;p10">
            <a:extLst>
              <a:ext uri="{FF2B5EF4-FFF2-40B4-BE49-F238E27FC236}">
                <a16:creationId xmlns:a16="http://schemas.microsoft.com/office/drawing/2014/main" id="{7F791A79-2D1F-9CC2-9E5A-DE5A37FD52B5}"/>
              </a:ext>
            </a:extLst>
          </p:cNvPr>
          <p:cNvSpPr/>
          <p:nvPr/>
        </p:nvSpPr>
        <p:spPr>
          <a:xfrm>
            <a:off x="0" y="-12526"/>
            <a:ext cx="18288000" cy="10287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5" name="Google Shape;165;p10">
            <a:extLst>
              <a:ext uri="{FF2B5EF4-FFF2-40B4-BE49-F238E27FC236}">
                <a16:creationId xmlns:a16="http://schemas.microsoft.com/office/drawing/2014/main" id="{1D4306B7-08FE-9056-2C7C-4EF85EE09486}"/>
              </a:ext>
            </a:extLst>
          </p:cNvPr>
          <p:cNvSpPr txBox="1"/>
          <p:nvPr/>
        </p:nvSpPr>
        <p:spPr>
          <a:xfrm>
            <a:off x="1261872" y="384048"/>
            <a:ext cx="15759684" cy="1522476"/>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en-US" sz="4400" b="1" i="0" u="none" strike="noStrike" cap="none" dirty="0">
                <a:solidFill>
                  <a:schemeClr val="dk1"/>
                </a:solidFill>
                <a:latin typeface="Candara"/>
                <a:ea typeface="Candara"/>
                <a:cs typeface="Candara"/>
                <a:sym typeface="Candara"/>
              </a:rPr>
              <a:t> Details of the Experiments</a:t>
            </a:r>
            <a:endParaRPr dirty="0"/>
          </a:p>
        </p:txBody>
      </p:sp>
      <p:sp>
        <p:nvSpPr>
          <p:cNvPr id="166" name="Google Shape;166;p10">
            <a:extLst>
              <a:ext uri="{FF2B5EF4-FFF2-40B4-BE49-F238E27FC236}">
                <a16:creationId xmlns:a16="http://schemas.microsoft.com/office/drawing/2014/main" id="{24183770-E280-9313-0F06-BF0050357657}"/>
              </a:ext>
            </a:extLst>
          </p:cNvPr>
          <p:cNvSpPr/>
          <p:nvPr/>
        </p:nvSpPr>
        <p:spPr>
          <a:xfrm>
            <a:off x="1298929" y="2451753"/>
            <a:ext cx="15677388" cy="27432"/>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 name="Google Shape;167;p10">
            <a:extLst>
              <a:ext uri="{FF2B5EF4-FFF2-40B4-BE49-F238E27FC236}">
                <a16:creationId xmlns:a16="http://schemas.microsoft.com/office/drawing/2014/main" id="{EF6B1104-9DD0-4898-F687-4600B0C04A3F}"/>
              </a:ext>
            </a:extLst>
          </p:cNvPr>
          <p:cNvSpPr/>
          <p:nvPr/>
        </p:nvSpPr>
        <p:spPr>
          <a:xfrm rot="10800000" flipH="1">
            <a:off x="1261872" y="2307264"/>
            <a:ext cx="2810185" cy="16472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 name="Google Shape;177;p11">
            <a:extLst>
              <a:ext uri="{FF2B5EF4-FFF2-40B4-BE49-F238E27FC236}">
                <a16:creationId xmlns:a16="http://schemas.microsoft.com/office/drawing/2014/main" id="{065B4121-E165-359E-5E2D-E331332DD0AF}"/>
              </a:ext>
            </a:extLst>
          </p:cNvPr>
          <p:cNvSpPr txBox="1"/>
          <p:nvPr/>
        </p:nvSpPr>
        <p:spPr>
          <a:xfrm>
            <a:off x="2514098" y="2998779"/>
            <a:ext cx="13247049" cy="616194"/>
          </a:xfrm>
          <a:prstGeom prst="rect">
            <a:avLst/>
          </a:prstGeom>
          <a:noFill/>
          <a:ln>
            <a:noFill/>
          </a:ln>
        </p:spPr>
        <p:txBody>
          <a:bodyPr spcFirstLastPara="1" wrap="square" lIns="0" tIns="0" rIns="0" bIns="0" anchor="t" anchorCtr="0">
            <a:spAutoFit/>
          </a:bodyPr>
          <a:lstStyle/>
          <a:p>
            <a:pPr marR="0" lvl="0" algn="l" rtl="0">
              <a:lnSpc>
                <a:spcPct val="154250"/>
              </a:lnSpc>
              <a:spcBef>
                <a:spcPts val="0"/>
              </a:spcBef>
              <a:spcAft>
                <a:spcPts val="0"/>
              </a:spcAft>
              <a:buClr>
                <a:srgbClr val="000000"/>
              </a:buClr>
              <a:buSzPts val="2800"/>
            </a:pPr>
            <a:r>
              <a:rPr lang="en-US" sz="2600" b="1" dirty="0">
                <a:latin typeface="Times New Roman"/>
                <a:cs typeface="Times New Roman"/>
                <a:sym typeface="Times New Roman"/>
              </a:rPr>
              <a:t>Experiment-3</a:t>
            </a:r>
          </a:p>
        </p:txBody>
      </p:sp>
      <p:pic>
        <p:nvPicPr>
          <p:cNvPr id="4" name="Picture 3">
            <a:extLst>
              <a:ext uri="{FF2B5EF4-FFF2-40B4-BE49-F238E27FC236}">
                <a16:creationId xmlns:a16="http://schemas.microsoft.com/office/drawing/2014/main" id="{48A4E613-A675-3FFC-3597-5A5D59E38DF1}"/>
              </a:ext>
            </a:extLst>
          </p:cNvPr>
          <p:cNvPicPr>
            <a:picLocks noChangeAspect="1"/>
          </p:cNvPicPr>
          <p:nvPr/>
        </p:nvPicPr>
        <p:blipFill>
          <a:blip r:embed="rId3"/>
          <a:stretch>
            <a:fillRect/>
          </a:stretch>
        </p:blipFill>
        <p:spPr>
          <a:xfrm>
            <a:off x="4018967" y="3743541"/>
            <a:ext cx="10237309" cy="4693915"/>
          </a:xfrm>
          <a:prstGeom prst="rect">
            <a:avLst/>
          </a:prstGeom>
        </p:spPr>
      </p:pic>
    </p:spTree>
    <p:extLst>
      <p:ext uri="{BB962C8B-B14F-4D97-AF65-F5344CB8AC3E}">
        <p14:creationId xmlns:p14="http://schemas.microsoft.com/office/powerpoint/2010/main" val="664101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3">
          <a:extLst>
            <a:ext uri="{FF2B5EF4-FFF2-40B4-BE49-F238E27FC236}">
              <a16:creationId xmlns:a16="http://schemas.microsoft.com/office/drawing/2014/main" id="{4403B027-FCB7-CFD3-12F4-40BE77B98673}"/>
            </a:ext>
          </a:extLst>
        </p:cNvPr>
        <p:cNvGrpSpPr/>
        <p:nvPr/>
      </p:nvGrpSpPr>
      <p:grpSpPr>
        <a:xfrm>
          <a:off x="0" y="0"/>
          <a:ext cx="0" cy="0"/>
          <a:chOff x="0" y="0"/>
          <a:chExt cx="0" cy="0"/>
        </a:xfrm>
      </p:grpSpPr>
      <p:sp>
        <p:nvSpPr>
          <p:cNvPr id="164" name="Google Shape;164;p10">
            <a:extLst>
              <a:ext uri="{FF2B5EF4-FFF2-40B4-BE49-F238E27FC236}">
                <a16:creationId xmlns:a16="http://schemas.microsoft.com/office/drawing/2014/main" id="{9C70C879-45A8-5AB1-0697-4D3986A3185A}"/>
              </a:ext>
            </a:extLst>
          </p:cNvPr>
          <p:cNvSpPr/>
          <p:nvPr/>
        </p:nvSpPr>
        <p:spPr>
          <a:xfrm>
            <a:off x="0" y="-12526"/>
            <a:ext cx="18288000" cy="10287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5" name="Google Shape;165;p10">
            <a:extLst>
              <a:ext uri="{FF2B5EF4-FFF2-40B4-BE49-F238E27FC236}">
                <a16:creationId xmlns:a16="http://schemas.microsoft.com/office/drawing/2014/main" id="{C7D4DBA8-C523-08C8-03CE-6AC245964003}"/>
              </a:ext>
            </a:extLst>
          </p:cNvPr>
          <p:cNvSpPr txBox="1"/>
          <p:nvPr/>
        </p:nvSpPr>
        <p:spPr>
          <a:xfrm>
            <a:off x="1261872" y="384048"/>
            <a:ext cx="15759684" cy="1522476"/>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en-US" sz="4400" b="1" i="0" u="none" strike="noStrike" cap="none" dirty="0">
                <a:solidFill>
                  <a:schemeClr val="dk1"/>
                </a:solidFill>
                <a:latin typeface="Candara"/>
                <a:ea typeface="Candara"/>
                <a:cs typeface="Candara"/>
                <a:sym typeface="Candara"/>
              </a:rPr>
              <a:t> Details of the Experiments</a:t>
            </a:r>
            <a:endParaRPr dirty="0"/>
          </a:p>
        </p:txBody>
      </p:sp>
      <p:sp>
        <p:nvSpPr>
          <p:cNvPr id="166" name="Google Shape;166;p10">
            <a:extLst>
              <a:ext uri="{FF2B5EF4-FFF2-40B4-BE49-F238E27FC236}">
                <a16:creationId xmlns:a16="http://schemas.microsoft.com/office/drawing/2014/main" id="{D1519E18-49B2-2585-AB91-F0024F969866}"/>
              </a:ext>
            </a:extLst>
          </p:cNvPr>
          <p:cNvSpPr/>
          <p:nvPr/>
        </p:nvSpPr>
        <p:spPr>
          <a:xfrm>
            <a:off x="1298929" y="2451753"/>
            <a:ext cx="15677388" cy="27432"/>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 name="Google Shape;167;p10">
            <a:extLst>
              <a:ext uri="{FF2B5EF4-FFF2-40B4-BE49-F238E27FC236}">
                <a16:creationId xmlns:a16="http://schemas.microsoft.com/office/drawing/2014/main" id="{F52629F8-3832-AB0F-2309-B891E801089A}"/>
              </a:ext>
            </a:extLst>
          </p:cNvPr>
          <p:cNvSpPr/>
          <p:nvPr/>
        </p:nvSpPr>
        <p:spPr>
          <a:xfrm rot="10800000" flipH="1">
            <a:off x="1261872" y="2307264"/>
            <a:ext cx="2810185" cy="16472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 name="Google Shape;177;p11">
            <a:extLst>
              <a:ext uri="{FF2B5EF4-FFF2-40B4-BE49-F238E27FC236}">
                <a16:creationId xmlns:a16="http://schemas.microsoft.com/office/drawing/2014/main" id="{25029A05-C4BA-9E9D-B7CD-16D26821C03A}"/>
              </a:ext>
            </a:extLst>
          </p:cNvPr>
          <p:cNvSpPr txBox="1"/>
          <p:nvPr/>
        </p:nvSpPr>
        <p:spPr>
          <a:xfrm>
            <a:off x="2514098" y="2998779"/>
            <a:ext cx="13247049" cy="2464777"/>
          </a:xfrm>
          <a:prstGeom prst="rect">
            <a:avLst/>
          </a:prstGeom>
          <a:noFill/>
          <a:ln>
            <a:noFill/>
          </a:ln>
        </p:spPr>
        <p:txBody>
          <a:bodyPr spcFirstLastPara="1" wrap="square" lIns="0" tIns="0" rIns="0" bIns="0" anchor="t" anchorCtr="0">
            <a:spAutoFit/>
          </a:bodyPr>
          <a:lstStyle/>
          <a:p>
            <a:pPr marR="0" lvl="0" algn="l" rtl="0">
              <a:lnSpc>
                <a:spcPct val="154250"/>
              </a:lnSpc>
              <a:spcBef>
                <a:spcPts val="0"/>
              </a:spcBef>
              <a:spcAft>
                <a:spcPts val="0"/>
              </a:spcAft>
              <a:buClr>
                <a:srgbClr val="000000"/>
              </a:buClr>
              <a:buSzPts val="2800"/>
            </a:pPr>
            <a:r>
              <a:rPr lang="en-US" sz="2600" b="1" dirty="0">
                <a:latin typeface="Times New Roman"/>
                <a:cs typeface="Times New Roman"/>
                <a:sym typeface="Times New Roman"/>
              </a:rPr>
              <a:t>Observations / Results</a:t>
            </a:r>
          </a:p>
          <a:p>
            <a:pPr marR="0" lvl="0" algn="l" rtl="0">
              <a:lnSpc>
                <a:spcPct val="154250"/>
              </a:lnSpc>
              <a:spcBef>
                <a:spcPts val="0"/>
              </a:spcBef>
              <a:spcAft>
                <a:spcPts val="0"/>
              </a:spcAft>
              <a:buClr>
                <a:srgbClr val="000000"/>
              </a:buClr>
              <a:buSzPts val="2800"/>
            </a:pPr>
            <a:r>
              <a:rPr lang="en-US" sz="2600" b="1" dirty="0">
                <a:latin typeface="Times New Roman"/>
                <a:cs typeface="Times New Roman"/>
                <a:sym typeface="Times New Roman"/>
              </a:rPr>
              <a:t>DCASAM (Without HAN): Accuracy – around 54%</a:t>
            </a:r>
          </a:p>
          <a:p>
            <a:pPr marR="0" lvl="0" algn="l" rtl="0">
              <a:lnSpc>
                <a:spcPct val="154250"/>
              </a:lnSpc>
              <a:spcBef>
                <a:spcPts val="0"/>
              </a:spcBef>
              <a:spcAft>
                <a:spcPts val="0"/>
              </a:spcAft>
              <a:buClr>
                <a:srgbClr val="000000"/>
              </a:buClr>
              <a:buSzPts val="2800"/>
            </a:pPr>
            <a:r>
              <a:rPr lang="en-US" sz="2600" dirty="0">
                <a:latin typeface="Times New Roman"/>
                <a:cs typeface="Times New Roman"/>
                <a:sym typeface="Times New Roman"/>
              </a:rPr>
              <a:t>Performs well on simpler reviews but struggles with reviews having multiple aspects.</a:t>
            </a:r>
          </a:p>
          <a:p>
            <a:pPr marR="0" lvl="0" algn="l" rtl="0">
              <a:lnSpc>
                <a:spcPct val="154250"/>
              </a:lnSpc>
              <a:spcBef>
                <a:spcPts val="0"/>
              </a:spcBef>
              <a:spcAft>
                <a:spcPts val="0"/>
              </a:spcAft>
              <a:buClr>
                <a:srgbClr val="000000"/>
              </a:buClr>
              <a:buSzPts val="2800"/>
            </a:pPr>
            <a:r>
              <a:rPr lang="en-US" sz="2600" dirty="0">
                <a:latin typeface="Times New Roman"/>
                <a:cs typeface="Times New Roman"/>
                <a:sym typeface="Times New Roman"/>
              </a:rPr>
              <a:t>Fails to accurately prioritize sentiment words related to specific aspects.</a:t>
            </a:r>
          </a:p>
        </p:txBody>
      </p:sp>
      <p:pic>
        <p:nvPicPr>
          <p:cNvPr id="5" name="Picture 4">
            <a:extLst>
              <a:ext uri="{FF2B5EF4-FFF2-40B4-BE49-F238E27FC236}">
                <a16:creationId xmlns:a16="http://schemas.microsoft.com/office/drawing/2014/main" id="{FD8984FD-D689-AB1B-5821-81C63E6FA575}"/>
              </a:ext>
            </a:extLst>
          </p:cNvPr>
          <p:cNvPicPr>
            <a:picLocks noChangeAspect="1"/>
          </p:cNvPicPr>
          <p:nvPr/>
        </p:nvPicPr>
        <p:blipFill>
          <a:blip r:embed="rId3"/>
          <a:stretch>
            <a:fillRect/>
          </a:stretch>
        </p:blipFill>
        <p:spPr>
          <a:xfrm>
            <a:off x="2395791" y="5720873"/>
            <a:ext cx="13496417" cy="3374104"/>
          </a:xfrm>
          <a:prstGeom prst="rect">
            <a:avLst/>
          </a:prstGeom>
        </p:spPr>
      </p:pic>
    </p:spTree>
    <p:extLst>
      <p:ext uri="{BB962C8B-B14F-4D97-AF65-F5344CB8AC3E}">
        <p14:creationId xmlns:p14="http://schemas.microsoft.com/office/powerpoint/2010/main" val="2005750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3">
          <a:extLst>
            <a:ext uri="{FF2B5EF4-FFF2-40B4-BE49-F238E27FC236}">
              <a16:creationId xmlns:a16="http://schemas.microsoft.com/office/drawing/2014/main" id="{2F833322-A056-58DA-DD95-C352F12CB109}"/>
            </a:ext>
          </a:extLst>
        </p:cNvPr>
        <p:cNvGrpSpPr/>
        <p:nvPr/>
      </p:nvGrpSpPr>
      <p:grpSpPr>
        <a:xfrm>
          <a:off x="0" y="0"/>
          <a:ext cx="0" cy="0"/>
          <a:chOff x="0" y="0"/>
          <a:chExt cx="0" cy="0"/>
        </a:xfrm>
      </p:grpSpPr>
      <p:sp>
        <p:nvSpPr>
          <p:cNvPr id="164" name="Google Shape;164;p10">
            <a:extLst>
              <a:ext uri="{FF2B5EF4-FFF2-40B4-BE49-F238E27FC236}">
                <a16:creationId xmlns:a16="http://schemas.microsoft.com/office/drawing/2014/main" id="{CA0ACB22-5B7A-B3B5-E874-0C37A136938D}"/>
              </a:ext>
            </a:extLst>
          </p:cNvPr>
          <p:cNvSpPr/>
          <p:nvPr/>
        </p:nvSpPr>
        <p:spPr>
          <a:xfrm>
            <a:off x="0" y="-12526"/>
            <a:ext cx="18288000" cy="10287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5" name="Google Shape;165;p10">
            <a:extLst>
              <a:ext uri="{FF2B5EF4-FFF2-40B4-BE49-F238E27FC236}">
                <a16:creationId xmlns:a16="http://schemas.microsoft.com/office/drawing/2014/main" id="{1BD7EEDE-133C-BE76-E150-F9DDB182A776}"/>
              </a:ext>
            </a:extLst>
          </p:cNvPr>
          <p:cNvSpPr txBox="1"/>
          <p:nvPr/>
        </p:nvSpPr>
        <p:spPr>
          <a:xfrm>
            <a:off x="1261872" y="384048"/>
            <a:ext cx="15759684" cy="1522476"/>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en-US" sz="4400" b="1" i="0" u="none" strike="noStrike" cap="none" dirty="0">
                <a:solidFill>
                  <a:schemeClr val="dk1"/>
                </a:solidFill>
                <a:latin typeface="Candara"/>
                <a:ea typeface="Candara"/>
                <a:cs typeface="Candara"/>
                <a:sym typeface="Candara"/>
              </a:rPr>
              <a:t> Details of the Experiments</a:t>
            </a:r>
            <a:endParaRPr dirty="0"/>
          </a:p>
        </p:txBody>
      </p:sp>
      <p:sp>
        <p:nvSpPr>
          <p:cNvPr id="166" name="Google Shape;166;p10">
            <a:extLst>
              <a:ext uri="{FF2B5EF4-FFF2-40B4-BE49-F238E27FC236}">
                <a16:creationId xmlns:a16="http://schemas.microsoft.com/office/drawing/2014/main" id="{CCDD6000-2A36-5120-3FE4-6325B0616095}"/>
              </a:ext>
            </a:extLst>
          </p:cNvPr>
          <p:cNvSpPr/>
          <p:nvPr/>
        </p:nvSpPr>
        <p:spPr>
          <a:xfrm>
            <a:off x="1298929" y="2451753"/>
            <a:ext cx="15677388" cy="27432"/>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 name="Google Shape;167;p10">
            <a:extLst>
              <a:ext uri="{FF2B5EF4-FFF2-40B4-BE49-F238E27FC236}">
                <a16:creationId xmlns:a16="http://schemas.microsoft.com/office/drawing/2014/main" id="{2E72B80D-FDCA-B5CA-EC6C-E16FAEF3032F}"/>
              </a:ext>
            </a:extLst>
          </p:cNvPr>
          <p:cNvSpPr/>
          <p:nvPr/>
        </p:nvSpPr>
        <p:spPr>
          <a:xfrm rot="10800000" flipH="1">
            <a:off x="1261872" y="2307264"/>
            <a:ext cx="2810185" cy="16472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 name="Google Shape;177;p11">
            <a:extLst>
              <a:ext uri="{FF2B5EF4-FFF2-40B4-BE49-F238E27FC236}">
                <a16:creationId xmlns:a16="http://schemas.microsoft.com/office/drawing/2014/main" id="{6BBBFAE1-86CE-B6BF-7A95-2E54EC388D11}"/>
              </a:ext>
            </a:extLst>
          </p:cNvPr>
          <p:cNvSpPr txBox="1"/>
          <p:nvPr/>
        </p:nvSpPr>
        <p:spPr>
          <a:xfrm>
            <a:off x="2514098" y="2998779"/>
            <a:ext cx="13247049" cy="3080972"/>
          </a:xfrm>
          <a:prstGeom prst="rect">
            <a:avLst/>
          </a:prstGeom>
          <a:noFill/>
          <a:ln>
            <a:noFill/>
          </a:ln>
        </p:spPr>
        <p:txBody>
          <a:bodyPr spcFirstLastPara="1" wrap="square" lIns="0" tIns="0" rIns="0" bIns="0" anchor="t" anchorCtr="0">
            <a:spAutoFit/>
          </a:bodyPr>
          <a:lstStyle/>
          <a:p>
            <a:pPr marR="0" lvl="0" algn="l" rtl="0">
              <a:lnSpc>
                <a:spcPct val="154250"/>
              </a:lnSpc>
              <a:spcBef>
                <a:spcPts val="0"/>
              </a:spcBef>
              <a:spcAft>
                <a:spcPts val="0"/>
              </a:spcAft>
              <a:buClr>
                <a:srgbClr val="000000"/>
              </a:buClr>
              <a:buSzPts val="2800"/>
            </a:pPr>
            <a:r>
              <a:rPr lang="en-US" sz="2600" b="1" dirty="0">
                <a:latin typeface="Times New Roman"/>
                <a:cs typeface="Times New Roman"/>
                <a:sym typeface="Times New Roman"/>
              </a:rPr>
              <a:t>Observations / Results</a:t>
            </a:r>
          </a:p>
          <a:p>
            <a:pPr marR="0" lvl="0" algn="l" rtl="0">
              <a:lnSpc>
                <a:spcPct val="154250"/>
              </a:lnSpc>
              <a:spcBef>
                <a:spcPts val="0"/>
              </a:spcBef>
              <a:spcAft>
                <a:spcPts val="0"/>
              </a:spcAft>
              <a:buClr>
                <a:srgbClr val="000000"/>
              </a:buClr>
              <a:buSzPts val="2800"/>
            </a:pPr>
            <a:r>
              <a:rPr lang="en-US" sz="2600" b="1" dirty="0">
                <a:latin typeface="Times New Roman"/>
                <a:cs typeface="Times New Roman"/>
                <a:sym typeface="Times New Roman"/>
              </a:rPr>
              <a:t>DCASAM (With HAN): Accuracy – 85% approx.</a:t>
            </a:r>
          </a:p>
          <a:p>
            <a:pPr marR="0" lvl="0" algn="l" rtl="0">
              <a:lnSpc>
                <a:spcPct val="154250"/>
              </a:lnSpc>
              <a:spcBef>
                <a:spcPts val="0"/>
              </a:spcBef>
              <a:spcAft>
                <a:spcPts val="0"/>
              </a:spcAft>
              <a:buClr>
                <a:srgbClr val="000000"/>
              </a:buClr>
              <a:buSzPts val="2800"/>
            </a:pPr>
            <a:r>
              <a:rPr lang="en-US" sz="2600" dirty="0">
                <a:latin typeface="Times New Roman"/>
                <a:cs typeface="Times New Roman"/>
                <a:sym typeface="Times New Roman"/>
              </a:rPr>
              <a:t>Improves accuracy by focusing on important words and sentences for each aspect.</a:t>
            </a:r>
          </a:p>
          <a:p>
            <a:pPr marR="0" lvl="0" algn="l" rtl="0">
              <a:lnSpc>
                <a:spcPct val="154250"/>
              </a:lnSpc>
              <a:spcBef>
                <a:spcPts val="0"/>
              </a:spcBef>
              <a:spcAft>
                <a:spcPts val="0"/>
              </a:spcAft>
              <a:buClr>
                <a:srgbClr val="000000"/>
              </a:buClr>
              <a:buSzPts val="2800"/>
            </a:pPr>
            <a:r>
              <a:rPr lang="en-US" sz="2600" dirty="0">
                <a:latin typeface="Times New Roman"/>
                <a:cs typeface="Times New Roman"/>
                <a:sym typeface="Times New Roman"/>
              </a:rPr>
              <a:t>Handles conflicting sentiments more effectively.</a:t>
            </a:r>
          </a:p>
          <a:p>
            <a:pPr marR="0" lvl="0" algn="l" rtl="0">
              <a:lnSpc>
                <a:spcPct val="154250"/>
              </a:lnSpc>
              <a:spcBef>
                <a:spcPts val="0"/>
              </a:spcBef>
              <a:spcAft>
                <a:spcPts val="0"/>
              </a:spcAft>
              <a:buClr>
                <a:srgbClr val="000000"/>
              </a:buClr>
              <a:buSzPts val="2800"/>
            </a:pPr>
            <a:r>
              <a:rPr lang="en-US" sz="2600" dirty="0">
                <a:latin typeface="Times New Roman"/>
                <a:cs typeface="Times New Roman"/>
                <a:sym typeface="Times New Roman"/>
              </a:rPr>
              <a:t>Outperforms state-of-the-art models in terms of aspect-specific sentiment classification accuracy</a:t>
            </a:r>
          </a:p>
        </p:txBody>
      </p:sp>
      <p:pic>
        <p:nvPicPr>
          <p:cNvPr id="4" name="Picture 3">
            <a:extLst>
              <a:ext uri="{FF2B5EF4-FFF2-40B4-BE49-F238E27FC236}">
                <a16:creationId xmlns:a16="http://schemas.microsoft.com/office/drawing/2014/main" id="{F4FE0F2A-2B5E-D8EB-B7D1-9110262A7EEA}"/>
              </a:ext>
            </a:extLst>
          </p:cNvPr>
          <p:cNvPicPr>
            <a:picLocks noChangeAspect="1"/>
          </p:cNvPicPr>
          <p:nvPr/>
        </p:nvPicPr>
        <p:blipFill>
          <a:blip r:embed="rId3"/>
          <a:stretch>
            <a:fillRect/>
          </a:stretch>
        </p:blipFill>
        <p:spPr>
          <a:xfrm>
            <a:off x="3169376" y="6484102"/>
            <a:ext cx="11936491" cy="2991267"/>
          </a:xfrm>
          <a:prstGeom prst="rect">
            <a:avLst/>
          </a:prstGeom>
        </p:spPr>
      </p:pic>
    </p:spTree>
    <p:extLst>
      <p:ext uri="{BB962C8B-B14F-4D97-AF65-F5344CB8AC3E}">
        <p14:creationId xmlns:p14="http://schemas.microsoft.com/office/powerpoint/2010/main" val="1989286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3">
          <a:extLst>
            <a:ext uri="{FF2B5EF4-FFF2-40B4-BE49-F238E27FC236}">
              <a16:creationId xmlns:a16="http://schemas.microsoft.com/office/drawing/2014/main" id="{AFA8E092-CCCF-8F42-CF55-32B6BDC16DD7}"/>
            </a:ext>
          </a:extLst>
        </p:cNvPr>
        <p:cNvGrpSpPr/>
        <p:nvPr/>
      </p:nvGrpSpPr>
      <p:grpSpPr>
        <a:xfrm>
          <a:off x="0" y="0"/>
          <a:ext cx="0" cy="0"/>
          <a:chOff x="0" y="0"/>
          <a:chExt cx="0" cy="0"/>
        </a:xfrm>
      </p:grpSpPr>
      <p:sp>
        <p:nvSpPr>
          <p:cNvPr id="164" name="Google Shape;164;p10">
            <a:extLst>
              <a:ext uri="{FF2B5EF4-FFF2-40B4-BE49-F238E27FC236}">
                <a16:creationId xmlns:a16="http://schemas.microsoft.com/office/drawing/2014/main" id="{EAF55F28-619B-3BA4-0D58-CDCC17E58233}"/>
              </a:ext>
            </a:extLst>
          </p:cNvPr>
          <p:cNvSpPr/>
          <p:nvPr/>
        </p:nvSpPr>
        <p:spPr>
          <a:xfrm>
            <a:off x="0" y="-12526"/>
            <a:ext cx="18288000" cy="10287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5" name="Google Shape;165;p10">
            <a:extLst>
              <a:ext uri="{FF2B5EF4-FFF2-40B4-BE49-F238E27FC236}">
                <a16:creationId xmlns:a16="http://schemas.microsoft.com/office/drawing/2014/main" id="{11AFBE9A-EBE8-97F7-29A9-AB9FCA0D9498}"/>
              </a:ext>
            </a:extLst>
          </p:cNvPr>
          <p:cNvSpPr txBox="1"/>
          <p:nvPr/>
        </p:nvSpPr>
        <p:spPr>
          <a:xfrm>
            <a:off x="1261872" y="384048"/>
            <a:ext cx="15759684" cy="1522476"/>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en-US" sz="4400" b="1" i="0" u="none" strike="noStrike" cap="none" dirty="0">
                <a:solidFill>
                  <a:schemeClr val="dk1"/>
                </a:solidFill>
                <a:latin typeface="Candara"/>
                <a:ea typeface="Candara"/>
                <a:cs typeface="Candara"/>
                <a:sym typeface="Candara"/>
              </a:rPr>
              <a:t> Details of the Experiments</a:t>
            </a:r>
            <a:endParaRPr dirty="0"/>
          </a:p>
        </p:txBody>
      </p:sp>
      <p:sp>
        <p:nvSpPr>
          <p:cNvPr id="166" name="Google Shape;166;p10">
            <a:extLst>
              <a:ext uri="{FF2B5EF4-FFF2-40B4-BE49-F238E27FC236}">
                <a16:creationId xmlns:a16="http://schemas.microsoft.com/office/drawing/2014/main" id="{4A2438C3-5BE7-22B9-1A58-613C4B4B5A17}"/>
              </a:ext>
            </a:extLst>
          </p:cNvPr>
          <p:cNvSpPr/>
          <p:nvPr/>
        </p:nvSpPr>
        <p:spPr>
          <a:xfrm>
            <a:off x="1298929" y="2451753"/>
            <a:ext cx="15677388" cy="27432"/>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 name="Google Shape;167;p10">
            <a:extLst>
              <a:ext uri="{FF2B5EF4-FFF2-40B4-BE49-F238E27FC236}">
                <a16:creationId xmlns:a16="http://schemas.microsoft.com/office/drawing/2014/main" id="{4944DB75-C946-328B-E581-9934C849F3F7}"/>
              </a:ext>
            </a:extLst>
          </p:cNvPr>
          <p:cNvSpPr/>
          <p:nvPr/>
        </p:nvSpPr>
        <p:spPr>
          <a:xfrm rot="10800000" flipH="1">
            <a:off x="1261872" y="2307264"/>
            <a:ext cx="2810185" cy="16472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 name="Google Shape;177;p11">
            <a:extLst>
              <a:ext uri="{FF2B5EF4-FFF2-40B4-BE49-F238E27FC236}">
                <a16:creationId xmlns:a16="http://schemas.microsoft.com/office/drawing/2014/main" id="{C5B5B5D2-E031-79FF-35B4-2DDECC7CC2F4}"/>
              </a:ext>
            </a:extLst>
          </p:cNvPr>
          <p:cNvSpPr txBox="1"/>
          <p:nvPr/>
        </p:nvSpPr>
        <p:spPr>
          <a:xfrm>
            <a:off x="2514098" y="2998779"/>
            <a:ext cx="13247049" cy="1232389"/>
          </a:xfrm>
          <a:prstGeom prst="rect">
            <a:avLst/>
          </a:prstGeom>
          <a:noFill/>
          <a:ln>
            <a:noFill/>
          </a:ln>
        </p:spPr>
        <p:txBody>
          <a:bodyPr spcFirstLastPara="1" wrap="square" lIns="0" tIns="0" rIns="0" bIns="0" anchor="t" anchorCtr="0">
            <a:spAutoFit/>
          </a:bodyPr>
          <a:lstStyle/>
          <a:p>
            <a:pPr marR="0" lvl="0" algn="l" rtl="0">
              <a:lnSpc>
                <a:spcPct val="154250"/>
              </a:lnSpc>
              <a:spcBef>
                <a:spcPts val="0"/>
              </a:spcBef>
              <a:spcAft>
                <a:spcPts val="0"/>
              </a:spcAft>
              <a:buClr>
                <a:srgbClr val="000000"/>
              </a:buClr>
              <a:buSzPts val="2800"/>
            </a:pPr>
            <a:r>
              <a:rPr lang="en-US" sz="2600" b="1" dirty="0">
                <a:latin typeface="Times New Roman"/>
                <a:cs typeface="Times New Roman"/>
                <a:sym typeface="Times New Roman"/>
              </a:rPr>
              <a:t>Observations / Results</a:t>
            </a:r>
          </a:p>
          <a:p>
            <a:pPr marR="0" lvl="0" algn="l" rtl="0">
              <a:lnSpc>
                <a:spcPct val="154250"/>
              </a:lnSpc>
              <a:spcBef>
                <a:spcPts val="0"/>
              </a:spcBef>
              <a:spcAft>
                <a:spcPts val="0"/>
              </a:spcAft>
              <a:buClr>
                <a:srgbClr val="000000"/>
              </a:buClr>
              <a:buSzPts val="2800"/>
            </a:pPr>
            <a:r>
              <a:rPr lang="en-US" sz="2600" b="1" dirty="0">
                <a:latin typeface="Times New Roman"/>
                <a:cs typeface="Times New Roman"/>
                <a:sym typeface="Times New Roman"/>
              </a:rPr>
              <a:t>DCASAM (With HAN): Accuracy – 85% approx.</a:t>
            </a:r>
          </a:p>
        </p:txBody>
      </p:sp>
      <p:pic>
        <p:nvPicPr>
          <p:cNvPr id="7" name="Picture 6">
            <a:extLst>
              <a:ext uri="{FF2B5EF4-FFF2-40B4-BE49-F238E27FC236}">
                <a16:creationId xmlns:a16="http://schemas.microsoft.com/office/drawing/2014/main" id="{6B1D3023-40B1-FD46-6234-916FEA065678}"/>
              </a:ext>
            </a:extLst>
          </p:cNvPr>
          <p:cNvPicPr>
            <a:picLocks noChangeAspect="1"/>
          </p:cNvPicPr>
          <p:nvPr/>
        </p:nvPicPr>
        <p:blipFill>
          <a:blip r:embed="rId3"/>
          <a:stretch>
            <a:fillRect/>
          </a:stretch>
        </p:blipFill>
        <p:spPr>
          <a:xfrm>
            <a:off x="2454968" y="4686890"/>
            <a:ext cx="13378063" cy="2737886"/>
          </a:xfrm>
          <a:prstGeom prst="rect">
            <a:avLst/>
          </a:prstGeom>
        </p:spPr>
      </p:pic>
    </p:spTree>
    <p:extLst>
      <p:ext uri="{BB962C8B-B14F-4D97-AF65-F5344CB8AC3E}">
        <p14:creationId xmlns:p14="http://schemas.microsoft.com/office/powerpoint/2010/main" val="325354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0">
          <a:extLst>
            <a:ext uri="{FF2B5EF4-FFF2-40B4-BE49-F238E27FC236}">
              <a16:creationId xmlns:a16="http://schemas.microsoft.com/office/drawing/2014/main" id="{E9C93CFF-F712-40B0-DEE9-78B7D0633D5E}"/>
            </a:ext>
          </a:extLst>
        </p:cNvPr>
        <p:cNvGrpSpPr/>
        <p:nvPr/>
      </p:nvGrpSpPr>
      <p:grpSpPr>
        <a:xfrm>
          <a:off x="0" y="0"/>
          <a:ext cx="0" cy="0"/>
          <a:chOff x="0" y="0"/>
          <a:chExt cx="0" cy="0"/>
        </a:xfrm>
      </p:grpSpPr>
      <p:sp>
        <p:nvSpPr>
          <p:cNvPr id="191" name="Google Shape;191;p13">
            <a:extLst>
              <a:ext uri="{FF2B5EF4-FFF2-40B4-BE49-F238E27FC236}">
                <a16:creationId xmlns:a16="http://schemas.microsoft.com/office/drawing/2014/main" id="{447AD6B2-D1A3-E56D-8862-02F0C0D042CE}"/>
              </a:ext>
            </a:extLst>
          </p:cNvPr>
          <p:cNvSpPr/>
          <p:nvPr/>
        </p:nvSpPr>
        <p:spPr>
          <a:xfrm>
            <a:off x="-12526" y="-37578"/>
            <a:ext cx="18288000" cy="10287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2" name="Google Shape;192;p13">
            <a:extLst>
              <a:ext uri="{FF2B5EF4-FFF2-40B4-BE49-F238E27FC236}">
                <a16:creationId xmlns:a16="http://schemas.microsoft.com/office/drawing/2014/main" id="{A35C9437-0DED-7567-6137-3616BDCCCCD9}"/>
              </a:ext>
            </a:extLst>
          </p:cNvPr>
          <p:cNvSpPr txBox="1"/>
          <p:nvPr/>
        </p:nvSpPr>
        <p:spPr>
          <a:xfrm>
            <a:off x="1261872" y="384048"/>
            <a:ext cx="15759684" cy="1522476"/>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en-US" sz="4400" b="1" i="0" u="none" strike="noStrike" cap="none" dirty="0">
                <a:solidFill>
                  <a:schemeClr val="dk1"/>
                </a:solidFill>
                <a:latin typeface="Candara"/>
                <a:ea typeface="Candara"/>
                <a:cs typeface="Candara"/>
                <a:sym typeface="Candara"/>
              </a:rPr>
              <a:t>Conclusion</a:t>
            </a:r>
            <a:endParaRPr lang="en-US" dirty="0"/>
          </a:p>
        </p:txBody>
      </p:sp>
      <p:sp>
        <p:nvSpPr>
          <p:cNvPr id="193" name="Google Shape;193;p13">
            <a:extLst>
              <a:ext uri="{FF2B5EF4-FFF2-40B4-BE49-F238E27FC236}">
                <a16:creationId xmlns:a16="http://schemas.microsoft.com/office/drawing/2014/main" id="{28DBC9BE-B1A5-A038-0946-32A470D0A643}"/>
              </a:ext>
            </a:extLst>
          </p:cNvPr>
          <p:cNvSpPr/>
          <p:nvPr/>
        </p:nvSpPr>
        <p:spPr>
          <a:xfrm>
            <a:off x="1298929" y="2451753"/>
            <a:ext cx="15677388" cy="27432"/>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4" name="Google Shape;194;p13">
            <a:extLst>
              <a:ext uri="{FF2B5EF4-FFF2-40B4-BE49-F238E27FC236}">
                <a16:creationId xmlns:a16="http://schemas.microsoft.com/office/drawing/2014/main" id="{1EB50C38-F477-9459-6863-8439902BA5F5}"/>
              </a:ext>
            </a:extLst>
          </p:cNvPr>
          <p:cNvSpPr/>
          <p:nvPr/>
        </p:nvSpPr>
        <p:spPr>
          <a:xfrm rot="10800000" flipH="1">
            <a:off x="1261872" y="2307264"/>
            <a:ext cx="2810185" cy="16472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 name="Google Shape;177;p11">
            <a:extLst>
              <a:ext uri="{FF2B5EF4-FFF2-40B4-BE49-F238E27FC236}">
                <a16:creationId xmlns:a16="http://schemas.microsoft.com/office/drawing/2014/main" id="{F47BD44B-ACC7-D000-B417-12F7DDDDF538}"/>
              </a:ext>
            </a:extLst>
          </p:cNvPr>
          <p:cNvSpPr txBox="1"/>
          <p:nvPr/>
        </p:nvSpPr>
        <p:spPr>
          <a:xfrm>
            <a:off x="2514098" y="2998778"/>
            <a:ext cx="12705025" cy="4645054"/>
          </a:xfrm>
          <a:prstGeom prst="rect">
            <a:avLst/>
          </a:prstGeom>
          <a:noFill/>
          <a:ln>
            <a:noFill/>
          </a:ln>
        </p:spPr>
        <p:txBody>
          <a:bodyPr spcFirstLastPara="1" wrap="square" lIns="0" tIns="0" rIns="0" bIns="0" anchor="t" anchorCtr="0">
            <a:spAutoFit/>
          </a:bodyPr>
          <a:lstStyle/>
          <a:p>
            <a:pPr marL="457200" marR="0" lvl="0" indent="-457200" algn="l" rtl="0">
              <a:lnSpc>
                <a:spcPct val="154250"/>
              </a:lnSpc>
              <a:spcBef>
                <a:spcPts val="0"/>
              </a:spcBef>
              <a:spcAft>
                <a:spcPts val="0"/>
              </a:spcAft>
              <a:buClr>
                <a:srgbClr val="000000"/>
              </a:buClr>
              <a:buSzPts val="2800"/>
              <a:buFont typeface="Arial"/>
              <a:buChar char="•"/>
            </a:pPr>
            <a:r>
              <a:rPr lang="en-US" sz="2800" b="0" i="0" u="none" strike="noStrike" cap="none" dirty="0">
                <a:solidFill>
                  <a:srgbClr val="000000"/>
                </a:solidFill>
                <a:latin typeface="Times New Roman"/>
                <a:ea typeface="Times New Roman"/>
                <a:cs typeface="Times New Roman"/>
                <a:sym typeface="Times New Roman"/>
              </a:rPr>
              <a:t>The LSTM model performed best on the IMDB dataset but struggled with the smaller </a:t>
            </a:r>
            <a:r>
              <a:rPr lang="en-US" sz="2800" dirty="0">
                <a:latin typeface="Times New Roman"/>
                <a:ea typeface="Times New Roman"/>
                <a:cs typeface="Times New Roman"/>
                <a:sym typeface="Times New Roman"/>
              </a:rPr>
              <a:t>R</a:t>
            </a:r>
            <a:r>
              <a:rPr lang="en-US" sz="2800" b="0" i="0" u="none" strike="noStrike" cap="none" dirty="0">
                <a:solidFill>
                  <a:srgbClr val="000000"/>
                </a:solidFill>
                <a:latin typeface="Times New Roman"/>
                <a:ea typeface="Times New Roman"/>
                <a:cs typeface="Times New Roman"/>
                <a:sym typeface="Times New Roman"/>
              </a:rPr>
              <a:t>estaurant14 dataset due to its limited size and complexity.</a:t>
            </a:r>
          </a:p>
          <a:p>
            <a:pPr marL="457200" marR="0" lvl="0" indent="-457200" algn="l" rtl="0">
              <a:lnSpc>
                <a:spcPct val="154250"/>
              </a:lnSpc>
              <a:spcBef>
                <a:spcPts val="0"/>
              </a:spcBef>
              <a:spcAft>
                <a:spcPts val="0"/>
              </a:spcAft>
              <a:buClr>
                <a:srgbClr val="000000"/>
              </a:buClr>
              <a:buSzPts val="2800"/>
              <a:buFont typeface="Arial"/>
              <a:buChar char="•"/>
            </a:pPr>
            <a:r>
              <a:rPr lang="en-US" sz="2800" b="0" i="0" u="none" strike="noStrike" cap="none" dirty="0">
                <a:solidFill>
                  <a:srgbClr val="000000"/>
                </a:solidFill>
                <a:latin typeface="Times New Roman"/>
                <a:ea typeface="Times New Roman"/>
                <a:cs typeface="Times New Roman"/>
                <a:sym typeface="Times New Roman"/>
              </a:rPr>
              <a:t>DCASAM improved performance over LSTM but still faced challenges with multi-aspect reviews.</a:t>
            </a:r>
          </a:p>
          <a:p>
            <a:pPr marL="457200" marR="0" lvl="0" indent="-457200" algn="l" rtl="0">
              <a:lnSpc>
                <a:spcPct val="154250"/>
              </a:lnSpc>
              <a:spcBef>
                <a:spcPts val="0"/>
              </a:spcBef>
              <a:spcAft>
                <a:spcPts val="0"/>
              </a:spcAft>
              <a:buClr>
                <a:srgbClr val="000000"/>
              </a:buClr>
              <a:buSzPts val="2800"/>
              <a:buFont typeface="Arial"/>
              <a:buChar char="•"/>
            </a:pPr>
            <a:r>
              <a:rPr lang="en-US" sz="2800" b="0" i="0" u="none" strike="noStrike" cap="none" dirty="0">
                <a:solidFill>
                  <a:srgbClr val="000000"/>
                </a:solidFill>
                <a:latin typeface="Times New Roman"/>
                <a:ea typeface="Times New Roman"/>
                <a:cs typeface="Times New Roman"/>
                <a:sym typeface="Times New Roman"/>
              </a:rPr>
              <a:t>Adding HAN improves DCASAM by making the model explicitly aware of hierarchical structures in the text, leading to better aspect-specific sentiment understanding</a:t>
            </a:r>
          </a:p>
        </p:txBody>
      </p:sp>
    </p:spTree>
    <p:extLst>
      <p:ext uri="{BB962C8B-B14F-4D97-AF65-F5344CB8AC3E}">
        <p14:creationId xmlns:p14="http://schemas.microsoft.com/office/powerpoint/2010/main" val="4125182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7"/>
        <p:cNvGrpSpPr/>
        <p:nvPr/>
      </p:nvGrpSpPr>
      <p:grpSpPr>
        <a:xfrm>
          <a:off x="0" y="0"/>
          <a:ext cx="0" cy="0"/>
          <a:chOff x="0" y="0"/>
          <a:chExt cx="0" cy="0"/>
        </a:xfrm>
      </p:grpSpPr>
      <p:sp>
        <p:nvSpPr>
          <p:cNvPr id="258" name="Google Shape;258;p16"/>
          <p:cNvSpPr/>
          <p:nvPr/>
        </p:nvSpPr>
        <p:spPr>
          <a:xfrm>
            <a:off x="0" y="0"/>
            <a:ext cx="18288000" cy="10287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9" name="Google Shape;259;p16"/>
          <p:cNvSpPr txBox="1"/>
          <p:nvPr/>
        </p:nvSpPr>
        <p:spPr>
          <a:xfrm>
            <a:off x="1261872" y="384048"/>
            <a:ext cx="15759684" cy="1522476"/>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en-US" sz="4400" b="1" i="0" u="none" strike="noStrike" cap="none" dirty="0">
                <a:solidFill>
                  <a:schemeClr val="dk1"/>
                </a:solidFill>
                <a:latin typeface="Candara"/>
                <a:ea typeface="Candara"/>
                <a:cs typeface="Candara"/>
                <a:sym typeface="Candara"/>
              </a:rPr>
              <a:t>Future Work</a:t>
            </a:r>
            <a:endParaRPr dirty="0"/>
          </a:p>
        </p:txBody>
      </p:sp>
      <p:sp>
        <p:nvSpPr>
          <p:cNvPr id="260" name="Google Shape;260;p16"/>
          <p:cNvSpPr/>
          <p:nvPr/>
        </p:nvSpPr>
        <p:spPr>
          <a:xfrm>
            <a:off x="1298929" y="2451753"/>
            <a:ext cx="15677388" cy="27432"/>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1" name="Google Shape;261;p16"/>
          <p:cNvSpPr/>
          <p:nvPr/>
        </p:nvSpPr>
        <p:spPr>
          <a:xfrm rot="10800000" flipH="1">
            <a:off x="1261872" y="2307264"/>
            <a:ext cx="2810185" cy="16472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2" name="Google Shape;262;p16"/>
          <p:cNvSpPr txBox="1"/>
          <p:nvPr/>
        </p:nvSpPr>
        <p:spPr>
          <a:xfrm>
            <a:off x="1784072" y="3238500"/>
            <a:ext cx="14707102" cy="4645054"/>
          </a:xfrm>
          <a:prstGeom prst="rect">
            <a:avLst/>
          </a:prstGeom>
          <a:noFill/>
          <a:ln>
            <a:noFill/>
          </a:ln>
        </p:spPr>
        <p:txBody>
          <a:bodyPr spcFirstLastPara="1" wrap="square" lIns="0" tIns="0" rIns="0" bIns="0" anchor="t" anchorCtr="0">
            <a:spAutoFit/>
          </a:bodyPr>
          <a:lstStyle/>
          <a:p>
            <a:pPr marL="457200" marR="0" lvl="0" indent="-457200" algn="just" rtl="0">
              <a:lnSpc>
                <a:spcPct val="154250"/>
              </a:lnSpc>
              <a:spcBef>
                <a:spcPts val="0"/>
              </a:spcBef>
              <a:spcAft>
                <a:spcPts val="0"/>
              </a:spcAft>
              <a:buClr>
                <a:schemeClr val="dk1"/>
              </a:buClr>
              <a:buSzPts val="2800"/>
              <a:buFont typeface="Noto Sans Symbols"/>
              <a:buChar char="⮚"/>
            </a:pPr>
            <a:r>
              <a:rPr lang="en-US" sz="2800" b="0" i="0" u="none" strike="noStrike" cap="none" dirty="0">
                <a:solidFill>
                  <a:schemeClr val="dk1"/>
                </a:solidFill>
                <a:latin typeface="Times New Roman"/>
                <a:ea typeface="Times New Roman"/>
                <a:cs typeface="Times New Roman"/>
                <a:sym typeface="Times New Roman"/>
              </a:rPr>
              <a:t>Move beyond the traditional positive, negative, and neutral polarities to include specific emotions like joy, anger, fear, sadness, disgust, surprise, trust, and anticipation.</a:t>
            </a:r>
          </a:p>
          <a:p>
            <a:pPr marL="457200" marR="0" lvl="0" indent="-457200" algn="just" rtl="0">
              <a:lnSpc>
                <a:spcPct val="154250"/>
              </a:lnSpc>
              <a:spcBef>
                <a:spcPts val="0"/>
              </a:spcBef>
              <a:spcAft>
                <a:spcPts val="0"/>
              </a:spcAft>
              <a:buClr>
                <a:schemeClr val="dk1"/>
              </a:buClr>
              <a:buSzPts val="2800"/>
              <a:buFont typeface="Noto Sans Symbols"/>
              <a:buChar char="⮚"/>
            </a:pPr>
            <a:r>
              <a:rPr lang="en-US" sz="2800" b="0" i="0" u="none" strike="noStrike" cap="none" dirty="0">
                <a:solidFill>
                  <a:schemeClr val="dk1"/>
                </a:solidFill>
                <a:latin typeface="Times New Roman"/>
                <a:ea typeface="Times New Roman"/>
                <a:cs typeface="Times New Roman"/>
                <a:sym typeface="Times New Roman"/>
              </a:rPr>
              <a:t>Adapt the HAN-enhanced DCASAM for multilingual datasets to address sentiment analysis across languages.</a:t>
            </a:r>
          </a:p>
          <a:p>
            <a:pPr marL="457200" marR="0" lvl="0" indent="-457200" algn="just" rtl="0">
              <a:lnSpc>
                <a:spcPct val="154250"/>
              </a:lnSpc>
              <a:spcBef>
                <a:spcPts val="0"/>
              </a:spcBef>
              <a:spcAft>
                <a:spcPts val="0"/>
              </a:spcAft>
              <a:buClr>
                <a:schemeClr val="dk1"/>
              </a:buClr>
              <a:buSzPts val="2800"/>
              <a:buFont typeface="Noto Sans Symbols"/>
              <a:buChar char="⮚"/>
            </a:pPr>
            <a:r>
              <a:rPr lang="en-US" sz="2800" b="0" i="0" u="none" strike="noStrike" cap="none" dirty="0">
                <a:solidFill>
                  <a:schemeClr val="dk1"/>
                </a:solidFill>
                <a:latin typeface="Times New Roman"/>
                <a:ea typeface="Times New Roman"/>
                <a:cs typeface="Times New Roman"/>
                <a:sym typeface="Times New Roman"/>
              </a:rPr>
              <a:t>Develop a real-time sentiment analysis API using the enhanced model to provide instant feedback on text inputs, enabling seamless integration with applications like customer feedback systems, social media monitoring, and content moderation.</a:t>
            </a:r>
            <a:endParaRPr sz="28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7">
          <a:extLst>
            <a:ext uri="{FF2B5EF4-FFF2-40B4-BE49-F238E27FC236}">
              <a16:creationId xmlns:a16="http://schemas.microsoft.com/office/drawing/2014/main" id="{E01DEAAE-ADDA-971E-E164-9FEAB7992F4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0CE69DD-E7C9-5AF9-82B4-26E7331EA12F}"/>
              </a:ext>
            </a:extLst>
          </p:cNvPr>
          <p:cNvSpPr txBox="1"/>
          <p:nvPr/>
        </p:nvSpPr>
        <p:spPr>
          <a:xfrm>
            <a:off x="2184400" y="3998680"/>
            <a:ext cx="13716000" cy="114482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b="1" kern="1200" dirty="0">
                <a:solidFill>
                  <a:schemeClr val="tx1"/>
                </a:solidFill>
                <a:effectLst>
                  <a:outerShdw blurRad="38100" dist="38100" dir="2700000" algn="tl">
                    <a:srgbClr val="000000">
                      <a:alpha val="43137"/>
                    </a:srgbClr>
                  </a:outerShdw>
                </a:effectLst>
                <a:latin typeface="+mj-lt"/>
                <a:ea typeface="+mj-ea"/>
                <a:cs typeface="+mj-cs"/>
              </a:rPr>
              <a:t>Thank you!</a:t>
            </a:r>
          </a:p>
        </p:txBody>
      </p:sp>
    </p:spTree>
    <p:extLst>
      <p:ext uri="{BB962C8B-B14F-4D97-AF65-F5344CB8AC3E}">
        <p14:creationId xmlns:p14="http://schemas.microsoft.com/office/powerpoint/2010/main" val="1398339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2" name="Google Shape;102;p3"/>
          <p:cNvSpPr txBox="1"/>
          <p:nvPr/>
        </p:nvSpPr>
        <p:spPr>
          <a:xfrm>
            <a:off x="1261872" y="384048"/>
            <a:ext cx="15759684" cy="1522476"/>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en-US" sz="4400" b="1" dirty="0">
                <a:solidFill>
                  <a:schemeClr val="dk1"/>
                </a:solidFill>
                <a:latin typeface="Candara"/>
                <a:sym typeface="Candara"/>
              </a:rPr>
              <a:t>Introduction</a:t>
            </a:r>
            <a:endParaRPr lang="en-US" dirty="0"/>
          </a:p>
        </p:txBody>
      </p:sp>
      <p:sp>
        <p:nvSpPr>
          <p:cNvPr id="103" name="Google Shape;103;p3"/>
          <p:cNvSpPr/>
          <p:nvPr/>
        </p:nvSpPr>
        <p:spPr>
          <a:xfrm>
            <a:off x="1298929" y="2451753"/>
            <a:ext cx="15677388" cy="27432"/>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3"/>
          <p:cNvSpPr/>
          <p:nvPr/>
        </p:nvSpPr>
        <p:spPr>
          <a:xfrm rot="10800000" flipH="1">
            <a:off x="1261872" y="2307264"/>
            <a:ext cx="2810185" cy="16472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3"/>
          <p:cNvSpPr txBox="1"/>
          <p:nvPr/>
        </p:nvSpPr>
        <p:spPr>
          <a:xfrm>
            <a:off x="2666964" y="3252714"/>
            <a:ext cx="13222863" cy="4304448"/>
          </a:xfrm>
          <a:prstGeom prst="rect">
            <a:avLst/>
          </a:prstGeom>
          <a:noFill/>
          <a:ln>
            <a:noFill/>
          </a:ln>
        </p:spPr>
        <p:txBody>
          <a:bodyPr spcFirstLastPara="1" wrap="square" lIns="0" tIns="0" rIns="0" bIns="0" anchor="t" anchorCtr="0">
            <a:spAutoFit/>
          </a:bodyPr>
          <a:lstStyle/>
          <a:p>
            <a:pPr marL="457200" marR="0" lvl="0" indent="-457200" algn="just" rtl="0">
              <a:lnSpc>
                <a:spcPct val="111071"/>
              </a:lnSpc>
              <a:spcBef>
                <a:spcPts val="0"/>
              </a:spcBef>
              <a:spcAft>
                <a:spcPts val="0"/>
              </a:spcAft>
              <a:buClr>
                <a:srgbClr val="0C0E10"/>
              </a:buClr>
              <a:buSzPts val="2800"/>
              <a:buFont typeface="Arial"/>
              <a:buChar char="•"/>
            </a:pPr>
            <a:r>
              <a:rPr lang="en-US" sz="2800" b="0" i="0" u="none" strike="noStrike" cap="none" dirty="0">
                <a:solidFill>
                  <a:srgbClr val="0C0E10"/>
                </a:solidFill>
                <a:latin typeface="Times New Roman"/>
                <a:ea typeface="Times New Roman"/>
                <a:cs typeface="Times New Roman"/>
                <a:sym typeface="Times New Roman"/>
              </a:rPr>
              <a:t>Aspect-level sentiment analysis is crucial for understanding specific opinions within text, especially with the explosion of online content. Traditional methods often have difficulty in accurately identifying sentiment when the data is unclear, resulting in reduced accuracy and context awareness.</a:t>
            </a:r>
          </a:p>
          <a:p>
            <a:pPr marL="457200" marR="0" lvl="0" indent="-457200" algn="just" rtl="0">
              <a:lnSpc>
                <a:spcPct val="111071"/>
              </a:lnSpc>
              <a:spcBef>
                <a:spcPts val="0"/>
              </a:spcBef>
              <a:spcAft>
                <a:spcPts val="0"/>
              </a:spcAft>
              <a:buClr>
                <a:srgbClr val="0C0E10"/>
              </a:buClr>
              <a:buSzPts val="2800"/>
              <a:buFont typeface="Arial"/>
              <a:buChar char="•"/>
            </a:pPr>
            <a:endParaRPr lang="en-US" sz="2800" b="0" i="0" u="none" strike="noStrike" cap="none" dirty="0">
              <a:solidFill>
                <a:srgbClr val="0C0E10"/>
              </a:solidFill>
              <a:latin typeface="Times New Roman"/>
              <a:ea typeface="Times New Roman"/>
              <a:cs typeface="Times New Roman"/>
              <a:sym typeface="Times New Roman"/>
            </a:endParaRPr>
          </a:p>
          <a:p>
            <a:pPr marR="0" lvl="0" algn="just" rtl="0">
              <a:lnSpc>
                <a:spcPct val="111071"/>
              </a:lnSpc>
              <a:spcBef>
                <a:spcPts val="0"/>
              </a:spcBef>
              <a:spcAft>
                <a:spcPts val="0"/>
              </a:spcAft>
              <a:buClr>
                <a:srgbClr val="0C0E10"/>
              </a:buClr>
              <a:buSzPts val="2800"/>
            </a:pPr>
            <a:r>
              <a:rPr lang="en-US" sz="2800" b="0" i="0" u="none" strike="noStrike" cap="none" dirty="0">
                <a:solidFill>
                  <a:srgbClr val="0C0E10"/>
                </a:solidFill>
                <a:latin typeface="Times New Roman"/>
                <a:ea typeface="Times New Roman"/>
                <a:cs typeface="Times New Roman"/>
                <a:sym typeface="Times New Roman"/>
              </a:rPr>
              <a:t>Long-Distance Dependencies:</a:t>
            </a:r>
          </a:p>
          <a:p>
            <a:pPr marR="0" lvl="0" algn="just" rtl="0">
              <a:lnSpc>
                <a:spcPct val="111071"/>
              </a:lnSpc>
              <a:spcBef>
                <a:spcPts val="0"/>
              </a:spcBef>
              <a:spcAft>
                <a:spcPts val="0"/>
              </a:spcAft>
              <a:buClr>
                <a:srgbClr val="0C0E10"/>
              </a:buClr>
              <a:buSzPts val="2800"/>
            </a:pPr>
            <a:r>
              <a:rPr lang="en-US" sz="2800" b="0" i="0" u="none" strike="noStrike" cap="none" dirty="0">
                <a:solidFill>
                  <a:srgbClr val="0C0E10"/>
                </a:solidFill>
                <a:latin typeface="Times New Roman"/>
                <a:ea typeface="Times New Roman"/>
                <a:cs typeface="Times New Roman"/>
                <a:sym typeface="Times New Roman"/>
              </a:rPr>
              <a:t>"The restaurant, which was recommended by my best friend, has the best pasta."</a:t>
            </a:r>
          </a:p>
          <a:p>
            <a:pPr marR="0" lvl="0" algn="just" rtl="0">
              <a:lnSpc>
                <a:spcPct val="111071"/>
              </a:lnSpc>
              <a:spcBef>
                <a:spcPts val="0"/>
              </a:spcBef>
              <a:spcAft>
                <a:spcPts val="0"/>
              </a:spcAft>
              <a:buClr>
                <a:srgbClr val="0C0E10"/>
              </a:buClr>
              <a:buSzPts val="2800"/>
            </a:pPr>
            <a:r>
              <a:rPr lang="en-US" sz="2800" b="0" i="0" u="none" strike="noStrike" cap="none" dirty="0">
                <a:solidFill>
                  <a:srgbClr val="0C0E10"/>
                </a:solidFill>
                <a:latin typeface="Times New Roman"/>
                <a:ea typeface="Times New Roman"/>
                <a:cs typeface="Times New Roman"/>
                <a:sym typeface="Times New Roman"/>
              </a:rPr>
              <a:t>Implicit Contextual Information:</a:t>
            </a:r>
          </a:p>
          <a:p>
            <a:pPr marR="0" lvl="0" algn="just" rtl="0">
              <a:lnSpc>
                <a:spcPct val="111071"/>
              </a:lnSpc>
              <a:spcBef>
                <a:spcPts val="0"/>
              </a:spcBef>
              <a:spcAft>
                <a:spcPts val="0"/>
              </a:spcAft>
              <a:buClr>
                <a:srgbClr val="0C0E10"/>
              </a:buClr>
              <a:buSzPts val="2800"/>
            </a:pPr>
            <a:r>
              <a:rPr lang="en-US" sz="2800" b="0" i="0" u="none" strike="noStrike" cap="none" dirty="0">
                <a:solidFill>
                  <a:srgbClr val="0C0E10"/>
                </a:solidFill>
                <a:latin typeface="Times New Roman"/>
                <a:ea typeface="Times New Roman"/>
                <a:cs typeface="Times New Roman"/>
                <a:sym typeface="Times New Roman"/>
              </a:rPr>
              <a:t>"The battery life lasts forever, but the screen brightness is horrible."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1"/>
        <p:cNvGrpSpPr/>
        <p:nvPr/>
      </p:nvGrpSpPr>
      <p:grpSpPr>
        <a:xfrm>
          <a:off x="0" y="0"/>
          <a:ext cx="0" cy="0"/>
          <a:chOff x="0" y="0"/>
          <a:chExt cx="0" cy="0"/>
        </a:xfrm>
      </p:grpSpPr>
      <p:sp>
        <p:nvSpPr>
          <p:cNvPr id="182" name="Google Shape;182;p12"/>
          <p:cNvSpPr/>
          <p:nvPr/>
        </p:nvSpPr>
        <p:spPr>
          <a:xfrm>
            <a:off x="0" y="0"/>
            <a:ext cx="18288000" cy="10287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3" name="Google Shape;183;p12"/>
          <p:cNvSpPr txBox="1"/>
          <p:nvPr/>
        </p:nvSpPr>
        <p:spPr>
          <a:xfrm>
            <a:off x="1261872" y="384048"/>
            <a:ext cx="15759684" cy="1522476"/>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en-US" sz="4400" b="1" i="0" u="none" strike="noStrike" cap="none" dirty="0">
                <a:solidFill>
                  <a:schemeClr val="dk1"/>
                </a:solidFill>
                <a:latin typeface="Candara"/>
                <a:ea typeface="Candara"/>
                <a:cs typeface="Candara"/>
                <a:sym typeface="Candara"/>
              </a:rPr>
              <a:t>Problem Definition</a:t>
            </a:r>
            <a:endParaRPr dirty="0"/>
          </a:p>
        </p:txBody>
      </p:sp>
      <p:sp>
        <p:nvSpPr>
          <p:cNvPr id="184" name="Google Shape;184;p12"/>
          <p:cNvSpPr/>
          <p:nvPr/>
        </p:nvSpPr>
        <p:spPr>
          <a:xfrm>
            <a:off x="1298929" y="2451753"/>
            <a:ext cx="15677388" cy="27432"/>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5" name="Google Shape;185;p12"/>
          <p:cNvSpPr/>
          <p:nvPr/>
        </p:nvSpPr>
        <p:spPr>
          <a:xfrm rot="10800000" flipH="1">
            <a:off x="1261872" y="2307264"/>
            <a:ext cx="2810185" cy="16472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6" name="Google Shape;186;p12"/>
          <p:cNvSpPr txBox="1"/>
          <p:nvPr/>
        </p:nvSpPr>
        <p:spPr>
          <a:xfrm>
            <a:off x="2514098" y="2998779"/>
            <a:ext cx="13247049" cy="3981475"/>
          </a:xfrm>
          <a:prstGeom prst="rect">
            <a:avLst/>
          </a:prstGeom>
          <a:noFill/>
          <a:ln>
            <a:noFill/>
          </a:ln>
        </p:spPr>
        <p:txBody>
          <a:bodyPr spcFirstLastPara="1" wrap="square" lIns="0" tIns="0" rIns="0" bIns="0" anchor="t" anchorCtr="0">
            <a:spAutoFit/>
          </a:bodyPr>
          <a:lstStyle/>
          <a:p>
            <a:pPr marR="0" lvl="0" algn="just" rtl="0">
              <a:lnSpc>
                <a:spcPct val="154250"/>
              </a:lnSpc>
              <a:spcBef>
                <a:spcPts val="0"/>
              </a:spcBef>
              <a:spcAft>
                <a:spcPts val="0"/>
              </a:spcAft>
              <a:buClr>
                <a:srgbClr val="000000"/>
              </a:buClr>
              <a:buSzPts val="2800"/>
            </a:pPr>
            <a:r>
              <a:rPr lang="en-US" sz="2800" b="1" i="0" u="none" strike="noStrike" cap="none" dirty="0">
                <a:solidFill>
                  <a:srgbClr val="000000"/>
                </a:solidFill>
                <a:latin typeface="Times New Roman"/>
                <a:ea typeface="Times New Roman"/>
                <a:cs typeface="Times New Roman"/>
                <a:sym typeface="Times New Roman"/>
              </a:rPr>
              <a:t>What is the challenge?</a:t>
            </a:r>
          </a:p>
          <a:p>
            <a:pPr marR="0" lvl="0" algn="just" rtl="0">
              <a:lnSpc>
                <a:spcPct val="154250"/>
              </a:lnSpc>
              <a:spcBef>
                <a:spcPts val="0"/>
              </a:spcBef>
              <a:spcAft>
                <a:spcPts val="0"/>
              </a:spcAft>
              <a:buClr>
                <a:srgbClr val="000000"/>
              </a:buClr>
              <a:buSzPts val="2800"/>
            </a:pPr>
            <a:r>
              <a:rPr lang="en-US" sz="2800" i="0" u="none" strike="noStrike" cap="none" dirty="0">
                <a:solidFill>
                  <a:srgbClr val="000000"/>
                </a:solidFill>
                <a:latin typeface="Times New Roman"/>
                <a:ea typeface="Times New Roman"/>
                <a:cs typeface="Times New Roman"/>
                <a:sym typeface="Times New Roman"/>
              </a:rPr>
              <a:t>Understanding sentiments related to specific aspects of a text is complex, especially when context and word relationships are poorly modeled.</a:t>
            </a:r>
          </a:p>
          <a:p>
            <a:pPr marR="0" lvl="0" algn="just" rtl="0">
              <a:lnSpc>
                <a:spcPct val="154250"/>
              </a:lnSpc>
              <a:spcBef>
                <a:spcPts val="0"/>
              </a:spcBef>
              <a:spcAft>
                <a:spcPts val="0"/>
              </a:spcAft>
              <a:buClr>
                <a:srgbClr val="000000"/>
              </a:buClr>
              <a:buSzPts val="2800"/>
            </a:pPr>
            <a:r>
              <a:rPr lang="en-US" sz="2800" b="1" i="0" u="none" strike="noStrike" cap="none" dirty="0">
                <a:solidFill>
                  <a:srgbClr val="000000"/>
                </a:solidFill>
                <a:latin typeface="Times New Roman"/>
                <a:ea typeface="Times New Roman"/>
                <a:cs typeface="Times New Roman"/>
                <a:sym typeface="Times New Roman"/>
              </a:rPr>
              <a:t>Why does it matter?</a:t>
            </a:r>
          </a:p>
          <a:p>
            <a:pPr marR="0" lvl="0" algn="just" rtl="0">
              <a:lnSpc>
                <a:spcPct val="154250"/>
              </a:lnSpc>
              <a:spcBef>
                <a:spcPts val="0"/>
              </a:spcBef>
              <a:spcAft>
                <a:spcPts val="0"/>
              </a:spcAft>
              <a:buClr>
                <a:srgbClr val="000000"/>
              </a:buClr>
              <a:buSzPts val="2800"/>
            </a:pPr>
            <a:r>
              <a:rPr lang="en-US" sz="2800" i="0" u="none" strike="noStrike" cap="none" dirty="0">
                <a:solidFill>
                  <a:srgbClr val="000000"/>
                </a:solidFill>
                <a:latin typeface="Times New Roman"/>
                <a:ea typeface="Times New Roman"/>
                <a:cs typeface="Times New Roman"/>
                <a:sym typeface="Times New Roman"/>
              </a:rPr>
              <a:t>Businesses and researchers need better tools to extract precise insights from reviews, social media, and other text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1">
          <a:extLst>
            <a:ext uri="{FF2B5EF4-FFF2-40B4-BE49-F238E27FC236}">
              <a16:creationId xmlns:a16="http://schemas.microsoft.com/office/drawing/2014/main" id="{D31326AD-23F8-9FE6-A0BC-681B1634A243}"/>
            </a:ext>
          </a:extLst>
        </p:cNvPr>
        <p:cNvGrpSpPr/>
        <p:nvPr/>
      </p:nvGrpSpPr>
      <p:grpSpPr>
        <a:xfrm>
          <a:off x="0" y="0"/>
          <a:ext cx="0" cy="0"/>
          <a:chOff x="0" y="0"/>
          <a:chExt cx="0" cy="0"/>
        </a:xfrm>
      </p:grpSpPr>
      <p:sp>
        <p:nvSpPr>
          <p:cNvPr id="182" name="Google Shape;182;p12">
            <a:extLst>
              <a:ext uri="{FF2B5EF4-FFF2-40B4-BE49-F238E27FC236}">
                <a16:creationId xmlns:a16="http://schemas.microsoft.com/office/drawing/2014/main" id="{764E27AE-4C27-F143-9067-35B730E16F0F}"/>
              </a:ext>
            </a:extLst>
          </p:cNvPr>
          <p:cNvSpPr/>
          <p:nvPr/>
        </p:nvSpPr>
        <p:spPr>
          <a:xfrm>
            <a:off x="0" y="0"/>
            <a:ext cx="18288000" cy="10287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3" name="Google Shape;183;p12">
            <a:extLst>
              <a:ext uri="{FF2B5EF4-FFF2-40B4-BE49-F238E27FC236}">
                <a16:creationId xmlns:a16="http://schemas.microsoft.com/office/drawing/2014/main" id="{4978284D-DC54-26DD-36DF-BF1A48ABEEF9}"/>
              </a:ext>
            </a:extLst>
          </p:cNvPr>
          <p:cNvSpPr txBox="1"/>
          <p:nvPr/>
        </p:nvSpPr>
        <p:spPr>
          <a:xfrm>
            <a:off x="1261872" y="384048"/>
            <a:ext cx="15759684" cy="1522476"/>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en-US" sz="4400" b="1" i="0" u="none" strike="noStrike" cap="none" dirty="0">
                <a:solidFill>
                  <a:schemeClr val="dk1"/>
                </a:solidFill>
                <a:latin typeface="Candara"/>
                <a:ea typeface="Candara"/>
                <a:cs typeface="Candara"/>
                <a:sym typeface="Candara"/>
              </a:rPr>
              <a:t>Proposed Method</a:t>
            </a:r>
            <a:endParaRPr dirty="0"/>
          </a:p>
        </p:txBody>
      </p:sp>
      <p:sp>
        <p:nvSpPr>
          <p:cNvPr id="184" name="Google Shape;184;p12">
            <a:extLst>
              <a:ext uri="{FF2B5EF4-FFF2-40B4-BE49-F238E27FC236}">
                <a16:creationId xmlns:a16="http://schemas.microsoft.com/office/drawing/2014/main" id="{94A89DA3-D158-684A-7314-CE341AFB14D6}"/>
              </a:ext>
            </a:extLst>
          </p:cNvPr>
          <p:cNvSpPr/>
          <p:nvPr/>
        </p:nvSpPr>
        <p:spPr>
          <a:xfrm>
            <a:off x="1298929" y="2451753"/>
            <a:ext cx="15677388" cy="27432"/>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5" name="Google Shape;185;p12">
            <a:extLst>
              <a:ext uri="{FF2B5EF4-FFF2-40B4-BE49-F238E27FC236}">
                <a16:creationId xmlns:a16="http://schemas.microsoft.com/office/drawing/2014/main" id="{9BBB220A-7A3C-9E43-2836-A2364F8C828D}"/>
              </a:ext>
            </a:extLst>
          </p:cNvPr>
          <p:cNvSpPr/>
          <p:nvPr/>
        </p:nvSpPr>
        <p:spPr>
          <a:xfrm rot="10800000" flipH="1">
            <a:off x="1261872" y="2307264"/>
            <a:ext cx="2810185" cy="16472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6" name="Google Shape;186;p12">
            <a:extLst>
              <a:ext uri="{FF2B5EF4-FFF2-40B4-BE49-F238E27FC236}">
                <a16:creationId xmlns:a16="http://schemas.microsoft.com/office/drawing/2014/main" id="{2474AB23-555E-479D-1A1B-534D1714E950}"/>
              </a:ext>
            </a:extLst>
          </p:cNvPr>
          <p:cNvSpPr txBox="1"/>
          <p:nvPr/>
        </p:nvSpPr>
        <p:spPr>
          <a:xfrm>
            <a:off x="2514098" y="2998779"/>
            <a:ext cx="13247049" cy="5539978"/>
          </a:xfrm>
          <a:prstGeom prst="rect">
            <a:avLst/>
          </a:prstGeom>
          <a:noFill/>
          <a:ln>
            <a:noFill/>
          </a:ln>
        </p:spPr>
        <p:txBody>
          <a:bodyPr spcFirstLastPara="1" wrap="square" lIns="0" tIns="0" rIns="0" bIns="0" anchor="t" anchorCtr="0">
            <a:spAutoFit/>
          </a:bodyPr>
          <a:lstStyle/>
          <a:p>
            <a:pPr marR="0" lvl="0" algn="just" rtl="0">
              <a:lnSpc>
                <a:spcPct val="150000"/>
              </a:lnSpc>
              <a:spcBef>
                <a:spcPts val="0"/>
              </a:spcBef>
              <a:spcAft>
                <a:spcPts val="0"/>
              </a:spcAft>
              <a:buClr>
                <a:srgbClr val="000000"/>
              </a:buClr>
              <a:buSzPts val="2800"/>
            </a:pPr>
            <a:r>
              <a:rPr lang="en-US" sz="2400" b="1" i="0" u="none" strike="noStrike" cap="none" dirty="0">
                <a:solidFill>
                  <a:srgbClr val="000000"/>
                </a:solidFill>
                <a:latin typeface="Times New Roman"/>
                <a:ea typeface="Times New Roman"/>
                <a:cs typeface="Times New Roman"/>
                <a:sym typeface="Times New Roman"/>
              </a:rPr>
              <a:t>DCASAM + HAN</a:t>
            </a:r>
          </a:p>
          <a:p>
            <a:pPr marR="0" lvl="0" algn="just" rtl="0">
              <a:lnSpc>
                <a:spcPct val="150000"/>
              </a:lnSpc>
              <a:spcBef>
                <a:spcPts val="0"/>
              </a:spcBef>
              <a:spcAft>
                <a:spcPts val="0"/>
              </a:spcAft>
              <a:buClr>
                <a:srgbClr val="000000"/>
              </a:buClr>
              <a:buSzPts val="2800"/>
            </a:pPr>
            <a:r>
              <a:rPr lang="en-US" sz="2400" b="1" i="0" u="none" strike="noStrike" cap="none" dirty="0">
                <a:solidFill>
                  <a:srgbClr val="000000"/>
                </a:solidFill>
                <a:latin typeface="Times New Roman"/>
                <a:ea typeface="Times New Roman"/>
                <a:cs typeface="Times New Roman"/>
                <a:sym typeface="Times New Roman"/>
              </a:rPr>
              <a:t>Deep Context-Aware Sentiment Analysis Model + Hierarchical Attention Networks</a:t>
            </a:r>
          </a:p>
          <a:p>
            <a:pPr marR="0" lvl="0" algn="just" rtl="0">
              <a:lnSpc>
                <a:spcPct val="150000"/>
              </a:lnSpc>
              <a:spcBef>
                <a:spcPts val="0"/>
              </a:spcBef>
              <a:spcAft>
                <a:spcPts val="0"/>
              </a:spcAft>
              <a:buClr>
                <a:srgbClr val="000000"/>
              </a:buClr>
              <a:buSzPts val="2800"/>
            </a:pPr>
            <a:endParaRPr lang="en-US" sz="2400" b="1" i="0" u="none" strike="noStrike" cap="none" dirty="0">
              <a:solidFill>
                <a:srgbClr val="000000"/>
              </a:solidFill>
              <a:latin typeface="Times New Roman"/>
              <a:ea typeface="Times New Roman"/>
              <a:cs typeface="Times New Roman"/>
              <a:sym typeface="Times New Roman"/>
            </a:endParaRPr>
          </a:p>
          <a:p>
            <a:pPr algn="just">
              <a:lnSpc>
                <a:spcPct val="150000"/>
              </a:lnSpc>
              <a:buSzPts val="2800"/>
            </a:pPr>
            <a:r>
              <a:rPr lang="en-US" sz="2400" b="1" i="0" u="none" strike="noStrike" cap="none" dirty="0">
                <a:solidFill>
                  <a:srgbClr val="000000"/>
                </a:solidFill>
                <a:latin typeface="Times New Roman"/>
                <a:ea typeface="Times New Roman"/>
                <a:cs typeface="Times New Roman"/>
                <a:sym typeface="Times New Roman"/>
              </a:rPr>
              <a:t>DCASAM</a:t>
            </a:r>
            <a:r>
              <a:rPr lang="en-US" sz="2400" i="0" u="none" strike="noStrike" cap="none" dirty="0">
                <a:solidFill>
                  <a:srgbClr val="000000"/>
                </a:solidFill>
                <a:latin typeface="Times New Roman"/>
                <a:ea typeface="Times New Roman"/>
                <a:cs typeface="Times New Roman"/>
                <a:sym typeface="Times New Roman"/>
              </a:rPr>
              <a:t> Enhances BERT's ability to understand context through advanced components like DBiLSTM and DGCN.</a:t>
            </a:r>
            <a:endParaRPr lang="en-US" sz="2400" b="1" dirty="0">
              <a:latin typeface="Times New Roman"/>
              <a:ea typeface="Times New Roman"/>
              <a:cs typeface="Times New Roman"/>
              <a:sym typeface="Times New Roman"/>
            </a:endParaRPr>
          </a:p>
          <a:p>
            <a:pPr marR="0" lvl="0" algn="just" rtl="0">
              <a:lnSpc>
                <a:spcPct val="150000"/>
              </a:lnSpc>
              <a:spcBef>
                <a:spcPts val="0"/>
              </a:spcBef>
              <a:spcAft>
                <a:spcPts val="0"/>
              </a:spcAft>
              <a:buClr>
                <a:srgbClr val="000000"/>
              </a:buClr>
              <a:buSzPts val="2800"/>
            </a:pPr>
            <a:r>
              <a:rPr lang="en-US" sz="2400" i="0" u="none" strike="noStrike" cap="none" dirty="0">
                <a:solidFill>
                  <a:srgbClr val="000000"/>
                </a:solidFill>
                <a:latin typeface="Times New Roman"/>
                <a:ea typeface="Times New Roman"/>
                <a:cs typeface="Times New Roman"/>
                <a:sym typeface="Times New Roman"/>
              </a:rPr>
              <a:t>Combines </a:t>
            </a:r>
            <a:r>
              <a:rPr lang="en-US" sz="2400" b="1" i="0" u="none" strike="noStrike" cap="none" dirty="0">
                <a:solidFill>
                  <a:srgbClr val="000000"/>
                </a:solidFill>
                <a:latin typeface="Times New Roman"/>
                <a:ea typeface="Times New Roman"/>
                <a:cs typeface="Times New Roman"/>
                <a:sym typeface="Times New Roman"/>
              </a:rPr>
              <a:t>BERT</a:t>
            </a:r>
            <a:r>
              <a:rPr lang="en-US" sz="2400" i="0" u="none" strike="noStrike" cap="none" dirty="0">
                <a:solidFill>
                  <a:srgbClr val="000000"/>
                </a:solidFill>
                <a:latin typeface="Times New Roman"/>
                <a:ea typeface="Times New Roman"/>
                <a:cs typeface="Times New Roman"/>
                <a:sym typeface="Times New Roman"/>
              </a:rPr>
              <a:t> (for word embeddings) with:</a:t>
            </a:r>
          </a:p>
          <a:p>
            <a:pPr marR="0" lvl="0" algn="just" rtl="0">
              <a:lnSpc>
                <a:spcPct val="150000"/>
              </a:lnSpc>
              <a:spcBef>
                <a:spcPts val="0"/>
              </a:spcBef>
              <a:spcAft>
                <a:spcPts val="0"/>
              </a:spcAft>
              <a:buClr>
                <a:srgbClr val="000000"/>
              </a:buClr>
              <a:buSzPts val="2800"/>
            </a:pPr>
            <a:r>
              <a:rPr lang="en-US" sz="2400" b="1" i="0" u="none" strike="noStrike" cap="none" dirty="0">
                <a:solidFill>
                  <a:srgbClr val="000000"/>
                </a:solidFill>
                <a:latin typeface="Times New Roman"/>
                <a:ea typeface="Times New Roman"/>
                <a:cs typeface="Times New Roman"/>
                <a:sym typeface="Times New Roman"/>
              </a:rPr>
              <a:t>DBiLSTM</a:t>
            </a:r>
            <a:r>
              <a:rPr lang="en-US" sz="2400" i="0" u="none" strike="noStrike" cap="none" dirty="0">
                <a:solidFill>
                  <a:srgbClr val="000000"/>
                </a:solidFill>
                <a:latin typeface="Times New Roman"/>
                <a:ea typeface="Times New Roman"/>
                <a:cs typeface="Times New Roman"/>
                <a:sym typeface="Times New Roman"/>
              </a:rPr>
              <a:t> (Dual Bidirectional LSTM): To capture long-term dependencies in both directions.</a:t>
            </a:r>
          </a:p>
          <a:p>
            <a:pPr marR="0" lvl="0" algn="just" rtl="0">
              <a:lnSpc>
                <a:spcPct val="150000"/>
              </a:lnSpc>
              <a:spcBef>
                <a:spcPts val="0"/>
              </a:spcBef>
              <a:spcAft>
                <a:spcPts val="0"/>
              </a:spcAft>
              <a:buClr>
                <a:srgbClr val="000000"/>
              </a:buClr>
              <a:buSzPts val="2800"/>
            </a:pPr>
            <a:r>
              <a:rPr lang="en-US" sz="2400" b="1" i="0" u="none" strike="noStrike" cap="none" dirty="0">
                <a:solidFill>
                  <a:srgbClr val="000000"/>
                </a:solidFill>
                <a:latin typeface="Times New Roman"/>
                <a:ea typeface="Times New Roman"/>
                <a:cs typeface="Times New Roman"/>
                <a:sym typeface="Times New Roman"/>
              </a:rPr>
              <a:t>DGCN</a:t>
            </a:r>
            <a:r>
              <a:rPr lang="en-US" sz="2400" i="0" u="none" strike="noStrike" cap="none" dirty="0">
                <a:solidFill>
                  <a:srgbClr val="000000"/>
                </a:solidFill>
                <a:latin typeface="Times New Roman"/>
                <a:ea typeface="Times New Roman"/>
                <a:cs typeface="Times New Roman"/>
                <a:sym typeface="Times New Roman"/>
              </a:rPr>
              <a:t> (Dynamic Graph Convolutional Networks): To model relationships between words effectively.</a:t>
            </a:r>
          </a:p>
          <a:p>
            <a:pPr marR="0" lvl="0" algn="just" rtl="0">
              <a:lnSpc>
                <a:spcPct val="150000"/>
              </a:lnSpc>
              <a:spcBef>
                <a:spcPts val="0"/>
              </a:spcBef>
              <a:spcAft>
                <a:spcPts val="0"/>
              </a:spcAft>
              <a:buClr>
                <a:srgbClr val="000000"/>
              </a:buClr>
              <a:buSzPts val="2800"/>
            </a:pPr>
            <a:endParaRPr lang="en-US" sz="2400" i="0" u="none" strike="noStrike" cap="none" dirty="0">
              <a:solidFill>
                <a:srgbClr val="000000"/>
              </a:solidFill>
              <a:latin typeface="Times New Roman"/>
              <a:ea typeface="Times New Roman"/>
              <a:cs typeface="Times New Roman"/>
              <a:sym typeface="Times New Roman"/>
            </a:endParaRPr>
          </a:p>
          <a:p>
            <a:pPr marR="0" lvl="0" algn="just" rtl="0">
              <a:lnSpc>
                <a:spcPct val="150000"/>
              </a:lnSpc>
              <a:spcBef>
                <a:spcPts val="0"/>
              </a:spcBef>
              <a:spcAft>
                <a:spcPts val="0"/>
              </a:spcAft>
              <a:buClr>
                <a:srgbClr val="000000"/>
              </a:buClr>
              <a:buSzPts val="2800"/>
            </a:pPr>
            <a:r>
              <a:rPr lang="en-US" sz="2400" b="1" i="0" u="none" strike="noStrike" cap="none" dirty="0">
                <a:solidFill>
                  <a:srgbClr val="000000"/>
                </a:solidFill>
                <a:latin typeface="Times New Roman"/>
                <a:ea typeface="Times New Roman"/>
                <a:cs typeface="Times New Roman"/>
                <a:sym typeface="Times New Roman"/>
              </a:rPr>
              <a:t>HAN </a:t>
            </a:r>
            <a:r>
              <a:rPr lang="en-US" sz="2400" i="0" u="none" strike="noStrike" cap="none" dirty="0">
                <a:solidFill>
                  <a:srgbClr val="000000"/>
                </a:solidFill>
                <a:latin typeface="Times New Roman"/>
                <a:ea typeface="Times New Roman"/>
                <a:cs typeface="Times New Roman"/>
                <a:sym typeface="Times New Roman"/>
              </a:rPr>
              <a:t>Utilizes multi-level attention to focus on important aspects of the text for accurate sentiment analysis</a:t>
            </a:r>
          </a:p>
        </p:txBody>
      </p:sp>
    </p:spTree>
    <p:extLst>
      <p:ext uri="{BB962C8B-B14F-4D97-AF65-F5344CB8AC3E}">
        <p14:creationId xmlns:p14="http://schemas.microsoft.com/office/powerpoint/2010/main" val="2636225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2"/>
        <p:cNvGrpSpPr/>
        <p:nvPr/>
      </p:nvGrpSpPr>
      <p:grpSpPr>
        <a:xfrm>
          <a:off x="0" y="0"/>
          <a:ext cx="0" cy="0"/>
          <a:chOff x="0" y="0"/>
          <a:chExt cx="0" cy="0"/>
        </a:xfrm>
      </p:grpSpPr>
      <p:sp>
        <p:nvSpPr>
          <p:cNvPr id="173" name="Google Shape;173;p11"/>
          <p:cNvSpPr/>
          <p:nvPr/>
        </p:nvSpPr>
        <p:spPr>
          <a:xfrm>
            <a:off x="0" y="-25052"/>
            <a:ext cx="18288000" cy="10287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4" name="Google Shape;174;p11"/>
          <p:cNvSpPr txBox="1"/>
          <p:nvPr/>
        </p:nvSpPr>
        <p:spPr>
          <a:xfrm>
            <a:off x="1261872" y="384048"/>
            <a:ext cx="15759684" cy="1522476"/>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en-US" sz="4400" b="1" i="0" u="none" strike="noStrike" cap="none" dirty="0">
                <a:solidFill>
                  <a:schemeClr val="dk1"/>
                </a:solidFill>
                <a:latin typeface="Candara"/>
                <a:ea typeface="Candara"/>
                <a:cs typeface="Candara"/>
                <a:sym typeface="Candara"/>
              </a:rPr>
              <a:t>Description of the Testbed</a:t>
            </a:r>
            <a:endParaRPr dirty="0"/>
          </a:p>
        </p:txBody>
      </p:sp>
      <p:sp>
        <p:nvSpPr>
          <p:cNvPr id="175" name="Google Shape;175;p11"/>
          <p:cNvSpPr/>
          <p:nvPr/>
        </p:nvSpPr>
        <p:spPr>
          <a:xfrm>
            <a:off x="1298929" y="2451753"/>
            <a:ext cx="15677388" cy="27432"/>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6" name="Google Shape;176;p11"/>
          <p:cNvSpPr/>
          <p:nvPr/>
        </p:nvSpPr>
        <p:spPr>
          <a:xfrm rot="10800000" flipH="1">
            <a:off x="1261872" y="2307264"/>
            <a:ext cx="2810185" cy="16472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7" name="Google Shape;177;p11"/>
          <p:cNvSpPr txBox="1"/>
          <p:nvPr/>
        </p:nvSpPr>
        <p:spPr>
          <a:xfrm>
            <a:off x="2514098" y="2998779"/>
            <a:ext cx="13247049" cy="6032421"/>
          </a:xfrm>
          <a:prstGeom prst="rect">
            <a:avLst/>
          </a:prstGeom>
          <a:noFill/>
          <a:ln>
            <a:noFill/>
          </a:ln>
        </p:spPr>
        <p:txBody>
          <a:bodyPr spcFirstLastPara="1" wrap="square" lIns="0" tIns="0" rIns="0" bIns="0" anchor="t" anchorCtr="0">
            <a:spAutoFit/>
          </a:bodyPr>
          <a:lstStyle/>
          <a:p>
            <a:pPr marR="0" lvl="0" algn="l" rtl="0">
              <a:spcBef>
                <a:spcPts val="0"/>
              </a:spcBef>
              <a:spcAft>
                <a:spcPts val="0"/>
              </a:spcAft>
              <a:buClr>
                <a:srgbClr val="000000"/>
              </a:buClr>
              <a:buSzPts val="2800"/>
            </a:pPr>
            <a:r>
              <a:rPr lang="en-US" sz="2800" b="1" dirty="0">
                <a:latin typeface="Times New Roman"/>
                <a:ea typeface="Times New Roman"/>
                <a:cs typeface="Times New Roman"/>
                <a:sym typeface="Times New Roman"/>
              </a:rPr>
              <a:t>Dataset:</a:t>
            </a:r>
          </a:p>
          <a:p>
            <a:pPr marR="0" lvl="0" algn="l" rtl="0">
              <a:spcBef>
                <a:spcPts val="0"/>
              </a:spcBef>
              <a:spcAft>
                <a:spcPts val="0"/>
              </a:spcAft>
              <a:buClr>
                <a:srgbClr val="000000"/>
              </a:buClr>
              <a:buSzPts val="2800"/>
            </a:pPr>
            <a:r>
              <a:rPr lang="en-US" sz="2800" dirty="0">
                <a:latin typeface="Times New Roman"/>
                <a:ea typeface="Times New Roman"/>
                <a:cs typeface="Times New Roman"/>
                <a:sym typeface="Times New Roman"/>
              </a:rPr>
              <a:t>We are using the IMDB dataset, a collection of 50,000 movie reviews labeled for binary sentiment classification (positive or negative)</a:t>
            </a:r>
          </a:p>
          <a:p>
            <a:pPr marR="0" lvl="0" algn="l" rtl="0">
              <a:spcBef>
                <a:spcPts val="0"/>
              </a:spcBef>
              <a:spcAft>
                <a:spcPts val="0"/>
              </a:spcAft>
              <a:buClr>
                <a:srgbClr val="000000"/>
              </a:buClr>
              <a:buSzPts val="2800"/>
            </a:pPr>
            <a:endParaRPr lang="en-US" sz="2800" dirty="0">
              <a:latin typeface="Times New Roman"/>
              <a:ea typeface="Times New Roman"/>
              <a:cs typeface="Times New Roman"/>
              <a:sym typeface="Times New Roman"/>
            </a:endParaRPr>
          </a:p>
          <a:p>
            <a:pPr marR="0" lvl="0" algn="l" rtl="0">
              <a:spcBef>
                <a:spcPts val="0"/>
              </a:spcBef>
              <a:spcAft>
                <a:spcPts val="0"/>
              </a:spcAft>
              <a:buClr>
                <a:srgbClr val="000000"/>
              </a:buClr>
              <a:buSzPts val="2800"/>
            </a:pPr>
            <a:r>
              <a:rPr lang="en-US" sz="2800" b="1" dirty="0">
                <a:latin typeface="Times New Roman"/>
                <a:ea typeface="Times New Roman"/>
                <a:cs typeface="Times New Roman"/>
                <a:sym typeface="Times New Roman"/>
              </a:rPr>
              <a:t>Task:</a:t>
            </a:r>
          </a:p>
          <a:p>
            <a:pPr marR="0" lvl="0" algn="l" rtl="0">
              <a:spcBef>
                <a:spcPts val="0"/>
              </a:spcBef>
              <a:spcAft>
                <a:spcPts val="0"/>
              </a:spcAft>
              <a:buClr>
                <a:srgbClr val="000000"/>
              </a:buClr>
              <a:buSzPts val="2800"/>
            </a:pPr>
            <a:r>
              <a:rPr lang="en-US" sz="2800" dirty="0">
                <a:latin typeface="Times New Roman"/>
                <a:ea typeface="Times New Roman"/>
                <a:cs typeface="Times New Roman"/>
                <a:sym typeface="Times New Roman"/>
              </a:rPr>
              <a:t>Performing aspect-based sentiment analysis (ABSA) on reviews of IMDB Dataset.</a:t>
            </a:r>
          </a:p>
          <a:p>
            <a:pPr marR="0" lvl="0" algn="l" rtl="0">
              <a:spcBef>
                <a:spcPts val="0"/>
              </a:spcBef>
              <a:spcAft>
                <a:spcPts val="0"/>
              </a:spcAft>
              <a:buClr>
                <a:srgbClr val="000000"/>
              </a:buClr>
              <a:buSzPts val="2800"/>
            </a:pPr>
            <a:endParaRPr lang="en-US" sz="2800" dirty="0">
              <a:latin typeface="Times New Roman"/>
              <a:ea typeface="Times New Roman"/>
              <a:cs typeface="Times New Roman"/>
              <a:sym typeface="Times New Roman"/>
            </a:endParaRPr>
          </a:p>
          <a:p>
            <a:pPr marR="0" lvl="0" algn="l" rtl="0">
              <a:spcBef>
                <a:spcPts val="0"/>
              </a:spcBef>
              <a:spcAft>
                <a:spcPts val="0"/>
              </a:spcAft>
              <a:buClr>
                <a:srgbClr val="000000"/>
              </a:buClr>
              <a:buSzPts val="2800"/>
            </a:pPr>
            <a:r>
              <a:rPr lang="en-US" sz="2800" b="1" dirty="0">
                <a:latin typeface="Times New Roman"/>
                <a:ea typeface="Times New Roman"/>
                <a:cs typeface="Times New Roman"/>
                <a:sym typeface="Times New Roman"/>
              </a:rPr>
              <a:t>Model Setup:</a:t>
            </a:r>
          </a:p>
          <a:p>
            <a:pPr marR="0" lvl="0" algn="l" rtl="0">
              <a:spcBef>
                <a:spcPts val="0"/>
              </a:spcBef>
              <a:spcAft>
                <a:spcPts val="0"/>
              </a:spcAft>
              <a:buClr>
                <a:srgbClr val="000000"/>
              </a:buClr>
              <a:buSzPts val="2800"/>
            </a:pPr>
            <a:r>
              <a:rPr lang="en-US" sz="2800" dirty="0">
                <a:latin typeface="Times New Roman"/>
                <a:ea typeface="Times New Roman"/>
                <a:cs typeface="Times New Roman"/>
                <a:sym typeface="Times New Roman"/>
              </a:rPr>
              <a:t>Comparing the performance of the base model (DCASAM) with the enhanced model (DCASAM + HAN).</a:t>
            </a:r>
          </a:p>
          <a:p>
            <a:pPr marR="0" lvl="0" algn="l" rtl="0">
              <a:spcBef>
                <a:spcPts val="0"/>
              </a:spcBef>
              <a:spcAft>
                <a:spcPts val="0"/>
              </a:spcAft>
              <a:buClr>
                <a:srgbClr val="000000"/>
              </a:buClr>
              <a:buSzPts val="2800"/>
            </a:pPr>
            <a:endParaRPr lang="en-US" sz="2800" dirty="0">
              <a:latin typeface="Times New Roman"/>
              <a:ea typeface="Times New Roman"/>
              <a:cs typeface="Times New Roman"/>
              <a:sym typeface="Times New Roman"/>
            </a:endParaRPr>
          </a:p>
          <a:p>
            <a:pPr marR="0" lvl="0" algn="l" rtl="0">
              <a:spcBef>
                <a:spcPts val="0"/>
              </a:spcBef>
              <a:spcAft>
                <a:spcPts val="0"/>
              </a:spcAft>
              <a:buClr>
                <a:srgbClr val="000000"/>
              </a:buClr>
              <a:buSzPts val="2800"/>
            </a:pPr>
            <a:r>
              <a:rPr lang="en-US" sz="2800" b="1" dirty="0">
                <a:latin typeface="Times New Roman"/>
                <a:ea typeface="Times New Roman"/>
                <a:cs typeface="Times New Roman"/>
                <a:sym typeface="Times New Roman"/>
              </a:rPr>
              <a:t>Metrics for Evaluation:</a:t>
            </a:r>
          </a:p>
          <a:p>
            <a:pPr marR="0" lvl="0" algn="l" rtl="0">
              <a:spcBef>
                <a:spcPts val="0"/>
              </a:spcBef>
              <a:spcAft>
                <a:spcPts val="0"/>
              </a:spcAft>
              <a:buClr>
                <a:srgbClr val="000000"/>
              </a:buClr>
              <a:buSzPts val="2800"/>
            </a:pPr>
            <a:r>
              <a:rPr lang="en-US" sz="2800" dirty="0">
                <a:latin typeface="Times New Roman"/>
                <a:ea typeface="Times New Roman"/>
                <a:cs typeface="Times New Roman"/>
                <a:sym typeface="Times New Roman"/>
              </a:rPr>
              <a:t>Accuracy, Precision, Recall, and F1-Score to measure how well the models classify sentiment for specific aspects.</a:t>
            </a:r>
            <a:endParaRPr lang="en-US" sz="28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1">
          <a:extLst>
            <a:ext uri="{FF2B5EF4-FFF2-40B4-BE49-F238E27FC236}">
              <a16:creationId xmlns:a16="http://schemas.microsoft.com/office/drawing/2014/main" id="{BCB6FDB0-C030-2D70-EAAD-73FC281E69AF}"/>
            </a:ext>
          </a:extLst>
        </p:cNvPr>
        <p:cNvGrpSpPr/>
        <p:nvPr/>
      </p:nvGrpSpPr>
      <p:grpSpPr>
        <a:xfrm>
          <a:off x="0" y="0"/>
          <a:ext cx="0" cy="0"/>
          <a:chOff x="0" y="0"/>
          <a:chExt cx="0" cy="0"/>
        </a:xfrm>
      </p:grpSpPr>
      <p:sp>
        <p:nvSpPr>
          <p:cNvPr id="182" name="Google Shape;182;p12">
            <a:extLst>
              <a:ext uri="{FF2B5EF4-FFF2-40B4-BE49-F238E27FC236}">
                <a16:creationId xmlns:a16="http://schemas.microsoft.com/office/drawing/2014/main" id="{5F2A397E-0B5D-126C-605D-9CEECCAA328C}"/>
              </a:ext>
            </a:extLst>
          </p:cNvPr>
          <p:cNvSpPr/>
          <p:nvPr/>
        </p:nvSpPr>
        <p:spPr>
          <a:xfrm>
            <a:off x="0" y="0"/>
            <a:ext cx="18288000" cy="10287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3" name="Google Shape;183;p12">
            <a:extLst>
              <a:ext uri="{FF2B5EF4-FFF2-40B4-BE49-F238E27FC236}">
                <a16:creationId xmlns:a16="http://schemas.microsoft.com/office/drawing/2014/main" id="{A19D99D8-6CC8-F798-6946-21FC2244F374}"/>
              </a:ext>
            </a:extLst>
          </p:cNvPr>
          <p:cNvSpPr txBox="1"/>
          <p:nvPr/>
        </p:nvSpPr>
        <p:spPr>
          <a:xfrm>
            <a:off x="1261872" y="384048"/>
            <a:ext cx="15759684" cy="1522476"/>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en-US" sz="4400" b="1" i="0" u="none" strike="noStrike" cap="none" dirty="0">
                <a:solidFill>
                  <a:schemeClr val="dk1"/>
                </a:solidFill>
                <a:latin typeface="Candara"/>
                <a:ea typeface="Candara"/>
                <a:cs typeface="Candara"/>
                <a:sym typeface="Candara"/>
              </a:rPr>
              <a:t>Questions the Experiments Aim to Answer</a:t>
            </a:r>
            <a:endParaRPr dirty="0"/>
          </a:p>
        </p:txBody>
      </p:sp>
      <p:sp>
        <p:nvSpPr>
          <p:cNvPr id="184" name="Google Shape;184;p12">
            <a:extLst>
              <a:ext uri="{FF2B5EF4-FFF2-40B4-BE49-F238E27FC236}">
                <a16:creationId xmlns:a16="http://schemas.microsoft.com/office/drawing/2014/main" id="{920D7600-2B50-0995-A6FD-B34D1E34731F}"/>
              </a:ext>
            </a:extLst>
          </p:cNvPr>
          <p:cNvSpPr/>
          <p:nvPr/>
        </p:nvSpPr>
        <p:spPr>
          <a:xfrm>
            <a:off x="1298929" y="2451753"/>
            <a:ext cx="15677388" cy="27432"/>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5" name="Google Shape;185;p12">
            <a:extLst>
              <a:ext uri="{FF2B5EF4-FFF2-40B4-BE49-F238E27FC236}">
                <a16:creationId xmlns:a16="http://schemas.microsoft.com/office/drawing/2014/main" id="{AB5DCFB4-21C6-EC0B-2E61-71538F5502C3}"/>
              </a:ext>
            </a:extLst>
          </p:cNvPr>
          <p:cNvSpPr/>
          <p:nvPr/>
        </p:nvSpPr>
        <p:spPr>
          <a:xfrm rot="10800000" flipH="1">
            <a:off x="1261872" y="2307264"/>
            <a:ext cx="2810185" cy="16472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6" name="Google Shape;186;p12">
            <a:extLst>
              <a:ext uri="{FF2B5EF4-FFF2-40B4-BE49-F238E27FC236}">
                <a16:creationId xmlns:a16="http://schemas.microsoft.com/office/drawing/2014/main" id="{5E4D0A95-B02A-1DB5-C01A-01D874A186B0}"/>
              </a:ext>
            </a:extLst>
          </p:cNvPr>
          <p:cNvSpPr txBox="1"/>
          <p:nvPr/>
        </p:nvSpPr>
        <p:spPr>
          <a:xfrm>
            <a:off x="2514098" y="2998779"/>
            <a:ext cx="13247049" cy="2654316"/>
          </a:xfrm>
          <a:prstGeom prst="rect">
            <a:avLst/>
          </a:prstGeom>
          <a:noFill/>
          <a:ln>
            <a:noFill/>
          </a:ln>
        </p:spPr>
        <p:txBody>
          <a:bodyPr spcFirstLastPara="1" wrap="square" lIns="0" tIns="0" rIns="0" bIns="0" anchor="t" anchorCtr="0">
            <a:spAutoFit/>
          </a:bodyPr>
          <a:lstStyle/>
          <a:p>
            <a:pPr marL="457200" marR="0" lvl="0" indent="-457200" algn="just" rtl="0">
              <a:lnSpc>
                <a:spcPct val="154250"/>
              </a:lnSpc>
              <a:spcBef>
                <a:spcPts val="0"/>
              </a:spcBef>
              <a:spcAft>
                <a:spcPts val="0"/>
              </a:spcAft>
              <a:buClr>
                <a:srgbClr val="000000"/>
              </a:buClr>
              <a:buSzPts val="2800"/>
              <a:buFont typeface="Arial" panose="020B0604020202020204" pitchFamily="34" charset="0"/>
              <a:buChar char="•"/>
            </a:pPr>
            <a:r>
              <a:rPr lang="en-US" sz="2800" i="0" u="none" strike="noStrike" cap="none" dirty="0">
                <a:solidFill>
                  <a:srgbClr val="000000"/>
                </a:solidFill>
                <a:latin typeface="Times New Roman"/>
                <a:ea typeface="Times New Roman"/>
                <a:cs typeface="Times New Roman"/>
                <a:sym typeface="Times New Roman"/>
              </a:rPr>
              <a:t>Does HAN improve the accuracy of aspect-specific sentiment analysis in DCASAM?</a:t>
            </a:r>
          </a:p>
          <a:p>
            <a:pPr marL="457200" marR="0" lvl="0" indent="-457200" algn="just" rtl="0">
              <a:lnSpc>
                <a:spcPct val="154250"/>
              </a:lnSpc>
              <a:spcBef>
                <a:spcPts val="0"/>
              </a:spcBef>
              <a:spcAft>
                <a:spcPts val="0"/>
              </a:spcAft>
              <a:buClr>
                <a:srgbClr val="000000"/>
              </a:buClr>
              <a:buSzPts val="2800"/>
              <a:buFont typeface="Arial" panose="020B0604020202020204" pitchFamily="34" charset="0"/>
              <a:buChar char="•"/>
            </a:pPr>
            <a:r>
              <a:rPr lang="en-US" sz="2800" i="0" u="none" strike="noStrike" cap="none" dirty="0">
                <a:solidFill>
                  <a:srgbClr val="000000"/>
                </a:solidFill>
                <a:latin typeface="Times New Roman"/>
                <a:ea typeface="Times New Roman"/>
                <a:cs typeface="Times New Roman"/>
                <a:sym typeface="Times New Roman"/>
              </a:rPr>
              <a:t>Can DCASAM + HAN handle reviews with multiple aspects better than DCASAM alone?</a:t>
            </a:r>
          </a:p>
          <a:p>
            <a:pPr marL="457200" marR="0" lvl="0" indent="-457200" algn="just" rtl="0">
              <a:lnSpc>
                <a:spcPct val="154250"/>
              </a:lnSpc>
              <a:spcBef>
                <a:spcPts val="0"/>
              </a:spcBef>
              <a:spcAft>
                <a:spcPts val="0"/>
              </a:spcAft>
              <a:buClr>
                <a:srgbClr val="000000"/>
              </a:buClr>
              <a:buSzPts val="2800"/>
              <a:buFont typeface="Arial" panose="020B0604020202020204" pitchFamily="34" charset="0"/>
              <a:buChar char="•"/>
            </a:pPr>
            <a:r>
              <a:rPr lang="en-US" sz="2800" i="0" u="none" strike="noStrike" cap="none" dirty="0">
                <a:solidFill>
                  <a:srgbClr val="000000"/>
                </a:solidFill>
                <a:latin typeface="Times New Roman"/>
                <a:ea typeface="Times New Roman"/>
                <a:cs typeface="Times New Roman"/>
                <a:sym typeface="Times New Roman"/>
              </a:rPr>
              <a:t>How does the model perform compared to existing state-of-the-art models?</a:t>
            </a:r>
          </a:p>
        </p:txBody>
      </p:sp>
    </p:spTree>
    <p:extLst>
      <p:ext uri="{BB962C8B-B14F-4D97-AF65-F5344CB8AC3E}">
        <p14:creationId xmlns:p14="http://schemas.microsoft.com/office/powerpoint/2010/main" val="2197727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3"/>
        <p:cNvGrpSpPr/>
        <p:nvPr/>
      </p:nvGrpSpPr>
      <p:grpSpPr>
        <a:xfrm>
          <a:off x="0" y="0"/>
          <a:ext cx="0" cy="0"/>
          <a:chOff x="0" y="0"/>
          <a:chExt cx="0" cy="0"/>
        </a:xfrm>
      </p:grpSpPr>
      <p:sp>
        <p:nvSpPr>
          <p:cNvPr id="164" name="Google Shape;164;p10"/>
          <p:cNvSpPr/>
          <p:nvPr/>
        </p:nvSpPr>
        <p:spPr>
          <a:xfrm>
            <a:off x="0" y="-12526"/>
            <a:ext cx="18288000" cy="10287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5" name="Google Shape;165;p10"/>
          <p:cNvSpPr txBox="1"/>
          <p:nvPr/>
        </p:nvSpPr>
        <p:spPr>
          <a:xfrm>
            <a:off x="1261872" y="384048"/>
            <a:ext cx="15759684" cy="1522476"/>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en-US" sz="4400" b="1" i="0" u="none" strike="noStrike" cap="none" dirty="0">
                <a:solidFill>
                  <a:schemeClr val="dk1"/>
                </a:solidFill>
                <a:latin typeface="Candara"/>
                <a:ea typeface="Candara"/>
                <a:cs typeface="Candara"/>
                <a:sym typeface="Candara"/>
              </a:rPr>
              <a:t> Details of the Experiments</a:t>
            </a:r>
            <a:endParaRPr dirty="0"/>
          </a:p>
        </p:txBody>
      </p:sp>
      <p:sp>
        <p:nvSpPr>
          <p:cNvPr id="166" name="Google Shape;166;p10"/>
          <p:cNvSpPr/>
          <p:nvPr/>
        </p:nvSpPr>
        <p:spPr>
          <a:xfrm>
            <a:off x="1298929" y="2451753"/>
            <a:ext cx="15677388" cy="27432"/>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 name="Google Shape;167;p10"/>
          <p:cNvSpPr/>
          <p:nvPr/>
        </p:nvSpPr>
        <p:spPr>
          <a:xfrm rot="10800000" flipH="1">
            <a:off x="1261872" y="2307264"/>
            <a:ext cx="2810185" cy="16472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 name="Google Shape;177;p11">
            <a:extLst>
              <a:ext uri="{FF2B5EF4-FFF2-40B4-BE49-F238E27FC236}">
                <a16:creationId xmlns:a16="http://schemas.microsoft.com/office/drawing/2014/main" id="{1F38CAC7-ECBB-0A97-14B6-AE26A7C1F169}"/>
              </a:ext>
            </a:extLst>
          </p:cNvPr>
          <p:cNvSpPr txBox="1"/>
          <p:nvPr/>
        </p:nvSpPr>
        <p:spPr>
          <a:xfrm>
            <a:off x="2514098" y="2998779"/>
            <a:ext cx="13247049" cy="3697166"/>
          </a:xfrm>
          <a:prstGeom prst="rect">
            <a:avLst/>
          </a:prstGeom>
          <a:noFill/>
          <a:ln>
            <a:noFill/>
          </a:ln>
        </p:spPr>
        <p:txBody>
          <a:bodyPr spcFirstLastPara="1" wrap="square" lIns="0" tIns="0" rIns="0" bIns="0" anchor="t" anchorCtr="0">
            <a:spAutoFit/>
          </a:bodyPr>
          <a:lstStyle/>
          <a:p>
            <a:pPr marR="0" lvl="0" algn="l" rtl="0">
              <a:lnSpc>
                <a:spcPct val="154250"/>
              </a:lnSpc>
              <a:spcBef>
                <a:spcPts val="0"/>
              </a:spcBef>
              <a:spcAft>
                <a:spcPts val="0"/>
              </a:spcAft>
              <a:buClr>
                <a:srgbClr val="000000"/>
              </a:buClr>
              <a:buSzPts val="2800"/>
            </a:pPr>
            <a:r>
              <a:rPr lang="en-US" sz="2600" b="1" dirty="0">
                <a:latin typeface="Times New Roman"/>
                <a:cs typeface="Times New Roman"/>
                <a:sym typeface="Times New Roman"/>
              </a:rPr>
              <a:t>Experiment-1</a:t>
            </a:r>
          </a:p>
          <a:p>
            <a:pPr marR="0" lvl="0" algn="l" rtl="0">
              <a:lnSpc>
                <a:spcPct val="154250"/>
              </a:lnSpc>
              <a:spcBef>
                <a:spcPts val="0"/>
              </a:spcBef>
              <a:spcAft>
                <a:spcPts val="0"/>
              </a:spcAft>
              <a:buClr>
                <a:srgbClr val="000000"/>
              </a:buClr>
              <a:buSzPts val="2800"/>
            </a:pPr>
            <a:r>
              <a:rPr lang="en-US" sz="2600" b="1" dirty="0">
                <a:latin typeface="Times New Roman"/>
                <a:cs typeface="Times New Roman"/>
                <a:sym typeface="Times New Roman"/>
              </a:rPr>
              <a:t>What we did</a:t>
            </a:r>
            <a:r>
              <a:rPr lang="en-US" sz="2600" dirty="0">
                <a:latin typeface="Times New Roman"/>
                <a:cs typeface="Times New Roman"/>
                <a:sym typeface="Times New Roman"/>
              </a:rPr>
              <a:t>: Trained and tested an LSTM model using the Laptop dataset.</a:t>
            </a:r>
          </a:p>
          <a:p>
            <a:pPr marR="0" lvl="0" algn="l" rtl="0">
              <a:lnSpc>
                <a:spcPct val="154250"/>
              </a:lnSpc>
              <a:spcBef>
                <a:spcPts val="0"/>
              </a:spcBef>
              <a:spcAft>
                <a:spcPts val="0"/>
              </a:spcAft>
              <a:buClr>
                <a:srgbClr val="000000"/>
              </a:buClr>
              <a:buSzPts val="2800"/>
            </a:pPr>
            <a:r>
              <a:rPr lang="en-US" sz="2600" b="1" dirty="0">
                <a:latin typeface="Times New Roman"/>
                <a:cs typeface="Times New Roman"/>
                <a:sym typeface="Times New Roman"/>
              </a:rPr>
              <a:t>Observation</a:t>
            </a:r>
            <a:r>
              <a:rPr lang="en-US" sz="2600" dirty="0">
                <a:latin typeface="Times New Roman"/>
                <a:cs typeface="Times New Roman"/>
                <a:sym typeface="Times New Roman"/>
              </a:rPr>
              <a:t>: The accuracy was relatively low compared to the IMDB dataset, partly because the Restaurant14 dataset is smaller in size, limiting the model's learning capability. Additionally, the dataset had more domain-specific challenges, making it harder for the LSTM to capture complex patterns and sentiments effectively.</a:t>
            </a:r>
          </a:p>
        </p:txBody>
      </p:sp>
      <p:pic>
        <p:nvPicPr>
          <p:cNvPr id="6" name="Picture 5">
            <a:extLst>
              <a:ext uri="{FF2B5EF4-FFF2-40B4-BE49-F238E27FC236}">
                <a16:creationId xmlns:a16="http://schemas.microsoft.com/office/drawing/2014/main" id="{3913BE67-980D-753B-3D78-7BBC62A490CE}"/>
              </a:ext>
            </a:extLst>
          </p:cNvPr>
          <p:cNvPicPr>
            <a:picLocks noChangeAspect="1"/>
          </p:cNvPicPr>
          <p:nvPr/>
        </p:nvPicPr>
        <p:blipFill>
          <a:blip r:embed="rId3"/>
          <a:stretch>
            <a:fillRect/>
          </a:stretch>
        </p:blipFill>
        <p:spPr>
          <a:xfrm>
            <a:off x="3297982" y="6836049"/>
            <a:ext cx="11679280" cy="26864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3">
          <a:extLst>
            <a:ext uri="{FF2B5EF4-FFF2-40B4-BE49-F238E27FC236}">
              <a16:creationId xmlns:a16="http://schemas.microsoft.com/office/drawing/2014/main" id="{02F178B1-61DF-B6F4-A831-4C86328CFB78}"/>
            </a:ext>
          </a:extLst>
        </p:cNvPr>
        <p:cNvGrpSpPr/>
        <p:nvPr/>
      </p:nvGrpSpPr>
      <p:grpSpPr>
        <a:xfrm>
          <a:off x="0" y="0"/>
          <a:ext cx="0" cy="0"/>
          <a:chOff x="0" y="0"/>
          <a:chExt cx="0" cy="0"/>
        </a:xfrm>
      </p:grpSpPr>
      <p:sp>
        <p:nvSpPr>
          <p:cNvPr id="164" name="Google Shape;164;p10">
            <a:extLst>
              <a:ext uri="{FF2B5EF4-FFF2-40B4-BE49-F238E27FC236}">
                <a16:creationId xmlns:a16="http://schemas.microsoft.com/office/drawing/2014/main" id="{15868BC2-956F-0D45-BA88-6CD21EF45F27}"/>
              </a:ext>
            </a:extLst>
          </p:cNvPr>
          <p:cNvSpPr/>
          <p:nvPr/>
        </p:nvSpPr>
        <p:spPr>
          <a:xfrm>
            <a:off x="0" y="-12526"/>
            <a:ext cx="18288000" cy="10287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5" name="Google Shape;165;p10">
            <a:extLst>
              <a:ext uri="{FF2B5EF4-FFF2-40B4-BE49-F238E27FC236}">
                <a16:creationId xmlns:a16="http://schemas.microsoft.com/office/drawing/2014/main" id="{A4B6E656-175A-C031-D9F5-0DD4F3838207}"/>
              </a:ext>
            </a:extLst>
          </p:cNvPr>
          <p:cNvSpPr txBox="1"/>
          <p:nvPr/>
        </p:nvSpPr>
        <p:spPr>
          <a:xfrm>
            <a:off x="1261872" y="384048"/>
            <a:ext cx="15759684" cy="1522476"/>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en-US" sz="4400" b="1" i="0" u="none" strike="noStrike" cap="none" dirty="0">
                <a:solidFill>
                  <a:schemeClr val="dk1"/>
                </a:solidFill>
                <a:latin typeface="Candara"/>
                <a:ea typeface="Candara"/>
                <a:cs typeface="Candara"/>
                <a:sym typeface="Candara"/>
              </a:rPr>
              <a:t> Details of the Experiments</a:t>
            </a:r>
            <a:endParaRPr dirty="0"/>
          </a:p>
        </p:txBody>
      </p:sp>
      <p:sp>
        <p:nvSpPr>
          <p:cNvPr id="166" name="Google Shape;166;p10">
            <a:extLst>
              <a:ext uri="{FF2B5EF4-FFF2-40B4-BE49-F238E27FC236}">
                <a16:creationId xmlns:a16="http://schemas.microsoft.com/office/drawing/2014/main" id="{B123F3C0-81D6-730A-AD04-6D734F0D05F6}"/>
              </a:ext>
            </a:extLst>
          </p:cNvPr>
          <p:cNvSpPr/>
          <p:nvPr/>
        </p:nvSpPr>
        <p:spPr>
          <a:xfrm>
            <a:off x="1298929" y="2451753"/>
            <a:ext cx="15677388" cy="27432"/>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 name="Google Shape;167;p10">
            <a:extLst>
              <a:ext uri="{FF2B5EF4-FFF2-40B4-BE49-F238E27FC236}">
                <a16:creationId xmlns:a16="http://schemas.microsoft.com/office/drawing/2014/main" id="{81EE38B7-6340-3DFD-C624-F6E1B4575B2F}"/>
              </a:ext>
            </a:extLst>
          </p:cNvPr>
          <p:cNvSpPr/>
          <p:nvPr/>
        </p:nvSpPr>
        <p:spPr>
          <a:xfrm rot="10800000" flipH="1">
            <a:off x="1261872" y="2307264"/>
            <a:ext cx="2810185" cy="16472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 name="Google Shape;177;p11">
            <a:extLst>
              <a:ext uri="{FF2B5EF4-FFF2-40B4-BE49-F238E27FC236}">
                <a16:creationId xmlns:a16="http://schemas.microsoft.com/office/drawing/2014/main" id="{173F1384-A801-124F-C1FE-A49767E79772}"/>
              </a:ext>
            </a:extLst>
          </p:cNvPr>
          <p:cNvSpPr txBox="1"/>
          <p:nvPr/>
        </p:nvSpPr>
        <p:spPr>
          <a:xfrm>
            <a:off x="2514098" y="2998779"/>
            <a:ext cx="13247049" cy="3080972"/>
          </a:xfrm>
          <a:prstGeom prst="rect">
            <a:avLst/>
          </a:prstGeom>
          <a:noFill/>
          <a:ln>
            <a:noFill/>
          </a:ln>
        </p:spPr>
        <p:txBody>
          <a:bodyPr spcFirstLastPara="1" wrap="square" lIns="0" tIns="0" rIns="0" bIns="0" anchor="t" anchorCtr="0">
            <a:spAutoFit/>
          </a:bodyPr>
          <a:lstStyle/>
          <a:p>
            <a:pPr marR="0" lvl="0" algn="l" rtl="0">
              <a:lnSpc>
                <a:spcPct val="154250"/>
              </a:lnSpc>
              <a:spcBef>
                <a:spcPts val="0"/>
              </a:spcBef>
              <a:spcAft>
                <a:spcPts val="0"/>
              </a:spcAft>
              <a:buClr>
                <a:srgbClr val="000000"/>
              </a:buClr>
              <a:buSzPts val="2800"/>
            </a:pPr>
            <a:r>
              <a:rPr lang="en-US" sz="2600" b="1" dirty="0">
                <a:latin typeface="Times New Roman"/>
                <a:cs typeface="Times New Roman"/>
                <a:sym typeface="Times New Roman"/>
              </a:rPr>
              <a:t>Experiment-2</a:t>
            </a:r>
          </a:p>
          <a:p>
            <a:pPr marR="0" lvl="0" algn="l" rtl="0">
              <a:lnSpc>
                <a:spcPct val="154250"/>
              </a:lnSpc>
              <a:spcBef>
                <a:spcPts val="0"/>
              </a:spcBef>
              <a:spcAft>
                <a:spcPts val="0"/>
              </a:spcAft>
              <a:buClr>
                <a:srgbClr val="000000"/>
              </a:buClr>
              <a:buSzPts val="2800"/>
            </a:pPr>
            <a:r>
              <a:rPr lang="en-US" sz="2600" b="1" dirty="0">
                <a:latin typeface="Times New Roman"/>
                <a:cs typeface="Times New Roman"/>
                <a:sym typeface="Times New Roman"/>
              </a:rPr>
              <a:t>What we did</a:t>
            </a:r>
            <a:r>
              <a:rPr lang="en-US" sz="2600" dirty="0">
                <a:latin typeface="Times New Roman"/>
                <a:cs typeface="Times New Roman"/>
                <a:sym typeface="Times New Roman"/>
              </a:rPr>
              <a:t>: Applied the DCASAM model on the IMDB dataset to evaluate its performance.</a:t>
            </a:r>
          </a:p>
          <a:p>
            <a:pPr marR="0" lvl="0" algn="l" rtl="0">
              <a:lnSpc>
                <a:spcPct val="154250"/>
              </a:lnSpc>
              <a:spcBef>
                <a:spcPts val="0"/>
              </a:spcBef>
              <a:spcAft>
                <a:spcPts val="0"/>
              </a:spcAft>
              <a:buClr>
                <a:srgbClr val="000000"/>
              </a:buClr>
              <a:buSzPts val="2800"/>
            </a:pPr>
            <a:r>
              <a:rPr lang="en-US" sz="2600" b="1" dirty="0">
                <a:latin typeface="Times New Roman"/>
                <a:cs typeface="Times New Roman"/>
                <a:sym typeface="Times New Roman"/>
              </a:rPr>
              <a:t>Observation</a:t>
            </a:r>
            <a:r>
              <a:rPr lang="en-US" sz="2600" dirty="0">
                <a:latin typeface="Times New Roman"/>
                <a:cs typeface="Times New Roman"/>
                <a:sym typeface="Times New Roman"/>
              </a:rPr>
              <a:t>: The accuracy was lower than the LSTM model tested on the IMDB dataset, suggesting that DCASAM alone struggled with aspect-specific sentiment classification on this dataset.</a:t>
            </a:r>
          </a:p>
        </p:txBody>
      </p:sp>
    </p:spTree>
    <p:extLst>
      <p:ext uri="{BB962C8B-B14F-4D97-AF65-F5344CB8AC3E}">
        <p14:creationId xmlns:p14="http://schemas.microsoft.com/office/powerpoint/2010/main" val="1495571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3">
          <a:extLst>
            <a:ext uri="{FF2B5EF4-FFF2-40B4-BE49-F238E27FC236}">
              <a16:creationId xmlns:a16="http://schemas.microsoft.com/office/drawing/2014/main" id="{F235F717-BB27-E217-97C8-514694779439}"/>
            </a:ext>
          </a:extLst>
        </p:cNvPr>
        <p:cNvGrpSpPr/>
        <p:nvPr/>
      </p:nvGrpSpPr>
      <p:grpSpPr>
        <a:xfrm>
          <a:off x="0" y="0"/>
          <a:ext cx="0" cy="0"/>
          <a:chOff x="0" y="0"/>
          <a:chExt cx="0" cy="0"/>
        </a:xfrm>
      </p:grpSpPr>
      <p:sp>
        <p:nvSpPr>
          <p:cNvPr id="164" name="Google Shape;164;p10">
            <a:extLst>
              <a:ext uri="{FF2B5EF4-FFF2-40B4-BE49-F238E27FC236}">
                <a16:creationId xmlns:a16="http://schemas.microsoft.com/office/drawing/2014/main" id="{CF56C18E-A216-5B3A-204A-5083C1B5F422}"/>
              </a:ext>
            </a:extLst>
          </p:cNvPr>
          <p:cNvSpPr/>
          <p:nvPr/>
        </p:nvSpPr>
        <p:spPr>
          <a:xfrm>
            <a:off x="0" y="-12526"/>
            <a:ext cx="18288000" cy="10287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5" name="Google Shape;165;p10">
            <a:extLst>
              <a:ext uri="{FF2B5EF4-FFF2-40B4-BE49-F238E27FC236}">
                <a16:creationId xmlns:a16="http://schemas.microsoft.com/office/drawing/2014/main" id="{BD524E4B-644A-AC4B-74A9-2CB65B8E82A3}"/>
              </a:ext>
            </a:extLst>
          </p:cNvPr>
          <p:cNvSpPr txBox="1"/>
          <p:nvPr/>
        </p:nvSpPr>
        <p:spPr>
          <a:xfrm>
            <a:off x="1261872" y="384048"/>
            <a:ext cx="15759684" cy="1522476"/>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en-US" sz="4400" b="1" i="0" u="none" strike="noStrike" cap="none" dirty="0">
                <a:solidFill>
                  <a:schemeClr val="dk1"/>
                </a:solidFill>
                <a:latin typeface="Candara"/>
                <a:ea typeface="Candara"/>
                <a:cs typeface="Candara"/>
                <a:sym typeface="Candara"/>
              </a:rPr>
              <a:t> Details of the Experiments</a:t>
            </a:r>
            <a:endParaRPr dirty="0"/>
          </a:p>
        </p:txBody>
      </p:sp>
      <p:sp>
        <p:nvSpPr>
          <p:cNvPr id="166" name="Google Shape;166;p10">
            <a:extLst>
              <a:ext uri="{FF2B5EF4-FFF2-40B4-BE49-F238E27FC236}">
                <a16:creationId xmlns:a16="http://schemas.microsoft.com/office/drawing/2014/main" id="{7F327BE3-A9CA-3D4A-78F8-051CA9C196A7}"/>
              </a:ext>
            </a:extLst>
          </p:cNvPr>
          <p:cNvSpPr/>
          <p:nvPr/>
        </p:nvSpPr>
        <p:spPr>
          <a:xfrm>
            <a:off x="1298929" y="2451753"/>
            <a:ext cx="15677388" cy="27432"/>
          </a:xfrm>
          <a:prstGeom prst="rect">
            <a:avLst/>
          </a:prstGeom>
          <a:solidFill>
            <a:srgbClr val="D5D5D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 name="Google Shape;167;p10">
            <a:extLst>
              <a:ext uri="{FF2B5EF4-FFF2-40B4-BE49-F238E27FC236}">
                <a16:creationId xmlns:a16="http://schemas.microsoft.com/office/drawing/2014/main" id="{6F5EA042-555E-AFC3-3010-DE762973ADDE}"/>
              </a:ext>
            </a:extLst>
          </p:cNvPr>
          <p:cNvSpPr/>
          <p:nvPr/>
        </p:nvSpPr>
        <p:spPr>
          <a:xfrm rot="10800000" flipH="1">
            <a:off x="1261872" y="2307264"/>
            <a:ext cx="2810185" cy="16472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 name="Google Shape;177;p11">
            <a:extLst>
              <a:ext uri="{FF2B5EF4-FFF2-40B4-BE49-F238E27FC236}">
                <a16:creationId xmlns:a16="http://schemas.microsoft.com/office/drawing/2014/main" id="{813B314C-C2BB-EEBC-27FD-F9C1C2C7DB21}"/>
              </a:ext>
            </a:extLst>
          </p:cNvPr>
          <p:cNvSpPr txBox="1"/>
          <p:nvPr/>
        </p:nvSpPr>
        <p:spPr>
          <a:xfrm>
            <a:off x="2514098" y="2998779"/>
            <a:ext cx="13247049" cy="616194"/>
          </a:xfrm>
          <a:prstGeom prst="rect">
            <a:avLst/>
          </a:prstGeom>
          <a:noFill/>
          <a:ln>
            <a:noFill/>
          </a:ln>
        </p:spPr>
        <p:txBody>
          <a:bodyPr spcFirstLastPara="1" wrap="square" lIns="0" tIns="0" rIns="0" bIns="0" anchor="t" anchorCtr="0">
            <a:spAutoFit/>
          </a:bodyPr>
          <a:lstStyle/>
          <a:p>
            <a:pPr marR="0" lvl="0" algn="l" rtl="0">
              <a:lnSpc>
                <a:spcPct val="154250"/>
              </a:lnSpc>
              <a:spcBef>
                <a:spcPts val="0"/>
              </a:spcBef>
              <a:spcAft>
                <a:spcPts val="0"/>
              </a:spcAft>
              <a:buClr>
                <a:srgbClr val="000000"/>
              </a:buClr>
              <a:buSzPts val="2800"/>
            </a:pPr>
            <a:r>
              <a:rPr lang="en-US" sz="2600" b="1" dirty="0">
                <a:latin typeface="Times New Roman"/>
                <a:cs typeface="Times New Roman"/>
                <a:sym typeface="Times New Roman"/>
              </a:rPr>
              <a:t>Experiment-2</a:t>
            </a:r>
          </a:p>
        </p:txBody>
      </p:sp>
      <p:pic>
        <p:nvPicPr>
          <p:cNvPr id="4" name="Picture 3">
            <a:extLst>
              <a:ext uri="{FF2B5EF4-FFF2-40B4-BE49-F238E27FC236}">
                <a16:creationId xmlns:a16="http://schemas.microsoft.com/office/drawing/2014/main" id="{1001B828-8941-E917-A4B0-5E6F5D0A9E03}"/>
              </a:ext>
            </a:extLst>
          </p:cNvPr>
          <p:cNvPicPr>
            <a:picLocks noChangeAspect="1"/>
          </p:cNvPicPr>
          <p:nvPr/>
        </p:nvPicPr>
        <p:blipFill>
          <a:blip r:embed="rId3"/>
          <a:stretch>
            <a:fillRect/>
          </a:stretch>
        </p:blipFill>
        <p:spPr>
          <a:xfrm>
            <a:off x="3913274" y="3758787"/>
            <a:ext cx="10461452" cy="5184797"/>
          </a:xfrm>
          <a:prstGeom prst="rect">
            <a:avLst/>
          </a:prstGeom>
        </p:spPr>
      </p:pic>
    </p:spTree>
    <p:extLst>
      <p:ext uri="{BB962C8B-B14F-4D97-AF65-F5344CB8AC3E}">
        <p14:creationId xmlns:p14="http://schemas.microsoft.com/office/powerpoint/2010/main" val="99944066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924</TotalTime>
  <Words>828</Words>
  <Application>Microsoft Office PowerPoint</Application>
  <PresentationFormat>Custom</PresentationFormat>
  <Paragraphs>88</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Noto Sans Symbols</vt:lpstr>
      <vt:lpstr>Times New Roman</vt:lpstr>
      <vt:lpstr>Candara</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hai</dc:creator>
  <cp:lastModifiedBy>Pavan Chaitanya</cp:lastModifiedBy>
  <cp:revision>6</cp:revision>
  <dcterms:created xsi:type="dcterms:W3CDTF">2006-08-16T00:00:00Z</dcterms:created>
  <dcterms:modified xsi:type="dcterms:W3CDTF">2024-12-03T05:03:43Z</dcterms:modified>
</cp:coreProperties>
</file>