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7" r:id="rId3"/>
    <p:sldId id="257" r:id="rId4"/>
    <p:sldId id="259" r:id="rId5"/>
    <p:sldId id="262" r:id="rId6"/>
    <p:sldId id="263" r:id="rId7"/>
    <p:sldId id="261" r:id="rId8"/>
    <p:sldId id="264" r:id="rId9"/>
    <p:sldId id="265" r:id="rId10"/>
    <p:sldId id="269" r:id="rId11"/>
    <p:sldId id="270" r:id="rId12"/>
    <p:sldId id="266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9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7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3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4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9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EE9-4B45-442E-83CB-D9C61317F5FA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4333-9581-49AF-A031-C77BFB027F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2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Conformal Bootstrap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Philip Clarke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22753" y="2413098"/>
                <a:ext cx="3346494" cy="94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𝑂𝑃𝐸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𝜙𝜙𝜃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GB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53" y="2413098"/>
                <a:ext cx="3346494" cy="941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6129" y="1286521"/>
                <a:ext cx="9679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We still have freedom in choosing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 smtClean="0"/>
                  <a:t>; we can use this to create a </a:t>
                </a:r>
                <a:r>
                  <a:rPr lang="en-GB" sz="2400" dirty="0" smtClean="0">
                    <a:solidFill>
                      <a:srgbClr val="FF0000"/>
                    </a:solidFill>
                  </a:rPr>
                  <a:t>vector</a:t>
                </a:r>
                <a:r>
                  <a:rPr lang="en-GB" sz="2400" dirty="0" smtClean="0"/>
                  <a:t> of quantities which should all sum to zero with positive coefficients.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29" y="1286521"/>
                <a:ext cx="9679743" cy="830997"/>
              </a:xfrm>
              <a:prstGeom prst="rect">
                <a:avLst/>
              </a:prstGeom>
              <a:blipFill>
                <a:blip r:embed="rId3"/>
                <a:stretch>
                  <a:fillRect l="-819" t="-5882" r="-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80062" y="3649833"/>
            <a:ext cx="8431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This was the insight of Rattazzi, </a:t>
            </a:r>
            <a:r>
              <a:rPr lang="en-GB" sz="2400" dirty="0" err="1"/>
              <a:t>Rychkov</a:t>
            </a:r>
            <a:r>
              <a:rPr lang="en-GB" sz="2400" dirty="0"/>
              <a:t>, </a:t>
            </a:r>
            <a:r>
              <a:rPr lang="en-GB" sz="2400" dirty="0" err="1"/>
              <a:t>Tonni</a:t>
            </a:r>
            <a:r>
              <a:rPr lang="en-GB" sz="2400" dirty="0"/>
              <a:t> and </a:t>
            </a:r>
            <a:r>
              <a:rPr lang="en-GB" sz="2400" dirty="0" err="1"/>
              <a:t>Vichi</a:t>
            </a:r>
            <a:r>
              <a:rPr lang="en-GB" sz="2400" dirty="0"/>
              <a:t> in 2008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This formulation translates the problem into one amenable to methods such as linear programming.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4424" y="1461360"/>
            <a:ext cx="4611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Undergrad project: </a:t>
            </a:r>
          </a:p>
          <a:p>
            <a:endParaRPr lang="en-GB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understand theory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calculate example of 4-pt correlator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use </a:t>
            </a:r>
            <a:r>
              <a:rPr lang="en-GB" sz="2400" dirty="0" err="1" smtClean="0"/>
              <a:t>JuliBootS</a:t>
            </a:r>
            <a:r>
              <a:rPr lang="en-GB" sz="2400" dirty="0" smtClean="0"/>
              <a:t> software to generate bounds shown</a:t>
            </a:r>
            <a:r>
              <a:rPr lang="en-GB" sz="2400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t="4876" r="5648" b="6031"/>
          <a:stretch/>
        </p:blipFill>
        <p:spPr>
          <a:xfrm>
            <a:off x="5760721" y="1005840"/>
            <a:ext cx="6076604" cy="4696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636385" y="5729642"/>
                <a:ext cx="499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85" y="5729642"/>
                <a:ext cx="4993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82257" y="3169520"/>
                <a:ext cx="478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57" y="3169520"/>
                <a:ext cx="478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938655" y="3538852"/>
            <a:ext cx="220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Allowed region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42073" y="2108950"/>
            <a:ext cx="229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Excluded</a:t>
            </a:r>
            <a:r>
              <a:rPr lang="en-GB" dirty="0" smtClean="0"/>
              <a:t> </a:t>
            </a:r>
            <a:r>
              <a:rPr lang="en-GB" sz="2400" dirty="0" smtClean="0"/>
              <a:t>region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28670" y="6098974"/>
            <a:ext cx="4540706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Equivalent plot for 3D due to El-</a:t>
            </a:r>
            <a:r>
              <a:rPr lang="en-GB" dirty="0" err="1" smtClean="0"/>
              <a:t>Showk</a:t>
            </a:r>
            <a:r>
              <a:rPr lang="en-GB" dirty="0" smtClean="0"/>
              <a:t>, </a:t>
            </a:r>
            <a:r>
              <a:rPr lang="en-GB" dirty="0" err="1" smtClean="0"/>
              <a:t>Paulos</a:t>
            </a:r>
            <a:r>
              <a:rPr lang="en-GB" dirty="0" smtClean="0"/>
              <a:t>, Poland,</a:t>
            </a:r>
            <a:r>
              <a:rPr lang="en-GB" dirty="0"/>
              <a:t> </a:t>
            </a:r>
            <a:r>
              <a:rPr lang="en-GB" dirty="0" err="1" smtClean="0"/>
              <a:t>Rychkov</a:t>
            </a:r>
            <a:r>
              <a:rPr lang="en-GB" dirty="0" smtClean="0"/>
              <a:t>, Simmons-</a:t>
            </a:r>
            <a:r>
              <a:rPr lang="en-GB" dirty="0" err="1" smtClean="0"/>
              <a:t>Duffin</a:t>
            </a:r>
            <a:r>
              <a:rPr lang="en-GB" dirty="0" smtClean="0"/>
              <a:t>, </a:t>
            </a:r>
            <a:r>
              <a:rPr lang="en-GB" dirty="0" err="1" smtClean="0"/>
              <a:t>Vichi</a:t>
            </a:r>
            <a:r>
              <a:rPr lang="en-GB" dirty="0" smtClean="0"/>
              <a:t> (2012)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4424" y="6098974"/>
            <a:ext cx="483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am very grateful to </a:t>
            </a:r>
            <a:r>
              <a:rPr lang="en-GB" dirty="0" err="1"/>
              <a:t>Prof.</a:t>
            </a:r>
            <a:r>
              <a:rPr lang="en-GB" dirty="0"/>
              <a:t> </a:t>
            </a:r>
            <a:r>
              <a:rPr lang="en-GB" dirty="0" err="1"/>
              <a:t>Dmytro</a:t>
            </a:r>
            <a:r>
              <a:rPr lang="en-GB" dirty="0"/>
              <a:t> </a:t>
            </a:r>
            <a:r>
              <a:rPr lang="en-GB" dirty="0" err="1" smtClean="0"/>
              <a:t>Volin</a:t>
            </a:r>
            <a:r>
              <a:rPr lang="en-GB" dirty="0" smtClean="0"/>
              <a:t> for his guidance and enthusiasm throughout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87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0604" y="740601"/>
            <a:ext cx="465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symmetry only found in 2D, </a:t>
            </a:r>
          </a:p>
          <a:p>
            <a:r>
              <a:rPr lang="en-GB" sz="2400" dirty="0" smtClean="0"/>
              <a:t>one can classify the possible unitary </a:t>
            </a:r>
          </a:p>
          <a:p>
            <a:r>
              <a:rPr lang="en-GB" sz="2400" dirty="0" smtClean="0"/>
              <a:t>QFTs with conformal symmetry.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06949" y="3186144"/>
                <a:ext cx="17444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0.125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49" y="3186144"/>
                <a:ext cx="1744452" cy="830997"/>
              </a:xfrm>
              <a:prstGeom prst="rect">
                <a:avLst/>
              </a:prstGeom>
              <a:blipFill>
                <a:blip r:embed="rId2"/>
                <a:stretch>
                  <a:fillRect l="-1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90604" y="2171740"/>
            <a:ext cx="4854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example, the exact 2D </a:t>
            </a:r>
            <a:r>
              <a:rPr lang="en-GB" sz="2400" dirty="0" err="1" smtClean="0"/>
              <a:t>Ising</a:t>
            </a:r>
            <a:r>
              <a:rPr lang="en-GB" sz="2400" dirty="0" smtClean="0"/>
              <a:t> critical exponents are known: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t="4876" r="5648" b="6031"/>
          <a:stretch/>
        </p:blipFill>
        <p:spPr>
          <a:xfrm>
            <a:off x="5760721" y="1005840"/>
            <a:ext cx="6076604" cy="4696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636385" y="5729642"/>
                <a:ext cx="499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85" y="5729642"/>
                <a:ext cx="4993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82257" y="3169520"/>
                <a:ext cx="478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57" y="3169520"/>
                <a:ext cx="4784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90604" y="4195676"/>
            <a:ext cx="44701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Region </a:t>
            </a:r>
            <a:r>
              <a:rPr lang="en-GB" sz="2400" dirty="0"/>
              <a:t>shown </a:t>
            </a:r>
            <a:r>
              <a:rPr lang="en-GB" sz="2400" dirty="0" smtClean="0"/>
              <a:t>was the bootstrap state </a:t>
            </a:r>
            <a:r>
              <a:rPr lang="en-GB" sz="2400" dirty="0"/>
              <a:t>of the art in </a:t>
            </a:r>
            <a:r>
              <a:rPr lang="en-GB" sz="2400" dirty="0" smtClean="0"/>
              <a:t>2012; modern constraints are much tighter.</a:t>
            </a:r>
          </a:p>
          <a:p>
            <a:endParaRPr lang="en-GB" sz="2400" dirty="0"/>
          </a:p>
          <a:p>
            <a:r>
              <a:rPr lang="en-GB" sz="2400" dirty="0" smtClean="0"/>
              <a:t>Although, note the bound has already ‘found’ the </a:t>
            </a:r>
            <a:r>
              <a:rPr lang="en-GB" sz="2400" dirty="0" err="1" smtClean="0"/>
              <a:t>Ising</a:t>
            </a:r>
            <a:r>
              <a:rPr lang="en-GB" sz="2400" dirty="0" smtClean="0"/>
              <a:t> model.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8655" y="3538852"/>
            <a:ext cx="220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Allowed region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342073" y="2108950"/>
            <a:ext cx="229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Excluded</a:t>
            </a:r>
            <a:r>
              <a:rPr lang="en-GB" dirty="0" smtClean="0"/>
              <a:t> </a:t>
            </a:r>
            <a:r>
              <a:rPr lang="en-GB" sz="2400" dirty="0" smtClean="0"/>
              <a:t>region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528670" y="6098974"/>
            <a:ext cx="4540706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Equivalent plot for 3D due to El-</a:t>
            </a:r>
            <a:r>
              <a:rPr lang="en-GB" dirty="0" err="1" smtClean="0"/>
              <a:t>Showk</a:t>
            </a:r>
            <a:r>
              <a:rPr lang="en-GB" dirty="0" smtClean="0"/>
              <a:t>, </a:t>
            </a:r>
            <a:r>
              <a:rPr lang="en-GB" dirty="0" err="1" smtClean="0"/>
              <a:t>Paulos</a:t>
            </a:r>
            <a:r>
              <a:rPr lang="en-GB" dirty="0" smtClean="0"/>
              <a:t>, Poland,</a:t>
            </a:r>
            <a:r>
              <a:rPr lang="en-GB" dirty="0"/>
              <a:t> </a:t>
            </a:r>
            <a:r>
              <a:rPr lang="en-GB" dirty="0" err="1" smtClean="0"/>
              <a:t>Rychkov</a:t>
            </a:r>
            <a:r>
              <a:rPr lang="en-GB" dirty="0" smtClean="0"/>
              <a:t>, Simmons-</a:t>
            </a:r>
            <a:r>
              <a:rPr lang="en-GB" dirty="0" err="1" smtClean="0"/>
              <a:t>Duffin</a:t>
            </a:r>
            <a:r>
              <a:rPr lang="en-GB" dirty="0" smtClean="0"/>
              <a:t>, </a:t>
            </a:r>
            <a:r>
              <a:rPr lang="en-GB" dirty="0" err="1" smtClean="0"/>
              <a:t>Vichi</a:t>
            </a:r>
            <a:r>
              <a:rPr lang="en-GB" dirty="0" smtClean="0"/>
              <a:t> (2012)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1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9" r="52727"/>
          <a:stretch/>
        </p:blipFill>
        <p:spPr>
          <a:xfrm>
            <a:off x="5187141" y="507075"/>
            <a:ext cx="6375385" cy="4721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8435" y="5881407"/>
            <a:ext cx="426340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Kosa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Poland, Simmons-</a:t>
            </a:r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Duffin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GB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Vichi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(2015)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03757" y="5228705"/>
                <a:ext cx="618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Bounds on scaling dimensions for 3D CFTs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symmetry 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7" y="5228705"/>
                <a:ext cx="6185348" cy="369332"/>
              </a:xfrm>
              <a:prstGeom prst="rect">
                <a:avLst/>
              </a:prstGeom>
              <a:blipFill>
                <a:blip r:embed="rId3"/>
                <a:stretch>
                  <a:fillRect l="-88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80902" y="1246909"/>
            <a:ext cx="3549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Improvements: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Using correlators of non-identical operators.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Better </a:t>
            </a:r>
            <a:r>
              <a:rPr lang="en-GB" sz="2400" dirty="0" err="1" smtClean="0"/>
              <a:t>numerics</a:t>
            </a:r>
            <a:r>
              <a:rPr lang="en-GB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Taking further symmetry into account.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7773" y="3044280"/>
            <a:ext cx="2736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Thank you!</a:t>
            </a:r>
            <a:endParaRPr lang="en-GB" sz="44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720" y="1166843"/>
            <a:ext cx="7528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The aim of this talk is to outline the methods of the conformal bootstrap.</a:t>
            </a:r>
          </a:p>
          <a:p>
            <a:pPr algn="ctr"/>
            <a:endParaRPr lang="en-GB" sz="2400" dirty="0" smtClean="0"/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In the last decade the bootstrap has</a:t>
            </a:r>
          </a:p>
          <a:p>
            <a:pPr algn="ctr"/>
            <a:r>
              <a:rPr lang="en-GB" sz="2400" dirty="0" smtClean="0"/>
              <a:t>accelerated progress in exploring quantum field theories that describe physics with conformal symmetry, CFTs.</a:t>
            </a:r>
          </a:p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For example, this has resulted in the most precise </a:t>
            </a:r>
          </a:p>
          <a:p>
            <a:pPr algn="ctr"/>
            <a:r>
              <a:rPr lang="en-GB" sz="2400" dirty="0" smtClean="0"/>
              <a:t>predictions to date of the behaviour of physical quantities at certain phase transitions.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4424" y="1147262"/>
            <a:ext cx="4611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bootstrap method constrains the space of possible CFTs.</a:t>
            </a:r>
          </a:p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</a:t>
            </a:r>
            <a:r>
              <a:rPr lang="en-GB" sz="2400" dirty="0" smtClean="0"/>
              <a:t>umerical but non-perturbative.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</a:t>
            </a:r>
            <a:r>
              <a:rPr lang="en-GB" sz="2400" dirty="0" smtClean="0"/>
              <a:t>pplicable in great generality.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t="4876" r="5648" b="6031"/>
          <a:stretch/>
        </p:blipFill>
        <p:spPr>
          <a:xfrm>
            <a:off x="5760721" y="1005840"/>
            <a:ext cx="6076604" cy="4696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636385" y="5729642"/>
                <a:ext cx="499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85" y="5729642"/>
                <a:ext cx="4993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82257" y="3169520"/>
                <a:ext cx="478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57" y="3169520"/>
                <a:ext cx="478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938655" y="3538852"/>
            <a:ext cx="220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Allowed region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342073" y="2108950"/>
            <a:ext cx="229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Excluded</a:t>
            </a:r>
            <a:r>
              <a:rPr lang="en-GB" dirty="0" smtClean="0"/>
              <a:t> </a:t>
            </a:r>
            <a:r>
              <a:rPr lang="en-GB" sz="2400" dirty="0" smtClean="0"/>
              <a:t>region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28670" y="6098974"/>
            <a:ext cx="4540706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Equivalent plot for 3D due to El-</a:t>
            </a:r>
            <a:r>
              <a:rPr lang="en-GB" dirty="0" err="1" smtClean="0"/>
              <a:t>Showk</a:t>
            </a:r>
            <a:r>
              <a:rPr lang="en-GB" dirty="0" smtClean="0"/>
              <a:t>, </a:t>
            </a:r>
            <a:r>
              <a:rPr lang="en-GB" dirty="0" err="1" smtClean="0"/>
              <a:t>Paulos</a:t>
            </a:r>
            <a:r>
              <a:rPr lang="en-GB" dirty="0" smtClean="0"/>
              <a:t>, Poland,</a:t>
            </a:r>
            <a:r>
              <a:rPr lang="en-GB" dirty="0"/>
              <a:t> </a:t>
            </a:r>
            <a:r>
              <a:rPr lang="en-GB" dirty="0" err="1" smtClean="0"/>
              <a:t>Rychkov</a:t>
            </a:r>
            <a:r>
              <a:rPr lang="en-GB" dirty="0" smtClean="0"/>
              <a:t>, Simmons-</a:t>
            </a:r>
            <a:r>
              <a:rPr lang="en-GB" dirty="0" err="1" smtClean="0"/>
              <a:t>Duffin</a:t>
            </a:r>
            <a:r>
              <a:rPr lang="en-GB" dirty="0" smtClean="0"/>
              <a:t>, </a:t>
            </a:r>
            <a:r>
              <a:rPr lang="en-GB" dirty="0" err="1" smtClean="0"/>
              <a:t>Vichi</a:t>
            </a:r>
            <a:r>
              <a:rPr lang="en-GB" dirty="0" smtClean="0"/>
              <a:t> (2012)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4424" y="4030549"/>
            <a:ext cx="466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  <a:r>
              <a:rPr lang="en-GB" sz="2400" dirty="0" smtClean="0"/>
              <a:t>he plot shows a bound on the properties of the fields present in the 2D critical </a:t>
            </a:r>
            <a:r>
              <a:rPr lang="en-GB" sz="2400" dirty="0" err="1" smtClean="0"/>
              <a:t>Ising</a:t>
            </a:r>
            <a:r>
              <a:rPr lang="en-GB" sz="2400" dirty="0" smtClean="0"/>
              <a:t> model. We’ll be a bit more precise later.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24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51" y="1431577"/>
            <a:ext cx="1830667" cy="17196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92093" y="3446276"/>
                <a:ext cx="3678382" cy="1036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093" y="3446276"/>
                <a:ext cx="3678382" cy="103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26974" y="5202336"/>
                <a:ext cx="6358197" cy="859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74" y="5202336"/>
                <a:ext cx="6358197" cy="859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4180" y="3364554"/>
                <a:ext cx="485715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Under these transformations,</a:t>
                </a:r>
                <a:r>
                  <a:rPr lang="en-GB" sz="2400" i="1" dirty="0" smtClean="0"/>
                  <a:t> </a:t>
                </a:r>
                <a:r>
                  <a:rPr lang="en-GB" sz="2400" i="1" dirty="0" smtClean="0">
                    <a:solidFill>
                      <a:srgbClr val="C00000"/>
                    </a:solidFill>
                  </a:rPr>
                  <a:t>primary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dirty="0" smtClean="0">
                    <a:solidFill>
                      <a:srgbClr val="C00000"/>
                    </a:solidFill>
                  </a:rPr>
                  <a:t>operators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GB" sz="2400" dirty="0" smtClean="0"/>
                  <a:t>transform with a factor of the Jacobian.</a:t>
                </a:r>
              </a:p>
              <a:p>
                <a:pPr algn="ctr"/>
                <a:r>
                  <a:rPr lang="en-GB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2400" dirty="0"/>
                  <a:t> is the </a:t>
                </a:r>
                <a:r>
                  <a:rPr lang="en-GB" sz="2400" i="1" dirty="0" smtClean="0">
                    <a:solidFill>
                      <a:srgbClr val="0070C0"/>
                    </a:solidFill>
                  </a:rPr>
                  <a:t>scaling dimension</a:t>
                </a:r>
                <a:r>
                  <a:rPr lang="en-GB" sz="2400" dirty="0" smtClean="0"/>
                  <a:t> </a:t>
                </a:r>
                <a:r>
                  <a:rPr lang="en-GB" sz="2400" dirty="0"/>
                  <a:t>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 smtClean="0"/>
                  <a:t>)</a:t>
                </a:r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0" y="3364554"/>
                <a:ext cx="4857158" cy="1569660"/>
              </a:xfrm>
              <a:prstGeom prst="rect">
                <a:avLst/>
              </a:prstGeom>
              <a:blipFill>
                <a:blip r:embed="rId5"/>
                <a:stretch>
                  <a:fillRect t="-3113" r="-125"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11058" y="1718989"/>
            <a:ext cx="4343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Conformal transformations change the coordinates in a way that preserves angles.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36565" y="5176605"/>
            <a:ext cx="4092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Demanding covariance fixes the form of the 3-pt function.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26160" y="619871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Basics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443" y="717992"/>
            <a:ext cx="59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4-pt is not so easy, but this is a good thing.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95653" y="2528986"/>
                <a:ext cx="1508762" cy="83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53" y="2528986"/>
                <a:ext cx="1508762" cy="837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63705" y="2528986"/>
                <a:ext cx="1594448" cy="83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05" y="2528986"/>
                <a:ext cx="1594448" cy="837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45085" y="2210776"/>
            <a:ext cx="4088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Now have enough points to construct </a:t>
            </a:r>
            <a:r>
              <a:rPr lang="en-GB" sz="2400" i="1" dirty="0" smtClean="0">
                <a:solidFill>
                  <a:srgbClr val="0070C0"/>
                </a:solidFill>
              </a:rPr>
              <a:t>conformal invariants</a:t>
            </a:r>
            <a:r>
              <a:rPr lang="en-GB" sz="2400" dirty="0" smtClean="0"/>
              <a:t>, on which we could have complicated dependence.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50250" y="1465929"/>
                <a:ext cx="8291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/>
                  <a:t>Let’s just consider identical operators: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50" y="1465929"/>
                <a:ext cx="8291501" cy="461665"/>
              </a:xfrm>
              <a:prstGeom prst="rect">
                <a:avLst/>
              </a:prstGeom>
              <a:blipFill>
                <a:blip r:embed="rId4"/>
                <a:stretch>
                  <a:fillRect l="-117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45085" y="4028495"/>
            <a:ext cx="441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progress, we expand products: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48809" y="3838606"/>
                <a:ext cx="45965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809" y="3838606"/>
                <a:ext cx="4596578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87741" y="5030218"/>
                <a:ext cx="7037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T</a:t>
                </a:r>
                <a:r>
                  <a:rPr lang="en-GB" sz="2400" dirty="0" smtClean="0"/>
                  <a:t>he sum is over primary operators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400" dirty="0" smtClean="0"/>
                  <a:t>; it is called the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operator product expansion</a:t>
                </a:r>
                <a:r>
                  <a:rPr lang="en-GB" sz="2400" dirty="0" smtClean="0"/>
                  <a:t>, or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OPE</a:t>
                </a:r>
                <a:r>
                  <a:rPr lang="en-GB" sz="2400" dirty="0" smtClean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741" y="5030218"/>
                <a:ext cx="7037647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31620" y="6007418"/>
            <a:ext cx="7549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This turns an n-</a:t>
            </a:r>
            <a:r>
              <a:rPr lang="en-GB" sz="2400" dirty="0" err="1" smtClean="0"/>
              <a:t>pt</a:t>
            </a:r>
            <a:r>
              <a:rPr lang="en-GB" sz="2400" dirty="0" smtClean="0"/>
              <a:t> function into a sum of (n-1)-</a:t>
            </a:r>
            <a:r>
              <a:rPr lang="en-GB" sz="2400" dirty="0" err="1" smtClean="0"/>
              <a:t>pt</a:t>
            </a:r>
            <a:r>
              <a:rPr lang="en-GB" sz="2400" dirty="0" smtClean="0"/>
              <a:t> functions!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665" y="325890"/>
            <a:ext cx="9043631" cy="193899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GB" sz="2400" dirty="0" smtClean="0"/>
              <a:t>But which pairs to expand?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It shouldn’t matter; we should get the same result regardless.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This is the consistency condition leveraged by the conformal bootstrap.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58561" y="2643160"/>
            <a:ext cx="848783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Main </a:t>
            </a:r>
            <a:r>
              <a:rPr lang="en-GB" sz="2400" dirty="0"/>
              <a:t>idea: demanding this mathematical consistency </a:t>
            </a:r>
          </a:p>
          <a:p>
            <a:pPr algn="ctr"/>
            <a:r>
              <a:rPr lang="en-GB" sz="2400" dirty="0"/>
              <a:t>constrains the space </a:t>
            </a:r>
            <a:r>
              <a:rPr lang="en-GB" sz="2400" dirty="0" smtClean="0"/>
              <a:t>of possible </a:t>
            </a:r>
            <a:r>
              <a:rPr lang="en-GB" sz="2400" dirty="0"/>
              <a:t>conformal quantum field theories</a:t>
            </a:r>
            <a:r>
              <a:rPr lang="en-GB" sz="2400" dirty="0" smtClean="0"/>
              <a:t>.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515588" y="4875735"/>
            <a:ext cx="1820488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Consistency</a:t>
            </a:r>
          </a:p>
          <a:p>
            <a:r>
              <a:rPr lang="en-GB" sz="2400" dirty="0" smtClean="0"/>
              <a:t>conditions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6372" y="4877653"/>
                <a:ext cx="1355175" cy="86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CFT data</a:t>
                </a:r>
              </a:p>
              <a:p>
                <a:r>
                  <a:rPr lang="en-GB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GB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400" dirty="0" smtClean="0"/>
                  <a:t>)</a:t>
                </a:r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72" y="4877653"/>
                <a:ext cx="1355175" cy="860748"/>
              </a:xfrm>
              <a:prstGeom prst="rect">
                <a:avLst/>
              </a:prstGeom>
              <a:blipFill>
                <a:blip r:embed="rId2"/>
                <a:stretch>
                  <a:fillRect l="-6222" t="-4895" r="-444" b="-1188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08170" y="4892529"/>
            <a:ext cx="201612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All correlators between fields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85957" y="5332923"/>
            <a:ext cx="17868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1347" y="4813110"/>
            <a:ext cx="163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D=2: 1980’s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3262" y="5332923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D&gt;2: 2008 on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7750" y="4828715"/>
            <a:ext cx="98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1980’s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27611" y="5924107"/>
            <a:ext cx="257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(Using the conformal algebra)</a:t>
            </a:r>
            <a:endParaRPr lang="en-GB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16930" y="5323534"/>
            <a:ext cx="17868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5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91901" y="1465656"/>
                <a:ext cx="7041351" cy="94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𝑂𝑃𝐸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𝜙𝜙𝜃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24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901" y="1465656"/>
                <a:ext cx="7041351" cy="941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142" y="4145011"/>
                <a:ext cx="9993671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b="0" dirty="0" smtClean="0"/>
                  <a:t>We control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GB" sz="2400" dirty="0" smtClean="0"/>
                  <a:t>, and know the </a:t>
                </a:r>
                <a:r>
                  <a:rPr lang="en-GB" sz="2400" dirty="0"/>
                  <a:t>“conformal blocks”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2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We have no idea which operators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400" dirty="0" smtClean="0"/>
                  <a:t> actually appear in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𝜙𝜙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𝑂𝑃𝐸</m:t>
                    </m:r>
                  </m:oMath>
                </a14:m>
                <a:r>
                  <a:rPr lang="en-GB" sz="2400" dirty="0" smtClean="0"/>
                  <a:t>, so we don’t know the 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GB" sz="2400" dirty="0" smtClean="0"/>
                  <a:t>) and the spins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GB" sz="2400" dirty="0" smtClean="0"/>
                  <a:t>) to input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sz="2400" dirty="0" smtClean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42" y="4145011"/>
                <a:ext cx="9993671" cy="1646605"/>
              </a:xfrm>
              <a:prstGeom prst="rect">
                <a:avLst/>
              </a:prstGeom>
              <a:blipFill>
                <a:blip r:embed="rId3"/>
                <a:stretch>
                  <a:fillRect l="-793" t="-2593" r="-244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49770" y="2698846"/>
            <a:ext cx="347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/>
              <a:t>Positive, real numbers</a:t>
            </a:r>
          </a:p>
          <a:p>
            <a:pPr algn="ctr"/>
            <a:r>
              <a:rPr lang="en-GB" sz="2400" dirty="0" smtClean="0"/>
              <a:t>(we saw these in the 3-pt)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32886" y="2209927"/>
            <a:ext cx="245533" cy="48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85581" y="2698461"/>
            <a:ext cx="317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Known function, with some unknown inputs.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875" y="1621628"/>
            <a:ext cx="281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actual condition: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32886" y="648348"/>
            <a:ext cx="306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So, how do we do this?</a:t>
            </a:r>
            <a:endParaRPr lang="en-GB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022019" y="2209927"/>
            <a:ext cx="245533" cy="488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13249" y="631768"/>
            <a:ext cx="213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Next, we guess.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134" y="1758451"/>
            <a:ext cx="329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Let’s </a:t>
            </a:r>
            <a:r>
              <a:rPr lang="en-GB" sz="2400" dirty="0" smtClean="0"/>
              <a:t>shrink the notation: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3549" y="3027994"/>
                <a:ext cx="10124902" cy="3231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We know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400" dirty="0" smtClean="0"/>
                  <a:t>, even if we don’t know what to input into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400" dirty="0" smtClean="0"/>
                  <a:t>.</a:t>
                </a:r>
              </a:p>
              <a:p>
                <a:pPr algn="ctr"/>
                <a:endParaRPr lang="en-GB" sz="2400" dirty="0"/>
              </a:p>
              <a:p>
                <a:pPr algn="ctr"/>
                <a:r>
                  <a:rPr lang="en-GB" sz="2400" dirty="0" smtClean="0"/>
                  <a:t>We also </a:t>
                </a:r>
                <a:r>
                  <a:rPr lang="en-GB" sz="2400" dirty="0"/>
                  <a:t>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is </a:t>
                </a:r>
                <a:r>
                  <a:rPr lang="en-GB" sz="2400" dirty="0" smtClean="0"/>
                  <a:t>positive; this immediately means that </a:t>
                </a:r>
              </a:p>
              <a:p>
                <a:pPr algn="ctr"/>
                <a:r>
                  <a:rPr lang="en-GB" sz="2400" dirty="0" smtClean="0"/>
                  <a:t>given a CFT containing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 smtClean="0"/>
                  <a:t>,</a:t>
                </a:r>
              </a:p>
              <a:p>
                <a:pPr algn="ctr"/>
                <a:endParaRPr lang="en-GB" sz="2400" dirty="0" smtClean="0"/>
              </a:p>
              <a:p>
                <a:pPr algn="ctr"/>
                <a:r>
                  <a:rPr lang="en-GB" sz="2400" i="1" dirty="0" smtClean="0"/>
                  <a:t>there must also be at least one primary operator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400" i="1" dirty="0" smtClean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2400" i="1" dirty="0" smtClean="0"/>
                  <a:t> is negative</a:t>
                </a:r>
                <a:r>
                  <a:rPr lang="en-GB" sz="2400" dirty="0" smtClean="0"/>
                  <a:t>.</a:t>
                </a:r>
              </a:p>
              <a:p>
                <a:pPr algn="ctr"/>
                <a:endParaRPr lang="en-GB" sz="2400" dirty="0"/>
              </a:p>
              <a:p>
                <a:pPr algn="ctr"/>
                <a:r>
                  <a:rPr lang="en-GB" sz="2400" dirty="0" smtClean="0"/>
                  <a:t>We have learned something!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49" y="3027994"/>
                <a:ext cx="10124902" cy="3231910"/>
              </a:xfrm>
              <a:prstGeom prst="rect">
                <a:avLst/>
              </a:prstGeom>
              <a:blipFill>
                <a:blip r:embed="rId2"/>
                <a:stretch>
                  <a:fillRect t="-1509" b="-3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0082" y="1590136"/>
                <a:ext cx="3191836" cy="94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𝑂𝑃𝐸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𝜙𝜙𝜃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82" y="1590136"/>
                <a:ext cx="3191836" cy="941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7632" y="2975959"/>
            <a:ext cx="7473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That was a naïve example of how we could use this constraint, but the strategy is clear: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Certain assumptions about the spectrum of primary operators can be shown to be inconsistent with the above constraint, ruling out swathes of possible CFTs.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00082" y="1590136"/>
                <a:ext cx="3191836" cy="94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𝑂𝑃𝐸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𝜙𝜙𝜃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82" y="1590136"/>
                <a:ext cx="3191836" cy="941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699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Conformal 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Conformal Bootstrap</dc:title>
  <dc:creator>P. Clarke</dc:creator>
  <cp:lastModifiedBy>P. Clarke</cp:lastModifiedBy>
  <cp:revision>139</cp:revision>
  <dcterms:created xsi:type="dcterms:W3CDTF">2017-01-21T11:56:59Z</dcterms:created>
  <dcterms:modified xsi:type="dcterms:W3CDTF">2017-02-11T20:12:50Z</dcterms:modified>
</cp:coreProperties>
</file>