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5" r:id="rId5"/>
    <p:sldId id="263" r:id="rId6"/>
    <p:sldId id="266" r:id="rId7"/>
    <p:sldId id="267" r:id="rId8"/>
    <p:sldId id="264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962"/>
    <a:srgbClr val="1D1D1A"/>
    <a:srgbClr val="D7A96D"/>
    <a:srgbClr val="EFBB79"/>
    <a:srgbClr val="D9D9D9"/>
    <a:srgbClr val="ECE9EF"/>
    <a:srgbClr val="D5D9E4"/>
    <a:srgbClr val="DFE1E6"/>
    <a:srgbClr val="EAE8ED"/>
    <a:srgbClr val="D5D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EFCBB-153D-1C43-BD2F-769B0BC97D24}" v="233" dt="2020-07-15T05:27:45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>
        <p:scale>
          <a:sx n="88" d="100"/>
          <a:sy n="88" d="100"/>
        </p:scale>
        <p:origin x="2344" y="1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FF24C-3C6F-B740-BBB4-1ADBA973B2A9}" type="datetimeFigureOut">
              <a:rPr lang="en-AE" smtClean="0"/>
              <a:t>7/14/20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56260-B331-BA42-B552-89F607A4BA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8561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56260-B331-BA42-B552-89F607A4BA22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2187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56260-B331-BA42-B552-89F607A4BA22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960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56260-B331-BA42-B552-89F607A4BA22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8667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56260-B331-BA42-B552-89F607A4BA22}" type="slidenum">
              <a:rPr lang="en-AE" smtClean="0"/>
              <a:t>9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3211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9ABE86-F93F-F447-9EAB-A369C8FF4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1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B44EC-AA10-2748-93B0-D3E9C6E19D93}"/>
              </a:ext>
            </a:extLst>
          </p:cNvPr>
          <p:cNvSpPr/>
          <p:nvPr userDrawn="1"/>
        </p:nvSpPr>
        <p:spPr>
          <a:xfrm>
            <a:off x="0" y="3109"/>
            <a:ext cx="12192000" cy="2101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DB27AD2C-AB83-DA42-9DC3-9A77151B4E4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60468" y="2645280"/>
            <a:ext cx="5027613" cy="1200150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solidFill>
                  <a:srgbClr val="FEFFFE"/>
                </a:solidFill>
                <a:latin typeface="Yikes" pitchFamily="2" charset="0"/>
              </a:defRPr>
            </a:lvl1pPr>
          </a:lstStyle>
          <a:p>
            <a:pPr lvl="0"/>
            <a:r>
              <a:rPr lang="en-AE" dirty="0"/>
              <a:t>heading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3FD9501D-B31C-1A4B-BBA1-CC2BC40DB29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660468" y="3245355"/>
            <a:ext cx="5027613" cy="1200150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solidFill>
                  <a:srgbClr val="C39962"/>
                </a:solidFill>
                <a:latin typeface="Yikes" pitchFamily="2" charset="0"/>
              </a:defRPr>
            </a:lvl1pPr>
          </a:lstStyle>
          <a:p>
            <a:pPr lvl="0"/>
            <a:r>
              <a:rPr lang="en-AE" dirty="0"/>
              <a:t>heading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07CD0C-2E9C-204B-ADE9-ECD0B55298AA}"/>
              </a:ext>
            </a:extLst>
          </p:cNvPr>
          <p:cNvSpPr/>
          <p:nvPr userDrawn="1"/>
        </p:nvSpPr>
        <p:spPr>
          <a:xfrm>
            <a:off x="5773332" y="1759272"/>
            <a:ext cx="645335" cy="645335"/>
          </a:xfrm>
          <a:prstGeom prst="ellipse">
            <a:avLst/>
          </a:prstGeom>
          <a:solidFill>
            <a:srgbClr val="C39962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B61965E-7201-2740-BD12-A550FC7F3B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73332" y="1862859"/>
            <a:ext cx="637706" cy="482384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SF Pro Display Light" pitchFamily="2" charset="0"/>
                <a:ea typeface="SF Pro Display Light" pitchFamily="2" charset="0"/>
                <a:cs typeface="SF Pro Display Light" pitchFamily="2" charset="0"/>
              </a:defRPr>
            </a:lvl1pPr>
          </a:lstStyle>
          <a:p>
            <a:pPr lvl="0"/>
            <a:r>
              <a:rPr lang="en-A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023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342F-349C-BC45-ABEF-B4AD5775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22DAF-B14D-C044-A192-FFCCDD171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FE82A-4A14-1242-9072-0BACCA43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A7-AC14-1B4B-99E6-DB0A723F9F0B}" type="datetimeFigureOut">
              <a:rPr lang="en-AE" smtClean="0"/>
              <a:t>7/14/20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E71A-807C-0F4B-96F2-CB162825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BF1A8-02A4-074A-B379-45B46E3E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68F8-BEC1-BF45-86F1-EAB4056F54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3657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6A340-6D62-124C-92F2-107EC1202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C1503-2C7A-E741-BDC8-8739289EB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556-4912-5946-A4C5-DC4BB3D3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A7-AC14-1B4B-99E6-DB0A723F9F0B}" type="datetimeFigureOut">
              <a:rPr lang="en-AE" smtClean="0"/>
              <a:t>7/14/20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BD3B-8A30-B545-B877-945B0388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03245-FF42-2945-90E2-A05880BE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68F8-BEC1-BF45-86F1-EAB4056F54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37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D39C-5672-E843-BD98-AB90BABA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768B-FEA4-364B-A5D4-15D99026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0E9C-2C03-8B4A-9418-AA2E09A7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A7-AC14-1B4B-99E6-DB0A723F9F0B}" type="datetimeFigureOut">
              <a:rPr lang="en-AE" smtClean="0"/>
              <a:t>7/14/20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4B976-9158-D048-9A96-E2C5B00A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32C3-247F-204C-8709-C3DC52C8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68F8-BEC1-BF45-86F1-EAB4056F54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5018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6229-6376-9D4F-82AA-8FF46F9B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2F2C4-46CE-934E-9235-333B01FE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F531-86E3-9E4B-9A29-34B38293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A7-AC14-1B4B-99E6-DB0A723F9F0B}" type="datetimeFigureOut">
              <a:rPr lang="en-AE" smtClean="0"/>
              <a:t>7/14/20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BFBC2-5799-CB4A-8C44-F95FB482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2B59-642C-AA49-8DD4-D5253AF7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68F8-BEC1-BF45-86F1-EAB4056F54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9411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C773-516A-6947-A1C4-5C68A1DA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65B2-1436-6243-98A6-554F3B2BE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371D8-481A-4B42-A6D1-2595C384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30D6B-E0B0-B445-ACD2-A1142CA2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A7-AC14-1B4B-99E6-DB0A723F9F0B}" type="datetimeFigureOut">
              <a:rPr lang="en-AE" smtClean="0"/>
              <a:t>7/14/20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284A8-C137-F145-9DCA-88433D31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6EE66-8BBC-0646-8CE8-9C35577F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68F8-BEC1-BF45-86F1-EAB4056F54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8939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3733-F7FE-ED49-A0D8-9972A814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74406-8CCB-7044-AEA6-DF95BCF5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79810-83AD-3E4C-87E3-0E305B73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1EB38-3BA7-D740-AEBF-36CAC9BA7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2BCED-B884-0A47-B4DB-8E4A4236C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F2EDB-E0B3-6C4E-B9E3-87C6E47E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A7-AC14-1B4B-99E6-DB0A723F9F0B}" type="datetimeFigureOut">
              <a:rPr lang="en-AE" smtClean="0"/>
              <a:t>7/14/20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727F8-7872-5E4C-8F2A-511300F0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F2CFE-0FAA-834C-934A-F98C12DD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68F8-BEC1-BF45-86F1-EAB4056F54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8730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4DC3-BC64-4248-A262-DF65C59D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BD5D2-40DB-FA46-B0AC-F6290924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A7-AC14-1B4B-99E6-DB0A723F9F0B}" type="datetimeFigureOut">
              <a:rPr lang="en-AE" smtClean="0"/>
              <a:t>7/14/20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F933E-492F-454C-BB43-EE519018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2F94D-9F44-3749-86AA-7F9A6E6C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68F8-BEC1-BF45-86F1-EAB4056F54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8800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EE093-2CF8-364D-8C9D-98446119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A7-AC14-1B4B-99E6-DB0A723F9F0B}" type="datetimeFigureOut">
              <a:rPr lang="en-AE" smtClean="0"/>
              <a:t>7/14/20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29477-D02C-5C4A-A898-67C222DE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383B4-3E53-3246-8F64-E6EA3EF1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68F8-BEC1-BF45-86F1-EAB4056F54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6140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7EB7-F80B-4A48-B753-97AC523E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2E4B-1F03-A84B-87D9-E6B0A94B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3F90-E3A1-1B45-A440-C094375F8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96A7B-23F1-B547-8677-2F7333ED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A7-AC14-1B4B-99E6-DB0A723F9F0B}" type="datetimeFigureOut">
              <a:rPr lang="en-AE" smtClean="0"/>
              <a:t>7/14/20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F696-CE82-614D-BE35-A3156848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8F7B9-31B9-754F-A4C2-F9BD1827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68F8-BEC1-BF45-86F1-EAB4056F54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4554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83B8-E4F3-3C40-9287-49B261DF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C4AEE-307A-C14E-9024-394A5DC3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62B84-5FBA-2F43-891E-F1AEA33AA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CBB20-9361-4548-803F-179B045C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A7-AC14-1B4B-99E6-DB0A723F9F0B}" type="datetimeFigureOut">
              <a:rPr lang="en-AE" smtClean="0"/>
              <a:t>7/14/20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1EDA-C492-8346-B812-D4F9586F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096E8-32C9-984E-A3C9-7499FD84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68F8-BEC1-BF45-86F1-EAB4056F54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1056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9ACBA-E66A-3442-BCE7-9A356A5C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D2C14-5E08-CB45-937C-12793EC5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8CDC4-9DF4-2249-A75D-68F6DE1C0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3FA7-AC14-1B4B-99E6-DB0A723F9F0B}" type="datetimeFigureOut">
              <a:rPr lang="en-AE" smtClean="0"/>
              <a:t>7/14/20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A4AA-5399-ED42-B1BA-1591C1B55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1BD5-5385-964C-8C0F-0F582F7C6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68F8-BEC1-BF45-86F1-EAB4056F54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517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4B538C-D4D4-DE43-A162-B4AC85DD86B0}"/>
              </a:ext>
            </a:extLst>
          </p:cNvPr>
          <p:cNvSpPr/>
          <p:nvPr/>
        </p:nvSpPr>
        <p:spPr>
          <a:xfrm>
            <a:off x="0" y="0"/>
            <a:ext cx="12192000" cy="6861674"/>
          </a:xfrm>
          <a:prstGeom prst="rect">
            <a:avLst/>
          </a:prstGeom>
          <a:solidFill>
            <a:srgbClr val="1D1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A906A-AA5A-FC48-82D2-336F43C5F9C4}"/>
              </a:ext>
            </a:extLst>
          </p:cNvPr>
          <p:cNvSpPr/>
          <p:nvPr/>
        </p:nvSpPr>
        <p:spPr>
          <a:xfrm>
            <a:off x="1990167" y="1277769"/>
            <a:ext cx="4894728" cy="4192121"/>
          </a:xfrm>
          <a:prstGeom prst="rect">
            <a:avLst/>
          </a:prstGeom>
          <a:noFill/>
          <a:ln w="28575">
            <a:solidFill>
              <a:srgbClr val="C39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331C13-6A0D-184E-944D-B58F0BB40B29}"/>
              </a:ext>
            </a:extLst>
          </p:cNvPr>
          <p:cNvSpPr/>
          <p:nvPr/>
        </p:nvSpPr>
        <p:spPr>
          <a:xfrm>
            <a:off x="806824" y="1755140"/>
            <a:ext cx="4894729" cy="3257550"/>
          </a:xfrm>
          <a:prstGeom prst="rect">
            <a:avLst/>
          </a:prstGeom>
          <a:solidFill>
            <a:srgbClr val="1D1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97917-26CB-BF45-B2F3-052415B79FAF}"/>
              </a:ext>
            </a:extLst>
          </p:cNvPr>
          <p:cNvSpPr txBox="1"/>
          <p:nvPr/>
        </p:nvSpPr>
        <p:spPr>
          <a:xfrm>
            <a:off x="1053877" y="1914616"/>
            <a:ext cx="4994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6000" dirty="0">
                <a:solidFill>
                  <a:schemeClr val="bg1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Customer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526C1-97D7-BF45-90FD-1379EE4C9441}"/>
              </a:ext>
            </a:extLst>
          </p:cNvPr>
          <p:cNvSpPr txBox="1"/>
          <p:nvPr/>
        </p:nvSpPr>
        <p:spPr>
          <a:xfrm>
            <a:off x="1065307" y="2854402"/>
            <a:ext cx="4994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6000" dirty="0">
                <a:solidFill>
                  <a:schemeClr val="bg1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Loyalty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3B730-CBBC-184D-A039-4BC834E38C0B}"/>
              </a:ext>
            </a:extLst>
          </p:cNvPr>
          <p:cNvSpPr txBox="1"/>
          <p:nvPr/>
        </p:nvSpPr>
        <p:spPr>
          <a:xfrm>
            <a:off x="1053877" y="3847975"/>
            <a:ext cx="4994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6000" dirty="0">
                <a:solidFill>
                  <a:srgbClr val="C39962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92005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ECDF1-BFDE-2D49-81DF-E86439CD1360}"/>
              </a:ext>
            </a:extLst>
          </p:cNvPr>
          <p:cNvSpPr/>
          <p:nvPr/>
        </p:nvSpPr>
        <p:spPr>
          <a:xfrm>
            <a:off x="0" y="-1"/>
            <a:ext cx="12192000" cy="1433379"/>
          </a:xfrm>
          <a:prstGeom prst="rect">
            <a:avLst/>
          </a:prstGeom>
          <a:solidFill>
            <a:srgbClr val="1D1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D0192-292C-BE4E-87B4-1FAD54AE2CF6}"/>
              </a:ext>
            </a:extLst>
          </p:cNvPr>
          <p:cNvSpPr txBox="1"/>
          <p:nvPr/>
        </p:nvSpPr>
        <p:spPr>
          <a:xfrm>
            <a:off x="3529285" y="362745"/>
            <a:ext cx="4666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4000" dirty="0">
                <a:solidFill>
                  <a:srgbClr val="FEFFFE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ROI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696638-2CCF-0145-869B-A67EEAEAA07E}"/>
              </a:ext>
            </a:extLst>
          </p:cNvPr>
          <p:cNvCxnSpPr>
            <a:cxnSpLocks/>
          </p:cNvCxnSpPr>
          <p:nvPr/>
        </p:nvCxnSpPr>
        <p:spPr>
          <a:xfrm>
            <a:off x="6661447" y="716688"/>
            <a:ext cx="305095" cy="0"/>
          </a:xfrm>
          <a:prstGeom prst="line">
            <a:avLst/>
          </a:prstGeom>
          <a:ln w="28575">
            <a:solidFill>
              <a:srgbClr val="C39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9027A2-F1F7-9B49-9DAC-C550F2F1669A}"/>
              </a:ext>
            </a:extLst>
          </p:cNvPr>
          <p:cNvCxnSpPr>
            <a:cxnSpLocks/>
          </p:cNvCxnSpPr>
          <p:nvPr/>
        </p:nvCxnSpPr>
        <p:spPr>
          <a:xfrm>
            <a:off x="4791029" y="737165"/>
            <a:ext cx="305095" cy="0"/>
          </a:xfrm>
          <a:prstGeom prst="line">
            <a:avLst/>
          </a:prstGeom>
          <a:ln w="28575">
            <a:solidFill>
              <a:srgbClr val="C39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4718C3-3672-E449-94A5-C801489F791F}"/>
              </a:ext>
            </a:extLst>
          </p:cNvPr>
          <p:cNvSpPr txBox="1"/>
          <p:nvPr/>
        </p:nvSpPr>
        <p:spPr>
          <a:xfrm>
            <a:off x="4833258" y="3712029"/>
            <a:ext cx="1900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m</a:t>
            </a:r>
            <a:r>
              <a:rPr lang="en-AE" sz="16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inimal costs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24053-9770-CC46-9AA9-28BAFA022B05}"/>
              </a:ext>
            </a:extLst>
          </p:cNvPr>
          <p:cNvSpPr txBox="1"/>
          <p:nvPr/>
        </p:nvSpPr>
        <p:spPr>
          <a:xfrm>
            <a:off x="4428652" y="3712029"/>
            <a:ext cx="499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6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45929-DF90-D142-8E6A-A241E93C19FA}"/>
              </a:ext>
            </a:extLst>
          </p:cNvPr>
          <p:cNvSpPr txBox="1"/>
          <p:nvPr/>
        </p:nvSpPr>
        <p:spPr>
          <a:xfrm>
            <a:off x="2680607" y="3712029"/>
            <a:ext cx="1900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6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boost in sales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3994-2CAD-3445-A551-ED6F1BE7B15B}"/>
              </a:ext>
            </a:extLst>
          </p:cNvPr>
          <p:cNvSpPr txBox="1"/>
          <p:nvPr/>
        </p:nvSpPr>
        <p:spPr>
          <a:xfrm>
            <a:off x="6662452" y="3712029"/>
            <a:ext cx="499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6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1C33F-D110-C341-A052-90267D2BDF9B}"/>
              </a:ext>
            </a:extLst>
          </p:cNvPr>
          <p:cNvSpPr txBox="1"/>
          <p:nvPr/>
        </p:nvSpPr>
        <p:spPr>
          <a:xfrm>
            <a:off x="7080911" y="3712029"/>
            <a:ext cx="1900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a lot of money</a:t>
            </a:r>
            <a:endParaRPr lang="en-AE" sz="1600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BE21FE-47AA-DA43-A188-3CB7F3580931}"/>
              </a:ext>
            </a:extLst>
          </p:cNvPr>
          <p:cNvSpPr/>
          <p:nvPr/>
        </p:nvSpPr>
        <p:spPr>
          <a:xfrm>
            <a:off x="2616790" y="3241964"/>
            <a:ext cx="6491584" cy="1258784"/>
          </a:xfrm>
          <a:prstGeom prst="rect">
            <a:avLst/>
          </a:prstGeom>
          <a:noFill/>
          <a:ln w="12700">
            <a:solidFill>
              <a:srgbClr val="C39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9579A-F9BF-5744-B38D-283D33432712}"/>
              </a:ext>
            </a:extLst>
          </p:cNvPr>
          <p:cNvSpPr txBox="1"/>
          <p:nvPr/>
        </p:nvSpPr>
        <p:spPr>
          <a:xfrm>
            <a:off x="5038305" y="3072687"/>
            <a:ext cx="16485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E" sz="1600" dirty="0">
                <a:solidFill>
                  <a:srgbClr val="C39962"/>
                </a:solidFill>
                <a:latin typeface="Yikes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ROI Summary</a:t>
            </a:r>
          </a:p>
        </p:txBody>
      </p:sp>
    </p:spTree>
    <p:extLst>
      <p:ext uri="{BB962C8B-B14F-4D97-AF65-F5344CB8AC3E}">
        <p14:creationId xmlns:p14="http://schemas.microsoft.com/office/powerpoint/2010/main" val="193356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52D57-274A-CE4C-A236-3F921CA2F8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E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8D6E-84B8-C948-9B4E-E8B3A192B9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AE" dirty="0"/>
              <a:t>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FA0AB-0100-624D-B0BA-133D39CA1E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77147" y="1891887"/>
            <a:ext cx="637706" cy="482384"/>
          </a:xfrm>
        </p:spPr>
        <p:txBody>
          <a:bodyPr/>
          <a:lstStyle/>
          <a:p>
            <a:r>
              <a:rPr lang="en-A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846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FF15ED-FD6E-7745-8370-93DD99B796C6}"/>
              </a:ext>
            </a:extLst>
          </p:cNvPr>
          <p:cNvSpPr/>
          <p:nvPr/>
        </p:nvSpPr>
        <p:spPr>
          <a:xfrm>
            <a:off x="0" y="0"/>
            <a:ext cx="6245153" cy="6858000"/>
          </a:xfrm>
          <a:prstGeom prst="rect">
            <a:avLst/>
          </a:prstGeom>
          <a:solidFill>
            <a:srgbClr val="1D1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7D813-E9A3-E94B-BD22-973E15A2B089}"/>
              </a:ext>
            </a:extLst>
          </p:cNvPr>
          <p:cNvSpPr txBox="1"/>
          <p:nvPr/>
        </p:nvSpPr>
        <p:spPr>
          <a:xfrm>
            <a:off x="6878566" y="1044374"/>
            <a:ext cx="87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3600" dirty="0">
                <a:solidFill>
                  <a:srgbClr val="C39962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3C6D1-5220-0C43-8FB2-4C2980E4B45E}"/>
              </a:ext>
            </a:extLst>
          </p:cNvPr>
          <p:cNvSpPr txBox="1"/>
          <p:nvPr/>
        </p:nvSpPr>
        <p:spPr>
          <a:xfrm>
            <a:off x="7891502" y="1044374"/>
            <a:ext cx="401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6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Project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A52C7-7E2E-EA4A-8AD2-B11F50BB822E}"/>
              </a:ext>
            </a:extLst>
          </p:cNvPr>
          <p:cNvSpPr txBox="1"/>
          <p:nvPr/>
        </p:nvSpPr>
        <p:spPr>
          <a:xfrm>
            <a:off x="960977" y="1045987"/>
            <a:ext cx="4994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6000" dirty="0">
                <a:solidFill>
                  <a:schemeClr val="bg1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Table of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8AD17-F100-2744-BCF4-8C608326F43A}"/>
              </a:ext>
            </a:extLst>
          </p:cNvPr>
          <p:cNvSpPr txBox="1"/>
          <p:nvPr/>
        </p:nvSpPr>
        <p:spPr>
          <a:xfrm>
            <a:off x="960977" y="1920323"/>
            <a:ext cx="4994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6000" dirty="0">
                <a:solidFill>
                  <a:srgbClr val="C39962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contents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06D42B-6232-E544-95F5-EB602397297B}"/>
              </a:ext>
            </a:extLst>
          </p:cNvPr>
          <p:cNvCxnSpPr>
            <a:cxnSpLocks/>
          </p:cNvCxnSpPr>
          <p:nvPr/>
        </p:nvCxnSpPr>
        <p:spPr>
          <a:xfrm>
            <a:off x="7665013" y="1017990"/>
            <a:ext cx="0" cy="695420"/>
          </a:xfrm>
          <a:prstGeom prst="line">
            <a:avLst/>
          </a:prstGeom>
          <a:ln w="28575">
            <a:solidFill>
              <a:srgbClr val="C39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6A0E08-3B1C-3F44-AA63-6A0855D6A993}"/>
              </a:ext>
            </a:extLst>
          </p:cNvPr>
          <p:cNvSpPr txBox="1"/>
          <p:nvPr/>
        </p:nvSpPr>
        <p:spPr>
          <a:xfrm>
            <a:off x="7891504" y="1361301"/>
            <a:ext cx="30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6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Intro to project and team</a:t>
            </a:r>
            <a:r>
              <a:rPr lang="en-AE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DCE49F-B5DA-364A-80E9-4B0A88C706E8}"/>
              </a:ext>
            </a:extLst>
          </p:cNvPr>
          <p:cNvSpPr txBox="1"/>
          <p:nvPr/>
        </p:nvSpPr>
        <p:spPr>
          <a:xfrm>
            <a:off x="6894138" y="2424783"/>
            <a:ext cx="87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3600" dirty="0">
                <a:solidFill>
                  <a:srgbClr val="C39962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EE398F-F264-0D44-BDAD-924C7823ED85}"/>
              </a:ext>
            </a:extLst>
          </p:cNvPr>
          <p:cNvSpPr txBox="1"/>
          <p:nvPr/>
        </p:nvSpPr>
        <p:spPr>
          <a:xfrm>
            <a:off x="7917586" y="2401004"/>
            <a:ext cx="401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6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Market summary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B6EBCF-2917-2E4D-B6AE-4DAA340AFEA7}"/>
              </a:ext>
            </a:extLst>
          </p:cNvPr>
          <p:cNvCxnSpPr>
            <a:cxnSpLocks/>
          </p:cNvCxnSpPr>
          <p:nvPr/>
        </p:nvCxnSpPr>
        <p:spPr>
          <a:xfrm>
            <a:off x="7680585" y="2398399"/>
            <a:ext cx="0" cy="695420"/>
          </a:xfrm>
          <a:prstGeom prst="line">
            <a:avLst/>
          </a:prstGeom>
          <a:ln w="28575">
            <a:solidFill>
              <a:srgbClr val="C39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DC9D99-A0B9-EF4A-B5CE-F32E1EC9E556}"/>
              </a:ext>
            </a:extLst>
          </p:cNvPr>
          <p:cNvSpPr txBox="1"/>
          <p:nvPr/>
        </p:nvSpPr>
        <p:spPr>
          <a:xfrm>
            <a:off x="7917586" y="2710180"/>
            <a:ext cx="30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6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Analysis of competition</a:t>
            </a:r>
            <a:r>
              <a:rPr lang="en-AE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D573DA-BE01-354D-8781-0FA2A92D641C}"/>
              </a:ext>
            </a:extLst>
          </p:cNvPr>
          <p:cNvSpPr txBox="1"/>
          <p:nvPr/>
        </p:nvSpPr>
        <p:spPr>
          <a:xfrm>
            <a:off x="6868053" y="3838532"/>
            <a:ext cx="87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3600" dirty="0">
                <a:solidFill>
                  <a:srgbClr val="C39962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51CA1F-693A-7C45-B14D-9E7F095BA23D}"/>
              </a:ext>
            </a:extLst>
          </p:cNvPr>
          <p:cNvSpPr txBox="1"/>
          <p:nvPr/>
        </p:nvSpPr>
        <p:spPr>
          <a:xfrm>
            <a:off x="7891502" y="3811697"/>
            <a:ext cx="401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6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Solution Overview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B7E8AD-37B2-A84A-AE85-D6E937F84AB5}"/>
              </a:ext>
            </a:extLst>
          </p:cNvPr>
          <p:cNvCxnSpPr>
            <a:cxnSpLocks/>
          </p:cNvCxnSpPr>
          <p:nvPr/>
        </p:nvCxnSpPr>
        <p:spPr>
          <a:xfrm>
            <a:off x="7654500" y="3812148"/>
            <a:ext cx="0" cy="695420"/>
          </a:xfrm>
          <a:prstGeom prst="line">
            <a:avLst/>
          </a:prstGeom>
          <a:ln w="28575">
            <a:solidFill>
              <a:srgbClr val="C39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152462-6AC0-0D41-910F-9BDC5C0D632F}"/>
              </a:ext>
            </a:extLst>
          </p:cNvPr>
          <p:cNvSpPr txBox="1"/>
          <p:nvPr/>
        </p:nvSpPr>
        <p:spPr>
          <a:xfrm>
            <a:off x="7891501" y="4134439"/>
            <a:ext cx="30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6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Proposal and justification</a:t>
            </a:r>
            <a:r>
              <a:rPr lang="en-AE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DC6A52-939E-124E-B886-F4A8617FE5F9}"/>
              </a:ext>
            </a:extLst>
          </p:cNvPr>
          <p:cNvSpPr txBox="1"/>
          <p:nvPr/>
        </p:nvSpPr>
        <p:spPr>
          <a:xfrm>
            <a:off x="6868054" y="5225415"/>
            <a:ext cx="87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3600" dirty="0">
                <a:solidFill>
                  <a:srgbClr val="C39962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283B3-1CDB-594B-85D1-977242DF26D4}"/>
              </a:ext>
            </a:extLst>
          </p:cNvPr>
          <p:cNvSpPr txBox="1"/>
          <p:nvPr/>
        </p:nvSpPr>
        <p:spPr>
          <a:xfrm>
            <a:off x="7891503" y="5188070"/>
            <a:ext cx="401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6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Implementation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83293C-ED07-B74B-8DF5-C1EBF28B739C}"/>
              </a:ext>
            </a:extLst>
          </p:cNvPr>
          <p:cNvCxnSpPr>
            <a:cxnSpLocks/>
          </p:cNvCxnSpPr>
          <p:nvPr/>
        </p:nvCxnSpPr>
        <p:spPr>
          <a:xfrm>
            <a:off x="7654501" y="5199031"/>
            <a:ext cx="0" cy="695420"/>
          </a:xfrm>
          <a:prstGeom prst="line">
            <a:avLst/>
          </a:prstGeom>
          <a:ln w="28575">
            <a:solidFill>
              <a:srgbClr val="C39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9198C79-452A-B447-815E-AB002C6D34B9}"/>
              </a:ext>
            </a:extLst>
          </p:cNvPr>
          <p:cNvSpPr txBox="1"/>
          <p:nvPr/>
        </p:nvSpPr>
        <p:spPr>
          <a:xfrm>
            <a:off x="7891501" y="5557402"/>
            <a:ext cx="3022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6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Change management plan</a:t>
            </a:r>
            <a:endParaRPr lang="en-AE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5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52D57-274A-CE4C-A236-3F921CA2F8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2193" y="2653592"/>
            <a:ext cx="5027613" cy="1200150"/>
          </a:xfrm>
        </p:spPr>
        <p:txBody>
          <a:bodyPr/>
          <a:lstStyle/>
          <a:p>
            <a:r>
              <a:rPr lang="en-AE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8D6E-84B8-C948-9B4E-E8B3A192B96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2193" y="3253667"/>
            <a:ext cx="5027613" cy="1200150"/>
          </a:xfrm>
        </p:spPr>
        <p:txBody>
          <a:bodyPr/>
          <a:lstStyle/>
          <a:p>
            <a:r>
              <a:rPr lang="en-AE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FA0AB-0100-624D-B0BA-133D39CA1E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77147" y="1862859"/>
            <a:ext cx="637706" cy="482384"/>
          </a:xfrm>
        </p:spPr>
        <p:txBody>
          <a:bodyPr/>
          <a:lstStyle/>
          <a:p>
            <a:r>
              <a:rPr lang="en-A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143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99616F-780B-3D48-AF92-A27838F120A6}"/>
              </a:ext>
            </a:extLst>
          </p:cNvPr>
          <p:cNvSpPr txBox="1"/>
          <p:nvPr/>
        </p:nvSpPr>
        <p:spPr>
          <a:xfrm>
            <a:off x="3773213" y="467370"/>
            <a:ext cx="466659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E" sz="4800" dirty="0">
                <a:solidFill>
                  <a:srgbClr val="1D1D1A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Meet the team!</a:t>
            </a:r>
          </a:p>
        </p:txBody>
      </p:sp>
    </p:spTree>
    <p:extLst>
      <p:ext uri="{BB962C8B-B14F-4D97-AF65-F5344CB8AC3E}">
        <p14:creationId xmlns:p14="http://schemas.microsoft.com/office/powerpoint/2010/main" val="11076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52D57-274A-CE4C-A236-3F921CA2F8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E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8D6E-84B8-C948-9B4E-E8B3A192B9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AE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FA0AB-0100-624D-B0BA-133D39CA1E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77147" y="1884630"/>
            <a:ext cx="637706" cy="482384"/>
          </a:xfrm>
        </p:spPr>
        <p:txBody>
          <a:bodyPr/>
          <a:lstStyle/>
          <a:p>
            <a:r>
              <a:rPr lang="en-A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755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98A95F6-808A-174D-B428-02E1ACB25EF9}"/>
              </a:ext>
            </a:extLst>
          </p:cNvPr>
          <p:cNvSpPr/>
          <p:nvPr/>
        </p:nvSpPr>
        <p:spPr>
          <a:xfrm>
            <a:off x="6921736" y="2484036"/>
            <a:ext cx="4622939" cy="795647"/>
          </a:xfrm>
          <a:prstGeom prst="rect">
            <a:avLst/>
          </a:prstGeom>
          <a:noFill/>
          <a:ln w="12700">
            <a:solidFill>
              <a:srgbClr val="C39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A275E-05F5-A547-868B-DF2E5FCA0A58}"/>
              </a:ext>
            </a:extLst>
          </p:cNvPr>
          <p:cNvSpPr/>
          <p:nvPr/>
        </p:nvSpPr>
        <p:spPr>
          <a:xfrm>
            <a:off x="0" y="1433377"/>
            <a:ext cx="6245153" cy="5424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2825C-85C4-7F4F-9C5A-EB8566D649FC}"/>
              </a:ext>
            </a:extLst>
          </p:cNvPr>
          <p:cNvSpPr/>
          <p:nvPr/>
        </p:nvSpPr>
        <p:spPr>
          <a:xfrm>
            <a:off x="0" y="-1"/>
            <a:ext cx="12192000" cy="1433379"/>
          </a:xfrm>
          <a:prstGeom prst="rect">
            <a:avLst/>
          </a:prstGeom>
          <a:solidFill>
            <a:srgbClr val="1D1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D74A5-24DB-0E47-B91A-D078A89CBEA8}"/>
              </a:ext>
            </a:extLst>
          </p:cNvPr>
          <p:cNvSpPr txBox="1"/>
          <p:nvPr/>
        </p:nvSpPr>
        <p:spPr>
          <a:xfrm>
            <a:off x="3762703" y="390929"/>
            <a:ext cx="4666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4000" dirty="0">
                <a:solidFill>
                  <a:srgbClr val="FEFFFE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Key Facts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B2097A-E2CA-BF47-ABA4-72B909A5ACE6}"/>
              </a:ext>
            </a:extLst>
          </p:cNvPr>
          <p:cNvCxnSpPr>
            <a:cxnSpLocks/>
          </p:cNvCxnSpPr>
          <p:nvPr/>
        </p:nvCxnSpPr>
        <p:spPr>
          <a:xfrm>
            <a:off x="7464880" y="744872"/>
            <a:ext cx="305095" cy="0"/>
          </a:xfrm>
          <a:prstGeom prst="line">
            <a:avLst/>
          </a:prstGeom>
          <a:ln w="28575">
            <a:solidFill>
              <a:srgbClr val="C39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D1B765-516D-8043-851D-44D8DF983C3D}"/>
              </a:ext>
            </a:extLst>
          </p:cNvPr>
          <p:cNvCxnSpPr>
            <a:cxnSpLocks/>
          </p:cNvCxnSpPr>
          <p:nvPr/>
        </p:nvCxnSpPr>
        <p:spPr>
          <a:xfrm>
            <a:off x="4466307" y="744872"/>
            <a:ext cx="305095" cy="0"/>
          </a:xfrm>
          <a:prstGeom prst="line">
            <a:avLst/>
          </a:prstGeom>
          <a:ln w="28575">
            <a:solidFill>
              <a:srgbClr val="C39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8DF7BC-A41E-BD4E-AB10-7DD4B9A39B3D}"/>
              </a:ext>
            </a:extLst>
          </p:cNvPr>
          <p:cNvSpPr txBox="1"/>
          <p:nvPr/>
        </p:nvSpPr>
        <p:spPr>
          <a:xfrm>
            <a:off x="685724" y="1873098"/>
            <a:ext cx="1579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6000" dirty="0">
                <a:solidFill>
                  <a:srgbClr val="C3996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4bn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07FC4-3107-BB45-934A-C2DB1085AF14}"/>
              </a:ext>
            </a:extLst>
          </p:cNvPr>
          <p:cNvSpPr txBox="1"/>
          <p:nvPr/>
        </p:nvSpPr>
        <p:spPr>
          <a:xfrm>
            <a:off x="525084" y="2833155"/>
            <a:ext cx="1900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confectionary m</a:t>
            </a:r>
            <a:r>
              <a:rPr lang="en-AE" sz="14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arket worth in 2020</a:t>
            </a:r>
            <a:r>
              <a:rPr lang="en-AE" sz="16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6F725-4EB5-0C4B-BAF4-20404F39EAFB}"/>
              </a:ext>
            </a:extLst>
          </p:cNvPr>
          <p:cNvSpPr txBox="1"/>
          <p:nvPr/>
        </p:nvSpPr>
        <p:spPr>
          <a:xfrm>
            <a:off x="3387102" y="1928704"/>
            <a:ext cx="2379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6000" dirty="0">
                <a:solidFill>
                  <a:srgbClr val="C3996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-2.5%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68359-4D4C-904C-ADB0-2E422BE36ED7}"/>
              </a:ext>
            </a:extLst>
          </p:cNvPr>
          <p:cNvSpPr txBox="1"/>
          <p:nvPr/>
        </p:nvSpPr>
        <p:spPr>
          <a:xfrm>
            <a:off x="3597637" y="2888761"/>
            <a:ext cx="190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growth between 2015 and 2020.</a:t>
            </a:r>
            <a:endParaRPr lang="en-AE" sz="1600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DB9FC5-16E4-BC46-97C9-7908F7CCA4C2}"/>
              </a:ext>
            </a:extLst>
          </p:cNvPr>
          <p:cNvCxnSpPr/>
          <p:nvPr/>
        </p:nvCxnSpPr>
        <p:spPr>
          <a:xfrm>
            <a:off x="2974294" y="2038512"/>
            <a:ext cx="0" cy="148327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06D2B44-CFB2-8A48-AC9C-57D6B8D6E824}"/>
              </a:ext>
            </a:extLst>
          </p:cNvPr>
          <p:cNvSpPr/>
          <p:nvPr/>
        </p:nvSpPr>
        <p:spPr>
          <a:xfrm>
            <a:off x="-1" y="3977161"/>
            <a:ext cx="6245153" cy="288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DEE2E-A93F-CA41-B8ED-B7CEDBED8E6E}"/>
              </a:ext>
            </a:extLst>
          </p:cNvPr>
          <p:cNvSpPr/>
          <p:nvPr/>
        </p:nvSpPr>
        <p:spPr>
          <a:xfrm rot="2685592">
            <a:off x="1381447" y="388632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25" name="Graphic 24" descr="Briefcase">
            <a:extLst>
              <a:ext uri="{FF2B5EF4-FFF2-40B4-BE49-F238E27FC236}">
                <a16:creationId xmlns:a16="http://schemas.microsoft.com/office/drawing/2014/main" id="{CC35D1EF-4681-8948-A060-B41B88E6B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6533" y="4608312"/>
            <a:ext cx="390298" cy="390298"/>
          </a:xfrm>
          <a:prstGeom prst="rect">
            <a:avLst/>
          </a:prstGeom>
        </p:spPr>
      </p:pic>
      <p:pic>
        <p:nvPicPr>
          <p:cNvPr id="27" name="Graphic 26" descr="Employee badge">
            <a:extLst>
              <a:ext uri="{FF2B5EF4-FFF2-40B4-BE49-F238E27FC236}">
                <a16:creationId xmlns:a16="http://schemas.microsoft.com/office/drawing/2014/main" id="{9022C05D-7ADD-1542-8EA2-347A2CA7F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7275" y="4565758"/>
            <a:ext cx="456807" cy="4568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67FF332-9AEB-CD4F-8C78-545C4B9C1097}"/>
              </a:ext>
            </a:extLst>
          </p:cNvPr>
          <p:cNvSpPr txBox="1"/>
          <p:nvPr/>
        </p:nvSpPr>
        <p:spPr>
          <a:xfrm>
            <a:off x="713671" y="5035899"/>
            <a:ext cx="1579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32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480+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0EA1A9-4CAD-9B4F-87D5-E9617594CA23}"/>
              </a:ext>
            </a:extLst>
          </p:cNvPr>
          <p:cNvSpPr txBox="1"/>
          <p:nvPr/>
        </p:nvSpPr>
        <p:spPr>
          <a:xfrm>
            <a:off x="3422820" y="5020214"/>
            <a:ext cx="207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32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19,500+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CA35E8-9CF1-1A47-84D8-E4D08805513A}"/>
              </a:ext>
            </a:extLst>
          </p:cNvPr>
          <p:cNvSpPr txBox="1"/>
          <p:nvPr/>
        </p:nvSpPr>
        <p:spPr>
          <a:xfrm>
            <a:off x="551459" y="5574508"/>
            <a:ext cx="190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businesses currently operating in this market</a:t>
            </a:r>
            <a:endParaRPr lang="en-AE" sz="1600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2C9751-B9DA-BA4E-8F78-F38AA4DE540A}"/>
              </a:ext>
            </a:extLst>
          </p:cNvPr>
          <p:cNvSpPr txBox="1"/>
          <p:nvPr/>
        </p:nvSpPr>
        <p:spPr>
          <a:xfrm>
            <a:off x="3508020" y="5626520"/>
            <a:ext cx="190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employments created by this industry.</a:t>
            </a:r>
            <a:endParaRPr lang="en-AE" sz="1600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435ED2-F51D-AA49-A927-682C77B6E679}"/>
              </a:ext>
            </a:extLst>
          </p:cNvPr>
          <p:cNvCxnSpPr/>
          <p:nvPr/>
        </p:nvCxnSpPr>
        <p:spPr>
          <a:xfrm>
            <a:off x="2999442" y="4682984"/>
            <a:ext cx="0" cy="14832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20047D-5A5E-4249-ADC0-A1AB8D0F834C}"/>
              </a:ext>
            </a:extLst>
          </p:cNvPr>
          <p:cNvSpPr txBox="1"/>
          <p:nvPr/>
        </p:nvSpPr>
        <p:spPr>
          <a:xfrm>
            <a:off x="6906236" y="1807827"/>
            <a:ext cx="462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2400" dirty="0">
                <a:solidFill>
                  <a:srgbClr val="C39962"/>
                </a:solidFill>
                <a:latin typeface="Yikes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Key Challenges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31F9BD8-E206-A943-868E-6D65FC0DD132}"/>
              </a:ext>
            </a:extLst>
          </p:cNvPr>
          <p:cNvGrpSpPr/>
          <p:nvPr/>
        </p:nvGrpSpPr>
        <p:grpSpPr>
          <a:xfrm>
            <a:off x="6705736" y="2634976"/>
            <a:ext cx="432000" cy="432000"/>
            <a:chOff x="7307154" y="2489269"/>
            <a:chExt cx="432000" cy="432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DB4A33-B3BF-DE40-85B0-20864A4E8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7154" y="2489269"/>
              <a:ext cx="432000" cy="432000"/>
            </a:xfrm>
            <a:prstGeom prst="ellipse">
              <a:avLst/>
            </a:prstGeom>
            <a:solidFill>
              <a:srgbClr val="C39962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C88299A-49DA-F346-B391-EE633769C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9154" y="2561269"/>
              <a:ext cx="288000" cy="288000"/>
            </a:xfrm>
            <a:prstGeom prst="ellipse">
              <a:avLst/>
            </a:prstGeom>
            <a:solidFill>
              <a:srgbClr val="C39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58669-45C5-7241-B857-16C05058F8F4}"/>
                </a:ext>
              </a:extLst>
            </p:cNvPr>
            <p:cNvSpPr txBox="1"/>
            <p:nvPr/>
          </p:nvSpPr>
          <p:spPr>
            <a:xfrm>
              <a:off x="7367364" y="2574464"/>
              <a:ext cx="3163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lang="en-AE" sz="1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D46421-201D-174D-BAD3-28F757C59CF9}"/>
              </a:ext>
            </a:extLst>
          </p:cNvPr>
          <p:cNvSpPr txBox="1"/>
          <p:nvPr/>
        </p:nvSpPr>
        <p:spPr>
          <a:xfrm>
            <a:off x="7209736" y="2602929"/>
            <a:ext cx="401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4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Price of raw materials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4FC271-BF29-8042-AD6A-745169936871}"/>
              </a:ext>
            </a:extLst>
          </p:cNvPr>
          <p:cNvSpPr txBox="1"/>
          <p:nvPr/>
        </p:nvSpPr>
        <p:spPr>
          <a:xfrm>
            <a:off x="7209736" y="2853581"/>
            <a:ext cx="424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2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Ghana cocoa price increased by 5.2% in 2019/2020.</a:t>
            </a:r>
            <a:endParaRPr lang="en-AE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364FDA-0192-784F-9F94-52F869E7CE3D}"/>
              </a:ext>
            </a:extLst>
          </p:cNvPr>
          <p:cNvSpPr/>
          <p:nvPr/>
        </p:nvSpPr>
        <p:spPr>
          <a:xfrm>
            <a:off x="6921736" y="3537878"/>
            <a:ext cx="4622939" cy="795647"/>
          </a:xfrm>
          <a:prstGeom prst="rect">
            <a:avLst/>
          </a:prstGeom>
          <a:noFill/>
          <a:ln w="12700">
            <a:solidFill>
              <a:srgbClr val="C39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noFill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40FFDE-7D8B-AF44-8E9C-A2980166D16B}"/>
              </a:ext>
            </a:extLst>
          </p:cNvPr>
          <p:cNvGrpSpPr/>
          <p:nvPr/>
        </p:nvGrpSpPr>
        <p:grpSpPr>
          <a:xfrm>
            <a:off x="11297676" y="3686981"/>
            <a:ext cx="432000" cy="432000"/>
            <a:chOff x="7307154" y="2489269"/>
            <a:chExt cx="432000" cy="43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99D1F23-5452-2F43-B021-E1CA0C30C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7154" y="2489269"/>
              <a:ext cx="432000" cy="432000"/>
            </a:xfrm>
            <a:prstGeom prst="ellipse">
              <a:avLst/>
            </a:prstGeom>
            <a:solidFill>
              <a:srgbClr val="C39962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CAB57BC-CB7B-1B4B-8FA7-4324C3765E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9154" y="2561269"/>
              <a:ext cx="288000" cy="288000"/>
            </a:xfrm>
            <a:prstGeom prst="ellipse">
              <a:avLst/>
            </a:prstGeom>
            <a:solidFill>
              <a:srgbClr val="C39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8DF421-BB6D-7D4D-8B57-CD45D6FB1D62}"/>
                </a:ext>
              </a:extLst>
            </p:cNvPr>
            <p:cNvSpPr txBox="1"/>
            <p:nvPr/>
          </p:nvSpPr>
          <p:spPr>
            <a:xfrm>
              <a:off x="7367364" y="2574464"/>
              <a:ext cx="3163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lang="en-AE" sz="1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0BA6BA8-DEDE-B343-BF66-D111DAF75AF6}"/>
              </a:ext>
            </a:extLst>
          </p:cNvPr>
          <p:cNvSpPr txBox="1"/>
          <p:nvPr/>
        </p:nvSpPr>
        <p:spPr>
          <a:xfrm>
            <a:off x="7178563" y="3656771"/>
            <a:ext cx="401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4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Quality over quantity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C3E65A-3599-B843-BD89-58ACE7E2A4BC}"/>
              </a:ext>
            </a:extLst>
          </p:cNvPr>
          <p:cNvSpPr txBox="1"/>
          <p:nvPr/>
        </p:nvSpPr>
        <p:spPr>
          <a:xfrm>
            <a:off x="7209736" y="3907423"/>
            <a:ext cx="3963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2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Premium companies (eg. Ferrero) seeing higher growth.</a:t>
            </a:r>
            <a:endParaRPr lang="en-AE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4F0E3F-B082-CE4F-9ACD-4B5AE48F4740}"/>
              </a:ext>
            </a:extLst>
          </p:cNvPr>
          <p:cNvSpPr/>
          <p:nvPr/>
        </p:nvSpPr>
        <p:spPr>
          <a:xfrm>
            <a:off x="6891524" y="4553967"/>
            <a:ext cx="4622939" cy="795647"/>
          </a:xfrm>
          <a:prstGeom prst="rect">
            <a:avLst/>
          </a:prstGeom>
          <a:noFill/>
          <a:ln w="12700">
            <a:solidFill>
              <a:srgbClr val="C39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noFill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6D846E0-B309-7D43-9309-6B4606BAE9FD}"/>
              </a:ext>
            </a:extLst>
          </p:cNvPr>
          <p:cNvGrpSpPr/>
          <p:nvPr/>
        </p:nvGrpSpPr>
        <p:grpSpPr>
          <a:xfrm>
            <a:off x="6675524" y="4704907"/>
            <a:ext cx="432000" cy="432000"/>
            <a:chOff x="7307154" y="2489269"/>
            <a:chExt cx="432000" cy="432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30A7AB-EE99-AF42-AD92-8AC1306C0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7154" y="2489269"/>
              <a:ext cx="432000" cy="432000"/>
            </a:xfrm>
            <a:prstGeom prst="ellipse">
              <a:avLst/>
            </a:prstGeom>
            <a:solidFill>
              <a:srgbClr val="C39962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F970A58-9B78-8A40-9710-F7C75372B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9154" y="2561269"/>
              <a:ext cx="288000" cy="288000"/>
            </a:xfrm>
            <a:prstGeom prst="ellipse">
              <a:avLst/>
            </a:prstGeom>
            <a:solidFill>
              <a:srgbClr val="C39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042DCA-289B-524D-A21F-5AA4586C7CEB}"/>
                </a:ext>
              </a:extLst>
            </p:cNvPr>
            <p:cNvSpPr txBox="1"/>
            <p:nvPr/>
          </p:nvSpPr>
          <p:spPr>
            <a:xfrm>
              <a:off x="7367364" y="2574464"/>
              <a:ext cx="3163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lang="en-AE" sz="1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0997A5-179F-444A-B960-6065EEA685DC}"/>
              </a:ext>
            </a:extLst>
          </p:cNvPr>
          <p:cNvSpPr txBox="1"/>
          <p:nvPr/>
        </p:nvSpPr>
        <p:spPr>
          <a:xfrm>
            <a:off x="7179524" y="4672860"/>
            <a:ext cx="401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4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Organic and health trends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DC085E-990A-124D-9664-B3108129B5A3}"/>
              </a:ext>
            </a:extLst>
          </p:cNvPr>
          <p:cNvSpPr txBox="1"/>
          <p:nvPr/>
        </p:nvSpPr>
        <p:spPr>
          <a:xfrm>
            <a:off x="7179524" y="4923512"/>
            <a:ext cx="424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2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Uprising of dark and innovation into low cal and low sugar choc.</a:t>
            </a:r>
            <a:endParaRPr lang="en-AE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B9AA65-6787-A24B-BE99-C085CE8FAD44}"/>
              </a:ext>
            </a:extLst>
          </p:cNvPr>
          <p:cNvSpPr/>
          <p:nvPr/>
        </p:nvSpPr>
        <p:spPr>
          <a:xfrm>
            <a:off x="6881088" y="5535879"/>
            <a:ext cx="4622939" cy="795647"/>
          </a:xfrm>
          <a:prstGeom prst="rect">
            <a:avLst/>
          </a:prstGeom>
          <a:noFill/>
          <a:ln w="12700">
            <a:solidFill>
              <a:srgbClr val="C39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noFill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E62C345-99AA-EB4D-9488-8F3921A52CF7}"/>
              </a:ext>
            </a:extLst>
          </p:cNvPr>
          <p:cNvGrpSpPr/>
          <p:nvPr/>
        </p:nvGrpSpPr>
        <p:grpSpPr>
          <a:xfrm>
            <a:off x="11297676" y="5750423"/>
            <a:ext cx="432000" cy="432000"/>
            <a:chOff x="7307154" y="2489269"/>
            <a:chExt cx="432000" cy="432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D331001-DEF0-B746-A0BB-9D2872425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7154" y="2489269"/>
              <a:ext cx="432000" cy="432000"/>
            </a:xfrm>
            <a:prstGeom prst="ellipse">
              <a:avLst/>
            </a:prstGeom>
            <a:solidFill>
              <a:srgbClr val="C39962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9DCFB86-FC54-3448-AD87-81EB4A02B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9154" y="2561269"/>
              <a:ext cx="288000" cy="288000"/>
            </a:xfrm>
            <a:prstGeom prst="ellipse">
              <a:avLst/>
            </a:prstGeom>
            <a:solidFill>
              <a:srgbClr val="C39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4E9037-D81A-3444-855E-C3A156A4C57B}"/>
                </a:ext>
              </a:extLst>
            </p:cNvPr>
            <p:cNvSpPr txBox="1"/>
            <p:nvPr/>
          </p:nvSpPr>
          <p:spPr>
            <a:xfrm>
              <a:off x="7367364" y="2574464"/>
              <a:ext cx="3163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lang="en-AE" sz="1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5B93276-084E-304C-8C69-F8F08E854236}"/>
              </a:ext>
            </a:extLst>
          </p:cNvPr>
          <p:cNvSpPr txBox="1"/>
          <p:nvPr/>
        </p:nvSpPr>
        <p:spPr>
          <a:xfrm>
            <a:off x="7169088" y="5654772"/>
            <a:ext cx="3963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4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Ethically concious consumer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967BC3-E9F1-D243-BD92-4977467B7A2A}"/>
              </a:ext>
            </a:extLst>
          </p:cNvPr>
          <p:cNvSpPr txBox="1"/>
          <p:nvPr/>
        </p:nvSpPr>
        <p:spPr>
          <a:xfrm>
            <a:off x="7169088" y="5905424"/>
            <a:ext cx="3974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2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Consumers becoming more mindful of fair trade.</a:t>
            </a:r>
            <a:endParaRPr lang="en-AE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88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0BC1D-A923-6C4D-B19D-CA89C4CE4BC8}"/>
              </a:ext>
            </a:extLst>
          </p:cNvPr>
          <p:cNvSpPr/>
          <p:nvPr/>
        </p:nvSpPr>
        <p:spPr>
          <a:xfrm>
            <a:off x="0" y="-1"/>
            <a:ext cx="12192000" cy="1433379"/>
          </a:xfrm>
          <a:prstGeom prst="rect">
            <a:avLst/>
          </a:prstGeom>
          <a:solidFill>
            <a:srgbClr val="1D1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519FE-F277-6845-BC70-AC19974FB784}"/>
              </a:ext>
            </a:extLst>
          </p:cNvPr>
          <p:cNvSpPr txBox="1"/>
          <p:nvPr/>
        </p:nvSpPr>
        <p:spPr>
          <a:xfrm>
            <a:off x="3762703" y="378510"/>
            <a:ext cx="4666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4000" dirty="0">
                <a:solidFill>
                  <a:srgbClr val="FEFFFE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Our competition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406903-DD47-604B-B548-F187AF798182}"/>
              </a:ext>
            </a:extLst>
          </p:cNvPr>
          <p:cNvCxnSpPr>
            <a:cxnSpLocks/>
          </p:cNvCxnSpPr>
          <p:nvPr/>
        </p:nvCxnSpPr>
        <p:spPr>
          <a:xfrm>
            <a:off x="8292514" y="746932"/>
            <a:ext cx="305095" cy="0"/>
          </a:xfrm>
          <a:prstGeom prst="line">
            <a:avLst/>
          </a:prstGeom>
          <a:ln w="28575">
            <a:solidFill>
              <a:srgbClr val="C39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49D4F-C284-594F-A969-7C8134D40B8C}"/>
              </a:ext>
            </a:extLst>
          </p:cNvPr>
          <p:cNvCxnSpPr>
            <a:cxnSpLocks/>
          </p:cNvCxnSpPr>
          <p:nvPr/>
        </p:nvCxnSpPr>
        <p:spPr>
          <a:xfrm>
            <a:off x="3610155" y="746932"/>
            <a:ext cx="305095" cy="0"/>
          </a:xfrm>
          <a:prstGeom prst="line">
            <a:avLst/>
          </a:prstGeom>
          <a:ln w="28575">
            <a:solidFill>
              <a:srgbClr val="C39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166B99E-133B-5348-92CC-4548D38ECFB3}"/>
              </a:ext>
            </a:extLst>
          </p:cNvPr>
          <p:cNvSpPr/>
          <p:nvPr/>
        </p:nvSpPr>
        <p:spPr>
          <a:xfrm>
            <a:off x="11430" y="1432456"/>
            <a:ext cx="2437200" cy="5424623"/>
          </a:xfrm>
          <a:prstGeom prst="rect">
            <a:avLst/>
          </a:prstGeom>
          <a:solidFill>
            <a:srgbClr val="C39962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A6707-E278-704C-AE37-537A77900851}"/>
              </a:ext>
            </a:extLst>
          </p:cNvPr>
          <p:cNvSpPr/>
          <p:nvPr/>
        </p:nvSpPr>
        <p:spPr>
          <a:xfrm>
            <a:off x="2448630" y="1433376"/>
            <a:ext cx="2437200" cy="5424623"/>
          </a:xfrm>
          <a:prstGeom prst="rect">
            <a:avLst/>
          </a:prstGeom>
          <a:solidFill>
            <a:srgbClr val="C39962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398EA-7809-324F-B936-F7FBEC4C94FF}"/>
              </a:ext>
            </a:extLst>
          </p:cNvPr>
          <p:cNvSpPr/>
          <p:nvPr/>
        </p:nvSpPr>
        <p:spPr>
          <a:xfrm>
            <a:off x="7326600" y="1432453"/>
            <a:ext cx="2437200" cy="5424623"/>
          </a:xfrm>
          <a:prstGeom prst="rect">
            <a:avLst/>
          </a:prstGeom>
          <a:solidFill>
            <a:srgbClr val="C39962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BCCCF-84D6-4D4B-963F-2B2A3CA6AB25}"/>
              </a:ext>
            </a:extLst>
          </p:cNvPr>
          <p:cNvSpPr/>
          <p:nvPr/>
        </p:nvSpPr>
        <p:spPr>
          <a:xfrm>
            <a:off x="4891260" y="1433377"/>
            <a:ext cx="2437200" cy="5424623"/>
          </a:xfrm>
          <a:prstGeom prst="rect">
            <a:avLst/>
          </a:prstGeom>
          <a:solidFill>
            <a:srgbClr val="C3996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C8F6C-5DCE-5A41-845D-F8450436EF75}"/>
              </a:ext>
            </a:extLst>
          </p:cNvPr>
          <p:cNvSpPr/>
          <p:nvPr/>
        </p:nvSpPr>
        <p:spPr>
          <a:xfrm>
            <a:off x="9763800" y="1432454"/>
            <a:ext cx="2437200" cy="5424623"/>
          </a:xfrm>
          <a:prstGeom prst="rect">
            <a:avLst/>
          </a:prstGeom>
          <a:solidFill>
            <a:srgbClr val="C3996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3446B5-4CD7-EB45-83A6-53628F4BB828}"/>
              </a:ext>
            </a:extLst>
          </p:cNvPr>
          <p:cNvSpPr/>
          <p:nvPr/>
        </p:nvSpPr>
        <p:spPr>
          <a:xfrm>
            <a:off x="0" y="4457700"/>
            <a:ext cx="2457602" cy="2399375"/>
          </a:xfrm>
          <a:prstGeom prst="rect">
            <a:avLst/>
          </a:prstGeom>
          <a:solidFill>
            <a:srgbClr val="C39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B4E068-12AB-124F-A85B-FA1DDB71C5CE}"/>
              </a:ext>
            </a:extLst>
          </p:cNvPr>
          <p:cNvSpPr/>
          <p:nvPr/>
        </p:nvSpPr>
        <p:spPr>
          <a:xfrm>
            <a:off x="2460059" y="5326380"/>
            <a:ext cx="2434305" cy="1531620"/>
          </a:xfrm>
          <a:prstGeom prst="rect">
            <a:avLst/>
          </a:prstGeom>
          <a:solidFill>
            <a:srgbClr val="EFB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45057-1FB4-C044-9A32-70F1EE39060D}"/>
              </a:ext>
            </a:extLst>
          </p:cNvPr>
          <p:cNvSpPr/>
          <p:nvPr/>
        </p:nvSpPr>
        <p:spPr>
          <a:xfrm>
            <a:off x="4894363" y="5554980"/>
            <a:ext cx="2415167" cy="1303020"/>
          </a:xfrm>
          <a:prstGeom prst="rect">
            <a:avLst/>
          </a:prstGeom>
          <a:solidFill>
            <a:srgbClr val="C39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31C11C-045E-534F-8290-D1AFAE03409B}"/>
              </a:ext>
            </a:extLst>
          </p:cNvPr>
          <p:cNvSpPr/>
          <p:nvPr/>
        </p:nvSpPr>
        <p:spPr>
          <a:xfrm>
            <a:off x="7302600" y="6366509"/>
            <a:ext cx="2450727" cy="490565"/>
          </a:xfrm>
          <a:prstGeom prst="rect">
            <a:avLst/>
          </a:prstGeom>
          <a:solidFill>
            <a:srgbClr val="EFB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46E849-93A3-6147-80A0-86FB3100F9C5}"/>
              </a:ext>
            </a:extLst>
          </p:cNvPr>
          <p:cNvSpPr/>
          <p:nvPr/>
        </p:nvSpPr>
        <p:spPr>
          <a:xfrm>
            <a:off x="9753328" y="6446520"/>
            <a:ext cx="2444130" cy="409628"/>
          </a:xfrm>
          <a:prstGeom prst="rect">
            <a:avLst/>
          </a:prstGeom>
          <a:solidFill>
            <a:srgbClr val="C39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A9FC71-6CB3-4D41-AD5C-4D93C3F6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1" y="1863974"/>
            <a:ext cx="1615245" cy="3962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B46BE3-26C9-3A41-BF37-75276CEC7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795" y="1772839"/>
            <a:ext cx="1188720" cy="487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BDA683-622A-F74E-9066-0DFC7502C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062" y="1464907"/>
            <a:ext cx="1033653" cy="10336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7EAA80-9947-2F4F-8F91-D87DC8789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2769" y="1787444"/>
            <a:ext cx="1846653" cy="4991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681E140-C890-FA44-AB31-D7AA52CFB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729" y="1981733"/>
            <a:ext cx="1700910" cy="2205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4437A8-C8A6-294C-A251-13FBB3D6BFD6}"/>
              </a:ext>
            </a:extLst>
          </p:cNvPr>
          <p:cNvSpPr txBox="1"/>
          <p:nvPr/>
        </p:nvSpPr>
        <p:spPr>
          <a:xfrm>
            <a:off x="441377" y="4456776"/>
            <a:ext cx="157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20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1.1bn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AD9DD5-6370-D44C-95C2-258DD37DBD7C}"/>
              </a:ext>
            </a:extLst>
          </p:cNvPr>
          <p:cNvSpPr txBox="1"/>
          <p:nvPr/>
        </p:nvSpPr>
        <p:spPr>
          <a:xfrm>
            <a:off x="2987643" y="5396079"/>
            <a:ext cx="157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20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648m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990FAA-165E-7E4C-BE7C-0316E970B617}"/>
              </a:ext>
            </a:extLst>
          </p:cNvPr>
          <p:cNvSpPr txBox="1"/>
          <p:nvPr/>
        </p:nvSpPr>
        <p:spPr>
          <a:xfrm>
            <a:off x="5244617" y="5554980"/>
            <a:ext cx="157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20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567m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65AE5F-DB12-2440-8F40-D258D53241BE}"/>
              </a:ext>
            </a:extLst>
          </p:cNvPr>
          <p:cNvSpPr txBox="1"/>
          <p:nvPr/>
        </p:nvSpPr>
        <p:spPr>
          <a:xfrm>
            <a:off x="7676853" y="5931183"/>
            <a:ext cx="157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20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127m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A3DE3-554B-1948-BE6C-382086844C72}"/>
              </a:ext>
            </a:extLst>
          </p:cNvPr>
          <p:cNvSpPr txBox="1"/>
          <p:nvPr/>
        </p:nvSpPr>
        <p:spPr>
          <a:xfrm>
            <a:off x="10192816" y="6046410"/>
            <a:ext cx="157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20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121m</a:t>
            </a:r>
          </a:p>
        </p:txBody>
      </p:sp>
    </p:spTree>
    <p:extLst>
      <p:ext uri="{BB962C8B-B14F-4D97-AF65-F5344CB8AC3E}">
        <p14:creationId xmlns:p14="http://schemas.microsoft.com/office/powerpoint/2010/main" val="389168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52D57-274A-CE4C-A236-3F921CA2F8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E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8D6E-84B8-C948-9B4E-E8B3A192B9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AE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FA0AB-0100-624D-B0BA-133D39CA1E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77147" y="1891887"/>
            <a:ext cx="637706" cy="482384"/>
          </a:xfrm>
        </p:spPr>
        <p:txBody>
          <a:bodyPr/>
          <a:lstStyle/>
          <a:p>
            <a:r>
              <a:rPr lang="en-A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362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ACFD9-33DE-8D45-8139-FF368D792465}"/>
              </a:ext>
            </a:extLst>
          </p:cNvPr>
          <p:cNvSpPr/>
          <p:nvPr/>
        </p:nvSpPr>
        <p:spPr>
          <a:xfrm>
            <a:off x="0" y="-1"/>
            <a:ext cx="12192000" cy="1710048"/>
          </a:xfrm>
          <a:prstGeom prst="rect">
            <a:avLst/>
          </a:prstGeom>
          <a:solidFill>
            <a:srgbClr val="1D1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C51955-FCB9-E34F-BC64-8B61BDE5B82D}"/>
              </a:ext>
            </a:extLst>
          </p:cNvPr>
          <p:cNvCxnSpPr>
            <a:cxnSpLocks/>
          </p:cNvCxnSpPr>
          <p:nvPr/>
        </p:nvCxnSpPr>
        <p:spPr>
          <a:xfrm>
            <a:off x="2770030" y="699374"/>
            <a:ext cx="305095" cy="0"/>
          </a:xfrm>
          <a:prstGeom prst="line">
            <a:avLst/>
          </a:prstGeom>
          <a:ln w="28575">
            <a:solidFill>
              <a:srgbClr val="C39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19E700-589A-0543-BAC2-871F1458F443}"/>
              </a:ext>
            </a:extLst>
          </p:cNvPr>
          <p:cNvSpPr txBox="1"/>
          <p:nvPr/>
        </p:nvSpPr>
        <p:spPr>
          <a:xfrm>
            <a:off x="3147906" y="345431"/>
            <a:ext cx="6228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4000" dirty="0">
                <a:solidFill>
                  <a:srgbClr val="FEFFFE"/>
                </a:solidFill>
                <a:latin typeface="Yikes" pitchFamily="2" charset="0"/>
                <a:ea typeface="SF Pro Display Medium" pitchFamily="2" charset="0"/>
                <a:cs typeface="SF Pro Display Medium" pitchFamily="2" charset="0"/>
              </a:rPr>
              <a:t>Chocolaterie Programme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33849-DEE7-5342-B54C-2DBA03690B3A}"/>
              </a:ext>
            </a:extLst>
          </p:cNvPr>
          <p:cNvSpPr txBox="1"/>
          <p:nvPr/>
        </p:nvSpPr>
        <p:spPr>
          <a:xfrm>
            <a:off x="3147906" y="977092"/>
            <a:ext cx="6228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pc="1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A luxurious and healthy experience, made just for you</a:t>
            </a:r>
            <a:r>
              <a:rPr lang="en-AE" sz="2000" spc="1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1D141B-AD00-F54F-B20C-8DF61F1A9D68}"/>
              </a:ext>
            </a:extLst>
          </p:cNvPr>
          <p:cNvSpPr/>
          <p:nvPr/>
        </p:nvSpPr>
        <p:spPr>
          <a:xfrm>
            <a:off x="6163295" y="1864427"/>
            <a:ext cx="5874327" cy="4821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74B020-1D0B-6341-98A0-D738AEFC4D20}"/>
              </a:ext>
            </a:extLst>
          </p:cNvPr>
          <p:cNvSpPr/>
          <p:nvPr/>
        </p:nvSpPr>
        <p:spPr>
          <a:xfrm>
            <a:off x="178130" y="1864427"/>
            <a:ext cx="5874327" cy="4821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8B95F6-E174-C549-A178-AA5BDF90FC96}"/>
              </a:ext>
            </a:extLst>
          </p:cNvPr>
          <p:cNvCxnSpPr>
            <a:cxnSpLocks/>
          </p:cNvCxnSpPr>
          <p:nvPr/>
        </p:nvCxnSpPr>
        <p:spPr>
          <a:xfrm>
            <a:off x="9459723" y="699374"/>
            <a:ext cx="305095" cy="0"/>
          </a:xfrm>
          <a:prstGeom prst="line">
            <a:avLst/>
          </a:prstGeom>
          <a:ln w="28575">
            <a:solidFill>
              <a:srgbClr val="C39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37F5F-BA99-F545-9728-3356D0A55244}"/>
              </a:ext>
            </a:extLst>
          </p:cNvPr>
          <p:cNvSpPr/>
          <p:nvPr/>
        </p:nvSpPr>
        <p:spPr>
          <a:xfrm>
            <a:off x="6163294" y="1864426"/>
            <a:ext cx="5874326" cy="772717"/>
          </a:xfrm>
          <a:prstGeom prst="rect">
            <a:avLst/>
          </a:prstGeom>
          <a:solidFill>
            <a:srgbClr val="D7A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CFAD0-906D-1241-917F-B18DBBE6B426}"/>
              </a:ext>
            </a:extLst>
          </p:cNvPr>
          <p:cNvSpPr txBox="1"/>
          <p:nvPr/>
        </p:nvSpPr>
        <p:spPr>
          <a:xfrm>
            <a:off x="6886303" y="2027176"/>
            <a:ext cx="462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2400" dirty="0">
                <a:solidFill>
                  <a:schemeClr val="bg1"/>
                </a:solidFill>
                <a:latin typeface="Yikes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Test &amp; Try Scheme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1A82B-894C-5542-BBF8-57076A09D8A5}"/>
              </a:ext>
            </a:extLst>
          </p:cNvPr>
          <p:cNvSpPr>
            <a:spLocks noChangeAspect="1"/>
          </p:cNvSpPr>
          <p:nvPr/>
        </p:nvSpPr>
        <p:spPr>
          <a:xfrm rot="2715184">
            <a:off x="5795179" y="2030482"/>
            <a:ext cx="432000" cy="432000"/>
          </a:xfrm>
          <a:prstGeom prst="rect">
            <a:avLst/>
          </a:prstGeom>
          <a:solidFill>
            <a:srgbClr val="D7A96D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BF704A-4961-2D4E-8826-38A4087A409A}"/>
              </a:ext>
            </a:extLst>
          </p:cNvPr>
          <p:cNvSpPr/>
          <p:nvPr/>
        </p:nvSpPr>
        <p:spPr>
          <a:xfrm>
            <a:off x="178131" y="1864426"/>
            <a:ext cx="5874326" cy="772717"/>
          </a:xfrm>
          <a:prstGeom prst="rect">
            <a:avLst/>
          </a:prstGeom>
          <a:solidFill>
            <a:srgbClr val="D7A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FA2CF3-0875-5348-A534-6DC7FD7CA1A8}"/>
              </a:ext>
            </a:extLst>
          </p:cNvPr>
          <p:cNvSpPr txBox="1"/>
          <p:nvPr/>
        </p:nvSpPr>
        <p:spPr>
          <a:xfrm>
            <a:off x="728322" y="2029097"/>
            <a:ext cx="462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2400" dirty="0">
                <a:solidFill>
                  <a:schemeClr val="bg1"/>
                </a:solidFill>
                <a:latin typeface="Yikes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Exclusive Discounts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A76D9-EA71-7A41-BA46-77949B903C6E}"/>
              </a:ext>
            </a:extLst>
          </p:cNvPr>
          <p:cNvSpPr/>
          <p:nvPr/>
        </p:nvSpPr>
        <p:spPr>
          <a:xfrm>
            <a:off x="5295843" y="2645227"/>
            <a:ext cx="1579167" cy="1210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25D02-AD25-3F49-B26A-98C6F8692355}"/>
              </a:ext>
            </a:extLst>
          </p:cNvPr>
          <p:cNvSpPr txBox="1"/>
          <p:nvPr/>
        </p:nvSpPr>
        <p:spPr>
          <a:xfrm>
            <a:off x="5295843" y="2753054"/>
            <a:ext cx="157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40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£10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E0ADC0-7232-AA4E-9F2D-12B8765FFF9E}"/>
              </a:ext>
            </a:extLst>
          </p:cNvPr>
          <p:cNvSpPr txBox="1"/>
          <p:nvPr/>
        </p:nvSpPr>
        <p:spPr>
          <a:xfrm>
            <a:off x="5157653" y="3324859"/>
            <a:ext cx="1900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annual fee</a:t>
            </a:r>
            <a:r>
              <a:rPr lang="en-AE" sz="16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3BD4C144-0D99-8C4A-9C7A-2E862D998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322" y="3052804"/>
            <a:ext cx="180000" cy="18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4B901CB-4228-4046-A151-0EE4FA66AD74}"/>
              </a:ext>
            </a:extLst>
          </p:cNvPr>
          <p:cNvSpPr txBox="1"/>
          <p:nvPr/>
        </p:nvSpPr>
        <p:spPr>
          <a:xfrm>
            <a:off x="728322" y="2963168"/>
            <a:ext cx="401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4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All-round 10% off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D5BA7-63BE-8645-8079-5F14E82328C3}"/>
              </a:ext>
            </a:extLst>
          </p:cNvPr>
          <p:cNvSpPr txBox="1"/>
          <p:nvPr/>
        </p:nvSpPr>
        <p:spPr>
          <a:xfrm>
            <a:off x="728323" y="3213820"/>
            <a:ext cx="401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15% discount on any of our products at any retail store in the UK.</a:t>
            </a:r>
            <a:endParaRPr lang="en-AE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6F53167A-D78F-3644-8CD0-8DA2C092E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99" y="3931671"/>
            <a:ext cx="180000" cy="18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AC4FCE6-FC4F-3948-85E0-630BFBE3C268}"/>
              </a:ext>
            </a:extLst>
          </p:cNvPr>
          <p:cNvSpPr txBox="1"/>
          <p:nvPr/>
        </p:nvSpPr>
        <p:spPr>
          <a:xfrm>
            <a:off x="725099" y="3842035"/>
            <a:ext cx="401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4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Festive deals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618248-4D24-404B-A1DE-156848A95BDC}"/>
              </a:ext>
            </a:extLst>
          </p:cNvPr>
          <p:cNvSpPr txBox="1"/>
          <p:nvPr/>
        </p:nvSpPr>
        <p:spPr>
          <a:xfrm>
            <a:off x="725100" y="4092687"/>
            <a:ext cx="401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Up to 35% discount on festive-themed products.</a:t>
            </a:r>
            <a:endParaRPr lang="en-AE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6CE8C955-3FC3-C04E-A65C-A63588F75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99" y="4707412"/>
            <a:ext cx="180000" cy="18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7D4D04A-5057-0746-99DD-85BB0DA10108}"/>
              </a:ext>
            </a:extLst>
          </p:cNvPr>
          <p:cNvSpPr txBox="1"/>
          <p:nvPr/>
        </p:nvSpPr>
        <p:spPr>
          <a:xfrm>
            <a:off x="725099" y="4617776"/>
            <a:ext cx="401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4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Birthdays on 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4AF90F-AEC4-CE4C-9EFB-4E0B49B5CEEF}"/>
              </a:ext>
            </a:extLst>
          </p:cNvPr>
          <p:cNvSpPr txBox="1"/>
          <p:nvPr/>
        </p:nvSpPr>
        <p:spPr>
          <a:xfrm>
            <a:off x="725100" y="4868428"/>
            <a:ext cx="401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Free chocolate bars on user’s birthday to build a more personal relationship.</a:t>
            </a:r>
            <a:endParaRPr lang="en-AE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D96A6091-BD4E-7E42-ABC2-3623848B0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99" y="5610930"/>
            <a:ext cx="180000" cy="18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9924EEC-8620-1741-9E43-E20A842EF545}"/>
              </a:ext>
            </a:extLst>
          </p:cNvPr>
          <p:cNvSpPr txBox="1"/>
          <p:nvPr/>
        </p:nvSpPr>
        <p:spPr>
          <a:xfrm>
            <a:off x="725099" y="5521294"/>
            <a:ext cx="401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4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Level up!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404FBE-0689-D04A-9C61-48CAD1198E61}"/>
              </a:ext>
            </a:extLst>
          </p:cNvPr>
          <p:cNvSpPr txBox="1"/>
          <p:nvPr/>
        </p:nvSpPr>
        <p:spPr>
          <a:xfrm>
            <a:off x="725100" y="5771946"/>
            <a:ext cx="401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The customers that have been us for longer will receive consistently better gifts and exculisive offers.</a:t>
            </a:r>
            <a:endParaRPr lang="en-AE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  <p:pic>
        <p:nvPicPr>
          <p:cNvPr id="42" name="Graphic 41" descr="Checkmark">
            <a:extLst>
              <a:ext uri="{FF2B5EF4-FFF2-40B4-BE49-F238E27FC236}">
                <a16:creationId xmlns:a16="http://schemas.microsoft.com/office/drawing/2014/main" id="{7186AA26-A6D5-B24F-A499-6841258A2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5742" y="3098957"/>
            <a:ext cx="180000" cy="180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C60768F-C042-7F48-8C84-6EBB18F1EB70}"/>
              </a:ext>
            </a:extLst>
          </p:cNvPr>
          <p:cNvSpPr txBox="1"/>
          <p:nvPr/>
        </p:nvSpPr>
        <p:spPr>
          <a:xfrm>
            <a:off x="7547742" y="3009321"/>
            <a:ext cx="401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4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Healthier options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336003-40C5-3D4E-898A-C09012F65E0A}"/>
              </a:ext>
            </a:extLst>
          </p:cNvPr>
          <p:cNvSpPr txBox="1"/>
          <p:nvPr/>
        </p:nvSpPr>
        <p:spPr>
          <a:xfrm>
            <a:off x="7547743" y="3259973"/>
            <a:ext cx="401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The company will invest R&amp;D into providing low calorie and low sugar options without compromising the taste.</a:t>
            </a:r>
            <a:endParaRPr lang="en-AE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EC57B2FA-DBBF-B746-B7FF-7770A4D3E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2519" y="3977824"/>
            <a:ext cx="180000" cy="180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7CB079D-2CB1-AD45-AD69-8F53918D8117}"/>
              </a:ext>
            </a:extLst>
          </p:cNvPr>
          <p:cNvSpPr txBox="1"/>
          <p:nvPr/>
        </p:nvSpPr>
        <p:spPr>
          <a:xfrm>
            <a:off x="7544519" y="3888188"/>
            <a:ext cx="401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4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Test &amp; Try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CD8368-3037-3046-835C-61F3F13AA129}"/>
              </a:ext>
            </a:extLst>
          </p:cNvPr>
          <p:cNvSpPr txBox="1"/>
          <p:nvPr/>
        </p:nvSpPr>
        <p:spPr>
          <a:xfrm>
            <a:off x="7544520" y="4138840"/>
            <a:ext cx="4015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Customers will have the chance to be picked as a test user whenever a new bar is in progress. They will receive this free chocolate bar solely in return of their feedback. An innovative way of user testing.</a:t>
            </a:r>
            <a:endParaRPr lang="en-AE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BE435C5E-81B8-7544-8B64-941D6034E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2519" y="5180972"/>
            <a:ext cx="180000" cy="180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5CFB632-86A7-E04C-B72D-C0D62ACE1E1D}"/>
              </a:ext>
            </a:extLst>
          </p:cNvPr>
          <p:cNvSpPr txBox="1"/>
          <p:nvPr/>
        </p:nvSpPr>
        <p:spPr>
          <a:xfrm>
            <a:off x="7544519" y="5091336"/>
            <a:ext cx="401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400" dirty="0">
                <a:solidFill>
                  <a:srgbClr val="1D1D1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Win a car and more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117C15-6258-4646-B3B9-832952826929}"/>
              </a:ext>
            </a:extLst>
          </p:cNvPr>
          <p:cNvSpPr txBox="1"/>
          <p:nvPr/>
        </p:nvSpPr>
        <p:spPr>
          <a:xfrm>
            <a:off x="7544520" y="5341988"/>
            <a:ext cx="401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rgbClr val="1D1D1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Roboto" panose="02000000000000000000" pitchFamily="2" charset="0"/>
              </a:rPr>
              <a:t>If ‘test users’ have given feedback for more than 3 bars in 6 months they will be entered into contest where they will have the chance to win luxurious products such as cars, laptops, etc. .</a:t>
            </a:r>
            <a:endParaRPr lang="en-AE" dirty="0">
              <a:solidFill>
                <a:srgbClr val="1D1D1A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5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{1A02087F-66A2-474E-9F03-2FC494E90413}tf10001071</Template>
  <TotalTime>1238</TotalTime>
  <Words>376</Words>
  <Application>Microsoft Macintosh PowerPoint</Application>
  <PresentationFormat>Widescreen</PresentationFormat>
  <Paragraphs>89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Helvetica Neue Medium</vt:lpstr>
      <vt:lpstr>Helvetica Neue Thin</vt:lpstr>
      <vt:lpstr>SF Pro Display Light</vt:lpstr>
      <vt:lpstr>Yikes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Castillero Garcia, Paula</dc:creator>
  <cp:lastModifiedBy>Castillero Garcia, Paula</cp:lastModifiedBy>
  <cp:revision>8</cp:revision>
  <dcterms:created xsi:type="dcterms:W3CDTF">2020-07-14T08:50:41Z</dcterms:created>
  <dcterms:modified xsi:type="dcterms:W3CDTF">2020-07-15T05:29:29Z</dcterms:modified>
</cp:coreProperties>
</file>