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256" r:id="rId2"/>
    <p:sldId id="279" r:id="rId3"/>
    <p:sldId id="283" r:id="rId4"/>
    <p:sldId id="284" r:id="rId5"/>
    <p:sldId id="270" r:id="rId6"/>
    <p:sldId id="269" r:id="rId7"/>
    <p:sldId id="285" r:id="rId8"/>
    <p:sldId id="286" r:id="rId9"/>
    <p:sldId id="280" r:id="rId10"/>
    <p:sldId id="271" r:id="rId11"/>
    <p:sldId id="277" r:id="rId12"/>
    <p:sldId id="275" r:id="rId13"/>
    <p:sldId id="278" r:id="rId14"/>
    <p:sldId id="287" r:id="rId15"/>
    <p:sldId id="281" r:id="rId16"/>
    <p:sldId id="290" r:id="rId17"/>
    <p:sldId id="326" r:id="rId18"/>
    <p:sldId id="327" r:id="rId19"/>
    <p:sldId id="328" r:id="rId20"/>
    <p:sldId id="329" r:id="rId21"/>
    <p:sldId id="330" r:id="rId22"/>
    <p:sldId id="292" r:id="rId23"/>
    <p:sldId id="295" r:id="rId24"/>
    <p:sldId id="307" r:id="rId25"/>
    <p:sldId id="331" r:id="rId26"/>
    <p:sldId id="337" r:id="rId27"/>
    <p:sldId id="338" r:id="rId28"/>
    <p:sldId id="339" r:id="rId29"/>
    <p:sldId id="340" r:id="rId30"/>
    <p:sldId id="341" r:id="rId31"/>
    <p:sldId id="344" r:id="rId32"/>
    <p:sldId id="346" r:id="rId33"/>
    <p:sldId id="345" r:id="rId34"/>
    <p:sldId id="310" r:id="rId35"/>
    <p:sldId id="313" r:id="rId36"/>
    <p:sldId id="311" r:id="rId37"/>
    <p:sldId id="294" r:id="rId38"/>
    <p:sldId id="261" r:id="rId39"/>
    <p:sldId id="303" r:id="rId40"/>
    <p:sldId id="304" r:id="rId41"/>
    <p:sldId id="315" r:id="rId42"/>
    <p:sldId id="317" r:id="rId43"/>
    <p:sldId id="324" r:id="rId44"/>
    <p:sldId id="332" r:id="rId45"/>
    <p:sldId id="319" r:id="rId46"/>
    <p:sldId id="316" r:id="rId47"/>
    <p:sldId id="333" r:id="rId48"/>
    <p:sldId id="264" r:id="rId49"/>
    <p:sldId id="323" r:id="rId50"/>
    <p:sldId id="321" r:id="rId51"/>
    <p:sldId id="322" r:id="rId52"/>
    <p:sldId id="334" r:id="rId5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84" charset="0"/>
        <a:ea typeface="Osaka" pitchFamily="-8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84" charset="0"/>
        <a:ea typeface="Osaka" pitchFamily="-8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84" charset="0"/>
        <a:ea typeface="Osaka" pitchFamily="-8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84" charset="0"/>
        <a:ea typeface="Osaka" pitchFamily="-8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84" charset="0"/>
        <a:ea typeface="Osaka" pitchFamily="-8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-84" charset="0"/>
        <a:ea typeface="Osaka" pitchFamily="-8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-84" charset="0"/>
        <a:ea typeface="Osaka" pitchFamily="-8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-84" charset="0"/>
        <a:ea typeface="Osaka" pitchFamily="-8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-84" charset="0"/>
        <a:ea typeface="Osaka" pitchFamily="-8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7D00"/>
    <a:srgbClr val="FFFEFD"/>
    <a:srgbClr val="0054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944" autoAdjust="0"/>
  </p:normalViewPr>
  <p:slideViewPr>
    <p:cSldViewPr>
      <p:cViewPr varScale="1">
        <p:scale>
          <a:sx n="92" d="100"/>
          <a:sy n="92" d="100"/>
        </p:scale>
        <p:origin x="-2120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handoutMaster" Target="handoutMasters/handoutMaster1.xml"/><Relationship Id="rId56" Type="http://schemas.openxmlformats.org/officeDocument/2006/relationships/printerSettings" Target="printerSettings/printerSettings1.bin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" charset="0"/>
                <a:ea typeface="Osaka" charset="0"/>
                <a:cs typeface="Osak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C482DCCC-3DBC-45B5-88BB-B51D1D75EE69}" type="datetimeFigureOut">
              <a:rPr lang="en-US" altLang="en-US"/>
              <a:pPr>
                <a:defRPr/>
              </a:pPr>
              <a:t>11/1/13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" charset="0"/>
                <a:ea typeface="Osaka" charset="0"/>
                <a:cs typeface="Osak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3ECA8F7C-D430-4786-95F1-96E5703DEC6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16722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" charset="0"/>
                <a:ea typeface="Osaka" charset="0"/>
                <a:cs typeface="Osak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12AFFA7-0232-44F8-9F41-FFA0B9541BEB}" type="datetimeFigureOut">
              <a:rPr lang="en-US" altLang="en-US"/>
              <a:pPr>
                <a:defRPr/>
              </a:pPr>
              <a:t>11/1/13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" charset="0"/>
                <a:ea typeface="Osaka" charset="0"/>
                <a:cs typeface="Osak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D7F77041-9720-4B87-BC21-7B6BFF2997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25891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Many sectors including healthcare, government, finance, retail and automobile  use the cloud for file sharing, web, mobile, HPC, CRM, ERP, data storage, analytics etc.</a:t>
            </a:r>
          </a:p>
          <a:p>
            <a:endParaRPr lang="en-US" altLang="en-US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Lot of sensitive information stored, processed and transferred on the cloud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Educational</a:t>
            </a:r>
            <a:r>
              <a:rPr lang="en-US" altLang="en-US" baseline="0" dirty="0" smtClean="0"/>
              <a:t> records, IRB</a:t>
            </a:r>
          </a:p>
          <a:p>
            <a:r>
              <a:rPr lang="en-US" altLang="en-US" baseline="0" dirty="0" smtClean="0"/>
              <a:t>IP, Health</a:t>
            </a:r>
          </a:p>
          <a:p>
            <a:r>
              <a:rPr lang="en-US" altLang="en-US" baseline="0" dirty="0" smtClean="0"/>
              <a:t>Finance</a:t>
            </a:r>
          </a:p>
          <a:p>
            <a:r>
              <a:rPr lang="en-US" altLang="en-US" baseline="0" dirty="0" smtClean="0"/>
              <a:t>Government</a:t>
            </a:r>
          </a:p>
          <a:p>
            <a:r>
              <a:rPr lang="en-US" altLang="en-US" baseline="0" dirty="0" smtClean="0"/>
              <a:t>Games, Entertainment etc.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9pPr>
          </a:lstStyle>
          <a:p>
            <a:fld id="{F1A37B04-8073-43A1-A535-CBDC8BDC914D}" type="slidenum">
              <a:rPr lang="en-US" altLang="en-US" sz="1200"/>
              <a:pPr/>
              <a:t>4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9pPr>
          </a:lstStyle>
          <a:p>
            <a:fld id="{45BFB4E5-BA58-4336-9978-071FD718F078}" type="slidenum">
              <a:rPr lang="en-US" altLang="en-US" sz="1200"/>
              <a:pPr/>
              <a:t>27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packet sniffing? Shared physical</a:t>
            </a:r>
            <a:r>
              <a:rPr lang="en-US" baseline="0" dirty="0" smtClean="0"/>
              <a:t> machines, shared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F77041-9720-4B87-BC21-7B6BFF2997F0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13169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CSP may decrypt your data for law enforcement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Why would you encrypt data? – theft. What about deletion? Securely?</a:t>
            </a: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9pPr>
          </a:lstStyle>
          <a:p>
            <a:fld id="{CE2F1D6A-B794-48A7-A5C5-1BBC6FFB8FBD}" type="slidenum">
              <a:rPr lang="en-US" altLang="en-US" sz="1200"/>
              <a:pPr/>
              <a:t>33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Add reference for *</a:t>
            </a: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9pPr>
          </a:lstStyle>
          <a:p>
            <a:fld id="{D4E28724-0388-4F2C-B92D-4D663BCDCDA4}" type="slidenum">
              <a:rPr lang="en-US" altLang="en-US" sz="1200"/>
              <a:pPr/>
              <a:t>39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Cant find the distribution of companies in the KPMG survey</a:t>
            </a: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9pPr>
          </a:lstStyle>
          <a:p>
            <a:fld id="{1A618DD9-12EA-4BBC-B41B-CE6406C0131B}" type="slidenum">
              <a:rPr lang="en-US" altLang="en-US" sz="1200"/>
              <a:pPr/>
              <a:t>44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9pPr>
          </a:lstStyle>
          <a:p>
            <a:fld id="{65707D92-96F4-4EF9-B9C2-D7DC06340EB8}" type="slidenum">
              <a:rPr lang="en-US" altLang="en-US" sz="1200"/>
              <a:pPr/>
              <a:t>49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9pPr>
          </a:lstStyle>
          <a:p>
            <a:fld id="{13A09627-1CEE-4CEF-A81B-2160430C8E65}" type="slidenum">
              <a:rPr lang="en-US" altLang="en-US" sz="1200"/>
              <a:pPr/>
              <a:t>6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would customers save money?</a:t>
            </a:r>
          </a:p>
          <a:p>
            <a:r>
              <a:rPr lang="en-US" dirty="0" smtClean="0"/>
              <a:t>What is speed</a:t>
            </a:r>
            <a:r>
              <a:rPr lang="en-US" baseline="0" dirty="0" smtClean="0"/>
              <a:t> to adoption? Low upfront investment, startup can grow as required</a:t>
            </a:r>
          </a:p>
          <a:p>
            <a:r>
              <a:rPr lang="en-US" baseline="0" dirty="0" smtClean="0"/>
              <a:t>Why is licensing easier?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F77041-9720-4B87-BC21-7B6BFF2997F0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9220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elasticity? Self-provisioning?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F77041-9720-4B87-BC21-7B6BFF2997F0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315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Why would I want to build a private cloud?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Notes copied in part from Chapter two, Cloud security and privacy, 2009, Mather et al.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Private cloud – emulate cloud computing on private network, single organization, customer or vendor with contractual obligations responsible for operation of private cloud</a:t>
            </a:r>
          </a:p>
          <a:p>
            <a:r>
              <a:rPr lang="en-US" altLang="en-US" dirty="0" smtClean="0"/>
              <a:t>Types </a:t>
            </a:r>
          </a:p>
          <a:p>
            <a:r>
              <a:rPr lang="en-US" altLang="en-US" dirty="0" smtClean="0"/>
              <a:t>  - dedicated (onsite, customer owned, operated by internal IT)</a:t>
            </a:r>
          </a:p>
          <a:p>
            <a:r>
              <a:rPr lang="en-US" altLang="en-US" dirty="0" smtClean="0"/>
              <a:t>  - community (third-party premises; owned, managed and operated by vendor with strict contracts and SLAs)</a:t>
            </a:r>
          </a:p>
          <a:p>
            <a:r>
              <a:rPr lang="en-US" altLang="en-US" dirty="0" smtClean="0"/>
              <a:t>  - managed (customer owned, vendor managed)</a:t>
            </a:r>
          </a:p>
          <a:p>
            <a:r>
              <a:rPr lang="en-US" altLang="en-US" dirty="0" smtClean="0"/>
              <a:t>Example: NASA Nebula, DOE</a:t>
            </a:r>
          </a:p>
          <a:p>
            <a:r>
              <a:rPr lang="en-US" altLang="en-US" dirty="0" smtClean="0"/>
              <a:t>Strict control possible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Public cloud – shared resources, access via public Internet, owned and managed by third-party</a:t>
            </a:r>
          </a:p>
          <a:p>
            <a:r>
              <a:rPr lang="en-US" altLang="en-US" dirty="0" smtClean="0"/>
              <a:t>Example: Amazon AWS, </a:t>
            </a:r>
            <a:r>
              <a:rPr lang="en-US" altLang="en-US" dirty="0" err="1" smtClean="0"/>
              <a:t>Salesforce</a:t>
            </a:r>
            <a:endParaRPr lang="en-US" altLang="en-US" dirty="0" smtClean="0"/>
          </a:p>
          <a:p>
            <a:r>
              <a:rPr lang="en-US" altLang="en-US" dirty="0" smtClean="0"/>
              <a:t>Low control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Hybrid cloud – combine public and private</a:t>
            </a:r>
          </a:p>
          <a:p>
            <a:r>
              <a:rPr lang="en-US" altLang="en-US" dirty="0" smtClean="0"/>
              <a:t>Sensitive data on private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9pPr>
          </a:lstStyle>
          <a:p>
            <a:fld id="{522DB34F-8F20-48DB-8140-BCCB2F9ACD81}" type="slidenum">
              <a:rPr lang="en-US" altLang="en-US" sz="1200"/>
              <a:pPr/>
              <a:t>13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 everything good? Should we all</a:t>
            </a:r>
            <a:r>
              <a:rPr lang="en-US" baseline="0" dirty="0" smtClean="0"/>
              <a:t> start using the cloud/ Are there any challenges or issues?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F77041-9720-4B87-BC21-7B6BFF2997F0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6954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Is downtime new?</a:t>
            </a:r>
            <a:r>
              <a:rPr lang="en-US" altLang="en-US" baseline="0" dirty="0" smtClean="0"/>
              <a:t> No, but it may manifest in new ways.</a:t>
            </a:r>
          </a:p>
          <a:p>
            <a:r>
              <a:rPr lang="en-US" altLang="en-US" baseline="0" dirty="0" smtClean="0"/>
              <a:t>Access over the Internet. What could go wrong?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What security CSP provides; what customer is responsible </a:t>
            </a: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9pPr>
          </a:lstStyle>
          <a:p>
            <a:fld id="{1F0CD1AC-60A5-4162-9314-9F782BE3763A}" type="slidenum">
              <a:rPr lang="en-US" altLang="en-US" sz="1200"/>
              <a:pPr/>
              <a:t>22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Who is responsible for data</a:t>
            </a:r>
            <a:r>
              <a:rPr lang="en-US" altLang="en-US" baseline="0" dirty="0" smtClean="0"/>
              <a:t> loss or other issues in the cloud?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Organizational control decreases from private to public, and </a:t>
            </a:r>
            <a:r>
              <a:rPr lang="en-US" altLang="en-US" dirty="0" err="1" smtClean="0"/>
              <a:t>IaaS</a:t>
            </a:r>
            <a:r>
              <a:rPr lang="en-US" altLang="en-US" dirty="0" smtClean="0"/>
              <a:t> to </a:t>
            </a:r>
            <a:r>
              <a:rPr lang="en-US" altLang="en-US" dirty="0" err="1" smtClean="0"/>
              <a:t>SaaS</a:t>
            </a:r>
            <a:endParaRPr lang="en-US" altLang="en-US" dirty="0" smtClean="0"/>
          </a:p>
          <a:p>
            <a:r>
              <a:rPr lang="en-US" altLang="en-US" dirty="0" smtClean="0"/>
              <a:t>Liability depends on SLA and contract</a:t>
            </a:r>
          </a:p>
          <a:p>
            <a:r>
              <a:rPr lang="en-US" altLang="en-US" dirty="0" smtClean="0"/>
              <a:t>Organization has accountability irrespective of control and liability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In a virtual machine environment, multiple operating systems can run on a single piece of hardware</a:t>
            </a:r>
          </a:p>
          <a:p>
            <a:r>
              <a:rPr lang="en-US" altLang="en-US" dirty="0" smtClean="0"/>
              <a:t>A hypervisor, also called Virtual Machine Monitor (VMM), is computer software/hardware platform virtualization software that allows multiple operating systems to run on a host computer concurrently</a:t>
            </a:r>
          </a:p>
          <a:p>
            <a:endParaRPr lang="en-US" altLang="en-US" dirty="0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9pPr>
          </a:lstStyle>
          <a:p>
            <a:fld id="{50655CC5-B007-4098-B60F-1BEA4909F6B3}" type="slidenum">
              <a:rPr lang="en-US" altLang="en-US" sz="1200"/>
              <a:pPr/>
              <a:t>23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independent failure zone? Why</a:t>
            </a:r>
            <a:r>
              <a:rPr lang="en-US" baseline="0" dirty="0" smtClean="0"/>
              <a:t> is it important?</a:t>
            </a:r>
          </a:p>
          <a:p>
            <a:r>
              <a:rPr lang="en-US" baseline="0" dirty="0" smtClean="0"/>
              <a:t>-</a:t>
            </a:r>
            <a:r>
              <a:rPr lang="en-US" baseline="0" dirty="0" err="1" smtClean="0"/>
              <a:t>Geolocation</a:t>
            </a:r>
            <a:r>
              <a:rPr lang="en-US" baseline="0" dirty="0" smtClean="0"/>
              <a:t>: storms, thunder, earth quakes</a:t>
            </a:r>
          </a:p>
          <a:p>
            <a:r>
              <a:rPr lang="en-US" baseline="0" dirty="0" smtClean="0"/>
              <a:t>-network disruption: under sea </a:t>
            </a:r>
            <a:r>
              <a:rPr lang="en-US" baseline="0" smtClean="0"/>
              <a:t>cable problem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could be an issue though of storing data in multiple zones?</a:t>
            </a:r>
          </a:p>
          <a:p>
            <a:r>
              <a:rPr lang="en-US" baseline="0" dirty="0" smtClean="0"/>
              <a:t>Is 99% acceptable? 1/3 day per month = 8 hours!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F77041-9720-4B87-BC21-7B6BFF2997F0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899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wordmark3r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"/>
            <a:ext cx="1971675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429000"/>
            <a:ext cx="8382000" cy="838200"/>
          </a:xfrm>
        </p:spPr>
        <p:txBody>
          <a:bodyPr/>
          <a:lstStyle>
            <a:lvl1pPr>
              <a:defRPr b="1">
                <a:solidFill>
                  <a:srgbClr val="005481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343400"/>
            <a:ext cx="6400800" cy="533400"/>
          </a:xfrm>
        </p:spPr>
        <p:txBody>
          <a:bodyPr/>
          <a:lstStyle>
            <a:lvl1pPr marL="0" indent="0" algn="ctr">
              <a:buFont typeface="Times" charset="0"/>
              <a:buNone/>
              <a:defRPr sz="25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9778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730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776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158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9421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97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102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889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7267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1660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3450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74663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54138"/>
            <a:ext cx="7772400" cy="445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0" name="TextBox 7"/>
          <p:cNvSpPr txBox="1">
            <a:spLocks noChangeArrowheads="1"/>
          </p:cNvSpPr>
          <p:nvPr userDrawn="1"/>
        </p:nvSpPr>
        <p:spPr bwMode="auto">
          <a:xfrm>
            <a:off x="4854575" y="6402388"/>
            <a:ext cx="5381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9pPr>
          </a:lstStyle>
          <a:p>
            <a:pPr algn="ctr" eaLnBrk="1" hangingPunct="1">
              <a:defRPr/>
            </a:pPr>
            <a:fld id="{7DEBEE14-31C7-4349-BF2D-E58169EDE251}" type="slidenum">
              <a:rPr lang="en-US" altLang="en-US" sz="1200" smtClean="0">
                <a:solidFill>
                  <a:srgbClr val="95B3D7"/>
                </a:solidFill>
              </a:rPr>
              <a:pPr algn="ctr" eaLnBrk="1" hangingPunct="1">
                <a:defRPr/>
              </a:pPr>
              <a:t>‹#›</a:t>
            </a:fld>
            <a:endParaRPr lang="en-US" altLang="en-US" sz="1800" smtClean="0">
              <a:solidFill>
                <a:srgbClr val="95B3D7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548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5481"/>
          </a:solidFill>
          <a:latin typeface="Arial" charset="0"/>
          <a:ea typeface="Osaka" charset="0"/>
          <a:cs typeface="Osak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5481"/>
          </a:solidFill>
          <a:latin typeface="Arial" charset="0"/>
          <a:ea typeface="Osaka" charset="0"/>
          <a:cs typeface="Osak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5481"/>
          </a:solidFill>
          <a:latin typeface="Arial" charset="0"/>
          <a:ea typeface="Osaka" charset="0"/>
          <a:cs typeface="Osak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5481"/>
          </a:solidFill>
          <a:latin typeface="Arial" charset="0"/>
          <a:ea typeface="Osaka" charset="0"/>
          <a:cs typeface="Osak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5481"/>
        </a:buClr>
        <a:buFont typeface="Times" pitchFamily="-8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5481"/>
        </a:buClr>
        <a:buFont typeface="Times" pitchFamily="-8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5481"/>
        </a:buClr>
        <a:buFont typeface="Times" pitchFamily="-8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5481"/>
        </a:buClr>
        <a:buFont typeface="Times" pitchFamily="-84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5481"/>
        </a:buClr>
        <a:buFont typeface="Times" pitchFamily="-84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6.png"/><Relationship Id="rId3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5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9.png"/><Relationship Id="rId12" Type="http://schemas.openxmlformats.org/officeDocument/2006/relationships/image" Target="../media/image20.png"/><Relationship Id="rId13" Type="http://schemas.openxmlformats.org/officeDocument/2006/relationships/image" Target="../media/image21.png"/><Relationship Id="rId14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Security and Privacy in the Age of Cloud Computing</a:t>
            </a:r>
            <a:endParaRPr lang="en-US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62475"/>
            <a:ext cx="6400800" cy="8477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Ashwini Rao</a:t>
            </a:r>
          </a:p>
          <a:p>
            <a:pPr eaLnBrk="1" hangingPunct="1">
              <a:defRPr/>
            </a:pPr>
            <a:r>
              <a:rPr lang="en-US" sz="1600" dirty="0" smtClean="0"/>
              <a:t>October 31, 2013</a:t>
            </a:r>
          </a:p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909638" y="2200275"/>
            <a:ext cx="75517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5481"/>
              </a:buClr>
              <a:buFont typeface="Times" pitchFamily="-8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1pPr>
            <a:lvl2pPr marL="742950" indent="-285750">
              <a:spcBef>
                <a:spcPct val="20000"/>
              </a:spcBef>
              <a:buClr>
                <a:srgbClr val="005481"/>
              </a:buClr>
              <a:buFont typeface="Times" pitchFamily="-84" charset="0"/>
              <a:buChar char="•"/>
              <a:defRPr sz="28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2pPr>
            <a:lvl3pPr marL="1143000" indent="-228600">
              <a:spcBef>
                <a:spcPct val="20000"/>
              </a:spcBef>
              <a:buClr>
                <a:srgbClr val="005481"/>
              </a:buClr>
              <a:buFont typeface="Times" pitchFamily="-8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3pPr>
            <a:lvl4pPr marL="1600200" indent="-228600">
              <a:spcBef>
                <a:spcPct val="20000"/>
              </a:spcBef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4pPr>
            <a:lvl5pPr marL="2057400" indent="-228600">
              <a:spcBef>
                <a:spcPct val="20000"/>
              </a:spcBef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latin typeface="Times New Roman" pitchFamily="18" charset="0"/>
              </a:rPr>
              <a:t>15-421/08-731/46-869, Fall 2013 – </a:t>
            </a:r>
            <a:r>
              <a:rPr lang="en-US" altLang="en-US" sz="2400" dirty="0" smtClean="0">
                <a:latin typeface="Times New Roman" pitchFamily="18" charset="0"/>
              </a:rPr>
              <a:t>Lecture 15</a:t>
            </a:r>
            <a:endParaRPr lang="en-US" altLang="en-US" sz="24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What is a </a:t>
            </a:r>
            <a:r>
              <a:rPr lang="ja-JP" altLang="en-US" smtClean="0"/>
              <a:t>“</a:t>
            </a:r>
            <a:r>
              <a:rPr lang="en-US" altLang="ja-JP" smtClean="0"/>
              <a:t>cloud</a:t>
            </a:r>
            <a:r>
              <a:rPr lang="ja-JP" altLang="en-US" smtClean="0"/>
              <a:t>”</a:t>
            </a:r>
            <a:r>
              <a:rPr lang="en-US" altLang="ja-JP" smtClean="0"/>
              <a:t>?</a:t>
            </a: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Attributes</a:t>
            </a:r>
          </a:p>
          <a:p>
            <a:pPr lvl="1">
              <a:defRPr/>
            </a:pPr>
            <a:r>
              <a:rPr lang="en-US" dirty="0" smtClean="0"/>
              <a:t>Multi-tenancy (shared-resources)</a:t>
            </a:r>
          </a:p>
          <a:p>
            <a:pPr lvl="1">
              <a:defRPr/>
            </a:pPr>
            <a:r>
              <a:rPr lang="en-US" dirty="0" smtClean="0"/>
              <a:t>Massive scalability</a:t>
            </a:r>
          </a:p>
          <a:p>
            <a:pPr lvl="1">
              <a:defRPr/>
            </a:pPr>
            <a:r>
              <a:rPr lang="en-US" dirty="0" smtClean="0"/>
              <a:t>Elasticity</a:t>
            </a:r>
          </a:p>
          <a:p>
            <a:pPr lvl="1">
              <a:defRPr/>
            </a:pPr>
            <a:r>
              <a:rPr lang="en-US" dirty="0" smtClean="0"/>
              <a:t>Pay per use</a:t>
            </a:r>
          </a:p>
          <a:p>
            <a:pPr lvl="1">
              <a:defRPr/>
            </a:pPr>
            <a:r>
              <a:rPr lang="en-US" dirty="0" smtClean="0"/>
              <a:t>Self-provisioning of resources</a:t>
            </a:r>
          </a:p>
          <a:p>
            <a:pPr lvl="1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 simple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Times" pitchFamily="-84" charset="0"/>
              <a:buNone/>
              <a:defRPr/>
            </a:pPr>
            <a:r>
              <a:rPr lang="ja-JP" altLang="en-US" sz="2400" i="1" smtClean="0"/>
              <a:t>“</a:t>
            </a:r>
            <a:r>
              <a:rPr lang="en-US" altLang="ja-JP" sz="2400" i="1" smtClean="0"/>
              <a:t>In simple words, the </a:t>
            </a:r>
            <a:r>
              <a:rPr lang="en-US" altLang="ja-JP" sz="2800" i="1" smtClean="0">
                <a:solidFill>
                  <a:srgbClr val="005481"/>
                </a:solidFill>
              </a:rPr>
              <a:t>Cloud</a:t>
            </a:r>
            <a:r>
              <a:rPr lang="en-US" altLang="ja-JP" sz="2400" i="1" smtClean="0">
                <a:solidFill>
                  <a:srgbClr val="005481"/>
                </a:solidFill>
              </a:rPr>
              <a:t> </a:t>
            </a:r>
            <a:r>
              <a:rPr lang="en-US" altLang="ja-JP" sz="2400" i="1" smtClean="0"/>
              <a:t>refers to the process of </a:t>
            </a:r>
            <a:r>
              <a:rPr lang="en-US" altLang="ja-JP" sz="2800" i="1" smtClean="0">
                <a:solidFill>
                  <a:srgbClr val="005481"/>
                </a:solidFill>
              </a:rPr>
              <a:t>sharing resources </a:t>
            </a:r>
            <a:r>
              <a:rPr lang="en-US" altLang="ja-JP" sz="2400" i="1" smtClean="0"/>
              <a:t>(such as hardware, development platforms and/or software) </a:t>
            </a:r>
            <a:r>
              <a:rPr lang="en-US" altLang="ja-JP" sz="2800" i="1" smtClean="0">
                <a:solidFill>
                  <a:srgbClr val="005481"/>
                </a:solidFill>
              </a:rPr>
              <a:t>over the internet</a:t>
            </a:r>
            <a:r>
              <a:rPr lang="en-US" altLang="ja-JP" sz="2400" i="1" smtClean="0"/>
              <a:t>. It enables </a:t>
            </a:r>
            <a:r>
              <a:rPr lang="en-US" altLang="ja-JP" sz="2800" i="1" smtClean="0">
                <a:solidFill>
                  <a:srgbClr val="005481"/>
                </a:solidFill>
              </a:rPr>
              <a:t>On-Demand</a:t>
            </a:r>
            <a:r>
              <a:rPr lang="en-US" altLang="ja-JP" sz="2400" i="1" smtClean="0"/>
              <a:t> network access to a shared pool of </a:t>
            </a:r>
            <a:r>
              <a:rPr lang="en-US" altLang="ja-JP" sz="2800" i="1" smtClean="0">
                <a:solidFill>
                  <a:srgbClr val="005481"/>
                </a:solidFill>
              </a:rPr>
              <a:t>dynamically configurable </a:t>
            </a:r>
            <a:r>
              <a:rPr lang="en-US" altLang="ja-JP" sz="2400" i="1" smtClean="0"/>
              <a:t>computing resources. These resources are accessed mostly on a </a:t>
            </a:r>
            <a:r>
              <a:rPr lang="en-US" altLang="ja-JP" sz="2800" i="1" smtClean="0">
                <a:solidFill>
                  <a:srgbClr val="005481"/>
                </a:solidFill>
              </a:rPr>
              <a:t>pay-per-use</a:t>
            </a:r>
            <a:r>
              <a:rPr lang="en-US" altLang="ja-JP" sz="2400" i="1" smtClean="0"/>
              <a:t> or subscription basis.</a:t>
            </a:r>
            <a:r>
              <a:rPr lang="ja-JP" altLang="en-US" sz="2400" i="1" smtClean="0"/>
              <a:t>”</a:t>
            </a:r>
            <a:endParaRPr lang="en-US" altLang="en-US" sz="2400" i="1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85800" y="5534025"/>
            <a:ext cx="77724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Times" pitchFamily="-84" charset="0"/>
              <a:buNone/>
              <a:defRPr/>
            </a:pPr>
            <a:r>
              <a:rPr lang="en-US" sz="1600" kern="0" dirty="0" smtClean="0"/>
              <a:t>The Cloud Changing  the Business Ecosystem, KPMG, 2011</a:t>
            </a:r>
            <a:endParaRPr lang="en-US" sz="1600" kern="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Service and deployment models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685800" y="1354138"/>
          <a:ext cx="7772400" cy="4132264"/>
        </p:xfrm>
        <a:graphic>
          <a:graphicData uri="http://schemas.openxmlformats.org/drawingml/2006/table">
            <a:tbl>
              <a:tblPr firstRow="1" bandRow="1"/>
              <a:tblGrid>
                <a:gridCol w="3886200"/>
                <a:gridCol w="3886200"/>
              </a:tblGrid>
              <a:tr h="103306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Service models</a:t>
                      </a:r>
                      <a:endParaRPr lang="en-US" sz="1800" b="1" dirty="0"/>
                    </a:p>
                  </a:txBody>
                  <a:tcPr anchor="ctr">
                    <a:solidFill>
                      <a:srgbClr val="005481">
                        <a:alpha val="3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Deployment models</a:t>
                      </a:r>
                      <a:endParaRPr lang="en-US" sz="1800" b="1" dirty="0"/>
                    </a:p>
                  </a:txBody>
                  <a:tcPr anchor="ctr">
                    <a:solidFill>
                      <a:srgbClr val="005481">
                        <a:alpha val="39000"/>
                      </a:srgbClr>
                    </a:solidFill>
                  </a:tcPr>
                </a:tc>
              </a:tr>
              <a:tr h="103306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Software-As-A-Service</a:t>
                      </a:r>
                      <a:r>
                        <a:rPr lang="en-US" sz="1800" baseline="0" dirty="0" smtClean="0"/>
                        <a:t> (</a:t>
                      </a:r>
                      <a:r>
                        <a:rPr lang="en-US" sz="1800" baseline="0" dirty="0" err="1" smtClean="0"/>
                        <a:t>SaaS</a:t>
                      </a:r>
                      <a:r>
                        <a:rPr lang="en-US" sz="1800" baseline="0" dirty="0" smtClean="0"/>
                        <a:t>)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Public</a:t>
                      </a:r>
                      <a:endParaRPr lang="en-US" sz="1800" dirty="0"/>
                    </a:p>
                  </a:txBody>
                  <a:tcPr anchor="ctr"/>
                </a:tc>
              </a:tr>
              <a:tr h="103306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Platform-As-A-Service (</a:t>
                      </a:r>
                      <a:r>
                        <a:rPr lang="en-US" sz="1800" dirty="0" err="1" smtClean="0"/>
                        <a:t>PaaS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Private</a:t>
                      </a:r>
                      <a:endParaRPr lang="en-US" sz="1800" dirty="0"/>
                    </a:p>
                  </a:txBody>
                  <a:tcPr anchor="ctr"/>
                </a:tc>
              </a:tr>
              <a:tr h="103306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Infrastructure-As-A-Service (</a:t>
                      </a:r>
                      <a:r>
                        <a:rPr lang="en-US" sz="1800" dirty="0" err="1" smtClean="0"/>
                        <a:t>IaaS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Hybrid</a:t>
                      </a:r>
                      <a:endParaRPr lang="en-US" sz="18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SPI (</a:t>
            </a:r>
            <a:r>
              <a:rPr lang="en-US" dirty="0" err="1" smtClean="0"/>
              <a:t>SaaS</a:t>
            </a:r>
            <a:r>
              <a:rPr lang="en-US" dirty="0" smtClean="0"/>
              <a:t>, </a:t>
            </a:r>
            <a:r>
              <a:rPr lang="en-US" dirty="0" err="1" smtClean="0"/>
              <a:t>PaaS</a:t>
            </a:r>
            <a:r>
              <a:rPr lang="en-US" dirty="0" smtClean="0"/>
              <a:t>, </a:t>
            </a:r>
            <a:r>
              <a:rPr lang="en-US" dirty="0" err="1" smtClean="0"/>
              <a:t>IaaS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6" name="Content Placeholder 7"/>
          <p:cNvGraphicFramePr>
            <a:graphicFrameLocks/>
          </p:cNvGraphicFramePr>
          <p:nvPr/>
        </p:nvGraphicFramePr>
        <p:xfrm>
          <a:off x="685800" y="1354138"/>
          <a:ext cx="7772400" cy="4286251"/>
        </p:xfrm>
        <a:graphic>
          <a:graphicData uri="http://schemas.openxmlformats.org/drawingml/2006/table">
            <a:tbl>
              <a:tblPr firstRow="1" bandRow="1"/>
              <a:tblGrid>
                <a:gridCol w="990600"/>
                <a:gridCol w="4953000"/>
                <a:gridCol w="1828800"/>
              </a:tblGrid>
              <a:tr h="721156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/>
                        <a:t>Model</a:t>
                      </a:r>
                      <a:endParaRPr lang="en-US" sz="1800" b="1" dirty="0"/>
                    </a:p>
                  </a:txBody>
                  <a:tcPr marT="45728" marB="45728" anchor="ctr">
                    <a:solidFill>
                      <a:srgbClr val="005481">
                        <a:alpha val="3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Cloud Service</a:t>
                      </a:r>
                      <a:r>
                        <a:rPr lang="en-US" sz="1800" b="1" baseline="0" dirty="0" smtClean="0"/>
                        <a:t> Provider (CSP) will provide</a:t>
                      </a:r>
                      <a:endParaRPr lang="en-US" sz="1800" b="1" dirty="0"/>
                    </a:p>
                  </a:txBody>
                  <a:tcPr marT="45728" marB="45728" anchor="ctr">
                    <a:solidFill>
                      <a:srgbClr val="005481">
                        <a:alpha val="3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E.g.</a:t>
                      </a:r>
                      <a:endParaRPr lang="en-US" sz="1800" b="1" dirty="0"/>
                    </a:p>
                  </a:txBody>
                  <a:tcPr marT="45728" marB="45728" anchor="ctr">
                    <a:solidFill>
                      <a:srgbClr val="005481">
                        <a:alpha val="39000"/>
                      </a:srgbClr>
                    </a:solidFill>
                  </a:tcPr>
                </a:tc>
              </a:tr>
              <a:tr h="1188084">
                <a:tc>
                  <a:txBody>
                    <a:bodyPr/>
                    <a:lstStyle/>
                    <a:p>
                      <a:pPr algn="l"/>
                      <a:r>
                        <a:rPr lang="en-US" sz="1800" b="1" baseline="0" dirty="0" err="1" smtClean="0"/>
                        <a:t>SaaS</a:t>
                      </a:r>
                      <a:endParaRPr lang="en-US" sz="1800" b="1" dirty="0"/>
                    </a:p>
                  </a:txBody>
                  <a:tcPr marT="45728" marB="45728" anchor="ctr">
                    <a:solidFill>
                      <a:srgbClr val="005481">
                        <a:alpha val="3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Application</a:t>
                      </a:r>
                      <a:r>
                        <a:rPr lang="en-US" sz="1800" baseline="0" dirty="0" smtClean="0"/>
                        <a:t> hosting, updates, Internet delivery/access to app, data partitioning</a:t>
                      </a:r>
                      <a:endParaRPr lang="en-US" sz="1800" dirty="0"/>
                    </a:p>
                  </a:txBody>
                  <a:tcPr marT="45728" marB="457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Google</a:t>
                      </a:r>
                      <a:r>
                        <a:rPr lang="en-US" sz="1800" baseline="0" dirty="0" smtClean="0"/>
                        <a:t> Docs, </a:t>
                      </a:r>
                      <a:r>
                        <a:rPr lang="en-US" sz="1800" baseline="0" dirty="0" err="1" smtClean="0"/>
                        <a:t>Evernote</a:t>
                      </a:r>
                      <a:endParaRPr lang="en-US" sz="1800" dirty="0"/>
                    </a:p>
                  </a:txBody>
                  <a:tcPr marT="45728" marB="45728" anchor="ctr"/>
                </a:tc>
              </a:tr>
              <a:tr h="1188927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err="1" smtClean="0"/>
                        <a:t>PaaS</a:t>
                      </a:r>
                      <a:endParaRPr lang="en-US" sz="1800" b="1" dirty="0"/>
                    </a:p>
                  </a:txBody>
                  <a:tcPr marT="45728" marB="45728" anchor="ctr">
                    <a:solidFill>
                      <a:srgbClr val="005481">
                        <a:alpha val="3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Browser-based</a:t>
                      </a:r>
                      <a:r>
                        <a:rPr lang="en-US" sz="1800" baseline="0" dirty="0" smtClean="0"/>
                        <a:t> software </a:t>
                      </a:r>
                      <a:r>
                        <a:rPr lang="en-US" sz="1800" dirty="0" smtClean="0"/>
                        <a:t>IDE (development, test, production), integration with external web services and </a:t>
                      </a:r>
                      <a:r>
                        <a:rPr lang="en-US" sz="1800" baseline="0" dirty="0" smtClean="0"/>
                        <a:t>databases, deploys customer apps on provider platform    </a:t>
                      </a:r>
                      <a:endParaRPr lang="en-US" sz="1800" dirty="0"/>
                    </a:p>
                  </a:txBody>
                  <a:tcPr marT="45728" marB="457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Force.com, Microsoft Azure</a:t>
                      </a:r>
                      <a:endParaRPr lang="en-US" sz="1800" dirty="0"/>
                    </a:p>
                  </a:txBody>
                  <a:tcPr marT="45728" marB="45728" anchor="ctr"/>
                </a:tc>
              </a:tr>
              <a:tr h="118808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err="1" smtClean="0"/>
                        <a:t>IaaS</a:t>
                      </a:r>
                      <a:endParaRPr lang="en-US" sz="1800" b="1" dirty="0"/>
                    </a:p>
                  </a:txBody>
                  <a:tcPr marT="45728" marB="45728" anchor="ctr">
                    <a:solidFill>
                      <a:srgbClr val="005481">
                        <a:alpha val="3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Infrastructure (server/VM, storage, network etc.) that can run arbitrary software </a:t>
                      </a:r>
                      <a:endParaRPr lang="en-US" sz="1800" dirty="0"/>
                    </a:p>
                  </a:txBody>
                  <a:tcPr marT="45728" marB="457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Amazon S3 and EC2, Rackspace</a:t>
                      </a:r>
                      <a:endParaRPr lang="en-US" sz="1800" dirty="0"/>
                    </a:p>
                  </a:txBody>
                  <a:tcPr marT="45728" marB="45728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Public, Private, Hybrid</a:t>
            </a:r>
            <a:endParaRPr lang="en-US" dirty="0"/>
          </a:p>
        </p:txBody>
      </p:sp>
      <p:grpSp>
        <p:nvGrpSpPr>
          <p:cNvPr id="16387" name="Group 35"/>
          <p:cNvGrpSpPr>
            <a:grpSpLocks/>
          </p:cNvGrpSpPr>
          <p:nvPr/>
        </p:nvGrpSpPr>
        <p:grpSpPr bwMode="auto">
          <a:xfrm>
            <a:off x="4038600" y="1838325"/>
            <a:ext cx="4267200" cy="3856038"/>
            <a:chOff x="4038600" y="1524000"/>
            <a:chExt cx="4267200" cy="3856636"/>
          </a:xfrm>
        </p:grpSpPr>
        <p:sp>
          <p:nvSpPr>
            <p:cNvPr id="16394" name="TextBox 14"/>
            <p:cNvSpPr txBox="1">
              <a:spLocks noChangeArrowheads="1"/>
            </p:cNvSpPr>
            <p:nvPr/>
          </p:nvSpPr>
          <p:spPr bwMode="auto">
            <a:xfrm>
              <a:off x="4953001" y="4980526"/>
              <a:ext cx="274319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5481"/>
                </a:buClr>
                <a:buFont typeface="Times" pitchFamily="-84" charset="0"/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Osaka" pitchFamily="-8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5481"/>
                </a:buClr>
                <a:buFont typeface="Times" pitchFamily="-84" charset="0"/>
                <a:buChar char="•"/>
                <a:defRPr sz="2800">
                  <a:solidFill>
                    <a:schemeClr val="tx1"/>
                  </a:solidFill>
                  <a:latin typeface="Arial" pitchFamily="34" charset="0"/>
                  <a:ea typeface="Osaka" pitchFamily="-8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5481"/>
                </a:buClr>
                <a:buFont typeface="Times" pitchFamily="-84" charset="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Osaka" pitchFamily="-8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5481"/>
                </a:buClr>
                <a:buFont typeface="Times" pitchFamily="-8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Osaka" pitchFamily="-8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5481"/>
                </a:buClr>
                <a:buFont typeface="Times" pitchFamily="-8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Osaka" pitchFamily="-8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5481"/>
                </a:buClr>
                <a:buFont typeface="Times" pitchFamily="-8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Osaka" pitchFamily="-8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5481"/>
                </a:buClr>
                <a:buFont typeface="Times" pitchFamily="-8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Osaka" pitchFamily="-8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5481"/>
                </a:buClr>
                <a:buFont typeface="Times" pitchFamily="-8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Osaka" pitchFamily="-8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5481"/>
                </a:buClr>
                <a:buFont typeface="Times" pitchFamily="-8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Osaka" pitchFamily="-8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latin typeface="Times" pitchFamily="-84" charset="0"/>
                </a:rPr>
                <a:t>Off premises/third-party</a:t>
              </a:r>
            </a:p>
          </p:txBody>
        </p:sp>
        <p:grpSp>
          <p:nvGrpSpPr>
            <p:cNvPr id="16395" name="Group 33"/>
            <p:cNvGrpSpPr>
              <a:grpSpLocks/>
            </p:cNvGrpSpPr>
            <p:nvPr/>
          </p:nvGrpSpPr>
          <p:grpSpPr bwMode="auto">
            <a:xfrm>
              <a:off x="4038600" y="1524000"/>
              <a:ext cx="4267200" cy="3429000"/>
              <a:chOff x="4038600" y="1524000"/>
              <a:chExt cx="4267200" cy="3429000"/>
            </a:xfrm>
          </p:grpSpPr>
          <p:sp>
            <p:nvSpPr>
              <p:cNvPr id="5" name="Cloud 4"/>
              <p:cNvSpPr>
                <a:spLocks/>
              </p:cNvSpPr>
              <p:nvPr/>
            </p:nvSpPr>
            <p:spPr bwMode="auto">
              <a:xfrm>
                <a:off x="4038600" y="1524000"/>
                <a:ext cx="4267200" cy="3429532"/>
              </a:xfrm>
              <a:custGeom>
                <a:avLst/>
                <a:gdLst>
                  <a:gd name="T0" fmla="*/ 2147483647 w 43200"/>
                  <a:gd name="T1" fmla="*/ 2147483647 h 43200"/>
                  <a:gd name="T2" fmla="*/ 2147483647 w 43200"/>
                  <a:gd name="T3" fmla="*/ 2147483647 h 43200"/>
                  <a:gd name="T4" fmla="*/ 2147483647 w 43200"/>
                  <a:gd name="T5" fmla="*/ 2147483647 h 43200"/>
                  <a:gd name="T6" fmla="*/ 2147483647 w 43200"/>
                  <a:gd name="T7" fmla="*/ 2147483647 h 43200"/>
                  <a:gd name="T8" fmla="*/ 2147483647 w 43200"/>
                  <a:gd name="T9" fmla="*/ 2147483647 h 43200"/>
                  <a:gd name="T10" fmla="*/ 2147483647 w 43200"/>
                  <a:gd name="T11" fmla="*/ 2147483647 h 43200"/>
                  <a:gd name="T12" fmla="*/ 2147483647 w 43200"/>
                  <a:gd name="T13" fmla="*/ 2147483647 h 43200"/>
                  <a:gd name="T14" fmla="*/ 2147483647 w 43200"/>
                  <a:gd name="T15" fmla="*/ 2147483647 h 43200"/>
                  <a:gd name="T16" fmla="*/ 2147483647 w 43200"/>
                  <a:gd name="T17" fmla="*/ 2147483647 h 43200"/>
                  <a:gd name="T18" fmla="*/ 2147483647 w 43200"/>
                  <a:gd name="T19" fmla="*/ 2147483647 h 43200"/>
                  <a:gd name="T20" fmla="*/ 2147483647 w 43200"/>
                  <a:gd name="T21" fmla="*/ 2147483647 h 43200"/>
                  <a:gd name="T22" fmla="*/ 2147483647 w 43200"/>
                  <a:gd name="T23" fmla="*/ 2147483647 h 43200"/>
                  <a:gd name="T24" fmla="*/ 2147483647 w 43200"/>
                  <a:gd name="T25" fmla="*/ 2147483647 h 43200"/>
                  <a:gd name="T26" fmla="*/ 2147483647 w 43200"/>
                  <a:gd name="T27" fmla="*/ 2147483647 h 43200"/>
                  <a:gd name="T28" fmla="*/ 2147483647 w 43200"/>
                  <a:gd name="T29" fmla="*/ 2147483647 h 43200"/>
                  <a:gd name="T30" fmla="*/ 2147483647 w 43200"/>
                  <a:gd name="T31" fmla="*/ 2147483647 h 43200"/>
                  <a:gd name="T32" fmla="*/ 2147483647 w 43200"/>
                  <a:gd name="T33" fmla="*/ 2147483647 h 43200"/>
                  <a:gd name="T34" fmla="*/ 2147483647 w 43200"/>
                  <a:gd name="T35" fmla="*/ 2147483647 h 43200"/>
                  <a:gd name="T36" fmla="*/ 2147483647 w 43200"/>
                  <a:gd name="T37" fmla="*/ 2147483647 h 43200"/>
                  <a:gd name="T38" fmla="*/ 2147483647 w 43200"/>
                  <a:gd name="T39" fmla="*/ 2147483647 h 43200"/>
                  <a:gd name="T40" fmla="*/ 2147483647 w 43200"/>
                  <a:gd name="T41" fmla="*/ 2147483647 h 43200"/>
                  <a:gd name="T42" fmla="*/ 2147483647 w 43200"/>
                  <a:gd name="T43" fmla="*/ 2147483647 h 43200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43200" h="43200">
                    <a:moveTo>
                      <a:pt x="3900" y="14370"/>
                    </a:moveTo>
                    <a:cubicBezTo>
                      <a:pt x="3629" y="11657"/>
                      <a:pt x="4261" y="8921"/>
                      <a:pt x="5623" y="6907"/>
                    </a:cubicBezTo>
                    <a:cubicBezTo>
                      <a:pt x="7775" y="3726"/>
                      <a:pt x="11264" y="3017"/>
                      <a:pt x="14005" y="5202"/>
                    </a:cubicBezTo>
                    <a:cubicBezTo>
                      <a:pt x="15678" y="909"/>
                      <a:pt x="19914" y="22"/>
                      <a:pt x="22456" y="3432"/>
                    </a:cubicBezTo>
                    <a:cubicBezTo>
                      <a:pt x="23097" y="1683"/>
                      <a:pt x="24328" y="474"/>
                      <a:pt x="25749" y="200"/>
                    </a:cubicBezTo>
                    <a:cubicBezTo>
                      <a:pt x="27313" y="-102"/>
                      <a:pt x="28875" y="770"/>
                      <a:pt x="29833" y="2481"/>
                    </a:cubicBezTo>
                    <a:cubicBezTo>
                      <a:pt x="31215" y="267"/>
                      <a:pt x="33501" y="-460"/>
                      <a:pt x="35463" y="690"/>
                    </a:cubicBezTo>
                    <a:cubicBezTo>
                      <a:pt x="36958" y="1566"/>
                      <a:pt x="38030" y="3400"/>
                      <a:pt x="38318" y="5576"/>
                    </a:cubicBezTo>
                    <a:cubicBezTo>
                      <a:pt x="40046" y="6218"/>
                      <a:pt x="41422" y="7998"/>
                      <a:pt x="41982" y="10318"/>
                    </a:cubicBezTo>
                    <a:cubicBezTo>
                      <a:pt x="42389" y="12002"/>
                      <a:pt x="42331" y="13831"/>
                      <a:pt x="41818" y="15460"/>
                    </a:cubicBezTo>
                    <a:cubicBezTo>
                      <a:pt x="43079" y="17694"/>
                      <a:pt x="43520" y="20590"/>
                      <a:pt x="43016" y="23322"/>
                    </a:cubicBezTo>
                    <a:cubicBezTo>
                      <a:pt x="42346" y="26954"/>
                      <a:pt x="40128" y="29674"/>
                      <a:pt x="37404" y="30204"/>
                    </a:cubicBezTo>
                    <a:cubicBezTo>
                      <a:pt x="37391" y="32471"/>
                      <a:pt x="36658" y="34621"/>
                      <a:pt x="35395" y="36101"/>
                    </a:cubicBezTo>
                    <a:cubicBezTo>
                      <a:pt x="33476" y="38350"/>
                      <a:pt x="30704" y="38639"/>
                      <a:pt x="28555" y="36815"/>
                    </a:cubicBezTo>
                    <a:cubicBezTo>
                      <a:pt x="27860" y="39948"/>
                      <a:pt x="25999" y="42343"/>
                      <a:pt x="23667" y="43106"/>
                    </a:cubicBezTo>
                    <a:cubicBezTo>
                      <a:pt x="20919" y="44005"/>
                      <a:pt x="18051" y="42473"/>
                      <a:pt x="16480" y="39266"/>
                    </a:cubicBezTo>
                    <a:cubicBezTo>
                      <a:pt x="12772" y="42310"/>
                      <a:pt x="7956" y="40599"/>
                      <a:pt x="5804" y="35472"/>
                    </a:cubicBezTo>
                    <a:cubicBezTo>
                      <a:pt x="3690" y="35809"/>
                      <a:pt x="1705" y="34024"/>
                      <a:pt x="1110" y="31250"/>
                    </a:cubicBezTo>
                    <a:cubicBezTo>
                      <a:pt x="679" y="29243"/>
                      <a:pt x="1060" y="27077"/>
                      <a:pt x="2113" y="25551"/>
                    </a:cubicBezTo>
                    <a:cubicBezTo>
                      <a:pt x="619" y="24354"/>
                      <a:pt x="-213" y="22057"/>
                      <a:pt x="-5" y="19704"/>
                    </a:cubicBezTo>
                    <a:cubicBezTo>
                      <a:pt x="239" y="16949"/>
                      <a:pt x="1845" y="14791"/>
                      <a:pt x="3863" y="14507"/>
                    </a:cubicBezTo>
                    <a:cubicBezTo>
                      <a:pt x="3875" y="14461"/>
                      <a:pt x="3888" y="14416"/>
                      <a:pt x="3900" y="14370"/>
                    </a:cubicBezTo>
                    <a:close/>
                  </a:path>
                  <a:path w="43200" h="43200" fill="none">
                    <a:moveTo>
                      <a:pt x="4693" y="26177"/>
                    </a:moveTo>
                    <a:cubicBezTo>
                      <a:pt x="3809" y="26271"/>
                      <a:pt x="2925" y="25993"/>
                      <a:pt x="2160" y="25380"/>
                    </a:cubicBezTo>
                    <a:moveTo>
                      <a:pt x="6928" y="34899"/>
                    </a:moveTo>
                    <a:cubicBezTo>
                      <a:pt x="6573" y="35092"/>
                      <a:pt x="6200" y="35220"/>
                      <a:pt x="5820" y="35280"/>
                    </a:cubicBezTo>
                    <a:moveTo>
                      <a:pt x="16478" y="39090"/>
                    </a:moveTo>
                    <a:cubicBezTo>
                      <a:pt x="16211" y="38544"/>
                      <a:pt x="15987" y="37961"/>
                      <a:pt x="15810" y="37350"/>
                    </a:cubicBezTo>
                    <a:moveTo>
                      <a:pt x="28827" y="34751"/>
                    </a:moveTo>
                    <a:cubicBezTo>
                      <a:pt x="28788" y="35398"/>
                      <a:pt x="28698" y="36038"/>
                      <a:pt x="28560" y="36660"/>
                    </a:cubicBezTo>
                    <a:moveTo>
                      <a:pt x="34129" y="22954"/>
                    </a:moveTo>
                    <a:cubicBezTo>
                      <a:pt x="36133" y="24282"/>
                      <a:pt x="37398" y="27058"/>
                      <a:pt x="37380" y="30090"/>
                    </a:cubicBezTo>
                    <a:moveTo>
                      <a:pt x="41798" y="15354"/>
                    </a:moveTo>
                    <a:cubicBezTo>
                      <a:pt x="41473" y="16386"/>
                      <a:pt x="40978" y="17302"/>
                      <a:pt x="40350" y="18030"/>
                    </a:cubicBezTo>
                    <a:moveTo>
                      <a:pt x="38324" y="5426"/>
                    </a:moveTo>
                    <a:cubicBezTo>
                      <a:pt x="38379" y="5843"/>
                      <a:pt x="38405" y="6266"/>
                      <a:pt x="38400" y="6690"/>
                    </a:cubicBezTo>
                    <a:moveTo>
                      <a:pt x="29078" y="3952"/>
                    </a:moveTo>
                    <a:cubicBezTo>
                      <a:pt x="29267" y="3369"/>
                      <a:pt x="29516" y="2826"/>
                      <a:pt x="29820" y="2340"/>
                    </a:cubicBezTo>
                    <a:moveTo>
                      <a:pt x="22141" y="4720"/>
                    </a:moveTo>
                    <a:cubicBezTo>
                      <a:pt x="22218" y="4238"/>
                      <a:pt x="22339" y="3771"/>
                      <a:pt x="22500" y="3330"/>
                    </a:cubicBezTo>
                    <a:moveTo>
                      <a:pt x="14000" y="5192"/>
                    </a:moveTo>
                    <a:cubicBezTo>
                      <a:pt x="14472" y="5568"/>
                      <a:pt x="14908" y="6021"/>
                      <a:pt x="15300" y="6540"/>
                    </a:cubicBezTo>
                    <a:moveTo>
                      <a:pt x="4127" y="15789"/>
                    </a:moveTo>
                    <a:cubicBezTo>
                      <a:pt x="4024" y="15325"/>
                      <a:pt x="3948" y="14851"/>
                      <a:pt x="3900" y="14370"/>
                    </a:cubicBez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" name="Rectangle 5"/>
              <p:cNvSpPr>
                <a:spLocks noChangeArrowheads="1"/>
              </p:cNvSpPr>
              <p:nvPr/>
            </p:nvSpPr>
            <p:spPr bwMode="auto">
              <a:xfrm>
                <a:off x="4648200" y="2563974"/>
                <a:ext cx="1066800" cy="71289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defRPr/>
                </a:pPr>
                <a:r>
                  <a:rPr lang="en-US" sz="2000" dirty="0">
                    <a:solidFill>
                      <a:srgbClr val="000000"/>
                    </a:solidFill>
                    <a:latin typeface="Times" charset="0"/>
                    <a:ea typeface="Osaka" charset="0"/>
                  </a:rPr>
                  <a:t>Public/</a:t>
                </a:r>
              </a:p>
              <a:p>
                <a:pPr algn="ctr">
                  <a:defRPr/>
                </a:pPr>
                <a:r>
                  <a:rPr lang="en-US" sz="2000" dirty="0">
                    <a:solidFill>
                      <a:srgbClr val="000000"/>
                    </a:solidFill>
                    <a:latin typeface="Times" charset="0"/>
                    <a:ea typeface="Osaka" charset="0"/>
                  </a:rPr>
                  <a:t>external</a:t>
                </a:r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5943600" y="2084475"/>
                <a:ext cx="685800" cy="4572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Times" charset="0"/>
                  <a:ea typeface="Osaka" charset="0"/>
                </a:endParaRPr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/>
            </p:nvSpPr>
            <p:spPr bwMode="auto">
              <a:xfrm>
                <a:off x="5600700" y="3719854"/>
                <a:ext cx="685800" cy="4572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Times" charset="0"/>
                  <a:ea typeface="Osaka" charset="0"/>
                </a:endParaRPr>
              </a:p>
            </p:txBody>
          </p:sp>
          <p:sp>
            <p:nvSpPr>
              <p:cNvPr id="13" name="Rectangle 12"/>
              <p:cNvSpPr>
                <a:spLocks noChangeArrowheads="1"/>
              </p:cNvSpPr>
              <p:nvPr/>
            </p:nvSpPr>
            <p:spPr bwMode="auto">
              <a:xfrm>
                <a:off x="6623050" y="3429296"/>
                <a:ext cx="685800" cy="4572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Times" charset="0"/>
                  <a:ea typeface="Osaka" charset="0"/>
                </a:endParaRPr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/>
            </p:nvSpPr>
            <p:spPr bwMode="auto">
              <a:xfrm>
                <a:off x="7010400" y="2563974"/>
                <a:ext cx="685800" cy="4572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Times" charset="0"/>
                  <a:ea typeface="Osaka" charset="0"/>
                </a:endParaRPr>
              </a:p>
            </p:txBody>
          </p:sp>
          <p:cxnSp>
            <p:nvCxnSpPr>
              <p:cNvPr id="17" name="Straight Connector 16"/>
              <p:cNvCxnSpPr>
                <a:cxnSpLocks noChangeShapeType="1"/>
                <a:stCxn id="11" idx="2"/>
                <a:endCxn id="6" idx="3"/>
              </p:cNvCxnSpPr>
              <p:nvPr/>
            </p:nvCxnSpPr>
            <p:spPr bwMode="auto">
              <a:xfrm flipH="1">
                <a:off x="5715000" y="2541746"/>
                <a:ext cx="571500" cy="3794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" name="Straight Connector 17"/>
              <p:cNvCxnSpPr>
                <a:cxnSpLocks noChangeShapeType="1"/>
              </p:cNvCxnSpPr>
              <p:nvPr/>
            </p:nvCxnSpPr>
            <p:spPr bwMode="auto">
              <a:xfrm flipH="1" flipV="1">
                <a:off x="6286500" y="2563974"/>
                <a:ext cx="703263" cy="2349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" name="Straight Connector 19"/>
              <p:cNvCxnSpPr>
                <a:cxnSpLocks noChangeShapeType="1"/>
                <a:stCxn id="11" idx="2"/>
                <a:endCxn id="12" idx="0"/>
              </p:cNvCxnSpPr>
              <p:nvPr/>
            </p:nvCxnSpPr>
            <p:spPr bwMode="auto">
              <a:xfrm flipH="1">
                <a:off x="5943600" y="2541746"/>
                <a:ext cx="342900" cy="11781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" name="Straight Connector 21"/>
              <p:cNvCxnSpPr>
                <a:cxnSpLocks noChangeShapeType="1"/>
                <a:stCxn id="13" idx="1"/>
                <a:endCxn id="12" idx="3"/>
              </p:cNvCxnSpPr>
              <p:nvPr/>
            </p:nvCxnSpPr>
            <p:spPr bwMode="auto">
              <a:xfrm flipH="1">
                <a:off x="6286500" y="3657931"/>
                <a:ext cx="336550" cy="2905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" name="Straight Connector 23"/>
              <p:cNvCxnSpPr>
                <a:cxnSpLocks noChangeShapeType="1"/>
                <a:endCxn id="13" idx="0"/>
              </p:cNvCxnSpPr>
              <p:nvPr/>
            </p:nvCxnSpPr>
            <p:spPr bwMode="auto">
              <a:xfrm flipH="1">
                <a:off x="6965950" y="3021245"/>
                <a:ext cx="387350" cy="4080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" name="Straight Connector 25"/>
              <p:cNvCxnSpPr>
                <a:cxnSpLocks noChangeShapeType="1"/>
                <a:endCxn id="6" idx="3"/>
              </p:cNvCxnSpPr>
              <p:nvPr/>
            </p:nvCxnSpPr>
            <p:spPr bwMode="auto">
              <a:xfrm flipH="1" flipV="1">
                <a:off x="5715000" y="2921217"/>
                <a:ext cx="1236663" cy="5144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" name="Straight Connector 27"/>
              <p:cNvCxnSpPr>
                <a:cxnSpLocks noChangeShapeType="1"/>
                <a:stCxn id="6" idx="2"/>
                <a:endCxn id="12" idx="0"/>
              </p:cNvCxnSpPr>
              <p:nvPr/>
            </p:nvCxnSpPr>
            <p:spPr bwMode="auto">
              <a:xfrm>
                <a:off x="5181600" y="3276872"/>
                <a:ext cx="762000" cy="4429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16388" name="Group 34"/>
          <p:cNvGrpSpPr>
            <a:grpSpLocks/>
          </p:cNvGrpSpPr>
          <p:nvPr/>
        </p:nvGrpSpPr>
        <p:grpSpPr bwMode="auto">
          <a:xfrm>
            <a:off x="1371600" y="2411413"/>
            <a:ext cx="2362200" cy="1951037"/>
            <a:chOff x="1175238" y="2335822"/>
            <a:chExt cx="2362200" cy="1950488"/>
          </a:xfrm>
        </p:grpSpPr>
        <p:sp>
          <p:nvSpPr>
            <p:cNvPr id="4" name="Cloud 3"/>
            <p:cNvSpPr>
              <a:spLocks/>
            </p:cNvSpPr>
            <p:nvPr/>
          </p:nvSpPr>
          <p:spPr bwMode="auto">
            <a:xfrm>
              <a:off x="1295888" y="2335822"/>
              <a:ext cx="2133600" cy="1290274"/>
            </a:xfrm>
            <a:custGeom>
              <a:avLst/>
              <a:gdLst>
                <a:gd name="T0" fmla="*/ 11447455 w 43200"/>
                <a:gd name="T1" fmla="*/ 23351570 h 43200"/>
                <a:gd name="T2" fmla="*/ 5268807 w 43200"/>
                <a:gd name="T3" fmla="*/ 22640605 h 43200"/>
                <a:gd name="T4" fmla="*/ 16899199 w 43200"/>
                <a:gd name="T5" fmla="*/ 31132161 h 43200"/>
                <a:gd name="T6" fmla="*/ 14196490 w 43200"/>
                <a:gd name="T7" fmla="*/ 31472053 h 43200"/>
                <a:gd name="T8" fmla="*/ 40194159 w 43200"/>
                <a:gd name="T9" fmla="*/ 34870820 h 43200"/>
                <a:gd name="T10" fmla="*/ 38564721 w 43200"/>
                <a:gd name="T11" fmla="*/ 33318608 h 43200"/>
                <a:gd name="T12" fmla="*/ 70316640 w 43200"/>
                <a:gd name="T13" fmla="*/ 31000147 h 43200"/>
                <a:gd name="T14" fmla="*/ 69665349 w 43200"/>
                <a:gd name="T15" fmla="*/ 32703100 h 43200"/>
                <a:gd name="T16" fmla="*/ 83249565 w 43200"/>
                <a:gd name="T17" fmla="*/ 20476469 h 43200"/>
                <a:gd name="T18" fmla="*/ 91179643 w 43200"/>
                <a:gd name="T19" fmla="*/ 26842239 h 43200"/>
                <a:gd name="T20" fmla="*/ 101956299 w 43200"/>
                <a:gd name="T21" fmla="*/ 13696766 h 43200"/>
                <a:gd name="T22" fmla="*/ 98424252 w 43200"/>
                <a:gd name="T23" fmla="*/ 16083922 h 43200"/>
                <a:gd name="T24" fmla="*/ 93482301 w 43200"/>
                <a:gd name="T25" fmla="*/ 4840349 h 43200"/>
                <a:gd name="T26" fmla="*/ 93667658 w 43200"/>
                <a:gd name="T27" fmla="*/ 5967906 h 43200"/>
                <a:gd name="T28" fmla="*/ 70928865 w 43200"/>
                <a:gd name="T29" fmla="*/ 3525435 h 43200"/>
                <a:gd name="T30" fmla="*/ 72738820 w 43200"/>
                <a:gd name="T31" fmla="*/ 2087436 h 43200"/>
                <a:gd name="T32" fmla="*/ 54007688 w 43200"/>
                <a:gd name="T33" fmla="*/ 4210534 h 43200"/>
                <a:gd name="T34" fmla="*/ 54883403 w 43200"/>
                <a:gd name="T35" fmla="*/ 2970587 h 43200"/>
                <a:gd name="T36" fmla="*/ 34149651 w 43200"/>
                <a:gd name="T37" fmla="*/ 4631606 h 43200"/>
                <a:gd name="T38" fmla="*/ 37320714 w 43200"/>
                <a:gd name="T39" fmla="*/ 5834099 h 43200"/>
                <a:gd name="T40" fmla="*/ 10066838 w 43200"/>
                <a:gd name="T41" fmla="*/ 14084804 h 43200"/>
                <a:gd name="T42" fmla="*/ 9513140 w 43200"/>
                <a:gd name="T43" fmla="*/ 12818962 h 4320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3200"/>
                <a:gd name="T67" fmla="*/ 0 h 43200"/>
                <a:gd name="T68" fmla="*/ 43200 w 43200"/>
                <a:gd name="T69" fmla="*/ 43200 h 4320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3200" h="43200">
                  <a:moveTo>
                    <a:pt x="3900" y="14370"/>
                  </a:moveTo>
                  <a:cubicBezTo>
                    <a:pt x="3629" y="11657"/>
                    <a:pt x="4261" y="8921"/>
                    <a:pt x="5623" y="6907"/>
                  </a:cubicBezTo>
                  <a:cubicBezTo>
                    <a:pt x="7775" y="3726"/>
                    <a:pt x="11264" y="3017"/>
                    <a:pt x="14005" y="5202"/>
                  </a:cubicBezTo>
                  <a:cubicBezTo>
                    <a:pt x="15678" y="909"/>
                    <a:pt x="19914" y="22"/>
                    <a:pt x="22456" y="3432"/>
                  </a:cubicBezTo>
                  <a:cubicBezTo>
                    <a:pt x="23097" y="1683"/>
                    <a:pt x="24328" y="474"/>
                    <a:pt x="25749" y="200"/>
                  </a:cubicBezTo>
                  <a:cubicBezTo>
                    <a:pt x="27313" y="-102"/>
                    <a:pt x="28875" y="770"/>
                    <a:pt x="29833" y="2481"/>
                  </a:cubicBezTo>
                  <a:cubicBezTo>
                    <a:pt x="31215" y="267"/>
                    <a:pt x="33501" y="-460"/>
                    <a:pt x="35463" y="690"/>
                  </a:cubicBezTo>
                  <a:cubicBezTo>
                    <a:pt x="36958" y="1566"/>
                    <a:pt x="38030" y="3400"/>
                    <a:pt x="38318" y="5576"/>
                  </a:cubicBezTo>
                  <a:cubicBezTo>
                    <a:pt x="40046" y="6218"/>
                    <a:pt x="41422" y="7998"/>
                    <a:pt x="41982" y="10318"/>
                  </a:cubicBezTo>
                  <a:cubicBezTo>
                    <a:pt x="42389" y="12002"/>
                    <a:pt x="42331" y="13831"/>
                    <a:pt x="41818" y="15460"/>
                  </a:cubicBezTo>
                  <a:cubicBezTo>
                    <a:pt x="43079" y="17694"/>
                    <a:pt x="43520" y="20590"/>
                    <a:pt x="43016" y="23322"/>
                  </a:cubicBezTo>
                  <a:cubicBezTo>
                    <a:pt x="42346" y="26954"/>
                    <a:pt x="40128" y="29674"/>
                    <a:pt x="37404" y="30204"/>
                  </a:cubicBezTo>
                  <a:cubicBezTo>
                    <a:pt x="37391" y="32471"/>
                    <a:pt x="36658" y="34621"/>
                    <a:pt x="35395" y="36101"/>
                  </a:cubicBezTo>
                  <a:cubicBezTo>
                    <a:pt x="33476" y="38350"/>
                    <a:pt x="30704" y="38639"/>
                    <a:pt x="28555" y="36815"/>
                  </a:cubicBezTo>
                  <a:cubicBezTo>
                    <a:pt x="27860" y="39948"/>
                    <a:pt x="25999" y="42343"/>
                    <a:pt x="23667" y="43106"/>
                  </a:cubicBezTo>
                  <a:cubicBezTo>
                    <a:pt x="20919" y="44005"/>
                    <a:pt x="18051" y="42473"/>
                    <a:pt x="16480" y="39266"/>
                  </a:cubicBezTo>
                  <a:cubicBezTo>
                    <a:pt x="12772" y="42310"/>
                    <a:pt x="7956" y="40599"/>
                    <a:pt x="5804" y="35472"/>
                  </a:cubicBezTo>
                  <a:cubicBezTo>
                    <a:pt x="3690" y="35809"/>
                    <a:pt x="1705" y="34024"/>
                    <a:pt x="1110" y="31250"/>
                  </a:cubicBezTo>
                  <a:cubicBezTo>
                    <a:pt x="679" y="29243"/>
                    <a:pt x="1060" y="27077"/>
                    <a:pt x="2113" y="25551"/>
                  </a:cubicBezTo>
                  <a:cubicBezTo>
                    <a:pt x="619" y="24354"/>
                    <a:pt x="-213" y="22057"/>
                    <a:pt x="-5" y="19704"/>
                  </a:cubicBezTo>
                  <a:cubicBezTo>
                    <a:pt x="239" y="16949"/>
                    <a:pt x="1845" y="14791"/>
                    <a:pt x="3863" y="14507"/>
                  </a:cubicBezTo>
                  <a:cubicBezTo>
                    <a:pt x="3875" y="14461"/>
                    <a:pt x="3888" y="14416"/>
                    <a:pt x="3900" y="14370"/>
                  </a:cubicBezTo>
                  <a:close/>
                </a:path>
                <a:path w="43200" h="43200" fill="none">
                  <a:moveTo>
                    <a:pt x="4693" y="26177"/>
                  </a:moveTo>
                  <a:cubicBezTo>
                    <a:pt x="3809" y="26271"/>
                    <a:pt x="2925" y="25993"/>
                    <a:pt x="2160" y="25380"/>
                  </a:cubicBezTo>
                  <a:moveTo>
                    <a:pt x="6928" y="34899"/>
                  </a:moveTo>
                  <a:cubicBezTo>
                    <a:pt x="6573" y="35092"/>
                    <a:pt x="6200" y="35220"/>
                    <a:pt x="5820" y="35280"/>
                  </a:cubicBezTo>
                  <a:moveTo>
                    <a:pt x="16478" y="39090"/>
                  </a:moveTo>
                  <a:cubicBezTo>
                    <a:pt x="16211" y="38544"/>
                    <a:pt x="15987" y="37961"/>
                    <a:pt x="15810" y="37350"/>
                  </a:cubicBezTo>
                  <a:moveTo>
                    <a:pt x="28827" y="34751"/>
                  </a:moveTo>
                  <a:cubicBezTo>
                    <a:pt x="28788" y="35398"/>
                    <a:pt x="28698" y="36038"/>
                    <a:pt x="28560" y="36660"/>
                  </a:cubicBezTo>
                  <a:moveTo>
                    <a:pt x="34129" y="22954"/>
                  </a:moveTo>
                  <a:cubicBezTo>
                    <a:pt x="36133" y="24282"/>
                    <a:pt x="37398" y="27058"/>
                    <a:pt x="37380" y="30090"/>
                  </a:cubicBezTo>
                  <a:moveTo>
                    <a:pt x="41798" y="15354"/>
                  </a:moveTo>
                  <a:cubicBezTo>
                    <a:pt x="41473" y="16386"/>
                    <a:pt x="40978" y="17302"/>
                    <a:pt x="40350" y="18030"/>
                  </a:cubicBezTo>
                  <a:moveTo>
                    <a:pt x="38324" y="5426"/>
                  </a:moveTo>
                  <a:cubicBezTo>
                    <a:pt x="38379" y="5843"/>
                    <a:pt x="38405" y="6266"/>
                    <a:pt x="38400" y="6690"/>
                  </a:cubicBezTo>
                  <a:moveTo>
                    <a:pt x="29078" y="3952"/>
                  </a:moveTo>
                  <a:cubicBezTo>
                    <a:pt x="29267" y="3369"/>
                    <a:pt x="29516" y="2826"/>
                    <a:pt x="29820" y="2340"/>
                  </a:cubicBezTo>
                  <a:moveTo>
                    <a:pt x="22141" y="4720"/>
                  </a:moveTo>
                  <a:cubicBezTo>
                    <a:pt x="22218" y="4238"/>
                    <a:pt x="22339" y="3771"/>
                    <a:pt x="22500" y="3330"/>
                  </a:cubicBezTo>
                  <a:moveTo>
                    <a:pt x="14000" y="5192"/>
                  </a:moveTo>
                  <a:cubicBezTo>
                    <a:pt x="14472" y="5568"/>
                    <a:pt x="14908" y="6021"/>
                    <a:pt x="15300" y="6540"/>
                  </a:cubicBezTo>
                  <a:moveTo>
                    <a:pt x="4127" y="15789"/>
                  </a:moveTo>
                  <a:cubicBezTo>
                    <a:pt x="4024" y="15325"/>
                    <a:pt x="3948" y="14851"/>
                    <a:pt x="3900" y="14370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en-US" sz="2000" dirty="0">
                  <a:solidFill>
                    <a:srgbClr val="000000"/>
                  </a:solidFill>
                  <a:latin typeface="Times" charset="0"/>
                  <a:ea typeface="Osaka" charset="0"/>
                </a:rPr>
                <a:t>Private/</a:t>
              </a:r>
            </a:p>
            <a:p>
              <a:pPr algn="ctr">
                <a:defRPr/>
              </a:pPr>
              <a:r>
                <a:rPr lang="en-US" sz="2000" dirty="0">
                  <a:solidFill>
                    <a:srgbClr val="000000"/>
                  </a:solidFill>
                  <a:latin typeface="Times" charset="0"/>
                  <a:ea typeface="Osaka" charset="0"/>
                </a:rPr>
                <a:t>internal</a:t>
              </a:r>
            </a:p>
          </p:txBody>
        </p:sp>
        <p:sp>
          <p:nvSpPr>
            <p:cNvPr id="16393" name="TextBox 32"/>
            <p:cNvSpPr txBox="1">
              <a:spLocks noChangeArrowheads="1"/>
            </p:cNvSpPr>
            <p:nvPr/>
          </p:nvSpPr>
          <p:spPr bwMode="auto">
            <a:xfrm>
              <a:off x="1175238" y="3886200"/>
              <a:ext cx="2362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5481"/>
                </a:buClr>
                <a:buFont typeface="Times" pitchFamily="-84" charset="0"/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Osaka" pitchFamily="-8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5481"/>
                </a:buClr>
                <a:buFont typeface="Times" pitchFamily="-84" charset="0"/>
                <a:buChar char="•"/>
                <a:defRPr sz="2800">
                  <a:solidFill>
                    <a:schemeClr val="tx1"/>
                  </a:solidFill>
                  <a:latin typeface="Arial" pitchFamily="34" charset="0"/>
                  <a:ea typeface="Osaka" pitchFamily="-8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5481"/>
                </a:buClr>
                <a:buFont typeface="Times" pitchFamily="-84" charset="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Osaka" pitchFamily="-8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5481"/>
                </a:buClr>
                <a:buFont typeface="Times" pitchFamily="-8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Osaka" pitchFamily="-8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5481"/>
                </a:buClr>
                <a:buFont typeface="Times" pitchFamily="-8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Osaka" pitchFamily="-8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5481"/>
                </a:buClr>
                <a:buFont typeface="Times" pitchFamily="-8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Osaka" pitchFamily="-8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5481"/>
                </a:buClr>
                <a:buFont typeface="Times" pitchFamily="-8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Osaka" pitchFamily="-8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5481"/>
                </a:buClr>
                <a:buFont typeface="Times" pitchFamily="-8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Osaka" pitchFamily="-8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5481"/>
                </a:buClr>
                <a:buFont typeface="Times" pitchFamily="-8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Osaka" pitchFamily="-8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latin typeface="Times" pitchFamily="-84" charset="0"/>
                </a:rPr>
                <a:t>On premises/internal</a:t>
              </a:r>
            </a:p>
          </p:txBody>
        </p:sp>
      </p:grpSp>
      <p:sp>
        <p:nvSpPr>
          <p:cNvPr id="16389" name="Rectangle 38"/>
          <p:cNvSpPr>
            <a:spLocks noChangeArrowheads="1"/>
          </p:cNvSpPr>
          <p:nvPr/>
        </p:nvSpPr>
        <p:spPr bwMode="auto">
          <a:xfrm>
            <a:off x="914400" y="1838325"/>
            <a:ext cx="4876800" cy="20574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5481"/>
              </a:buClr>
              <a:buFont typeface="Times" pitchFamily="-8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1pPr>
            <a:lvl2pPr marL="742950" indent="-285750">
              <a:spcBef>
                <a:spcPct val="20000"/>
              </a:spcBef>
              <a:buClr>
                <a:srgbClr val="005481"/>
              </a:buClr>
              <a:buFont typeface="Times" pitchFamily="-84" charset="0"/>
              <a:buChar char="•"/>
              <a:defRPr sz="28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2pPr>
            <a:lvl3pPr marL="1143000" indent="-228600">
              <a:spcBef>
                <a:spcPct val="20000"/>
              </a:spcBef>
              <a:buClr>
                <a:srgbClr val="005481"/>
              </a:buClr>
              <a:buFont typeface="Times" pitchFamily="-8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3pPr>
            <a:lvl4pPr marL="1600200" indent="-228600">
              <a:spcBef>
                <a:spcPct val="20000"/>
              </a:spcBef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4pPr>
            <a:lvl5pPr marL="2057400" indent="-228600">
              <a:spcBef>
                <a:spcPct val="20000"/>
              </a:spcBef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400">
              <a:solidFill>
                <a:srgbClr val="000000"/>
              </a:solidFill>
              <a:latin typeface="Times" pitchFamily="-84" charset="0"/>
            </a:endParaRPr>
          </a:p>
        </p:txBody>
      </p:sp>
      <p:sp>
        <p:nvSpPr>
          <p:cNvPr id="16390" name="TextBox 39"/>
          <p:cNvSpPr txBox="1">
            <a:spLocks noChangeArrowheads="1"/>
          </p:cNvSpPr>
          <p:nvPr/>
        </p:nvSpPr>
        <p:spPr bwMode="auto">
          <a:xfrm>
            <a:off x="2895600" y="1905000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5481"/>
              </a:buClr>
              <a:buFont typeface="Times" pitchFamily="-8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1pPr>
            <a:lvl2pPr marL="742950" indent="-285750">
              <a:spcBef>
                <a:spcPct val="20000"/>
              </a:spcBef>
              <a:buClr>
                <a:srgbClr val="005481"/>
              </a:buClr>
              <a:buFont typeface="Times" pitchFamily="-84" charset="0"/>
              <a:buChar char="•"/>
              <a:defRPr sz="28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2pPr>
            <a:lvl3pPr marL="1143000" indent="-228600">
              <a:spcBef>
                <a:spcPct val="20000"/>
              </a:spcBef>
              <a:buClr>
                <a:srgbClr val="005481"/>
              </a:buClr>
              <a:buFont typeface="Times" pitchFamily="-8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3pPr>
            <a:lvl4pPr marL="1600200" indent="-228600">
              <a:spcBef>
                <a:spcPct val="20000"/>
              </a:spcBef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4pPr>
            <a:lvl5pPr marL="2057400" indent="-228600">
              <a:spcBef>
                <a:spcPct val="20000"/>
              </a:spcBef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Times" pitchFamily="-84" charset="0"/>
              </a:rPr>
              <a:t>Hybrid</a:t>
            </a:r>
          </a:p>
        </p:txBody>
      </p:sp>
      <p:sp>
        <p:nvSpPr>
          <p:cNvPr id="48" name="Content Placeholder 2"/>
          <p:cNvSpPr txBox="1">
            <a:spLocks/>
          </p:cNvSpPr>
          <p:nvPr/>
        </p:nvSpPr>
        <p:spPr bwMode="auto">
          <a:xfrm>
            <a:off x="663575" y="5818188"/>
            <a:ext cx="7772400" cy="28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Times" pitchFamily="-84" charset="0"/>
              <a:buNone/>
              <a:defRPr/>
            </a:pPr>
            <a:r>
              <a:rPr lang="en-US" sz="1200" kern="0" dirty="0" smtClean="0"/>
              <a:t>Image reproduced from Cloud security and privacy, 2009, Mather et al.</a:t>
            </a:r>
            <a:endParaRPr lang="en-US" sz="1200" kern="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Customers</a:t>
            </a:r>
            <a:r>
              <a:rPr lang="ja-JP" altLang="en-US" smtClean="0"/>
              <a:t>’</a:t>
            </a:r>
            <a:r>
              <a:rPr lang="en-US" altLang="ja-JP" smtClean="0"/>
              <a:t> biggest concerns</a:t>
            </a:r>
            <a:endParaRPr lang="en-US" altLang="en-US" smtClean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82713"/>
            <a:ext cx="8432800" cy="429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85800" y="5762625"/>
            <a:ext cx="77724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9pPr>
          </a:lstStyle>
          <a:p>
            <a:pPr>
              <a:spcBef>
                <a:spcPct val="20000"/>
              </a:spcBef>
              <a:buClr>
                <a:srgbClr val="005481"/>
              </a:buClr>
              <a:buFont typeface="Times" pitchFamily="-84" charset="0"/>
              <a:buNone/>
              <a:defRPr/>
            </a:pPr>
            <a:r>
              <a:rPr lang="en-US" altLang="en-US" sz="1600" smtClean="0">
                <a:latin typeface="Arial" pitchFamily="34" charset="0"/>
              </a:rPr>
              <a:t>KPMG International</a:t>
            </a:r>
            <a:r>
              <a:rPr lang="ja-JP" altLang="en-US" sz="1600" smtClean="0">
                <a:latin typeface="Arial" pitchFamily="34" charset="0"/>
              </a:rPr>
              <a:t>’</a:t>
            </a:r>
            <a:r>
              <a:rPr lang="en-US" altLang="ja-JP" sz="1600" smtClean="0">
                <a:latin typeface="Arial" pitchFamily="34" charset="0"/>
              </a:rPr>
              <a:t>s 2012 Global Cloud Provider Survey (n=179)</a:t>
            </a:r>
            <a:endParaRPr lang="en-US" altLang="en-US" sz="1600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Customers</a:t>
            </a:r>
            <a:r>
              <a:rPr lang="ja-JP" altLang="en-US" smtClean="0"/>
              <a:t>’</a:t>
            </a:r>
            <a:r>
              <a:rPr lang="en-US" altLang="ja-JP" smtClean="0"/>
              <a:t> biggest concerns</a:t>
            </a:r>
            <a:endParaRPr lang="en-US" altLang="en-US" smtClean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82713"/>
            <a:ext cx="8432800" cy="429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85800" y="5762625"/>
            <a:ext cx="77724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9pPr>
          </a:lstStyle>
          <a:p>
            <a:pPr>
              <a:spcBef>
                <a:spcPct val="20000"/>
              </a:spcBef>
              <a:buClr>
                <a:srgbClr val="005481"/>
              </a:buClr>
              <a:buFont typeface="Times" pitchFamily="-84" charset="0"/>
              <a:buNone/>
              <a:defRPr/>
            </a:pPr>
            <a:r>
              <a:rPr lang="en-US" altLang="en-US" sz="1600" smtClean="0">
                <a:latin typeface="Arial" pitchFamily="34" charset="0"/>
              </a:rPr>
              <a:t>KPMG International</a:t>
            </a:r>
            <a:r>
              <a:rPr lang="ja-JP" altLang="en-US" sz="1600" smtClean="0">
                <a:latin typeface="Arial" pitchFamily="34" charset="0"/>
              </a:rPr>
              <a:t>’</a:t>
            </a:r>
            <a:r>
              <a:rPr lang="en-US" altLang="ja-JP" sz="1600" smtClean="0">
                <a:latin typeface="Arial" pitchFamily="34" charset="0"/>
              </a:rPr>
              <a:t>s 2012 Global Cloud Provider Survey (n=179)</a:t>
            </a:r>
            <a:endParaRPr lang="en-US" altLang="en-US" sz="1600" smtClean="0">
              <a:latin typeface="Arial" pitchFamily="34" charset="0"/>
            </a:endParaRPr>
          </a:p>
        </p:txBody>
      </p:sp>
      <p:sp>
        <p:nvSpPr>
          <p:cNvPr id="19461" name="Oval 3"/>
          <p:cNvSpPr>
            <a:spLocks noChangeArrowheads="1"/>
          </p:cNvSpPr>
          <p:nvPr/>
        </p:nvSpPr>
        <p:spPr bwMode="auto">
          <a:xfrm>
            <a:off x="390525" y="1322388"/>
            <a:ext cx="8610600" cy="46196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5481"/>
              </a:buClr>
              <a:buFont typeface="Times" pitchFamily="-8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1pPr>
            <a:lvl2pPr marL="742950" indent="-285750">
              <a:spcBef>
                <a:spcPct val="20000"/>
              </a:spcBef>
              <a:buClr>
                <a:srgbClr val="005481"/>
              </a:buClr>
              <a:buFont typeface="Times" pitchFamily="-84" charset="0"/>
              <a:buChar char="•"/>
              <a:defRPr sz="28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2pPr>
            <a:lvl3pPr marL="1143000" indent="-228600">
              <a:spcBef>
                <a:spcPct val="20000"/>
              </a:spcBef>
              <a:buClr>
                <a:srgbClr val="005481"/>
              </a:buClr>
              <a:buFont typeface="Times" pitchFamily="-8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3pPr>
            <a:lvl4pPr marL="1600200" indent="-228600">
              <a:spcBef>
                <a:spcPct val="20000"/>
              </a:spcBef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4pPr>
            <a:lvl5pPr marL="2057400" indent="-228600">
              <a:spcBef>
                <a:spcPct val="20000"/>
              </a:spcBef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400">
              <a:solidFill>
                <a:srgbClr val="000000"/>
              </a:solidFill>
              <a:latin typeface="Times" pitchFamily="-8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Customers</a:t>
            </a:r>
            <a:r>
              <a:rPr lang="ja-JP" altLang="en-US" smtClean="0"/>
              <a:t>’</a:t>
            </a:r>
            <a:r>
              <a:rPr lang="en-US" altLang="ja-JP" smtClean="0"/>
              <a:t> biggest concerns</a:t>
            </a:r>
            <a:endParaRPr lang="en-US" altLang="en-US" smtClean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82713"/>
            <a:ext cx="8432800" cy="429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85800" y="5762625"/>
            <a:ext cx="77724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9pPr>
          </a:lstStyle>
          <a:p>
            <a:pPr>
              <a:spcBef>
                <a:spcPct val="20000"/>
              </a:spcBef>
              <a:buClr>
                <a:srgbClr val="005481"/>
              </a:buClr>
              <a:buFont typeface="Times" pitchFamily="-84" charset="0"/>
              <a:buNone/>
              <a:defRPr/>
            </a:pPr>
            <a:r>
              <a:rPr lang="en-US" altLang="en-US" sz="1600" smtClean="0">
                <a:latin typeface="Arial" pitchFamily="34" charset="0"/>
              </a:rPr>
              <a:t>KPMG International</a:t>
            </a:r>
            <a:r>
              <a:rPr lang="ja-JP" altLang="en-US" sz="1600" smtClean="0">
                <a:latin typeface="Arial" pitchFamily="34" charset="0"/>
              </a:rPr>
              <a:t>’</a:t>
            </a:r>
            <a:r>
              <a:rPr lang="en-US" altLang="ja-JP" sz="1600" smtClean="0">
                <a:latin typeface="Arial" pitchFamily="34" charset="0"/>
              </a:rPr>
              <a:t>s 2012 Global Cloud Provider Survey (n=179)</a:t>
            </a:r>
            <a:endParaRPr lang="en-US" altLang="en-US" sz="1600" smtClean="0">
              <a:latin typeface="Arial" pitchFamily="34" charset="0"/>
            </a:endParaRPr>
          </a:p>
        </p:txBody>
      </p:sp>
      <p:sp>
        <p:nvSpPr>
          <p:cNvPr id="20485" name="Oval 3"/>
          <p:cNvSpPr>
            <a:spLocks noChangeArrowheads="1"/>
          </p:cNvSpPr>
          <p:nvPr/>
        </p:nvSpPr>
        <p:spPr bwMode="auto">
          <a:xfrm>
            <a:off x="390525" y="2157413"/>
            <a:ext cx="8610600" cy="46196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5481"/>
              </a:buClr>
              <a:buFont typeface="Times" pitchFamily="-8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1pPr>
            <a:lvl2pPr marL="742950" indent="-285750">
              <a:spcBef>
                <a:spcPct val="20000"/>
              </a:spcBef>
              <a:buClr>
                <a:srgbClr val="005481"/>
              </a:buClr>
              <a:buFont typeface="Times" pitchFamily="-84" charset="0"/>
              <a:buChar char="•"/>
              <a:defRPr sz="28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2pPr>
            <a:lvl3pPr marL="1143000" indent="-228600">
              <a:spcBef>
                <a:spcPct val="20000"/>
              </a:spcBef>
              <a:buClr>
                <a:srgbClr val="005481"/>
              </a:buClr>
              <a:buFont typeface="Times" pitchFamily="-8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3pPr>
            <a:lvl4pPr marL="1600200" indent="-228600">
              <a:spcBef>
                <a:spcPct val="20000"/>
              </a:spcBef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4pPr>
            <a:lvl5pPr marL="2057400" indent="-228600">
              <a:spcBef>
                <a:spcPct val="20000"/>
              </a:spcBef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400">
              <a:solidFill>
                <a:srgbClr val="000000"/>
              </a:solidFill>
              <a:latin typeface="Times" pitchFamily="-8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Customers</a:t>
            </a:r>
            <a:r>
              <a:rPr lang="ja-JP" altLang="en-US" smtClean="0"/>
              <a:t>’</a:t>
            </a:r>
            <a:r>
              <a:rPr lang="en-US" altLang="ja-JP" smtClean="0"/>
              <a:t> biggest concerns</a:t>
            </a:r>
            <a:endParaRPr lang="en-US" altLang="en-US" smtClean="0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82713"/>
            <a:ext cx="8432800" cy="429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85800" y="5762625"/>
            <a:ext cx="77724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9pPr>
          </a:lstStyle>
          <a:p>
            <a:pPr>
              <a:spcBef>
                <a:spcPct val="20000"/>
              </a:spcBef>
              <a:buClr>
                <a:srgbClr val="005481"/>
              </a:buClr>
              <a:buFont typeface="Times" pitchFamily="-84" charset="0"/>
              <a:buNone/>
              <a:defRPr/>
            </a:pPr>
            <a:r>
              <a:rPr lang="en-US" altLang="en-US" sz="1600" smtClean="0">
                <a:latin typeface="Arial" pitchFamily="34" charset="0"/>
              </a:rPr>
              <a:t>KPMG International</a:t>
            </a:r>
            <a:r>
              <a:rPr lang="ja-JP" altLang="en-US" sz="1600" smtClean="0">
                <a:latin typeface="Arial" pitchFamily="34" charset="0"/>
              </a:rPr>
              <a:t>’</a:t>
            </a:r>
            <a:r>
              <a:rPr lang="en-US" altLang="ja-JP" sz="1600" smtClean="0">
                <a:latin typeface="Arial" pitchFamily="34" charset="0"/>
              </a:rPr>
              <a:t>s 2012 Global Cloud Provider Survey (n=179)</a:t>
            </a:r>
            <a:endParaRPr lang="en-US" altLang="en-US" sz="1600" smtClean="0">
              <a:latin typeface="Arial" pitchFamily="34" charset="0"/>
            </a:endParaRPr>
          </a:p>
        </p:txBody>
      </p:sp>
      <p:sp>
        <p:nvSpPr>
          <p:cNvPr id="21509" name="Oval 3"/>
          <p:cNvSpPr>
            <a:spLocks noChangeArrowheads="1"/>
          </p:cNvSpPr>
          <p:nvPr/>
        </p:nvSpPr>
        <p:spPr bwMode="auto">
          <a:xfrm>
            <a:off x="390525" y="3405188"/>
            <a:ext cx="8610600" cy="46355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5481"/>
              </a:buClr>
              <a:buFont typeface="Times" pitchFamily="-8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1pPr>
            <a:lvl2pPr marL="742950" indent="-285750">
              <a:spcBef>
                <a:spcPct val="20000"/>
              </a:spcBef>
              <a:buClr>
                <a:srgbClr val="005481"/>
              </a:buClr>
              <a:buFont typeface="Times" pitchFamily="-84" charset="0"/>
              <a:buChar char="•"/>
              <a:defRPr sz="28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2pPr>
            <a:lvl3pPr marL="1143000" indent="-228600">
              <a:spcBef>
                <a:spcPct val="20000"/>
              </a:spcBef>
              <a:buClr>
                <a:srgbClr val="005481"/>
              </a:buClr>
              <a:buFont typeface="Times" pitchFamily="-8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3pPr>
            <a:lvl4pPr marL="1600200" indent="-228600">
              <a:spcBef>
                <a:spcPct val="20000"/>
              </a:spcBef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4pPr>
            <a:lvl5pPr marL="2057400" indent="-228600">
              <a:spcBef>
                <a:spcPct val="20000"/>
              </a:spcBef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400">
              <a:solidFill>
                <a:srgbClr val="000000"/>
              </a:solidFill>
              <a:latin typeface="Times" pitchFamily="-8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Big picture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Customers</a:t>
            </a:r>
            <a:r>
              <a:rPr lang="ja-JP" altLang="en-US" smtClean="0"/>
              <a:t>’</a:t>
            </a:r>
            <a:r>
              <a:rPr lang="en-US" altLang="ja-JP" smtClean="0"/>
              <a:t> biggest concerns</a:t>
            </a:r>
            <a:endParaRPr lang="en-US" altLang="en-US" smtClean="0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82713"/>
            <a:ext cx="8432800" cy="429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85800" y="5762625"/>
            <a:ext cx="77724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9pPr>
          </a:lstStyle>
          <a:p>
            <a:pPr>
              <a:spcBef>
                <a:spcPct val="20000"/>
              </a:spcBef>
              <a:buClr>
                <a:srgbClr val="005481"/>
              </a:buClr>
              <a:buFont typeface="Times" pitchFamily="-84" charset="0"/>
              <a:buNone/>
              <a:defRPr/>
            </a:pPr>
            <a:r>
              <a:rPr lang="en-US" altLang="en-US" sz="1600" smtClean="0">
                <a:latin typeface="Arial" pitchFamily="34" charset="0"/>
              </a:rPr>
              <a:t>KPMG International</a:t>
            </a:r>
            <a:r>
              <a:rPr lang="ja-JP" altLang="en-US" sz="1600" smtClean="0">
                <a:latin typeface="Arial" pitchFamily="34" charset="0"/>
              </a:rPr>
              <a:t>’</a:t>
            </a:r>
            <a:r>
              <a:rPr lang="en-US" altLang="ja-JP" sz="1600" smtClean="0">
                <a:latin typeface="Arial" pitchFamily="34" charset="0"/>
              </a:rPr>
              <a:t>s 2012 Global Cloud Provider Survey (n=179)</a:t>
            </a:r>
            <a:endParaRPr lang="en-US" altLang="en-US" sz="1600" smtClean="0">
              <a:latin typeface="Arial" pitchFamily="34" charset="0"/>
            </a:endParaRPr>
          </a:p>
        </p:txBody>
      </p:sp>
      <p:sp>
        <p:nvSpPr>
          <p:cNvPr id="22533" name="Oval 3"/>
          <p:cNvSpPr>
            <a:spLocks noChangeArrowheads="1"/>
          </p:cNvSpPr>
          <p:nvPr/>
        </p:nvSpPr>
        <p:spPr bwMode="auto">
          <a:xfrm>
            <a:off x="390525" y="4240213"/>
            <a:ext cx="8610600" cy="46355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5481"/>
              </a:buClr>
              <a:buFont typeface="Times" pitchFamily="-8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1pPr>
            <a:lvl2pPr marL="742950" indent="-285750">
              <a:spcBef>
                <a:spcPct val="20000"/>
              </a:spcBef>
              <a:buClr>
                <a:srgbClr val="005481"/>
              </a:buClr>
              <a:buFont typeface="Times" pitchFamily="-84" charset="0"/>
              <a:buChar char="•"/>
              <a:defRPr sz="28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2pPr>
            <a:lvl3pPr marL="1143000" indent="-228600">
              <a:spcBef>
                <a:spcPct val="20000"/>
              </a:spcBef>
              <a:buClr>
                <a:srgbClr val="005481"/>
              </a:buClr>
              <a:buFont typeface="Times" pitchFamily="-8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3pPr>
            <a:lvl4pPr marL="1600200" indent="-228600">
              <a:spcBef>
                <a:spcPct val="20000"/>
              </a:spcBef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4pPr>
            <a:lvl5pPr marL="2057400" indent="-228600">
              <a:spcBef>
                <a:spcPct val="20000"/>
              </a:spcBef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400">
              <a:solidFill>
                <a:srgbClr val="000000"/>
              </a:solidFill>
              <a:latin typeface="Times" pitchFamily="-8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Challenges in using the 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Security</a:t>
            </a:r>
          </a:p>
          <a:p>
            <a:pPr>
              <a:defRPr/>
            </a:pPr>
            <a:r>
              <a:rPr lang="en-US" dirty="0" smtClean="0"/>
              <a:t>Privacy</a:t>
            </a:r>
          </a:p>
          <a:p>
            <a:pPr>
              <a:defRPr/>
            </a:pPr>
            <a:r>
              <a:rPr lang="en-US" dirty="0" smtClean="0"/>
              <a:t>Compliance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Cloud security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What</a:t>
            </a:r>
            <a:r>
              <a:rPr lang="ja-JP" altLang="en-US" dirty="0" smtClean="0"/>
              <a:t>’</a:t>
            </a:r>
            <a:r>
              <a:rPr lang="en-US" altLang="ja-JP" dirty="0" smtClean="0"/>
              <a:t>s not new?</a:t>
            </a:r>
          </a:p>
          <a:p>
            <a:pPr lvl="1">
              <a:defRPr/>
            </a:pPr>
            <a:r>
              <a:rPr lang="en-US" altLang="en-US" sz="2400" dirty="0" smtClean="0"/>
              <a:t>Phishing, password, malware, downtime etc.</a:t>
            </a:r>
          </a:p>
          <a:p>
            <a:pPr>
              <a:defRPr/>
            </a:pPr>
            <a:r>
              <a:rPr lang="en-US" altLang="en-US" dirty="0" smtClean="0"/>
              <a:t>What</a:t>
            </a:r>
            <a:r>
              <a:rPr lang="ja-JP" altLang="en-US" dirty="0" smtClean="0"/>
              <a:t>’</a:t>
            </a:r>
            <a:r>
              <a:rPr lang="en-US" altLang="ja-JP" dirty="0" smtClean="0"/>
              <a:t>s new? Understand…</a:t>
            </a:r>
          </a:p>
          <a:p>
            <a:pPr lvl="1">
              <a:defRPr/>
            </a:pPr>
            <a:r>
              <a:rPr lang="en-US" altLang="en-US" sz="2400" dirty="0" smtClean="0"/>
              <a:t>Change in trust boundaries</a:t>
            </a:r>
          </a:p>
          <a:p>
            <a:pPr lvl="1">
              <a:defRPr/>
            </a:pPr>
            <a:r>
              <a:rPr lang="en-US" altLang="en-US" sz="2400" dirty="0" smtClean="0"/>
              <a:t>Impact of using</a:t>
            </a:r>
          </a:p>
          <a:p>
            <a:pPr lvl="2">
              <a:defRPr/>
            </a:pPr>
            <a:r>
              <a:rPr lang="en-US" altLang="en-US" dirty="0" smtClean="0"/>
              <a:t>Public vs. private cloud</a:t>
            </a:r>
          </a:p>
          <a:p>
            <a:pPr lvl="2">
              <a:defRPr/>
            </a:pPr>
            <a:r>
              <a:rPr lang="en-US" altLang="en-US" dirty="0" err="1" smtClean="0"/>
              <a:t>IaaS</a:t>
            </a:r>
            <a:r>
              <a:rPr lang="en-US" altLang="en-US" dirty="0" smtClean="0"/>
              <a:t> vs. </a:t>
            </a:r>
            <a:r>
              <a:rPr lang="en-US" altLang="en-US" dirty="0" err="1" smtClean="0"/>
              <a:t>PaaS</a:t>
            </a:r>
            <a:r>
              <a:rPr lang="en-US" altLang="en-US" dirty="0" smtClean="0"/>
              <a:t> vs. </a:t>
            </a:r>
            <a:r>
              <a:rPr lang="en-US" altLang="en-US" dirty="0" err="1" smtClean="0"/>
              <a:t>SaaS</a:t>
            </a:r>
            <a:endParaRPr lang="en-US" altLang="en-US" dirty="0" smtClean="0"/>
          </a:p>
          <a:p>
            <a:pPr lvl="1">
              <a:defRPr/>
            </a:pPr>
            <a:r>
              <a:rPr lang="en-US" altLang="en-US" sz="2400" dirty="0" smtClean="0"/>
              <a:t>Division of responsibilities between customer and Cloud Service Provider (CSP)</a:t>
            </a:r>
          </a:p>
          <a:p>
            <a:pPr>
              <a:defRPr/>
            </a:pPr>
            <a:endParaRPr lang="en-US" altLang="en-US" dirty="0" smtClean="0"/>
          </a:p>
          <a:p>
            <a:pPr>
              <a:defRPr/>
            </a:pPr>
            <a:endParaRPr lang="en-US" alt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Control, liability and accountability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0706677"/>
              </p:ext>
            </p:extLst>
          </p:nvPr>
        </p:nvGraphicFramePr>
        <p:xfrm>
          <a:off x="566738" y="1404938"/>
          <a:ext cx="1447800" cy="3505200"/>
        </p:xfrm>
        <a:graphic>
          <a:graphicData uri="http://schemas.openxmlformats.org/drawingml/2006/table">
            <a:tbl>
              <a:tblPr firstRow="1" bandRow="1"/>
              <a:tblGrid>
                <a:gridCol w="1447800"/>
              </a:tblGrid>
              <a:tr h="584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On premise</a:t>
                      </a:r>
                      <a:endParaRPr lang="en-US" dirty="0"/>
                    </a:p>
                  </a:txBody>
                  <a:tcPr/>
                </a:tc>
              </a:tr>
              <a:tr h="558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App</a:t>
                      </a:r>
                      <a:endParaRPr lang="en-US" dirty="0"/>
                    </a:p>
                  </a:txBody>
                  <a:tcPr anchor="ctr">
                    <a:solidFill>
                      <a:srgbClr val="FFFF00">
                        <a:alpha val="39000"/>
                      </a:srgbClr>
                    </a:solidFill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VM</a:t>
                      </a:r>
                      <a:endParaRPr lang="en-US" dirty="0"/>
                    </a:p>
                  </a:txBody>
                  <a:tcPr anchor="ctr">
                    <a:solidFill>
                      <a:srgbClr val="FFFF00">
                        <a:alpha val="39000"/>
                      </a:srgbClr>
                    </a:solidFill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Server</a:t>
                      </a:r>
                      <a:endParaRPr lang="en-US" dirty="0"/>
                    </a:p>
                  </a:txBody>
                  <a:tcPr anchor="ctr">
                    <a:solidFill>
                      <a:srgbClr val="FFFF00">
                        <a:alpha val="39000"/>
                      </a:srgbClr>
                    </a:solidFill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Storage</a:t>
                      </a:r>
                      <a:endParaRPr lang="en-US" dirty="0"/>
                    </a:p>
                  </a:txBody>
                  <a:tcPr anchor="ctr">
                    <a:solidFill>
                      <a:srgbClr val="FFFF00">
                        <a:alpha val="39000"/>
                      </a:srgbClr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Network</a:t>
                      </a:r>
                      <a:endParaRPr lang="en-US" dirty="0"/>
                    </a:p>
                  </a:txBody>
                  <a:tcPr anchor="ctr">
                    <a:solidFill>
                      <a:srgbClr val="005481">
                        <a:alpha val="39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273129"/>
              </p:ext>
            </p:extLst>
          </p:nvPr>
        </p:nvGraphicFramePr>
        <p:xfrm>
          <a:off x="2209800" y="1408113"/>
          <a:ext cx="1447800" cy="3502024"/>
        </p:xfrm>
        <a:graphic>
          <a:graphicData uri="http://schemas.openxmlformats.org/drawingml/2006/table">
            <a:tbl>
              <a:tblPr firstRow="1" bandRow="1"/>
              <a:tblGrid>
                <a:gridCol w="1447800"/>
              </a:tblGrid>
              <a:tr h="596815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On premise </a:t>
                      </a:r>
                      <a:r>
                        <a:rPr lang="en-US" sz="1600" dirty="0" smtClean="0"/>
                        <a:t>(hosted)</a:t>
                      </a:r>
                      <a:endParaRPr lang="en-US" sz="1600" dirty="0"/>
                    </a:p>
                  </a:txBody>
                  <a:tcPr marT="45735" marB="45735"/>
                </a:tc>
              </a:tr>
              <a:tr h="51794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App</a:t>
                      </a:r>
                      <a:endParaRPr lang="en-US" sz="1800" dirty="0"/>
                    </a:p>
                  </a:txBody>
                  <a:tcPr marT="45735" marB="45735" anchor="ctr">
                    <a:solidFill>
                      <a:srgbClr val="FFFF00">
                        <a:alpha val="39000"/>
                      </a:srgbClr>
                    </a:solidFill>
                  </a:tcPr>
                </a:tc>
              </a:tr>
              <a:tr h="59681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VM</a:t>
                      </a:r>
                      <a:endParaRPr lang="en-US" sz="1800" dirty="0"/>
                    </a:p>
                  </a:txBody>
                  <a:tcPr marT="45735" marB="45735" anchor="ctr">
                    <a:solidFill>
                      <a:srgbClr val="FFFF00">
                        <a:alpha val="39000"/>
                      </a:srgbClr>
                    </a:solidFill>
                  </a:tcPr>
                </a:tc>
              </a:tr>
              <a:tr h="59681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Server</a:t>
                      </a:r>
                      <a:endParaRPr lang="en-US" sz="1800" dirty="0"/>
                    </a:p>
                  </a:txBody>
                  <a:tcPr marT="45735" marB="45735" anchor="ctr">
                    <a:solidFill>
                      <a:srgbClr val="005481">
                        <a:alpha val="39000"/>
                      </a:srgbClr>
                    </a:solidFill>
                  </a:tcPr>
                </a:tc>
              </a:tr>
              <a:tr h="59681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Storage</a:t>
                      </a:r>
                      <a:endParaRPr lang="en-US" sz="1800" dirty="0"/>
                    </a:p>
                  </a:txBody>
                  <a:tcPr marT="45735" marB="45735" anchor="ctr">
                    <a:solidFill>
                      <a:srgbClr val="005481">
                        <a:alpha val="39000"/>
                      </a:srgbClr>
                    </a:solidFill>
                  </a:tcPr>
                </a:tc>
              </a:tr>
              <a:tr h="59681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Network</a:t>
                      </a:r>
                      <a:endParaRPr lang="en-US" sz="1800" dirty="0"/>
                    </a:p>
                  </a:txBody>
                  <a:tcPr marT="45735" marB="45735" anchor="ctr">
                    <a:solidFill>
                      <a:srgbClr val="005481">
                        <a:alpha val="39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4074099"/>
              </p:ext>
            </p:extLst>
          </p:nvPr>
        </p:nvGraphicFramePr>
        <p:xfrm>
          <a:off x="3875088" y="1404938"/>
          <a:ext cx="1447800" cy="3479800"/>
        </p:xfrm>
        <a:graphic>
          <a:graphicData uri="http://schemas.openxmlformats.org/drawingml/2006/table">
            <a:tbl>
              <a:tblPr firstRow="1" bandRow="1"/>
              <a:tblGrid>
                <a:gridCol w="1447800"/>
              </a:tblGrid>
              <a:tr h="5842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IaaS</a:t>
                      </a:r>
                      <a:endParaRPr lang="en-US" dirty="0"/>
                    </a:p>
                  </a:txBody>
                  <a:tcPr/>
                </a:tc>
              </a:tr>
              <a:tr h="558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App</a:t>
                      </a:r>
                      <a:endParaRPr lang="en-US" dirty="0"/>
                    </a:p>
                  </a:txBody>
                  <a:tcPr anchor="ctr">
                    <a:solidFill>
                      <a:srgbClr val="FFFF00">
                        <a:alpha val="39000"/>
                      </a:srgbClr>
                    </a:solidFill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VM</a:t>
                      </a:r>
                      <a:endParaRPr lang="en-US" dirty="0"/>
                    </a:p>
                  </a:txBody>
                  <a:tcPr anchor="ctr">
                    <a:solidFill>
                      <a:srgbClr val="005481">
                        <a:alpha val="39000"/>
                      </a:srgbClr>
                    </a:solidFill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Server</a:t>
                      </a:r>
                      <a:endParaRPr lang="en-US" dirty="0"/>
                    </a:p>
                  </a:txBody>
                  <a:tcPr anchor="ctr">
                    <a:solidFill>
                      <a:schemeClr val="tx1">
                        <a:alpha val="39000"/>
                      </a:schemeClr>
                    </a:solidFill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Storage</a:t>
                      </a:r>
                      <a:endParaRPr lang="en-US" dirty="0"/>
                    </a:p>
                  </a:txBody>
                  <a:tcPr anchor="ctr">
                    <a:solidFill>
                      <a:schemeClr val="tx1">
                        <a:alpha val="39000"/>
                      </a:schemeClr>
                    </a:solidFill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Network</a:t>
                      </a:r>
                      <a:endParaRPr lang="en-US" dirty="0"/>
                    </a:p>
                  </a:txBody>
                  <a:tcPr anchor="ctr">
                    <a:solidFill>
                      <a:schemeClr val="tx1">
                        <a:alpha val="39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Content Placeholder 7"/>
          <p:cNvGraphicFramePr>
            <a:graphicFrameLocks/>
          </p:cNvGraphicFramePr>
          <p:nvPr/>
        </p:nvGraphicFramePr>
        <p:xfrm>
          <a:off x="5508625" y="1404938"/>
          <a:ext cx="1447800" cy="3479800"/>
        </p:xfrm>
        <a:graphic>
          <a:graphicData uri="http://schemas.openxmlformats.org/drawingml/2006/table">
            <a:tbl>
              <a:tblPr firstRow="1" bandRow="1"/>
              <a:tblGrid>
                <a:gridCol w="1447800"/>
              </a:tblGrid>
              <a:tr h="5842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PaaS</a:t>
                      </a:r>
                      <a:endParaRPr lang="en-US" dirty="0"/>
                    </a:p>
                  </a:txBody>
                  <a:tcPr/>
                </a:tc>
              </a:tr>
              <a:tr h="558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App</a:t>
                      </a:r>
                      <a:endParaRPr lang="en-US" dirty="0"/>
                    </a:p>
                  </a:txBody>
                  <a:tcPr anchor="ctr">
                    <a:solidFill>
                      <a:srgbClr val="005481">
                        <a:alpha val="39000"/>
                      </a:srgbClr>
                    </a:solidFill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Services</a:t>
                      </a:r>
                      <a:endParaRPr lang="en-US" dirty="0"/>
                    </a:p>
                  </a:txBody>
                  <a:tcPr anchor="ctr">
                    <a:solidFill>
                      <a:srgbClr val="005481">
                        <a:alpha val="39000"/>
                      </a:srgbClr>
                    </a:solidFill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Server</a:t>
                      </a:r>
                      <a:endParaRPr lang="en-US" dirty="0"/>
                    </a:p>
                  </a:txBody>
                  <a:tcPr anchor="ctr">
                    <a:solidFill>
                      <a:schemeClr val="tx1">
                        <a:alpha val="39000"/>
                      </a:schemeClr>
                    </a:solidFill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Storage</a:t>
                      </a:r>
                      <a:endParaRPr lang="en-US" dirty="0"/>
                    </a:p>
                  </a:txBody>
                  <a:tcPr anchor="ctr">
                    <a:solidFill>
                      <a:schemeClr val="tx1">
                        <a:alpha val="39000"/>
                      </a:schemeClr>
                    </a:solidFill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Network</a:t>
                      </a:r>
                      <a:endParaRPr lang="en-US" dirty="0"/>
                    </a:p>
                  </a:txBody>
                  <a:tcPr anchor="ctr">
                    <a:solidFill>
                      <a:schemeClr val="tx1">
                        <a:alpha val="39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Content Placeholder 7"/>
          <p:cNvGraphicFramePr>
            <a:graphicFrameLocks/>
          </p:cNvGraphicFramePr>
          <p:nvPr/>
        </p:nvGraphicFramePr>
        <p:xfrm>
          <a:off x="7140575" y="1404938"/>
          <a:ext cx="1447800" cy="3505200"/>
        </p:xfrm>
        <a:graphic>
          <a:graphicData uri="http://schemas.openxmlformats.org/drawingml/2006/table">
            <a:tbl>
              <a:tblPr firstRow="1" bandRow="1"/>
              <a:tblGrid>
                <a:gridCol w="1447800"/>
              </a:tblGrid>
              <a:tr h="5842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SaaS</a:t>
                      </a:r>
                      <a:endParaRPr lang="en-US" dirty="0"/>
                    </a:p>
                  </a:txBody>
                  <a:tcPr/>
                </a:tc>
              </a:tr>
              <a:tr h="584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App</a:t>
                      </a:r>
                      <a:endParaRPr lang="en-US" dirty="0"/>
                    </a:p>
                  </a:txBody>
                  <a:tcPr anchor="ctr">
                    <a:solidFill>
                      <a:schemeClr val="tx1">
                        <a:alpha val="39000"/>
                      </a:schemeClr>
                    </a:solidFill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Services</a:t>
                      </a:r>
                      <a:endParaRPr lang="en-US" dirty="0"/>
                    </a:p>
                  </a:txBody>
                  <a:tcPr anchor="ctr">
                    <a:solidFill>
                      <a:schemeClr val="tx1">
                        <a:alpha val="39000"/>
                      </a:schemeClr>
                    </a:solidFill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Server</a:t>
                      </a:r>
                      <a:endParaRPr lang="en-US" dirty="0"/>
                    </a:p>
                  </a:txBody>
                  <a:tcPr anchor="ctr">
                    <a:solidFill>
                      <a:schemeClr val="tx1">
                        <a:alpha val="39000"/>
                      </a:schemeClr>
                    </a:solidFill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Storage</a:t>
                      </a:r>
                      <a:endParaRPr lang="en-US" dirty="0"/>
                    </a:p>
                  </a:txBody>
                  <a:tcPr anchor="ctr">
                    <a:solidFill>
                      <a:schemeClr val="tx1">
                        <a:alpha val="39000"/>
                      </a:schemeClr>
                    </a:solidFill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Network</a:t>
                      </a:r>
                      <a:endParaRPr lang="en-US" dirty="0"/>
                    </a:p>
                  </a:txBody>
                  <a:tcPr anchor="ctr">
                    <a:solidFill>
                      <a:schemeClr val="tx1">
                        <a:alpha val="39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cxnSpLocks noChangeShapeType="1"/>
          </p:cNvCxnSpPr>
          <p:nvPr/>
        </p:nvCxnSpPr>
        <p:spPr bwMode="auto">
          <a:xfrm>
            <a:off x="762000" y="5116513"/>
            <a:ext cx="76962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prstDash val="sys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sp>
        <p:nvSpPr>
          <p:cNvPr id="26708" name="Rectangle 22"/>
          <p:cNvSpPr>
            <a:spLocks noChangeArrowheads="1"/>
          </p:cNvSpPr>
          <p:nvPr/>
        </p:nvSpPr>
        <p:spPr bwMode="auto">
          <a:xfrm>
            <a:off x="838200" y="5311775"/>
            <a:ext cx="1447800" cy="609600"/>
          </a:xfrm>
          <a:prstGeom prst="rect">
            <a:avLst/>
          </a:prstGeom>
          <a:solidFill>
            <a:srgbClr val="FFFF00">
              <a:alpha val="39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005481"/>
              </a:buClr>
              <a:buFont typeface="Times" pitchFamily="-8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1pPr>
            <a:lvl2pPr marL="742950" indent="-285750">
              <a:spcBef>
                <a:spcPct val="20000"/>
              </a:spcBef>
              <a:buClr>
                <a:srgbClr val="005481"/>
              </a:buClr>
              <a:buFont typeface="Times" pitchFamily="-84" charset="0"/>
              <a:buChar char="•"/>
              <a:defRPr sz="28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2pPr>
            <a:lvl3pPr marL="1143000" indent="-228600">
              <a:spcBef>
                <a:spcPct val="20000"/>
              </a:spcBef>
              <a:buClr>
                <a:srgbClr val="005481"/>
              </a:buClr>
              <a:buFont typeface="Times" pitchFamily="-8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3pPr>
            <a:lvl4pPr marL="1600200" indent="-228600">
              <a:spcBef>
                <a:spcPct val="20000"/>
              </a:spcBef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4pPr>
            <a:lvl5pPr marL="2057400" indent="-228600">
              <a:spcBef>
                <a:spcPct val="20000"/>
              </a:spcBef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Times" pitchFamily="-84" charset="0"/>
              </a:rPr>
              <a:t>Organization has control</a:t>
            </a:r>
          </a:p>
        </p:txBody>
      </p:sp>
      <p:sp>
        <p:nvSpPr>
          <p:cNvPr id="26709" name="Rectangle 23"/>
          <p:cNvSpPr>
            <a:spLocks noChangeArrowheads="1"/>
          </p:cNvSpPr>
          <p:nvPr/>
        </p:nvSpPr>
        <p:spPr bwMode="auto">
          <a:xfrm>
            <a:off x="3538538" y="5311775"/>
            <a:ext cx="2057400" cy="609600"/>
          </a:xfrm>
          <a:prstGeom prst="rect">
            <a:avLst/>
          </a:prstGeom>
          <a:solidFill>
            <a:srgbClr val="005481">
              <a:alpha val="38823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005481"/>
              </a:buClr>
              <a:buFont typeface="Times" pitchFamily="-8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1pPr>
            <a:lvl2pPr marL="742950" indent="-285750">
              <a:spcBef>
                <a:spcPct val="20000"/>
              </a:spcBef>
              <a:buClr>
                <a:srgbClr val="005481"/>
              </a:buClr>
              <a:buFont typeface="Times" pitchFamily="-84" charset="0"/>
              <a:buChar char="•"/>
              <a:defRPr sz="28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2pPr>
            <a:lvl3pPr marL="1143000" indent="-228600">
              <a:spcBef>
                <a:spcPct val="20000"/>
              </a:spcBef>
              <a:buClr>
                <a:srgbClr val="005481"/>
              </a:buClr>
              <a:buFont typeface="Times" pitchFamily="-8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3pPr>
            <a:lvl4pPr marL="1600200" indent="-228600">
              <a:spcBef>
                <a:spcPct val="20000"/>
              </a:spcBef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4pPr>
            <a:lvl5pPr marL="2057400" indent="-228600">
              <a:spcBef>
                <a:spcPct val="20000"/>
              </a:spcBef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Times" pitchFamily="-84" charset="0"/>
              </a:rPr>
              <a:t>Organization shares control with vendor</a:t>
            </a:r>
          </a:p>
        </p:txBody>
      </p:sp>
      <p:sp>
        <p:nvSpPr>
          <p:cNvPr id="26710" name="Rectangle 27"/>
          <p:cNvSpPr>
            <a:spLocks noChangeArrowheads="1"/>
          </p:cNvSpPr>
          <p:nvPr/>
        </p:nvSpPr>
        <p:spPr bwMode="auto">
          <a:xfrm>
            <a:off x="7119938" y="5311775"/>
            <a:ext cx="1447800" cy="609600"/>
          </a:xfrm>
          <a:prstGeom prst="rect">
            <a:avLst/>
          </a:prstGeom>
          <a:solidFill>
            <a:schemeClr val="tx2">
              <a:alpha val="38823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005481"/>
              </a:buClr>
              <a:buFont typeface="Times" pitchFamily="-8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1pPr>
            <a:lvl2pPr marL="742950" indent="-285750">
              <a:spcBef>
                <a:spcPct val="20000"/>
              </a:spcBef>
              <a:buClr>
                <a:srgbClr val="005481"/>
              </a:buClr>
              <a:buFont typeface="Times" pitchFamily="-84" charset="0"/>
              <a:buChar char="•"/>
              <a:defRPr sz="28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2pPr>
            <a:lvl3pPr marL="1143000" indent="-228600">
              <a:spcBef>
                <a:spcPct val="20000"/>
              </a:spcBef>
              <a:buClr>
                <a:srgbClr val="005481"/>
              </a:buClr>
              <a:buFont typeface="Times" pitchFamily="-8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3pPr>
            <a:lvl4pPr marL="1600200" indent="-228600">
              <a:spcBef>
                <a:spcPct val="20000"/>
              </a:spcBef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4pPr>
            <a:lvl5pPr marL="2057400" indent="-228600">
              <a:spcBef>
                <a:spcPct val="20000"/>
              </a:spcBef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Times" pitchFamily="-84" charset="0"/>
              </a:rPr>
              <a:t>Vendor 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Times" pitchFamily="-84" charset="0"/>
              </a:rPr>
              <a:t>has control</a:t>
            </a:r>
          </a:p>
        </p:txBody>
      </p:sp>
      <p:sp>
        <p:nvSpPr>
          <p:cNvPr id="30" name="Content Placeholder 2"/>
          <p:cNvSpPr txBox="1">
            <a:spLocks/>
          </p:cNvSpPr>
          <p:nvPr/>
        </p:nvSpPr>
        <p:spPr bwMode="auto">
          <a:xfrm>
            <a:off x="663575" y="5992813"/>
            <a:ext cx="7772400" cy="28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Times" pitchFamily="-84" charset="0"/>
              <a:buNone/>
              <a:defRPr/>
            </a:pPr>
            <a:r>
              <a:rPr lang="en-US" sz="1200" kern="0" dirty="0" smtClean="0"/>
              <a:t>Image reproduced from Cloud security and privacy, 2009, Mather et al.</a:t>
            </a:r>
            <a:endParaRPr lang="en-US" sz="1200" kern="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Security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fontAlgn="ctr" hangingPunct="1">
              <a:defRPr/>
            </a:pPr>
            <a:r>
              <a:rPr lang="en-US" dirty="0"/>
              <a:t>Availability</a:t>
            </a:r>
          </a:p>
          <a:p>
            <a:pPr eaLnBrk="1" fontAlgn="ctr" hangingPunct="1">
              <a:defRPr/>
            </a:pPr>
            <a:r>
              <a:rPr lang="en-US" dirty="0"/>
              <a:t>Access control</a:t>
            </a:r>
          </a:p>
          <a:p>
            <a:pPr eaLnBrk="1" fontAlgn="ctr" hangingPunct="1">
              <a:defRPr/>
            </a:pPr>
            <a:r>
              <a:rPr lang="en-US" dirty="0" smtClean="0"/>
              <a:t>Monitoring</a:t>
            </a:r>
          </a:p>
          <a:p>
            <a:pPr eaLnBrk="1" fontAlgn="ctr" hangingPunct="1">
              <a:defRPr/>
            </a:pPr>
            <a:r>
              <a:rPr lang="en-US" dirty="0" smtClean="0"/>
              <a:t>Vulnerability, patching, configuration</a:t>
            </a:r>
          </a:p>
          <a:p>
            <a:pPr eaLnBrk="1" fontAlgn="ctr" hangingPunct="1">
              <a:defRPr/>
            </a:pPr>
            <a:r>
              <a:rPr lang="en-US" dirty="0" smtClean="0"/>
              <a:t>Incident </a:t>
            </a:r>
            <a:r>
              <a:rPr lang="en-US" dirty="0"/>
              <a:t>response</a:t>
            </a:r>
          </a:p>
          <a:p>
            <a:pPr marL="0" indent="0">
              <a:buFont typeface="Times" pitchFamily="-84" charset="0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Amazon Web Services (AWS)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962400" y="1828800"/>
            <a:ext cx="4572000" cy="4267200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Elastic Cloud Compute (EC2)</a:t>
            </a:r>
          </a:p>
          <a:p>
            <a:pPr marL="400050" lvl="1" indent="0">
              <a:buFont typeface="Times" pitchFamily="-84" charset="0"/>
              <a:buNone/>
              <a:defRPr/>
            </a:pPr>
            <a:r>
              <a:rPr lang="en-US" sz="2000" dirty="0" smtClean="0"/>
              <a:t>“Virtual Servers in the Cloud”</a:t>
            </a:r>
          </a:p>
          <a:p>
            <a:pPr>
              <a:lnSpc>
                <a:spcPct val="150000"/>
              </a:lnSpc>
              <a:defRPr/>
            </a:pPr>
            <a:r>
              <a:rPr lang="en-US" sz="2400" dirty="0" smtClean="0"/>
              <a:t>Simple </a:t>
            </a:r>
            <a:r>
              <a:rPr lang="en-US" sz="2400" dirty="0"/>
              <a:t>Storage </a:t>
            </a:r>
            <a:r>
              <a:rPr lang="en-US" sz="2400" dirty="0" smtClean="0"/>
              <a:t>Service (S3)</a:t>
            </a:r>
          </a:p>
          <a:p>
            <a:pPr marL="400050" lvl="1" indent="0">
              <a:buFont typeface="Times" pitchFamily="-84" charset="0"/>
              <a:buNone/>
              <a:defRPr/>
            </a:pPr>
            <a:r>
              <a:rPr lang="en-US" sz="2000" dirty="0" smtClean="0"/>
              <a:t>“Scalable Storage in the Cloud”</a:t>
            </a:r>
          </a:p>
          <a:p>
            <a:pPr>
              <a:lnSpc>
                <a:spcPct val="150000"/>
              </a:lnSpc>
              <a:defRPr/>
            </a:pPr>
            <a:r>
              <a:rPr lang="en-US" sz="2400" dirty="0" err="1" smtClean="0"/>
              <a:t>DynamoDB</a:t>
            </a:r>
            <a:r>
              <a:rPr lang="en-US" sz="2400" dirty="0" smtClean="0"/>
              <a:t> </a:t>
            </a:r>
          </a:p>
          <a:p>
            <a:pPr marL="400050" lvl="1" indent="0">
              <a:buFont typeface="Times" pitchFamily="-84" charset="0"/>
              <a:buNone/>
              <a:defRPr/>
            </a:pPr>
            <a:r>
              <a:rPr lang="en-US" sz="2000" dirty="0" smtClean="0"/>
              <a:t>“Fast, Predictable, Highly-scalable </a:t>
            </a:r>
            <a:r>
              <a:rPr lang="en-US" sz="2000" dirty="0" err="1" smtClean="0"/>
              <a:t>NoSQL</a:t>
            </a:r>
            <a:r>
              <a:rPr lang="en-US" sz="2000" dirty="0" smtClean="0"/>
              <a:t> data store”</a:t>
            </a:r>
          </a:p>
          <a:p>
            <a:pPr>
              <a:lnSpc>
                <a:spcPct val="150000"/>
              </a:lnSpc>
              <a:defRPr/>
            </a:pPr>
            <a:r>
              <a:rPr lang="en-US" sz="2400" dirty="0" smtClean="0"/>
              <a:t>Other services …</a:t>
            </a:r>
            <a:endParaRPr lang="en-US" sz="2400" dirty="0"/>
          </a:p>
          <a:p>
            <a:pPr marL="400050" lvl="1" indent="0">
              <a:buFont typeface="Times" pitchFamily="-84" charset="0"/>
              <a:buNone/>
              <a:defRPr/>
            </a:pPr>
            <a:endParaRPr lang="en-US" sz="2000" dirty="0" smtClean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28663" y="1766888"/>
            <a:ext cx="2809875" cy="3922712"/>
          </a:xfr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934200" y="5562600"/>
            <a:ext cx="1733550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85800" y="6081713"/>
            <a:ext cx="7772400" cy="28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9pPr>
          </a:lstStyle>
          <a:p>
            <a:pPr>
              <a:spcBef>
                <a:spcPct val="20000"/>
              </a:spcBef>
              <a:buClr>
                <a:srgbClr val="005481"/>
              </a:buClr>
              <a:buFont typeface="Times" pitchFamily="-84" charset="0"/>
              <a:buNone/>
              <a:defRPr/>
            </a:pPr>
            <a:r>
              <a:rPr lang="en-US" altLang="en-US" sz="1200" dirty="0" smtClean="0">
                <a:latin typeface="Arial" pitchFamily="34" charset="0"/>
              </a:rPr>
              <a:t>https://aws.amazon.com/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Availability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Why is this important?</a:t>
            </a:r>
          </a:p>
          <a:p>
            <a:pPr lvl="1">
              <a:defRPr/>
            </a:pPr>
            <a:r>
              <a:rPr lang="en-US" sz="2400" dirty="0" smtClean="0"/>
              <a:t>“Amazon Web Services suffers outage, takes down Vine, </a:t>
            </a:r>
            <a:r>
              <a:rPr lang="en-US" sz="2400" dirty="0" err="1" smtClean="0"/>
              <a:t>Instagram</a:t>
            </a:r>
            <a:r>
              <a:rPr lang="en-US" sz="2400" dirty="0" smtClean="0"/>
              <a:t>, others,” Aug 26, 2013*</a:t>
            </a:r>
          </a:p>
          <a:p>
            <a:pPr>
              <a:defRPr/>
            </a:pPr>
            <a:r>
              <a:rPr lang="en-US" dirty="0" smtClean="0"/>
              <a:t>E.g. AWS features</a:t>
            </a:r>
          </a:p>
          <a:p>
            <a:pPr lvl="1">
              <a:defRPr/>
            </a:pPr>
            <a:r>
              <a:rPr lang="en-US" sz="2400" dirty="0" smtClean="0"/>
              <a:t>Distributed denial of service (</a:t>
            </a:r>
            <a:r>
              <a:rPr lang="en-US" sz="2400" dirty="0" err="1" smtClean="0"/>
              <a:t>DDoS</a:t>
            </a:r>
            <a:r>
              <a:rPr lang="en-US" sz="2400" dirty="0" smtClean="0"/>
              <a:t>) protection</a:t>
            </a:r>
          </a:p>
          <a:p>
            <a:pPr lvl="1">
              <a:defRPr/>
            </a:pPr>
            <a:r>
              <a:rPr lang="en-US" sz="2400" dirty="0" smtClean="0"/>
              <a:t>Fault-tolerant, independent failure zones</a:t>
            </a:r>
            <a:endParaRPr lang="en-US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85800" y="6081713"/>
            <a:ext cx="7772400" cy="28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9pPr>
          </a:lstStyle>
          <a:p>
            <a:pPr>
              <a:spcBef>
                <a:spcPct val="20000"/>
              </a:spcBef>
              <a:buClr>
                <a:srgbClr val="005481"/>
              </a:buClr>
              <a:buFont typeface="Times" pitchFamily="-84" charset="0"/>
              <a:buNone/>
              <a:defRPr/>
            </a:pPr>
            <a:r>
              <a:rPr lang="en-US" altLang="en-US" sz="1100" dirty="0" smtClean="0">
                <a:latin typeface="Arial" pitchFamily="34" charset="0"/>
              </a:rPr>
              <a:t>*http://www.zdnet.com/amazon-web-services-suffers-outage-takes-down-vine-instagram-flipboard-with-it-7000019842/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938213" y="4289425"/>
            <a:ext cx="7135812" cy="153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Access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Who should have access?</a:t>
            </a:r>
          </a:p>
          <a:p>
            <a:pPr lvl="1">
              <a:defRPr/>
            </a:pPr>
            <a:r>
              <a:rPr lang="en-US" sz="2400" dirty="0" smtClean="0"/>
              <a:t>To VM, app, services etc.</a:t>
            </a:r>
          </a:p>
          <a:p>
            <a:pPr lvl="1">
              <a:defRPr/>
            </a:pPr>
            <a:r>
              <a:rPr lang="en-US" sz="2400" dirty="0" smtClean="0"/>
              <a:t>Users, admin, business admin, others?</a:t>
            </a:r>
          </a:p>
          <a:p>
            <a:pPr>
              <a:defRPr/>
            </a:pPr>
            <a:r>
              <a:rPr lang="en-US" dirty="0" smtClean="0"/>
              <a:t>E.g. AWS features</a:t>
            </a:r>
          </a:p>
          <a:p>
            <a:pPr lvl="1">
              <a:defRPr/>
            </a:pPr>
            <a:r>
              <a:rPr lang="en-US" sz="2400" dirty="0"/>
              <a:t>B</a:t>
            </a:r>
            <a:r>
              <a:rPr lang="en-US" sz="2400" dirty="0" smtClean="0"/>
              <a:t>uilt-in firewalls</a:t>
            </a:r>
            <a:r>
              <a:rPr lang="en-US" sz="2400" dirty="0"/>
              <a:t> </a:t>
            </a:r>
            <a:r>
              <a:rPr lang="en-US" sz="2400" dirty="0" smtClean="0"/>
              <a:t>control access to instances</a:t>
            </a:r>
          </a:p>
          <a:p>
            <a:pPr lvl="1">
              <a:defRPr/>
            </a:pPr>
            <a:r>
              <a:rPr lang="en-US" sz="2400" dirty="0" smtClean="0"/>
              <a:t>Multi-factor authentication: password + authentication code from MFA device </a:t>
            </a:r>
          </a:p>
          <a:p>
            <a:pPr lvl="1">
              <a:defRPr/>
            </a:pPr>
            <a:r>
              <a:rPr lang="en-US" sz="2400" dirty="0" smtClean="0"/>
              <a:t>Monitor AWS employee accesses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Monitoring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Monitor</a:t>
            </a:r>
          </a:p>
          <a:p>
            <a:pPr lvl="1">
              <a:defRPr/>
            </a:pPr>
            <a:r>
              <a:rPr lang="en-US" sz="2400" dirty="0" smtClean="0"/>
              <a:t>Availability, unauthorized activities etc.</a:t>
            </a:r>
          </a:p>
          <a:p>
            <a:pPr>
              <a:defRPr/>
            </a:pPr>
            <a:r>
              <a:rPr lang="en-US" dirty="0" smtClean="0"/>
              <a:t>E.g. AWS features</a:t>
            </a:r>
          </a:p>
          <a:p>
            <a:pPr lvl="1">
              <a:defRPr/>
            </a:pPr>
            <a:r>
              <a:rPr lang="en-US" sz="2400" dirty="0" err="1" smtClean="0"/>
              <a:t>DoS</a:t>
            </a:r>
            <a:r>
              <a:rPr lang="en-US" sz="2400" dirty="0" smtClean="0"/>
              <a:t>, MITM, port scan, packet sniffing </a:t>
            </a:r>
          </a:p>
          <a:p>
            <a:pPr lvl="1">
              <a:defRPr/>
            </a:pPr>
            <a:r>
              <a:rPr lang="en-US" sz="2400" dirty="0"/>
              <a:t>P</a:t>
            </a:r>
            <a:r>
              <a:rPr lang="en-US" sz="2400" dirty="0" smtClean="0"/>
              <a:t>assword brute-force detection</a:t>
            </a:r>
          </a:p>
          <a:p>
            <a:pPr lvl="1">
              <a:defRPr/>
            </a:pPr>
            <a:r>
              <a:rPr lang="en-US" sz="2400" dirty="0" smtClean="0"/>
              <a:t>Access logs (request type, resource, IP, time etc.)</a:t>
            </a:r>
          </a:p>
          <a:p>
            <a:pPr lvl="1">
              <a:defRPr/>
            </a:pP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Cloud Computing Landscape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85800" y="1406525"/>
          <a:ext cx="7772400" cy="4284664"/>
        </p:xfrm>
        <a:graphic>
          <a:graphicData uri="http://schemas.openxmlformats.org/drawingml/2006/table">
            <a:tbl>
              <a:tblPr firstRow="1" bandRow="1"/>
              <a:tblGrid>
                <a:gridCol w="1676400"/>
                <a:gridCol w="6096000"/>
              </a:tblGrid>
              <a:tr h="1071166">
                <a:tc>
                  <a:txBody>
                    <a:bodyPr/>
                    <a:lstStyle/>
                    <a:p>
                      <a:pPr algn="ctr"/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5481">
                        <a:alpha val="39000"/>
                      </a:srgb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</a:tr>
              <a:tr h="107116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 smtClean="0"/>
                    </a:p>
                  </a:txBody>
                  <a:tcPr anchor="ctr">
                    <a:solidFill>
                      <a:srgbClr val="005481">
                        <a:alpha val="39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1071166"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>
                    <a:solidFill>
                      <a:srgbClr val="005481">
                        <a:alpha val="39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1071166"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>
                    <a:solidFill>
                      <a:srgbClr val="005481">
                        <a:alpha val="39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5137" name="Group 13"/>
          <p:cNvGrpSpPr>
            <a:grpSpLocks/>
          </p:cNvGrpSpPr>
          <p:nvPr/>
        </p:nvGrpSpPr>
        <p:grpSpPr bwMode="auto">
          <a:xfrm>
            <a:off x="2549525" y="1503363"/>
            <a:ext cx="5807075" cy="3924300"/>
            <a:chOff x="2602520" y="1450733"/>
            <a:chExt cx="5807621" cy="3924377"/>
          </a:xfrm>
        </p:grpSpPr>
        <p:pic>
          <p:nvPicPr>
            <p:cNvPr id="5139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2520" y="1450733"/>
              <a:ext cx="1828800" cy="8909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40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600" y="1581841"/>
              <a:ext cx="1371792" cy="628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41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3896" y="1658052"/>
              <a:ext cx="1886245" cy="424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42" name="Picture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5685" y="2626585"/>
              <a:ext cx="876422" cy="552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43" name="Picture 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7435" y="2498336"/>
              <a:ext cx="1638529" cy="914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44" name="Picture 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8932" y="3686211"/>
              <a:ext cx="1733792" cy="74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45" name="Picture 1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7947" y="3743369"/>
              <a:ext cx="1771897" cy="628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46" name="Picture 1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5472" y="4822583"/>
              <a:ext cx="2476846" cy="552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47" name="Picture 12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1965" y="4841636"/>
              <a:ext cx="2038635" cy="514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Vulnerability, patching,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E.g. AWS features</a:t>
            </a:r>
          </a:p>
          <a:p>
            <a:pPr lvl="1">
              <a:defRPr/>
            </a:pPr>
            <a:r>
              <a:rPr lang="en-US" dirty="0" smtClean="0"/>
              <a:t>Patching</a:t>
            </a:r>
          </a:p>
          <a:p>
            <a:pPr lvl="2">
              <a:defRPr/>
            </a:pPr>
            <a:r>
              <a:rPr lang="en-US" sz="2000" dirty="0" smtClean="0"/>
              <a:t>Automatic Software Patching for Amazon supplied Windows image  </a:t>
            </a:r>
          </a:p>
          <a:p>
            <a:pPr lvl="1">
              <a:defRPr/>
            </a:pPr>
            <a:r>
              <a:rPr lang="en-US" dirty="0" smtClean="0"/>
              <a:t>Configuration</a:t>
            </a:r>
          </a:p>
          <a:p>
            <a:pPr lvl="2">
              <a:defRPr/>
            </a:pPr>
            <a:r>
              <a:rPr lang="en-US" sz="2000" dirty="0" smtClean="0"/>
              <a:t>Password expiration for AWS employees</a:t>
            </a:r>
          </a:p>
          <a:p>
            <a:pPr lvl="1">
              <a:defRPr/>
            </a:pPr>
            <a:r>
              <a:rPr lang="en-US" dirty="0" smtClean="0"/>
              <a:t>Vulnerability</a:t>
            </a:r>
          </a:p>
          <a:p>
            <a:pPr lvl="2">
              <a:defRPr/>
            </a:pPr>
            <a:r>
              <a:rPr lang="en-US" sz="2000" dirty="0"/>
              <a:t>V</a:t>
            </a:r>
            <a:r>
              <a:rPr lang="en-US" sz="2000" dirty="0" smtClean="0"/>
              <a:t>ulnerability scans on the host operating system, web application and DB in the AWS environment</a:t>
            </a:r>
          </a:p>
          <a:p>
            <a:pPr lvl="1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87" y="2286000"/>
            <a:ext cx="8852067" cy="18287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Cloud is a shared environment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881173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87" y="2286000"/>
            <a:ext cx="8852067" cy="18287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Cloud is a shared environment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sz="2400" dirty="0" smtClean="0"/>
          </a:p>
        </p:txBody>
      </p:sp>
      <p:sp>
        <p:nvSpPr>
          <p:cNvPr id="7" name="Oval 3"/>
          <p:cNvSpPr>
            <a:spLocks noChangeArrowheads="1"/>
          </p:cNvSpPr>
          <p:nvPr/>
        </p:nvSpPr>
        <p:spPr bwMode="auto">
          <a:xfrm>
            <a:off x="141760" y="3450770"/>
            <a:ext cx="7873836" cy="381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5481"/>
              </a:buClr>
              <a:buFont typeface="Times" pitchFamily="-8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1pPr>
            <a:lvl2pPr marL="742950" indent="-285750">
              <a:spcBef>
                <a:spcPct val="20000"/>
              </a:spcBef>
              <a:buClr>
                <a:srgbClr val="005481"/>
              </a:buClr>
              <a:buFont typeface="Times" pitchFamily="-84" charset="0"/>
              <a:buChar char="•"/>
              <a:defRPr sz="28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2pPr>
            <a:lvl3pPr marL="1143000" indent="-228600">
              <a:spcBef>
                <a:spcPct val="20000"/>
              </a:spcBef>
              <a:buClr>
                <a:srgbClr val="005481"/>
              </a:buClr>
              <a:buFont typeface="Times" pitchFamily="-8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3pPr>
            <a:lvl4pPr marL="1600200" indent="-228600">
              <a:spcBef>
                <a:spcPct val="20000"/>
              </a:spcBef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4pPr>
            <a:lvl5pPr marL="2057400" indent="-228600">
              <a:spcBef>
                <a:spcPct val="20000"/>
              </a:spcBef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400">
              <a:solidFill>
                <a:srgbClr val="000000"/>
              </a:solidFill>
              <a:latin typeface="Times" pitchFamily="-8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1795" y="4343400"/>
            <a:ext cx="81388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“AWS </a:t>
            </a:r>
            <a:r>
              <a:rPr lang="en-US" sz="2800" dirty="0"/>
              <a:t>manages the underlying infrastructure but you must secure anything you put on the infrastructure</a:t>
            </a:r>
            <a:r>
              <a:rPr lang="en-US" sz="2800" dirty="0" smtClean="0"/>
              <a:t>.”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47790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AWS requires customers to </a:t>
            </a:r>
          </a:p>
          <a:p>
            <a:pPr lvl="1"/>
            <a:r>
              <a:rPr lang="en-US" sz="2400" dirty="0" smtClean="0"/>
              <a:t>Patch VM guest operating system</a:t>
            </a:r>
          </a:p>
          <a:p>
            <a:pPr lvl="1"/>
            <a:r>
              <a:rPr lang="en-US" sz="2400" dirty="0" smtClean="0"/>
              <a:t>Prevent port scans</a:t>
            </a:r>
          </a:p>
          <a:p>
            <a:pPr lvl="1"/>
            <a:r>
              <a:rPr lang="en-US" sz="2400" dirty="0" smtClean="0"/>
              <a:t>Change keys periodically</a:t>
            </a:r>
          </a:p>
          <a:p>
            <a:pPr lvl="1"/>
            <a:r>
              <a:rPr lang="en-US" sz="2400" dirty="0" smtClean="0"/>
              <a:t>Vulnerability testing of apps</a:t>
            </a:r>
          </a:p>
          <a:p>
            <a:pPr lvl="1"/>
            <a:r>
              <a:rPr lang="en-US" sz="2400" dirty="0" smtClean="0"/>
              <a:t>Others…</a:t>
            </a:r>
          </a:p>
        </p:txBody>
      </p:sp>
    </p:spTree>
    <p:extLst>
      <p:ext uri="{BB962C8B-B14F-4D97-AF65-F5344CB8AC3E}">
        <p14:creationId xmlns:p14="http://schemas.microsoft.com/office/powerpoint/2010/main" val="1852852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Data issue: confidentiality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dirty="0" smtClean="0"/>
              <a:t>Transit between cloud and intranet</a:t>
            </a:r>
          </a:p>
          <a:p>
            <a:pPr lvl="1">
              <a:defRPr/>
            </a:pPr>
            <a:r>
              <a:rPr lang="en-US" sz="2400" dirty="0" smtClean="0"/>
              <a:t>E.g. use HTTPS </a:t>
            </a:r>
          </a:p>
          <a:p>
            <a:pPr>
              <a:defRPr/>
            </a:pPr>
            <a:r>
              <a:rPr lang="en-US" dirty="0" smtClean="0"/>
              <a:t>Possible for simple storage </a:t>
            </a:r>
          </a:p>
          <a:p>
            <a:pPr lvl="1">
              <a:defRPr/>
            </a:pPr>
            <a:r>
              <a:rPr lang="en-US" sz="2400" dirty="0" smtClean="0"/>
              <a:t>E.g. data in Amazon S3 encrypted with AES-256</a:t>
            </a:r>
          </a:p>
          <a:p>
            <a:pPr>
              <a:defRPr/>
            </a:pPr>
            <a:r>
              <a:rPr lang="en-US" dirty="0" smtClean="0"/>
              <a:t>Difficult for data processed by cloud</a:t>
            </a:r>
          </a:p>
          <a:p>
            <a:pPr lvl="1">
              <a:defRPr/>
            </a:pPr>
            <a:r>
              <a:rPr lang="en-US" sz="2400" dirty="0" smtClean="0"/>
              <a:t>Overhead of searching, indexing etc. </a:t>
            </a:r>
          </a:p>
          <a:p>
            <a:pPr lvl="2">
              <a:defRPr/>
            </a:pPr>
            <a:r>
              <a:rPr lang="en-US" sz="2000" dirty="0" smtClean="0"/>
              <a:t>E.g., </a:t>
            </a:r>
            <a:r>
              <a:rPr lang="en-US" sz="2000" dirty="0" err="1" smtClean="0"/>
              <a:t>iCloud</a:t>
            </a:r>
            <a:r>
              <a:rPr lang="en-US" sz="2000" dirty="0" smtClean="0"/>
              <a:t> does not encrypt data on mail server</a:t>
            </a:r>
            <a:r>
              <a:rPr lang="en-US" sz="2000" baseline="30000" dirty="0" smtClean="0"/>
              <a:t>*</a:t>
            </a:r>
          </a:p>
          <a:p>
            <a:pPr lvl="1">
              <a:defRPr/>
            </a:pPr>
            <a:r>
              <a:rPr lang="en-US" sz="2400" dirty="0" smtClean="0"/>
              <a:t>If encrypted, data decrypted before processing</a:t>
            </a:r>
          </a:p>
          <a:p>
            <a:pPr lvl="2">
              <a:defRPr/>
            </a:pPr>
            <a:r>
              <a:rPr lang="en-US" sz="2000" dirty="0" smtClean="0"/>
              <a:t>Is it possible to perform computations on encrypted data</a:t>
            </a:r>
            <a:r>
              <a:rPr lang="en-US" sz="2000" dirty="0" smtClean="0"/>
              <a:t>?</a:t>
            </a:r>
            <a:r>
              <a:rPr lang="en-US" sz="2000" baseline="30000" dirty="0" smtClean="0"/>
              <a:t>^ </a:t>
            </a:r>
            <a:endParaRPr lang="en-US" sz="2000" baseline="30000" dirty="0" smtClean="0"/>
          </a:p>
          <a:p>
            <a:pPr marL="0" indent="0">
              <a:buFont typeface="Times" pitchFamily="-84" charset="0"/>
              <a:buNone/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63575" y="5845800"/>
            <a:ext cx="7772400" cy="28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Times" pitchFamily="-84" charset="0"/>
              <a:buNone/>
              <a:defRPr/>
            </a:pPr>
            <a:r>
              <a:rPr lang="en-US" sz="1200" kern="0" dirty="0" smtClean="0"/>
              <a:t>*</a:t>
            </a:r>
            <a:r>
              <a:rPr lang="en-US" sz="1200" kern="0" dirty="0" err="1" smtClean="0"/>
              <a:t>iCloud</a:t>
            </a:r>
            <a:r>
              <a:rPr lang="en-US" sz="1200" kern="0" dirty="0"/>
              <a:t>: </a:t>
            </a:r>
            <a:r>
              <a:rPr lang="en-US" sz="1200" kern="0" dirty="0" err="1"/>
              <a:t>iCloud</a:t>
            </a:r>
            <a:r>
              <a:rPr lang="en-US" sz="1200" kern="0" dirty="0"/>
              <a:t> security and privacy </a:t>
            </a:r>
            <a:r>
              <a:rPr lang="en-US" sz="1200" kern="0" dirty="0" smtClean="0"/>
              <a:t>overview, </a:t>
            </a:r>
            <a:r>
              <a:rPr lang="en-US" sz="1200" kern="0" dirty="0" smtClean="0"/>
              <a:t>Retrieved </a:t>
            </a:r>
            <a:r>
              <a:rPr lang="en-US" sz="1200" kern="0" dirty="0" smtClean="0"/>
              <a:t>Oct 30, 2013, https</a:t>
            </a:r>
            <a:r>
              <a:rPr lang="en-US" sz="1200" kern="0" dirty="0"/>
              <a:t>://support.apple.com/kb/HT4865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63575" y="6053424"/>
            <a:ext cx="7772400" cy="28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1200" kern="0" dirty="0" smtClean="0"/>
              <a:t>^See Fully </a:t>
            </a:r>
            <a:r>
              <a:rPr lang="en-US" sz="1200" kern="0" dirty="0" err="1" smtClean="0"/>
              <a:t>Homomorphic</a:t>
            </a:r>
            <a:r>
              <a:rPr lang="en-US" sz="1200" kern="0" dirty="0" smtClean="0"/>
              <a:t> Encryption Scheme, Wikipedia, http</a:t>
            </a:r>
            <a:r>
              <a:rPr lang="en-US" sz="1200" kern="0" dirty="0"/>
              <a:t>://</a:t>
            </a:r>
            <a:r>
              <a:rPr lang="en-US" sz="1200" kern="0" dirty="0" err="1"/>
              <a:t>en.wikipedia.org</a:t>
            </a:r>
            <a:r>
              <a:rPr lang="en-US" sz="1200" kern="0" dirty="0"/>
              <a:t>/wiki/</a:t>
            </a:r>
            <a:r>
              <a:rPr lang="en-US" sz="1200" kern="0" dirty="0" err="1"/>
              <a:t>Homomorphic_encryption</a:t>
            </a:r>
            <a:endParaRPr lang="en-US" sz="1200" kern="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Encryption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Algorithms</a:t>
            </a:r>
          </a:p>
          <a:p>
            <a:pPr lvl="1">
              <a:defRPr/>
            </a:pPr>
            <a:r>
              <a:rPr lang="en-US" altLang="en-US" sz="2400" smtClean="0"/>
              <a:t>Proprietary vs. standards</a:t>
            </a:r>
          </a:p>
          <a:p>
            <a:pPr>
              <a:defRPr/>
            </a:pPr>
            <a:r>
              <a:rPr lang="en-US" altLang="en-US" smtClean="0"/>
              <a:t>Key size</a:t>
            </a:r>
          </a:p>
          <a:p>
            <a:pPr>
              <a:defRPr/>
            </a:pPr>
            <a:r>
              <a:rPr lang="en-US" altLang="en-US" smtClean="0"/>
              <a:t>Key management</a:t>
            </a:r>
          </a:p>
          <a:p>
            <a:pPr lvl="1">
              <a:defRPr/>
            </a:pPr>
            <a:r>
              <a:rPr lang="en-US" altLang="en-US" sz="2400" smtClean="0"/>
              <a:t>Ideally by customer</a:t>
            </a:r>
          </a:p>
          <a:p>
            <a:pPr lvl="1">
              <a:defRPr/>
            </a:pPr>
            <a:r>
              <a:rPr lang="en-US" altLang="en-US" sz="2400" smtClean="0"/>
              <a:t>Does CSP have decryption keys?</a:t>
            </a:r>
          </a:p>
          <a:p>
            <a:pPr lvl="1">
              <a:defRPr/>
            </a:pPr>
            <a:r>
              <a:rPr lang="en-US" altLang="en-US" sz="2400" smtClean="0"/>
              <a:t>E.g. Apple uses master key to decrypt iCloud data to screen </a:t>
            </a:r>
            <a:r>
              <a:rPr lang="ja-JP" altLang="en-US" sz="2400" smtClean="0"/>
              <a:t>“</a:t>
            </a:r>
            <a:r>
              <a:rPr lang="en-US" altLang="ja-JP" sz="2400" smtClean="0"/>
              <a:t>objectionable</a:t>
            </a:r>
            <a:r>
              <a:rPr lang="ja-JP" altLang="en-US" sz="2400" smtClean="0"/>
              <a:t>”</a:t>
            </a:r>
            <a:r>
              <a:rPr lang="en-US" altLang="ja-JP" sz="2400" smtClean="0"/>
              <a:t> content*</a:t>
            </a:r>
            <a:endParaRPr lang="en-US" altLang="en-US" sz="240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63575" y="5818188"/>
            <a:ext cx="7772400" cy="28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Times" pitchFamily="-84" charset="0"/>
              <a:buNone/>
              <a:defRPr/>
            </a:pPr>
            <a:r>
              <a:rPr lang="en-US" sz="1200" kern="0" dirty="0" smtClean="0"/>
              <a:t>*Apple </a:t>
            </a:r>
            <a:r>
              <a:rPr lang="en-US" sz="1200" kern="0" dirty="0"/>
              <a:t>holds the master decryption key when it comes to </a:t>
            </a:r>
            <a:r>
              <a:rPr lang="en-US" sz="1200" kern="0" dirty="0" err="1"/>
              <a:t>iCloud</a:t>
            </a:r>
            <a:r>
              <a:rPr lang="en-US" sz="1200" kern="0" dirty="0"/>
              <a:t> security, </a:t>
            </a:r>
            <a:r>
              <a:rPr lang="en-US" sz="1200" kern="0" dirty="0" smtClean="0"/>
              <a:t>privacy, </a:t>
            </a:r>
            <a:r>
              <a:rPr lang="en-US" sz="1200" kern="0" dirty="0" err="1" smtClean="0"/>
              <a:t>ArsTechnica</a:t>
            </a:r>
            <a:r>
              <a:rPr lang="en-US" sz="1200" kern="0" dirty="0" smtClean="0"/>
              <a:t>, Apr 3, 2012</a:t>
            </a:r>
            <a:endParaRPr lang="en-US" sz="1200" kern="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Data issue: </a:t>
            </a:r>
            <a:r>
              <a:rPr lang="en-US" dirty="0"/>
              <a:t>comingled data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Cloud uses multi-tenancy</a:t>
            </a:r>
          </a:p>
          <a:p>
            <a:pPr lvl="1">
              <a:defRPr/>
            </a:pPr>
            <a:r>
              <a:rPr lang="en-US" altLang="en-US" sz="2400" dirty="0" smtClean="0"/>
              <a:t>Data comingled with other users</a:t>
            </a:r>
            <a:r>
              <a:rPr lang="ja-JP" altLang="en-US" sz="2400" dirty="0" smtClean="0"/>
              <a:t>’</a:t>
            </a:r>
            <a:r>
              <a:rPr lang="en-US" altLang="ja-JP" sz="2400" dirty="0" smtClean="0"/>
              <a:t> data</a:t>
            </a:r>
          </a:p>
          <a:p>
            <a:pPr>
              <a:defRPr/>
            </a:pPr>
            <a:r>
              <a:rPr lang="en-US" altLang="en-US" dirty="0" smtClean="0"/>
              <a:t>Application vulnerabilities may allow unauthorized access</a:t>
            </a:r>
          </a:p>
          <a:p>
            <a:pPr lvl="1">
              <a:defRPr/>
            </a:pPr>
            <a:r>
              <a:rPr lang="en-US" altLang="en-US" sz="2400" dirty="0" smtClean="0"/>
              <a:t>E.g. Google docs unauthorized sharing, Mar 2009</a:t>
            </a:r>
          </a:p>
          <a:p>
            <a:pPr lvl="1">
              <a:defRPr/>
            </a:pPr>
            <a:r>
              <a:rPr lang="en-US" altLang="en-US" sz="2400" dirty="0" smtClean="0"/>
              <a:t>“</a:t>
            </a:r>
            <a:r>
              <a:rPr lang="en-US" altLang="ja-JP" sz="2400" i="1" dirty="0" smtClean="0"/>
              <a:t>identified and fixed a bug which may have caused you to share some of your documents without your knowledge</a:t>
            </a:r>
            <a:r>
              <a:rPr lang="en-US" altLang="ja-JP" sz="2400" dirty="0" smtClean="0"/>
              <a:t>.</a:t>
            </a:r>
            <a:r>
              <a:rPr lang="en-US" altLang="en-US" sz="2400" dirty="0" smtClean="0"/>
              <a:t>”</a:t>
            </a:r>
          </a:p>
          <a:p>
            <a:pPr marL="457200" lvl="1" indent="0">
              <a:buNone/>
              <a:defRPr/>
            </a:pPr>
            <a:endParaRPr lang="en-US" altLang="en-US" sz="24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Privacy and compliance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Privacy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Protect PII</a:t>
            </a:r>
          </a:p>
          <a:p>
            <a:pPr>
              <a:defRPr/>
            </a:pPr>
            <a:r>
              <a:rPr lang="en-US" dirty="0" smtClean="0"/>
              <a:t>Ensure conformance to FIPs principles</a:t>
            </a:r>
          </a:p>
          <a:p>
            <a:pPr>
              <a:defRPr/>
            </a:pPr>
            <a:r>
              <a:rPr lang="en-US" dirty="0" smtClean="0"/>
              <a:t>Compliance with laws and regulations</a:t>
            </a:r>
          </a:p>
          <a:p>
            <a:pPr lvl="1">
              <a:defRPr/>
            </a:pPr>
            <a:r>
              <a:rPr lang="en-US" dirty="0" smtClean="0"/>
              <a:t>GLBA, HIPAA, PCI-DSS, Patriot Act etc.</a:t>
            </a:r>
          </a:p>
          <a:p>
            <a:pPr>
              <a:defRPr/>
            </a:pPr>
            <a:r>
              <a:rPr lang="en-US" dirty="0" smtClean="0"/>
              <a:t>Multi-jurisdictional requirements</a:t>
            </a:r>
          </a:p>
          <a:p>
            <a:pPr lvl="1">
              <a:defRPr/>
            </a:pPr>
            <a:r>
              <a:rPr lang="en-US" dirty="0" smtClean="0"/>
              <a:t>EU Directive, EU-US Safe Harbor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Key FIPs requirements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85800" y="1354138"/>
          <a:ext cx="7772400" cy="4735512"/>
        </p:xfrm>
        <a:graphic>
          <a:graphicData uri="http://schemas.openxmlformats.org/drawingml/2006/table">
            <a:tbl>
              <a:tblPr firstRow="1" bandRow="1"/>
              <a:tblGrid>
                <a:gridCol w="1828800"/>
                <a:gridCol w="5943600"/>
              </a:tblGrid>
              <a:tr h="914384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Use limitation</a:t>
                      </a:r>
                      <a:endParaRPr lang="en-US" sz="1800" b="1" dirty="0"/>
                    </a:p>
                  </a:txBody>
                  <a:tcPr marT="45712" marB="45712" anchor="ctr">
                    <a:solidFill>
                      <a:srgbClr val="005481">
                        <a:alpha val="3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It is easier</a:t>
                      </a:r>
                      <a:r>
                        <a:rPr lang="en-US" sz="1800" baseline="0" dirty="0" smtClean="0"/>
                        <a:t> to combine data from multiple sources in the cloud. How do we ensure data is used for originally specified purposes? </a:t>
                      </a:r>
                      <a:endParaRPr lang="en-US" sz="1800" dirty="0"/>
                    </a:p>
                  </a:txBody>
                  <a:tcPr marT="45712" marB="45712" anchor="ctr"/>
                </a:tc>
              </a:tr>
              <a:tr h="726686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Retention</a:t>
                      </a:r>
                      <a:endParaRPr lang="en-US" sz="1800" b="1" dirty="0"/>
                    </a:p>
                  </a:txBody>
                  <a:tcPr marT="45712" marB="45712" anchor="ctr">
                    <a:solidFill>
                      <a:srgbClr val="005481">
                        <a:alpha val="3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Is CSP retention period consistent with company needs</a:t>
                      </a:r>
                      <a:r>
                        <a:rPr lang="en-US" sz="1800" baseline="0" dirty="0" smtClean="0"/>
                        <a:t>? Does CSP have proper backup and archival? </a:t>
                      </a:r>
                      <a:endParaRPr lang="en-US" sz="1800" dirty="0"/>
                    </a:p>
                  </a:txBody>
                  <a:tcPr marT="45712" marB="45712" anchor="ctr"/>
                </a:tc>
              </a:tr>
              <a:tr h="726686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Deletion</a:t>
                      </a:r>
                      <a:endParaRPr lang="en-US" sz="1800" b="1" dirty="0"/>
                    </a:p>
                  </a:txBody>
                  <a:tcPr marT="45712" marB="45712" anchor="ctr">
                    <a:solidFill>
                      <a:srgbClr val="005481">
                        <a:alpha val="3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Does CSP delete data securely</a:t>
                      </a:r>
                      <a:r>
                        <a:rPr lang="en-US" sz="1800" baseline="0" dirty="0" smtClean="0"/>
                        <a:t> and from all storage sources?</a:t>
                      </a:r>
                      <a:endParaRPr lang="en-US" sz="1800" dirty="0"/>
                    </a:p>
                  </a:txBody>
                  <a:tcPr marT="45712" marB="45712" anchor="ctr"/>
                </a:tc>
              </a:tr>
              <a:tr h="726686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Security</a:t>
                      </a:r>
                      <a:endParaRPr lang="en-US" sz="1800" b="1" dirty="0"/>
                    </a:p>
                  </a:txBody>
                  <a:tcPr marT="45712" marB="45712" anchor="ctr">
                    <a:solidFill>
                      <a:srgbClr val="005481">
                        <a:alpha val="3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Does CSP provide reasonable security</a:t>
                      </a:r>
                      <a:r>
                        <a:rPr lang="en-US" sz="1800" baseline="0" dirty="0" smtClean="0"/>
                        <a:t> for data, e.g., encryption of PII, access control and integrity?</a:t>
                      </a:r>
                      <a:endParaRPr lang="en-US" sz="1800" dirty="0"/>
                    </a:p>
                  </a:txBody>
                  <a:tcPr marT="45712" marB="45712" anchor="ctr"/>
                </a:tc>
              </a:tr>
              <a:tr h="914384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Accountability</a:t>
                      </a:r>
                      <a:endParaRPr lang="en-US" sz="1800" b="1" dirty="0"/>
                    </a:p>
                  </a:txBody>
                  <a:tcPr marT="45712" marB="45712" anchor="ctr">
                    <a:solidFill>
                      <a:srgbClr val="005481">
                        <a:alpha val="3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Company can transfer liability to CSP, but not accountability.</a:t>
                      </a:r>
                      <a:r>
                        <a:rPr lang="en-US" sz="1800" baseline="0" dirty="0" smtClean="0"/>
                        <a:t>  How does company identify privacy breaches and notify its users?</a:t>
                      </a:r>
                      <a:endParaRPr lang="en-US" sz="1800" dirty="0"/>
                    </a:p>
                  </a:txBody>
                  <a:tcPr marT="45712" marB="45712" anchor="ctr"/>
                </a:tc>
              </a:tr>
              <a:tr h="726686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Access</a:t>
                      </a:r>
                      <a:endParaRPr lang="en-US" sz="1800" b="1" dirty="0"/>
                    </a:p>
                  </a:txBody>
                  <a:tcPr marT="45712" marB="45712" anchor="ctr">
                    <a:solidFill>
                      <a:srgbClr val="005481">
                        <a:alpha val="3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Can company provide access to data on the cloud?</a:t>
                      </a:r>
                      <a:endParaRPr lang="en-US" sz="1800" dirty="0"/>
                    </a:p>
                  </a:txBody>
                  <a:tcPr marT="45712" marB="45712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Cloud Computing Landscape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85800" y="1406525"/>
          <a:ext cx="7772400" cy="4284664"/>
        </p:xfrm>
        <a:graphic>
          <a:graphicData uri="http://schemas.openxmlformats.org/drawingml/2006/table">
            <a:tbl>
              <a:tblPr firstRow="1" bandRow="1"/>
              <a:tblGrid>
                <a:gridCol w="1676400"/>
                <a:gridCol w="6096000"/>
              </a:tblGrid>
              <a:tr h="107116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Applications</a:t>
                      </a:r>
                      <a:endParaRPr lang="en-US" sz="1800" b="1" dirty="0"/>
                    </a:p>
                  </a:txBody>
                  <a:tcPr anchor="ctr">
                    <a:solidFill>
                      <a:srgbClr val="005481">
                        <a:alpha val="3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</a:tr>
              <a:tr h="107116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Storage</a:t>
                      </a:r>
                    </a:p>
                  </a:txBody>
                  <a:tcPr anchor="ctr">
                    <a:solidFill>
                      <a:srgbClr val="005481">
                        <a:alpha val="3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</a:tr>
              <a:tr h="107116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Computing</a:t>
                      </a:r>
                      <a:endParaRPr lang="en-US" sz="1800" b="1" dirty="0"/>
                    </a:p>
                  </a:txBody>
                  <a:tcPr anchor="ctr">
                    <a:solidFill>
                      <a:srgbClr val="005481">
                        <a:alpha val="3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</a:tr>
              <a:tr h="107116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Development platform</a:t>
                      </a:r>
                      <a:endParaRPr lang="en-US" sz="1800" b="1" dirty="0"/>
                    </a:p>
                  </a:txBody>
                  <a:tcPr anchor="ctr">
                    <a:solidFill>
                      <a:srgbClr val="005481">
                        <a:alpha val="3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6164" name="Group 13"/>
          <p:cNvGrpSpPr>
            <a:grpSpLocks/>
          </p:cNvGrpSpPr>
          <p:nvPr/>
        </p:nvGrpSpPr>
        <p:grpSpPr bwMode="auto">
          <a:xfrm>
            <a:off x="2549525" y="1503363"/>
            <a:ext cx="5807075" cy="3924300"/>
            <a:chOff x="2602520" y="1450733"/>
            <a:chExt cx="5807621" cy="3924377"/>
          </a:xfrm>
        </p:grpSpPr>
        <p:pic>
          <p:nvPicPr>
            <p:cNvPr id="6166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2520" y="1450733"/>
              <a:ext cx="1828800" cy="8909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67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600" y="1581841"/>
              <a:ext cx="1371792" cy="628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68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3896" y="1658052"/>
              <a:ext cx="1886245" cy="424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69" name="Picture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5685" y="2626585"/>
              <a:ext cx="876422" cy="552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70" name="Picture 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7435" y="2498336"/>
              <a:ext cx="1638529" cy="914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71" name="Picture 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8932" y="3686211"/>
              <a:ext cx="1733792" cy="74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72" name="Picture 1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7947" y="3743369"/>
              <a:ext cx="1771897" cy="628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73" name="Picture 1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5472" y="4822583"/>
              <a:ext cx="2476846" cy="552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74" name="Picture 12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1965" y="4841636"/>
              <a:ext cx="2038635" cy="514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685800" y="5683250"/>
            <a:ext cx="77724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Times" pitchFamily="-84" charset="0"/>
              <a:buNone/>
              <a:defRPr/>
            </a:pPr>
            <a:r>
              <a:rPr lang="en-US" sz="1600" kern="0" dirty="0" smtClean="0"/>
              <a:t>Gartner predicts revenue of USD 131billion in 2013</a:t>
            </a:r>
            <a:endParaRPr lang="en-US" sz="1600" kern="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Laws and regulations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Require compliance with different FIPs</a:t>
            </a:r>
          </a:p>
          <a:p>
            <a:pPr marL="342900" lvl="1" indent="-342900">
              <a:defRPr/>
            </a:pPr>
            <a:r>
              <a:rPr lang="en-US" sz="3200" dirty="0" smtClean="0"/>
              <a:t>Laws in different countries provide different privacy protections</a:t>
            </a:r>
          </a:p>
          <a:p>
            <a:pPr marL="742950" lvl="2" indent="-342900">
              <a:defRPr/>
            </a:pPr>
            <a:r>
              <a:rPr lang="en-US" dirty="0" smtClean="0"/>
              <a:t>EU Directive more strict than US</a:t>
            </a:r>
          </a:p>
          <a:p>
            <a:pPr marL="742950" lvl="2" indent="-342900">
              <a:defRPr/>
            </a:pPr>
            <a:r>
              <a:rPr lang="en-US" dirty="0" smtClean="0"/>
              <a:t>In US, data stored on public cloud has less protection than personal servers</a:t>
            </a:r>
          </a:p>
          <a:p>
            <a:pPr marL="1200150" lvl="3" indent="-342900">
              <a:defRPr/>
            </a:pPr>
            <a:r>
              <a:rPr lang="en-US" dirty="0"/>
              <a:t>M</a:t>
            </a:r>
            <a:r>
              <a:rPr lang="en-US" dirty="0" smtClean="0"/>
              <a:t>ay be subpoenaed without notice* 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Mitigation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Service level agreements</a:t>
            </a:r>
            <a:endParaRPr lang="en-US" dirty="0"/>
          </a:p>
        </p:txBody>
      </p:sp>
      <p:sp>
        <p:nvSpPr>
          <p:cNvPr id="43011" name="TextBox 10"/>
          <p:cNvSpPr txBox="1">
            <a:spLocks noChangeArrowheads="1"/>
          </p:cNvSpPr>
          <p:nvPr/>
        </p:nvSpPr>
        <p:spPr bwMode="auto">
          <a:xfrm>
            <a:off x="8077200" y="3073400"/>
            <a:ext cx="68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5481"/>
              </a:buClr>
              <a:buFont typeface="Times" pitchFamily="-8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1pPr>
            <a:lvl2pPr marL="742950" indent="-285750">
              <a:spcBef>
                <a:spcPct val="20000"/>
              </a:spcBef>
              <a:buClr>
                <a:srgbClr val="005481"/>
              </a:buClr>
              <a:buFont typeface="Times" pitchFamily="-84" charset="0"/>
              <a:buChar char="•"/>
              <a:defRPr sz="28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2pPr>
            <a:lvl3pPr marL="1143000" indent="-228600">
              <a:spcBef>
                <a:spcPct val="20000"/>
              </a:spcBef>
              <a:buClr>
                <a:srgbClr val="005481"/>
              </a:buClr>
              <a:buFont typeface="Times" pitchFamily="-8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3pPr>
            <a:lvl4pPr marL="1600200" indent="-228600">
              <a:spcBef>
                <a:spcPct val="20000"/>
              </a:spcBef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4pPr>
            <a:lvl5pPr marL="2057400" indent="-228600">
              <a:spcBef>
                <a:spcPct val="20000"/>
              </a:spcBef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400">
              <a:latin typeface="Times" pitchFamily="-8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685800" y="6081713"/>
            <a:ext cx="7772400" cy="28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9pPr>
          </a:lstStyle>
          <a:p>
            <a:pPr>
              <a:spcBef>
                <a:spcPct val="20000"/>
              </a:spcBef>
              <a:buClr>
                <a:srgbClr val="005481"/>
              </a:buClr>
              <a:buFont typeface="Times" pitchFamily="-84" charset="0"/>
              <a:buNone/>
              <a:defRPr/>
            </a:pPr>
            <a:r>
              <a:rPr lang="en-US" altLang="en-US" sz="1200" dirty="0" smtClean="0">
                <a:latin typeface="Arial" pitchFamily="34" charset="0"/>
              </a:rPr>
              <a:t>KPMG International</a:t>
            </a:r>
            <a:r>
              <a:rPr lang="ja-JP" altLang="en-US" sz="1200" dirty="0" smtClean="0">
                <a:latin typeface="Arial" pitchFamily="34" charset="0"/>
              </a:rPr>
              <a:t>’</a:t>
            </a:r>
            <a:r>
              <a:rPr lang="en-US" altLang="ja-JP" sz="1200" dirty="0" smtClean="0">
                <a:latin typeface="Arial" pitchFamily="34" charset="0"/>
              </a:rPr>
              <a:t>s 2012 Global Cloud Provider Survey (n=179)</a:t>
            </a:r>
            <a:endParaRPr lang="en-US" altLang="en-US" sz="1200" dirty="0" smtClean="0">
              <a:latin typeface="Arial" pitchFamily="34" charset="0"/>
            </a:endParaRPr>
          </a:p>
        </p:txBody>
      </p:sp>
      <p:pic>
        <p:nvPicPr>
          <p:cNvPr id="43013" name="Picture 14" descr="y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600" y="3108325"/>
            <a:ext cx="1270000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4" name="Picture 15" descr="n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3641725"/>
            <a:ext cx="1389063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1106488" y="5267325"/>
            <a:ext cx="3443287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Times" pitchFamily="-84" charset="0"/>
              <a:buNone/>
              <a:defRPr/>
            </a:pPr>
            <a:r>
              <a:rPr lang="en-US" sz="2000" kern="0" dirty="0" smtClean="0"/>
              <a:t>Do you [CSP] have SLAs in your cloud offerings today?</a:t>
            </a:r>
            <a:endParaRPr lang="en-US" sz="2000" kern="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1354138"/>
            <a:ext cx="7772400" cy="1160462"/>
          </a:xfrm>
        </p:spPr>
        <p:txBody>
          <a:bodyPr/>
          <a:lstStyle/>
          <a:p>
            <a:pPr>
              <a:defRPr/>
            </a:pPr>
            <a:r>
              <a:rPr lang="en-US" altLang="en-US" smtClean="0"/>
              <a:t>Increasing to deal with loss of control</a:t>
            </a:r>
          </a:p>
          <a:p>
            <a:pPr lvl="1">
              <a:defRPr/>
            </a:pPr>
            <a:r>
              <a:rPr lang="en-US" altLang="en-US" sz="2000" smtClean="0"/>
              <a:t>SLA permits CMU IRB data on Box.com; can</a:t>
            </a:r>
            <a:r>
              <a:rPr lang="ja-JP" altLang="en-US" sz="2000" smtClean="0"/>
              <a:t>’</a:t>
            </a:r>
            <a:r>
              <a:rPr lang="en-US" altLang="ja-JP" sz="2000" smtClean="0"/>
              <a:t>t use Dropbox</a:t>
            </a:r>
          </a:p>
          <a:p>
            <a:pPr marL="914400" lvl="2" indent="0">
              <a:buFont typeface="Times" pitchFamily="-84" charset="0"/>
              <a:buNone/>
              <a:defRPr/>
            </a:pPr>
            <a:endParaRPr lang="en-US" altLang="en-US" smtClean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572000" y="5267325"/>
            <a:ext cx="3890963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Times" pitchFamily="-84" charset="0"/>
              <a:buNone/>
              <a:defRPr/>
            </a:pPr>
            <a:r>
              <a:rPr lang="en-US" sz="2000" kern="0" dirty="0" smtClean="0"/>
              <a:t>Do you expect to have SLAs in cloud offerings within 3 years?</a:t>
            </a:r>
            <a:endParaRPr lang="en-US" sz="2000" kern="0" dirty="0"/>
          </a:p>
        </p:txBody>
      </p:sp>
      <p:pic>
        <p:nvPicPr>
          <p:cNvPr id="43018" name="Picture 13" descr="SLA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2270125"/>
            <a:ext cx="6234113" cy="301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Top SLA parameters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1573213" y="1611313"/>
            <a:ext cx="12954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800" dirty="0">
                <a:latin typeface="+mn-lt"/>
                <a:ea typeface="Osaka" charset="0"/>
              </a:rPr>
              <a:t>System availability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6040438" y="1611313"/>
            <a:ext cx="13716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800" dirty="0">
                <a:latin typeface="+mn-lt"/>
                <a:ea typeface="Osaka" charset="0"/>
              </a:rPr>
              <a:t>Regulatory compliance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1573213" y="2957513"/>
            <a:ext cx="12954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800" dirty="0">
                <a:latin typeface="+mn-lt"/>
                <a:ea typeface="Osaka" charset="0"/>
              </a:rPr>
              <a:t>Data security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1573213" y="4503738"/>
            <a:ext cx="13716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800" dirty="0">
                <a:latin typeface="+mn-lt"/>
                <a:ea typeface="Osaka" charset="0"/>
              </a:rPr>
              <a:t>Functional capabilities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6040438" y="2957513"/>
            <a:ext cx="12954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800" dirty="0">
                <a:latin typeface="+mn-lt"/>
                <a:ea typeface="Osaka" charset="0"/>
              </a:rPr>
              <a:t>Response time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6040438" y="4227513"/>
            <a:ext cx="1524000" cy="9223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800" dirty="0">
                <a:latin typeface="+mn-lt"/>
                <a:ea typeface="Osaka" charset="0"/>
              </a:rPr>
              <a:t>Other performance levels</a:t>
            </a:r>
          </a:p>
        </p:txBody>
      </p:sp>
      <p:pic>
        <p:nvPicPr>
          <p:cNvPr id="44041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296988"/>
            <a:ext cx="1389063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2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038" y="1296988"/>
            <a:ext cx="135096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1190625" y="5386388"/>
            <a:ext cx="6858000" cy="625475"/>
          </a:xfrm>
        </p:spPr>
        <p:txBody>
          <a:bodyPr/>
          <a:lstStyle/>
          <a:p>
            <a:pPr marL="0" indent="0" algn="ctr">
              <a:buFont typeface="Times" pitchFamily="-84" charset="0"/>
              <a:buNone/>
              <a:defRPr/>
            </a:pPr>
            <a:r>
              <a:rPr lang="en-US" sz="2000" dirty="0"/>
              <a:t>What do </a:t>
            </a:r>
            <a:r>
              <a:rPr lang="en-US" sz="2000" dirty="0" smtClean="0"/>
              <a:t>you [CSP] believe are the most </a:t>
            </a:r>
            <a:r>
              <a:rPr lang="en-US" sz="2000" dirty="0"/>
              <a:t>important SLA </a:t>
            </a:r>
            <a:r>
              <a:rPr lang="en-US" sz="2000" dirty="0" smtClean="0"/>
              <a:t>parameters today?*</a:t>
            </a:r>
            <a:endParaRPr lang="en-US" dirty="0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 bwMode="auto">
          <a:xfrm>
            <a:off x="685800" y="6035675"/>
            <a:ext cx="77724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9pPr>
          </a:lstStyle>
          <a:p>
            <a:pPr>
              <a:spcBef>
                <a:spcPct val="20000"/>
              </a:spcBef>
              <a:buClr>
                <a:srgbClr val="005481"/>
              </a:buClr>
              <a:buFont typeface="Times" pitchFamily="-84" charset="0"/>
              <a:buNone/>
              <a:defRPr/>
            </a:pPr>
            <a:r>
              <a:rPr lang="en-US" altLang="en-US" sz="1200" dirty="0" smtClean="0">
                <a:latin typeface="Arial" pitchFamily="34" charset="0"/>
              </a:rPr>
              <a:t>*KPMG International</a:t>
            </a:r>
            <a:r>
              <a:rPr lang="ja-JP" altLang="en-US" sz="1200" dirty="0" smtClean="0">
                <a:latin typeface="Arial" pitchFamily="34" charset="0"/>
              </a:rPr>
              <a:t>’</a:t>
            </a:r>
            <a:r>
              <a:rPr lang="en-US" altLang="ja-JP" sz="1200" dirty="0" smtClean="0">
                <a:latin typeface="Arial" pitchFamily="34" charset="0"/>
              </a:rPr>
              <a:t>s 2012 Global Cloud Provider Survey (n=179</a:t>
            </a:r>
            <a:r>
              <a:rPr lang="en-US" altLang="ja-JP" sz="1600" dirty="0" smtClean="0">
                <a:latin typeface="Arial" pitchFamily="34" charset="0"/>
              </a:rPr>
              <a:t>)</a:t>
            </a:r>
            <a:endParaRPr lang="en-US" altLang="en-US" sz="1600" dirty="0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5019675"/>
            <a:ext cx="7772400" cy="760413"/>
          </a:xfrm>
        </p:spPr>
        <p:txBody>
          <a:bodyPr/>
          <a:lstStyle/>
          <a:p>
            <a:pPr marL="0" indent="0" algn="ctr">
              <a:buFont typeface="Times" pitchFamily="-84" charset="0"/>
              <a:buNone/>
              <a:defRPr/>
            </a:pPr>
            <a:r>
              <a:rPr lang="en-US" sz="2000" dirty="0" smtClean="0"/>
              <a:t>What steps are you [CSP] taking to improve data security and privacy in your cloud offerings? (top 3)*</a:t>
            </a:r>
          </a:p>
          <a:p>
            <a:pPr marL="0" indent="0">
              <a:buFont typeface="Times" pitchFamily="-84" charset="0"/>
              <a:buNone/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CSPs improving security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85800" y="5762625"/>
            <a:ext cx="77724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9pPr>
          </a:lstStyle>
          <a:p>
            <a:pPr>
              <a:spcBef>
                <a:spcPct val="20000"/>
              </a:spcBef>
              <a:buClr>
                <a:srgbClr val="005481"/>
              </a:buClr>
              <a:buFont typeface="Times" pitchFamily="-84" charset="0"/>
              <a:buNone/>
              <a:defRPr/>
            </a:pPr>
            <a:r>
              <a:rPr lang="en-US" altLang="en-US" sz="1200" dirty="0" smtClean="0">
                <a:latin typeface="Arial" pitchFamily="34" charset="0"/>
              </a:rPr>
              <a:t>*KPMG International</a:t>
            </a:r>
            <a:r>
              <a:rPr lang="ja-JP" altLang="en-US" sz="1200" dirty="0" smtClean="0">
                <a:latin typeface="Arial" pitchFamily="34" charset="0"/>
              </a:rPr>
              <a:t>’</a:t>
            </a:r>
            <a:r>
              <a:rPr lang="en-US" altLang="ja-JP" sz="1200" dirty="0" smtClean="0">
                <a:latin typeface="Arial" pitchFamily="34" charset="0"/>
              </a:rPr>
              <a:t>s 2012 Global Cloud Provider Survey (n=179)</a:t>
            </a:r>
            <a:endParaRPr lang="en-US" altLang="en-US" sz="1200" dirty="0" smtClean="0">
              <a:latin typeface="Arial" pitchFamily="34" charset="0"/>
            </a:endParaRPr>
          </a:p>
        </p:txBody>
      </p:sp>
      <p:pic>
        <p:nvPicPr>
          <p:cNvPr id="45061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24000"/>
            <a:ext cx="6151563" cy="259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 bwMode="auto">
          <a:xfrm>
            <a:off x="5486400" y="4164013"/>
            <a:ext cx="22098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800" dirty="0">
                <a:latin typeface="+mn-lt"/>
                <a:ea typeface="Osaka" charset="0"/>
              </a:rPr>
              <a:t>Improving real-time threat detection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3316288" y="4164013"/>
            <a:ext cx="2219325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800" dirty="0">
                <a:latin typeface="+mn-lt"/>
                <a:ea typeface="Osaka" charset="0"/>
              </a:rPr>
              <a:t>Greater use of data encryption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1284288" y="4164013"/>
            <a:ext cx="20574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800" dirty="0">
                <a:latin typeface="+mn-lt"/>
                <a:ea typeface="Osaka" charset="0"/>
              </a:rPr>
              <a:t>Tighter restrictions on user access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Private and hybrid clouds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52600"/>
            <a:ext cx="3810000" cy="3289300"/>
          </a:xfrm>
        </p:spPr>
        <p:txBody>
          <a:bodyPr/>
          <a:lstStyle/>
          <a:p>
            <a:pPr>
              <a:buFont typeface="Times" charset="0"/>
              <a:buChar char="•"/>
              <a:defRPr/>
            </a:pPr>
            <a:r>
              <a:rPr lang="en-US" sz="2400" dirty="0" smtClean="0"/>
              <a:t>Rise in hybrid and private cloud for sensitive data </a:t>
            </a:r>
          </a:p>
          <a:p>
            <a:pPr>
              <a:buFont typeface="Times" charset="0"/>
              <a:buChar char="•"/>
              <a:defRPr/>
            </a:pPr>
            <a:r>
              <a:rPr lang="en-US" sz="2400" dirty="0"/>
              <a:t>Private cloud cost can be prohibitive  </a:t>
            </a:r>
          </a:p>
          <a:p>
            <a:pPr>
              <a:buFont typeface="Times" charset="0"/>
              <a:buChar char="•"/>
              <a:defRPr/>
            </a:pPr>
            <a:r>
              <a:rPr lang="en-US" sz="2400" dirty="0" smtClean="0"/>
              <a:t>Hybrid cloud ranks 4 on Gartner top 10 strategic technology trends, 2014</a:t>
            </a:r>
          </a:p>
          <a:p>
            <a:pPr>
              <a:buFont typeface="Times" charset="0"/>
              <a:buChar char="•"/>
              <a:defRPr/>
            </a:pPr>
            <a:endParaRPr lang="en-US" dirty="0" smtClean="0"/>
          </a:p>
          <a:p>
            <a:pPr marL="0" indent="0">
              <a:buFont typeface="Times" charset="0"/>
              <a:buNone/>
              <a:defRPr/>
            </a:pPr>
            <a:endParaRPr lang="en-US" dirty="0"/>
          </a:p>
        </p:txBody>
      </p:sp>
      <p:pic>
        <p:nvPicPr>
          <p:cNvPr id="8" name="Content Placeholder 7" descr="privatehybrid.png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t="-12059" b="-12059"/>
          <a:stretch>
            <a:fillRect/>
          </a:stretch>
        </p:blipFill>
        <p:spPr>
          <a:xfrm>
            <a:off x="4648200" y="1295400"/>
            <a:ext cx="3810000" cy="4038600"/>
          </a:xfrm>
        </p:spPr>
      </p:pic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685800" y="5762625"/>
            <a:ext cx="77724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Osaka" charset="0"/>
                <a:cs typeface="Osaka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Osaka" charset="0"/>
                <a:cs typeface="Osaka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Osaka" charset="0"/>
                <a:cs typeface="Osaka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Osaka" charset="0"/>
                <a:cs typeface="Osaka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Osaka" charset="0"/>
                <a:cs typeface="Osaka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Osaka" charset="0"/>
                <a:cs typeface="Osaka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Osaka" charset="0"/>
                <a:cs typeface="Osaka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Osaka" charset="0"/>
                <a:cs typeface="Osaka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Osaka" charset="0"/>
                <a:cs typeface="Osaka" charset="0"/>
              </a:defRPr>
            </a:lvl9pPr>
          </a:lstStyle>
          <a:p>
            <a:pPr>
              <a:spcBef>
                <a:spcPct val="20000"/>
              </a:spcBef>
              <a:buClr>
                <a:srgbClr val="005481"/>
              </a:buClr>
              <a:buFont typeface="Times" charset="0"/>
              <a:buNone/>
              <a:defRPr/>
            </a:pPr>
            <a:r>
              <a:rPr lang="en-US" sz="1600" dirty="0"/>
              <a:t>KPMG's The Cloud: Changing the Business Ecosystem, 2011 </a:t>
            </a:r>
          </a:p>
          <a:p>
            <a:pPr>
              <a:spcBef>
                <a:spcPct val="20000"/>
              </a:spcBef>
              <a:buClr>
                <a:srgbClr val="005481"/>
              </a:buClr>
              <a:buFont typeface="Times" charset="0"/>
              <a:buNone/>
              <a:defRPr/>
            </a:pPr>
            <a:endParaRPr lang="en-US" sz="16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343400" y="4978400"/>
            <a:ext cx="4495800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dirty="0">
                <a:latin typeface="+mn-lt"/>
                <a:ea typeface="Osaka" charset="0"/>
              </a:rPr>
              <a:t>Models companies use/intend to use*</a:t>
            </a:r>
          </a:p>
          <a:p>
            <a:pPr algn="ctr">
              <a:defRPr/>
            </a:pPr>
            <a:r>
              <a:rPr lang="en-US" sz="2000" dirty="0">
                <a:latin typeface="+mn-lt"/>
                <a:ea typeface="Osaka" charset="0"/>
              </a:rPr>
              <a:t>(Larger companies prefer private)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Other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Move cloud to countries with better </a:t>
            </a:r>
            <a:r>
              <a:rPr lang="en-US" dirty="0" smtClean="0"/>
              <a:t>privacy protections</a:t>
            </a:r>
          </a:p>
          <a:p>
            <a:pPr lvl="1">
              <a:defRPr/>
            </a:pPr>
            <a:r>
              <a:rPr lang="en-US" sz="2400" dirty="0" smtClean="0"/>
              <a:t>Many customers moving away from the US </a:t>
            </a:r>
          </a:p>
          <a:p>
            <a:pPr lvl="1">
              <a:defRPr/>
            </a:pPr>
            <a:r>
              <a:rPr lang="en-US" sz="2400" dirty="0" smtClean="0"/>
              <a:t>US </a:t>
            </a:r>
            <a:r>
              <a:rPr lang="en-US" sz="2400" dirty="0"/>
              <a:t>industry may lose $22 to $35 billion in next three years due to NSA surveillance</a:t>
            </a:r>
            <a:r>
              <a:rPr lang="en-US" sz="2400" dirty="0" smtClean="0"/>
              <a:t>*</a:t>
            </a:r>
          </a:p>
          <a:p>
            <a:pPr>
              <a:defRPr/>
            </a:pPr>
            <a:r>
              <a:rPr lang="en-US" dirty="0" smtClean="0"/>
              <a:t>Depend on third-party </a:t>
            </a:r>
            <a:r>
              <a:rPr lang="en-US" dirty="0"/>
              <a:t>certifications </a:t>
            </a:r>
            <a:endParaRPr lang="en-US" dirty="0" smtClean="0"/>
          </a:p>
          <a:p>
            <a:pPr lvl="1">
              <a:defRPr/>
            </a:pPr>
            <a:r>
              <a:rPr lang="en-US" sz="2400" dirty="0" smtClean="0"/>
              <a:t>E.g. AWS has ISO 27001, PCI-DSS Level 1 etc.</a:t>
            </a:r>
          </a:p>
          <a:p>
            <a:pPr>
              <a:defRPr/>
            </a:pPr>
            <a:r>
              <a:rPr lang="en-US" dirty="0" smtClean="0"/>
              <a:t>Learn about CSP security under NDA 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63575" y="5818188"/>
            <a:ext cx="7772400" cy="28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Times" pitchFamily="-84" charset="0"/>
              <a:buNone/>
              <a:defRPr/>
            </a:pPr>
            <a:r>
              <a:rPr lang="en-US" sz="1200" dirty="0" smtClean="0"/>
              <a:t> *How </a:t>
            </a:r>
            <a:r>
              <a:rPr lang="en-US" sz="1200" dirty="0"/>
              <a:t>Much Will PRISM Cost the U.S. Cloud Computing Industry</a:t>
            </a:r>
            <a:r>
              <a:rPr lang="en-US" sz="1200" dirty="0" smtClean="0"/>
              <a:t>? ITIF Report, Aug. 2013</a:t>
            </a:r>
            <a:endParaRPr lang="en-US" sz="1200" kern="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Cloud is a tradeoff between cost, security and privacy</a:t>
            </a:r>
          </a:p>
          <a:p>
            <a:pPr>
              <a:defRPr/>
            </a:pPr>
            <a:r>
              <a:rPr lang="en-US" dirty="0" smtClean="0"/>
              <a:t>Change in trust boundaries leads to security and privacy challenges</a:t>
            </a:r>
          </a:p>
          <a:p>
            <a:pPr>
              <a:defRPr/>
            </a:pPr>
            <a:r>
              <a:rPr lang="en-US" dirty="0" smtClean="0"/>
              <a:t>Mostly no new security or privacy issues per se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1800" dirty="0"/>
              <a:t>Cloud security and privacy, 2009, Mather et al.</a:t>
            </a:r>
          </a:p>
          <a:p>
            <a:pPr>
              <a:defRPr/>
            </a:pPr>
            <a:r>
              <a:rPr lang="en-US" sz="1800" dirty="0"/>
              <a:t>CIO Agenda Report, Gartner, </a:t>
            </a:r>
            <a:r>
              <a:rPr lang="en-US" sz="1800" dirty="0" smtClean="0"/>
              <a:t>2013</a:t>
            </a:r>
          </a:p>
          <a:p>
            <a:pPr>
              <a:defRPr/>
            </a:pPr>
            <a:r>
              <a:rPr lang="en-US" altLang="en-US" sz="1800" dirty="0" smtClean="0"/>
              <a:t>KPMG International’</a:t>
            </a:r>
            <a:r>
              <a:rPr lang="en-US" altLang="ja-JP" sz="1800" dirty="0" smtClean="0"/>
              <a:t>s Global </a:t>
            </a:r>
            <a:r>
              <a:rPr lang="en-US" altLang="ja-JP" sz="1800" dirty="0"/>
              <a:t>Cloud Provider </a:t>
            </a:r>
            <a:r>
              <a:rPr lang="en-US" altLang="ja-JP" sz="1800" dirty="0" smtClean="0"/>
              <a:t>Survey, 2012</a:t>
            </a:r>
          </a:p>
          <a:p>
            <a:pPr>
              <a:defRPr/>
            </a:pPr>
            <a:r>
              <a:rPr lang="en-US" sz="1800" dirty="0"/>
              <a:t>KPMG's The Cloud: Changing the Business Ecosystem, </a:t>
            </a:r>
            <a:r>
              <a:rPr lang="en-US" sz="1800" dirty="0" smtClean="0"/>
              <a:t>2011</a:t>
            </a:r>
          </a:p>
          <a:p>
            <a:pPr>
              <a:defRPr/>
            </a:pPr>
            <a:r>
              <a:rPr lang="en-US" sz="1800" dirty="0"/>
              <a:t>How Much Will PRISM Cost the U.S. Cloud Computing Industry? ITIF Report, Aug. </a:t>
            </a:r>
            <a:r>
              <a:rPr lang="en-US" sz="1800" dirty="0" smtClean="0"/>
              <a:t>2013</a:t>
            </a:r>
          </a:p>
          <a:p>
            <a:pPr>
              <a:defRPr/>
            </a:pPr>
            <a:r>
              <a:rPr lang="en-US" sz="1800" dirty="0"/>
              <a:t>Apple holds the master decryption key when it comes to </a:t>
            </a:r>
            <a:r>
              <a:rPr lang="en-US" sz="1800" dirty="0" err="1"/>
              <a:t>iCloud</a:t>
            </a:r>
            <a:r>
              <a:rPr lang="en-US" sz="1800" dirty="0"/>
              <a:t> security, privacy, </a:t>
            </a:r>
            <a:r>
              <a:rPr lang="en-US" sz="1800" dirty="0" err="1"/>
              <a:t>ArsTechnica</a:t>
            </a:r>
            <a:r>
              <a:rPr lang="en-US" sz="1800" dirty="0"/>
              <a:t>, Apr 3, 2012</a:t>
            </a:r>
          </a:p>
          <a:p>
            <a:pPr>
              <a:defRPr/>
            </a:pPr>
            <a:r>
              <a:rPr lang="en-US" sz="1800" dirty="0" smtClean="0"/>
              <a:t>AWS Whitepaper: Overview of Security Processes, Oct </a:t>
            </a:r>
            <a:r>
              <a:rPr lang="en-US" sz="1800" dirty="0"/>
              <a:t>30, 2013 </a:t>
            </a:r>
            <a:r>
              <a:rPr lang="en-US" sz="1800" dirty="0" smtClean="0"/>
              <a:t>http</a:t>
            </a:r>
            <a:r>
              <a:rPr lang="en-US" sz="1800" dirty="0"/>
              <a:t>://</a:t>
            </a:r>
            <a:r>
              <a:rPr lang="en-US" sz="1800" dirty="0" smtClean="0"/>
              <a:t>media.amazonwebservices.com/pdf/AWS_Security_Whitepaper.pdf</a:t>
            </a:r>
          </a:p>
          <a:p>
            <a:pPr>
              <a:defRPr/>
            </a:pPr>
            <a:r>
              <a:rPr lang="en-US" sz="1800" dirty="0" err="1"/>
              <a:t>iCloud</a:t>
            </a:r>
            <a:r>
              <a:rPr lang="en-US" sz="1800" dirty="0"/>
              <a:t>: </a:t>
            </a:r>
            <a:r>
              <a:rPr lang="en-US" sz="1800" dirty="0" err="1"/>
              <a:t>iCloud</a:t>
            </a:r>
            <a:r>
              <a:rPr lang="en-US" sz="1800" dirty="0"/>
              <a:t> security and privacy overview, </a:t>
            </a:r>
            <a:r>
              <a:rPr lang="en-US" sz="1800" dirty="0" smtClean="0"/>
              <a:t>Oct </a:t>
            </a:r>
            <a:r>
              <a:rPr lang="en-US" sz="1800" dirty="0"/>
              <a:t>30, 2013, https://</a:t>
            </a:r>
            <a:r>
              <a:rPr lang="en-US" sz="1800" dirty="0" smtClean="0"/>
              <a:t>support.apple.com/kb/HT4865 </a:t>
            </a:r>
            <a:endParaRPr lang="en-US" sz="1800" dirty="0" smtClean="0"/>
          </a:p>
          <a:p>
            <a:pPr>
              <a:defRPr/>
            </a:pPr>
            <a:r>
              <a:rPr lang="en-US" sz="1800" dirty="0" err="1" smtClean="0"/>
              <a:t>Homomorphic</a:t>
            </a:r>
            <a:r>
              <a:rPr lang="en-US" sz="1800" dirty="0" smtClean="0"/>
              <a:t> </a:t>
            </a:r>
            <a:r>
              <a:rPr lang="en-US" sz="1800" dirty="0"/>
              <a:t>Encryption Scheme, Wikipedia, http:</a:t>
            </a:r>
            <a:r>
              <a:rPr lang="en-US" sz="1800" dirty="0" smtClean="0"/>
              <a:t>//</a:t>
            </a:r>
            <a:r>
              <a:rPr lang="en-US" sz="1800" dirty="0" err="1" smtClean="0"/>
              <a:t>en.wikipedia.org</a:t>
            </a:r>
            <a:r>
              <a:rPr lang="en-US" sz="1800" dirty="0"/>
              <a:t>/wiki/</a:t>
            </a:r>
            <a:r>
              <a:rPr lang="en-US" sz="1800" dirty="0" err="1" smtClean="0"/>
              <a:t>Homomorphic_encryption</a:t>
            </a:r>
            <a:endParaRPr lang="en-US" sz="1800" dirty="0" smtClean="0"/>
          </a:p>
          <a:p>
            <a:pPr>
              <a:defRPr/>
            </a:pPr>
            <a:endParaRPr lang="en-US" sz="1800" dirty="0"/>
          </a:p>
          <a:p>
            <a:pPr>
              <a:defRPr/>
            </a:pPr>
            <a:endParaRPr lang="en-US" sz="1800" dirty="0"/>
          </a:p>
          <a:p>
            <a:pPr>
              <a:defRPr/>
            </a:pPr>
            <a:endParaRPr lang="en-US" sz="1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Additional slides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Who uses cloud computing?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0" y="1354138"/>
            <a:ext cx="7772400" cy="4454525"/>
          </a:xfrm>
        </p:spPr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pic>
        <p:nvPicPr>
          <p:cNvPr id="717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3132138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905000"/>
            <a:ext cx="1447800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163" y="1524000"/>
            <a:ext cx="18637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4446588"/>
            <a:ext cx="1552575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6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075" y="2681288"/>
            <a:ext cx="1285875" cy="127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7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838" y="4989513"/>
            <a:ext cx="206375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8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641600"/>
            <a:ext cx="100965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9" name="Pictur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3881438"/>
            <a:ext cx="1431925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0" name="Picture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700" y="3590925"/>
            <a:ext cx="18288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1" name="Picture 1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113" y="4741863"/>
            <a:ext cx="1450975" cy="140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2" name="Picture 1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883150"/>
            <a:ext cx="1295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3" name="Picture 1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13" y="2632075"/>
            <a:ext cx="8763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Shared infrastructure issues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Reputation-fate sharing</a:t>
            </a:r>
          </a:p>
          <a:p>
            <a:pPr lvl="1">
              <a:defRPr/>
            </a:pPr>
            <a:r>
              <a:rPr lang="en-US" sz="2400" dirty="0" smtClean="0"/>
              <a:t>Blacklisting of shared IP addresses</a:t>
            </a:r>
          </a:p>
          <a:p>
            <a:pPr lvl="2">
              <a:defRPr/>
            </a:pPr>
            <a:r>
              <a:rPr lang="en-US" sz="2000" dirty="0" smtClean="0"/>
              <a:t>E.g. </a:t>
            </a:r>
            <a:r>
              <a:rPr lang="en-US" sz="2000" dirty="0" err="1" smtClean="0"/>
              <a:t>Spamhaus</a:t>
            </a:r>
            <a:r>
              <a:rPr lang="en-US" sz="2000" dirty="0" smtClean="0"/>
              <a:t> blacklisted AWS IP range sending </a:t>
            </a:r>
            <a:r>
              <a:rPr lang="en-US" sz="2000" dirty="0" smtClean="0"/>
              <a:t>spam</a:t>
            </a:r>
            <a:r>
              <a:rPr lang="en-US" sz="2000" baseline="30000" dirty="0" smtClean="0"/>
              <a:t>1</a:t>
            </a:r>
            <a:endParaRPr lang="en-US" sz="2000" baseline="30000" dirty="0" smtClean="0"/>
          </a:p>
          <a:p>
            <a:pPr lvl="1">
              <a:defRPr/>
            </a:pPr>
            <a:r>
              <a:rPr lang="en-US" sz="2400" dirty="0" smtClean="0"/>
              <a:t>An FBI </a:t>
            </a:r>
            <a:r>
              <a:rPr lang="en-US" sz="2400" dirty="0" smtClean="0"/>
              <a:t>takedown of data center servers </a:t>
            </a:r>
            <a:r>
              <a:rPr lang="en-US" sz="2400" dirty="0" smtClean="0"/>
              <a:t>may affect </a:t>
            </a:r>
            <a:r>
              <a:rPr lang="en-US" sz="2400" dirty="0" smtClean="0"/>
              <a:t>other companies co-hosted on the </a:t>
            </a:r>
            <a:r>
              <a:rPr lang="en-US" sz="2400" dirty="0" smtClean="0"/>
              <a:t>servers</a:t>
            </a:r>
            <a:r>
              <a:rPr lang="en-US" sz="2400" baseline="30000" dirty="0" smtClean="0"/>
              <a:t>2</a:t>
            </a:r>
            <a:endParaRPr lang="en-US" sz="2400" baseline="30000" dirty="0" smtClean="0"/>
          </a:p>
          <a:p>
            <a:pPr>
              <a:defRPr/>
            </a:pPr>
            <a:r>
              <a:rPr lang="en-US" dirty="0" smtClean="0"/>
              <a:t>Cross virtual-machine attacks</a:t>
            </a:r>
          </a:p>
          <a:p>
            <a:pPr lvl="1">
              <a:defRPr/>
            </a:pPr>
            <a:r>
              <a:rPr lang="en-US" sz="2400" dirty="0" smtClean="0"/>
              <a:t>Malicious VM can attack other VMs hosted on the same physical </a:t>
            </a:r>
            <a:r>
              <a:rPr lang="en-US" sz="2400" dirty="0" smtClean="0"/>
              <a:t>server</a:t>
            </a:r>
            <a:r>
              <a:rPr lang="en-US" sz="2400" baseline="30000" dirty="0" smtClean="0"/>
              <a:t>3</a:t>
            </a:r>
            <a:endParaRPr lang="en-US" sz="2400" baseline="30000" dirty="0" smtClean="0"/>
          </a:p>
          <a:p>
            <a:pPr lvl="2">
              <a:defRPr/>
            </a:pPr>
            <a:r>
              <a:rPr lang="en-US" sz="2000" dirty="0" smtClean="0"/>
              <a:t>E.g. stealing SSH keys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81000" y="5818188"/>
            <a:ext cx="8534400" cy="735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1200" baseline="30000" dirty="0" smtClean="0"/>
              <a:t>1 </a:t>
            </a:r>
            <a:r>
              <a:rPr lang="en-US" sz="1200" dirty="0" smtClean="0"/>
              <a:t>https</a:t>
            </a:r>
            <a:r>
              <a:rPr lang="en-US" sz="1200" dirty="0"/>
              <a:t>://</a:t>
            </a:r>
            <a:r>
              <a:rPr lang="en-US" sz="1200" dirty="0" err="1"/>
              <a:t>blog.commtouch.com</a:t>
            </a:r>
            <a:r>
              <a:rPr lang="en-US" sz="1200" dirty="0"/>
              <a:t>/cafe/</a:t>
            </a:r>
            <a:r>
              <a:rPr lang="en-US" sz="1200" dirty="0" err="1"/>
              <a:t>ip</a:t>
            </a:r>
            <a:r>
              <a:rPr lang="en-US" sz="1200" dirty="0"/>
              <a:t>-reputation/spamhaus-unblocks-mail-from-amazon-ec2-%E2%80%93-sort-of/</a:t>
            </a:r>
            <a:endParaRPr lang="en-US" sz="1200" dirty="0" smtClean="0"/>
          </a:p>
          <a:p>
            <a:pPr marL="0" indent="0">
              <a:buNone/>
              <a:defRPr/>
            </a:pPr>
            <a:r>
              <a:rPr lang="en-US" sz="1200" baseline="30000" dirty="0" smtClean="0"/>
              <a:t>2</a:t>
            </a:r>
            <a:r>
              <a:rPr lang="en-US" sz="1200" dirty="0"/>
              <a:t> http://</a:t>
            </a:r>
            <a:r>
              <a:rPr lang="en-US" sz="1200" dirty="0" err="1"/>
              <a:t>www.informationweek.com</a:t>
            </a:r>
            <a:r>
              <a:rPr lang="en-US" sz="1200" dirty="0"/>
              <a:t>/security/management/are-you-ready-for-an-</a:t>
            </a:r>
            <a:r>
              <a:rPr lang="en-US" sz="1200" dirty="0" err="1"/>
              <a:t>fbi</a:t>
            </a:r>
            <a:r>
              <a:rPr lang="en-US" sz="1200" dirty="0"/>
              <a:t>-server-takedown/231000897</a:t>
            </a:r>
            <a:endParaRPr lang="en-US" sz="1200" dirty="0" smtClean="0"/>
          </a:p>
          <a:p>
            <a:pPr marL="0" indent="0">
              <a:buNone/>
              <a:defRPr/>
            </a:pPr>
            <a:r>
              <a:rPr lang="en-US" sz="1200" baseline="30000" dirty="0" smtClean="0"/>
              <a:t>3 </a:t>
            </a:r>
            <a:r>
              <a:rPr lang="en-US" sz="1200" dirty="0" smtClean="0"/>
              <a:t>Hey</a:t>
            </a:r>
            <a:r>
              <a:rPr lang="en-US" sz="1200" dirty="0"/>
              <a:t>, you, get off of my cloud: exploring information leakage in third-party compute </a:t>
            </a:r>
            <a:r>
              <a:rPr lang="en-US" sz="1200" dirty="0" smtClean="0"/>
              <a:t>clouds, </a:t>
            </a:r>
            <a:r>
              <a:rPr lang="en-US" sz="1200" dirty="0" err="1" smtClean="0"/>
              <a:t>Ristenpart</a:t>
            </a:r>
            <a:r>
              <a:rPr lang="en-US" sz="1200" dirty="0" smtClean="0"/>
              <a:t> et al., ACM CCS 09</a:t>
            </a:r>
            <a:endParaRPr lang="en-US" sz="1200" dirty="0"/>
          </a:p>
          <a:p>
            <a:pPr marL="0" indent="0">
              <a:buNone/>
              <a:defRPr/>
            </a:pPr>
            <a:endParaRPr lang="en-US" sz="1200" kern="0" dirty="0"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Lineage, provenance, </a:t>
            </a:r>
            <a:r>
              <a:rPr lang="en-US" dirty="0" err="1" smtClean="0"/>
              <a:t>remanence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Identifying lineage for audit is difficult</a:t>
            </a:r>
          </a:p>
          <a:p>
            <a:pPr lvl="1">
              <a:defRPr/>
            </a:pPr>
            <a:r>
              <a:rPr lang="en-US" dirty="0" smtClean="0"/>
              <a:t>i.e. tracing data as it flows in the cloud</a:t>
            </a:r>
          </a:p>
          <a:p>
            <a:pPr>
              <a:defRPr/>
            </a:pPr>
            <a:r>
              <a:rPr lang="en-US" dirty="0" smtClean="0"/>
              <a:t>Ensuring provenance is difficult</a:t>
            </a:r>
          </a:p>
          <a:p>
            <a:pPr lvl="1">
              <a:defRPr/>
            </a:pPr>
            <a:r>
              <a:rPr lang="en-US" dirty="0" smtClean="0"/>
              <a:t>i.e. computational accuracy of data processed by CSP</a:t>
            </a:r>
          </a:p>
          <a:p>
            <a:pPr>
              <a:defRPr/>
            </a:pPr>
            <a:r>
              <a:rPr lang="en-US" dirty="0" smtClean="0"/>
              <a:t>Residual data may be accessible by other  users</a:t>
            </a:r>
          </a:p>
          <a:p>
            <a:pPr lvl="1">
              <a:defRPr/>
            </a:pPr>
            <a:r>
              <a:rPr lang="en-US" dirty="0" smtClean="0"/>
              <a:t>CSP should securely erase data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Access and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</a:t>
            </a:r>
            <a:r>
              <a:rPr lang="en-US" dirty="0" smtClean="0"/>
              <a:t>rotocol interoperability between CSPs</a:t>
            </a:r>
          </a:p>
          <a:p>
            <a:pPr>
              <a:defRPr/>
            </a:pPr>
            <a:r>
              <a:rPr lang="en-US" dirty="0" smtClean="0"/>
              <a:t>Support for access from multiple devices and locations</a:t>
            </a:r>
          </a:p>
          <a:p>
            <a:pPr lvl="1">
              <a:defRPr/>
            </a:pPr>
            <a:r>
              <a:rPr lang="en-US" sz="2400" dirty="0" smtClean="0"/>
              <a:t>E.g. SSO, </a:t>
            </a:r>
            <a:r>
              <a:rPr lang="en-US" sz="2400" dirty="0"/>
              <a:t>augmented authentication etc.</a:t>
            </a:r>
            <a:r>
              <a:rPr lang="en-US" sz="2400" dirty="0" smtClean="0"/>
              <a:t> </a:t>
            </a:r>
          </a:p>
          <a:p>
            <a:pPr>
              <a:defRPr/>
            </a:pPr>
            <a:r>
              <a:rPr lang="en-US" dirty="0" smtClean="0"/>
              <a:t>Finer grained access control </a:t>
            </a:r>
          </a:p>
          <a:p>
            <a:pPr lvl="1">
              <a:defRPr/>
            </a:pPr>
            <a:r>
              <a:rPr lang="en-US" sz="2400" dirty="0" smtClean="0"/>
              <a:t>E.g. Support multiple roles such as user, admin, and business admin via RBAC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Adoption trends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5638800"/>
            <a:ext cx="7772400" cy="284163"/>
          </a:xfrm>
        </p:spPr>
        <p:txBody>
          <a:bodyPr/>
          <a:lstStyle/>
          <a:p>
            <a:pPr marL="0" indent="0">
              <a:buFont typeface="Times" pitchFamily="-84" charset="0"/>
              <a:buNone/>
              <a:defRPr/>
            </a:pPr>
            <a:r>
              <a:rPr lang="en-US" sz="1600" dirty="0" smtClean="0"/>
              <a:t>CIO Agenda Report, Gartner, 2013 (2053 CIOs, 36 industries, 41 countries)</a:t>
            </a:r>
            <a:endParaRPr lang="en-US" sz="16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913" y="1458913"/>
            <a:ext cx="8729662" cy="4027487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Adoption trends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5638800"/>
            <a:ext cx="7772400" cy="284163"/>
          </a:xfrm>
        </p:spPr>
        <p:txBody>
          <a:bodyPr/>
          <a:lstStyle/>
          <a:p>
            <a:pPr marL="0" indent="0">
              <a:buFont typeface="Times" pitchFamily="-84" charset="0"/>
              <a:buNone/>
              <a:defRPr/>
            </a:pPr>
            <a:r>
              <a:rPr lang="en-US" sz="1600" dirty="0" smtClean="0"/>
              <a:t>CIO Agenda Report, Gartner, 2013 (2053 CIOs, 36 industries, 41 countries)</a:t>
            </a:r>
            <a:endParaRPr lang="en-US" sz="16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8913" y="1458913"/>
            <a:ext cx="8729662" cy="4027487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Oval 3"/>
          <p:cNvSpPr>
            <a:spLocks noChangeArrowheads="1"/>
          </p:cNvSpPr>
          <p:nvPr/>
        </p:nvSpPr>
        <p:spPr bwMode="auto">
          <a:xfrm>
            <a:off x="188913" y="2895600"/>
            <a:ext cx="8610600" cy="381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5481"/>
              </a:buClr>
              <a:buFont typeface="Times" pitchFamily="-8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1pPr>
            <a:lvl2pPr marL="742950" indent="-285750">
              <a:spcBef>
                <a:spcPct val="20000"/>
              </a:spcBef>
              <a:buClr>
                <a:srgbClr val="005481"/>
              </a:buClr>
              <a:buFont typeface="Times" pitchFamily="-84" charset="0"/>
              <a:buChar char="•"/>
              <a:defRPr sz="28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2pPr>
            <a:lvl3pPr marL="1143000" indent="-228600">
              <a:spcBef>
                <a:spcPct val="20000"/>
              </a:spcBef>
              <a:buClr>
                <a:srgbClr val="005481"/>
              </a:buClr>
              <a:buFont typeface="Times" pitchFamily="-8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3pPr>
            <a:lvl4pPr marL="1600200" indent="-228600">
              <a:spcBef>
                <a:spcPct val="20000"/>
              </a:spcBef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4pPr>
            <a:lvl5pPr marL="2057400" indent="-228600">
              <a:spcBef>
                <a:spcPct val="20000"/>
              </a:spcBef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400">
              <a:solidFill>
                <a:srgbClr val="000000"/>
              </a:solidFill>
              <a:latin typeface="Times" pitchFamily="-8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Why do customers use the cloud?</a:t>
            </a:r>
            <a:endParaRPr lang="en-US" dirty="0"/>
          </a:p>
        </p:txBody>
      </p:sp>
      <p:pic>
        <p:nvPicPr>
          <p:cNvPr id="102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1733550"/>
            <a:ext cx="7905750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85800" y="5638800"/>
            <a:ext cx="77724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9pPr>
          </a:lstStyle>
          <a:p>
            <a:pPr>
              <a:spcBef>
                <a:spcPct val="20000"/>
              </a:spcBef>
              <a:buClr>
                <a:srgbClr val="005481"/>
              </a:buClr>
              <a:buFont typeface="Times" pitchFamily="-84" charset="0"/>
              <a:buNone/>
              <a:defRPr/>
            </a:pPr>
            <a:r>
              <a:rPr lang="en-US" altLang="en-US" sz="1600" smtClean="0">
                <a:latin typeface="Arial" pitchFamily="34" charset="0"/>
              </a:rPr>
              <a:t>KPMG International</a:t>
            </a:r>
            <a:r>
              <a:rPr lang="ja-JP" altLang="en-US" sz="1600" smtClean="0">
                <a:latin typeface="Arial" pitchFamily="34" charset="0"/>
              </a:rPr>
              <a:t>’</a:t>
            </a:r>
            <a:r>
              <a:rPr lang="en-US" altLang="ja-JP" sz="1600" smtClean="0">
                <a:latin typeface="Arial" pitchFamily="34" charset="0"/>
              </a:rPr>
              <a:t>s 2012 Global Cloud Provider Survey (n=179)</a:t>
            </a:r>
            <a:endParaRPr lang="en-US" altLang="en-US" sz="1600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Cloud Anatomy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Osaka"/>
      </a:majorFont>
      <a:minorFont>
        <a:latin typeface="Arial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Osaka" charset="0"/>
            <a:cs typeface="Osak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Osaka" charset="0"/>
            <a:cs typeface="Osaka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HD:Applications:Office 2004:Templates:Presentations:Designs:Blank Presentation</Template>
  <TotalTime>5021</TotalTime>
  <Words>2567</Words>
  <Application>Microsoft Macintosh PowerPoint</Application>
  <PresentationFormat>On-screen Show (4:3)</PresentationFormat>
  <Paragraphs>390</Paragraphs>
  <Slides>52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Blank Presentation</vt:lpstr>
      <vt:lpstr>Security and Privacy in the Age of Cloud Computing</vt:lpstr>
      <vt:lpstr>The Big picture</vt:lpstr>
      <vt:lpstr>Cloud Computing Landscape </vt:lpstr>
      <vt:lpstr>Cloud Computing Landscape </vt:lpstr>
      <vt:lpstr>Who uses cloud computing? </vt:lpstr>
      <vt:lpstr>Adoption trends</vt:lpstr>
      <vt:lpstr>Adoption trends</vt:lpstr>
      <vt:lpstr>Why do customers use the cloud?</vt:lpstr>
      <vt:lpstr>Cloud Anatomy</vt:lpstr>
      <vt:lpstr>What is a “cloud”?</vt:lpstr>
      <vt:lpstr>A simple definition</vt:lpstr>
      <vt:lpstr>Service and deployment models</vt:lpstr>
      <vt:lpstr>SPI (SaaS, PaaS, IaaS)</vt:lpstr>
      <vt:lpstr>Public, Private, Hybrid</vt:lpstr>
      <vt:lpstr>challenges</vt:lpstr>
      <vt:lpstr>Customers’ biggest concerns</vt:lpstr>
      <vt:lpstr>Customers’ biggest concerns</vt:lpstr>
      <vt:lpstr>Customers’ biggest concerns</vt:lpstr>
      <vt:lpstr>Customers’ biggest concerns</vt:lpstr>
      <vt:lpstr>Customers’ biggest concerns</vt:lpstr>
      <vt:lpstr>Challenges in using the cloud</vt:lpstr>
      <vt:lpstr>Security</vt:lpstr>
      <vt:lpstr>Cloud security</vt:lpstr>
      <vt:lpstr>Control, liability and accountability</vt:lpstr>
      <vt:lpstr>Security management</vt:lpstr>
      <vt:lpstr>Amazon Web Services (AWS)</vt:lpstr>
      <vt:lpstr>Availability</vt:lpstr>
      <vt:lpstr>Access control</vt:lpstr>
      <vt:lpstr>Monitoring</vt:lpstr>
      <vt:lpstr>Vulnerability, patching, configuration</vt:lpstr>
      <vt:lpstr>Customer responsibilities</vt:lpstr>
      <vt:lpstr>Customer responsibilities</vt:lpstr>
      <vt:lpstr>Customer responsibilities</vt:lpstr>
      <vt:lpstr>Data issue: confidentiality</vt:lpstr>
      <vt:lpstr>Encryption management</vt:lpstr>
      <vt:lpstr>Data issue: comingled data </vt:lpstr>
      <vt:lpstr>Privacy and compliance</vt:lpstr>
      <vt:lpstr>Privacy challenges</vt:lpstr>
      <vt:lpstr>Key FIPs requirements</vt:lpstr>
      <vt:lpstr>Laws and regulations</vt:lpstr>
      <vt:lpstr>Mitigation</vt:lpstr>
      <vt:lpstr>Service level agreements</vt:lpstr>
      <vt:lpstr>Top SLA parameters</vt:lpstr>
      <vt:lpstr>CSPs improving security</vt:lpstr>
      <vt:lpstr>Private and hybrid clouds</vt:lpstr>
      <vt:lpstr>Other approaches</vt:lpstr>
      <vt:lpstr>Summary</vt:lpstr>
      <vt:lpstr>References</vt:lpstr>
      <vt:lpstr>Additional slides</vt:lpstr>
      <vt:lpstr>Shared infrastructure issues</vt:lpstr>
      <vt:lpstr>Lineage, provenance, remanence</vt:lpstr>
      <vt:lpstr>Access and authentication</vt:lpstr>
    </vt:vector>
  </TitlesOfParts>
  <Company>Nick Frollini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Frollini</dc:creator>
  <cp:lastModifiedBy>Ashwini Rao</cp:lastModifiedBy>
  <cp:revision>378</cp:revision>
  <cp:lastPrinted>1904-01-01T00:00:00Z</cp:lastPrinted>
  <dcterms:created xsi:type="dcterms:W3CDTF">2007-11-26T14:08:43Z</dcterms:created>
  <dcterms:modified xsi:type="dcterms:W3CDTF">2013-11-01T18:57:06Z</dcterms:modified>
</cp:coreProperties>
</file>