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530" r:id="rId2"/>
    <p:sldId id="525" r:id="rId3"/>
    <p:sldId id="593" r:id="rId4"/>
    <p:sldId id="531" r:id="rId5"/>
    <p:sldId id="581" r:id="rId6"/>
    <p:sldId id="582" r:id="rId7"/>
    <p:sldId id="587" r:id="rId8"/>
    <p:sldId id="588" r:id="rId9"/>
    <p:sldId id="583" r:id="rId10"/>
    <p:sldId id="584" r:id="rId11"/>
    <p:sldId id="590" r:id="rId12"/>
    <p:sldId id="591" r:id="rId13"/>
    <p:sldId id="592" r:id="rId14"/>
    <p:sldId id="589" r:id="rId15"/>
    <p:sldId id="585" r:id="rId16"/>
    <p:sldId id="586" r:id="rId17"/>
    <p:sldId id="566" r:id="rId18"/>
    <p:sldId id="594" r:id="rId19"/>
    <p:sldId id="598" r:id="rId20"/>
    <p:sldId id="595" r:id="rId21"/>
    <p:sldId id="600" r:id="rId22"/>
    <p:sldId id="603" r:id="rId23"/>
    <p:sldId id="596" r:id="rId24"/>
    <p:sldId id="601" r:id="rId25"/>
    <p:sldId id="604" r:id="rId26"/>
    <p:sldId id="597" r:id="rId27"/>
    <p:sldId id="602" r:id="rId28"/>
    <p:sldId id="605" r:id="rId29"/>
    <p:sldId id="599" r:id="rId30"/>
    <p:sldId id="567" r:id="rId31"/>
    <p:sldId id="484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FFFF"/>
    <a:srgbClr val="FFFFCC"/>
    <a:srgbClr val="E9E9FF"/>
    <a:srgbClr val="F4F4F4"/>
    <a:srgbClr val="FF6600"/>
    <a:srgbClr val="FFCC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 autoAdjust="0"/>
    <p:restoredTop sz="95118" autoAdjust="0"/>
  </p:normalViewPr>
  <p:slideViewPr>
    <p:cSldViewPr snapToGrid="0">
      <p:cViewPr>
        <p:scale>
          <a:sx n="75" d="100"/>
          <a:sy n="75" d="100"/>
        </p:scale>
        <p:origin x="-2240" y="-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29" d="100"/>
        <a:sy n="129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defTabSz="955675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5675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05B5D5C7-C276-401F-844D-8E7C72578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12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t" anchorCtr="0" compatLnSpc="1">
            <a:prstTxWarp prst="textNoShape">
              <a:avLst/>
            </a:prstTxWarp>
          </a:bodyPr>
          <a:lstStyle>
            <a:lvl1pPr defTabSz="97313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t" anchorCtr="0" compatLnSpc="1">
            <a:prstTxWarp prst="textNoShape">
              <a:avLst/>
            </a:prstTxWarp>
          </a:bodyPr>
          <a:lstStyle>
            <a:lvl1pPr algn="r" defTabSz="97313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19138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b" anchorCtr="0" compatLnSpc="1">
            <a:prstTxWarp prst="textNoShape">
              <a:avLst/>
            </a:prstTxWarp>
          </a:bodyPr>
          <a:lstStyle>
            <a:lvl1pPr defTabSz="97313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01" tIns="48552" rIns="97101" bIns="48552" numCol="1" anchor="b" anchorCtr="0" compatLnSpc="1">
            <a:prstTxWarp prst="textNoShape">
              <a:avLst/>
            </a:prstTxWarp>
          </a:bodyPr>
          <a:lstStyle>
            <a:lvl1pPr algn="r" defTabSz="973138">
              <a:spcBef>
                <a:spcPct val="0"/>
              </a:spcBef>
              <a:defRPr sz="1300" smtClean="0"/>
            </a:lvl1pPr>
          </a:lstStyle>
          <a:p>
            <a:pPr>
              <a:defRPr/>
            </a:pPr>
            <a:fld id="{1DED543A-2375-4EF9-B217-84AF61C58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1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6220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C4FA4131-2543-4340-82DA-FEE80819D3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152400"/>
            <a:ext cx="2001837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547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9144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52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9144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5" name="AutoShape 7"/>
          <p:cNvSpPr>
            <a:spLocks noChangeArrowheads="1"/>
          </p:cNvSpPr>
          <p:nvPr/>
        </p:nvSpPr>
        <p:spPr bwMode="auto">
          <a:xfrm>
            <a:off x="609600" y="76200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609600" y="64770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 userDrawn="1"/>
        </p:nvSpPr>
        <p:spPr bwMode="auto">
          <a:xfrm>
            <a:off x="576263" y="6583363"/>
            <a:ext cx="1841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1200"/>
          </a:p>
        </p:txBody>
      </p:sp>
      <p:sp>
        <p:nvSpPr>
          <p:cNvPr id="12314" name="Rectangle 26"/>
          <p:cNvSpPr>
            <a:spLocks noChangeArrowheads="1"/>
          </p:cNvSpPr>
          <p:nvPr userDrawn="1"/>
        </p:nvSpPr>
        <p:spPr bwMode="auto">
          <a:xfrm>
            <a:off x="0" y="6534150"/>
            <a:ext cx="2987675" cy="3079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sz="1400" dirty="0">
                <a:latin typeface="Times New Roman" pitchFamily="18" charset="0"/>
              </a:rPr>
              <a:t>Copyright ©</a:t>
            </a:r>
            <a:r>
              <a:rPr lang="en-US" sz="1400" dirty="0" smtClean="0">
                <a:latin typeface="Times New Roman" pitchFamily="18" charset="0"/>
              </a:rPr>
              <a:t>2002-2013 </a:t>
            </a:r>
            <a:r>
              <a:rPr lang="en-US" sz="1400" dirty="0">
                <a:latin typeface="Times New Roman" pitchFamily="18" charset="0"/>
              </a:rPr>
              <a:t>Norman Sadeh</a:t>
            </a:r>
          </a:p>
        </p:txBody>
      </p:sp>
      <p:sp>
        <p:nvSpPr>
          <p:cNvPr id="12315" name="Rectangle 27"/>
          <p:cNvSpPr>
            <a:spLocks noChangeArrowheads="1"/>
          </p:cNvSpPr>
          <p:nvPr userDrawn="1"/>
        </p:nvSpPr>
        <p:spPr bwMode="auto">
          <a:xfrm>
            <a:off x="4646613" y="6550025"/>
            <a:ext cx="4222706" cy="2769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i="1" dirty="0" smtClean="0"/>
              <a:t>Information</a:t>
            </a:r>
            <a:r>
              <a:rPr lang="en-US" sz="1200" i="1" baseline="0" dirty="0" smtClean="0"/>
              <a:t> Security &amp; Privacy</a:t>
            </a:r>
            <a:r>
              <a:rPr lang="en-US" sz="1200" i="1" dirty="0" smtClean="0"/>
              <a:t>– </a:t>
            </a:r>
            <a:r>
              <a:rPr lang="en-US" sz="1200" i="1" dirty="0"/>
              <a:t>Lect. </a:t>
            </a:r>
            <a:r>
              <a:rPr lang="en-US" sz="1200" i="1" dirty="0" smtClean="0"/>
              <a:t>14 </a:t>
            </a:r>
            <a:r>
              <a:rPr lang="en-US" sz="1200" i="1" dirty="0"/>
              <a:t>- Slide </a:t>
            </a:r>
            <a:fld id="{6B662ABA-26AA-4CC7-8EF2-C0B919A32A0A}" type="slidenum">
              <a:rPr lang="en-US" sz="1200" i="1"/>
              <a:pPr eaLnBrk="0" hangingPunct="0">
                <a:spcBef>
                  <a:spcPct val="50000"/>
                </a:spcBef>
                <a:defRPr/>
              </a:pPr>
              <a:t>‹#›</a:t>
            </a:fld>
            <a:endParaRPr lang="en-US" sz="1200" dirty="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lnSpc>
          <a:spcPct val="110000"/>
        </a:lnSpc>
        <a:spcBef>
          <a:spcPct val="20000"/>
        </a:spcBef>
        <a:spcAft>
          <a:spcPct val="1500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lnSpc>
          <a:spcPct val="110000"/>
        </a:lnSpc>
        <a:spcBef>
          <a:spcPct val="2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oonline.com/article/632218/the-security-laws-regulations-and-guidelines-directory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1259839"/>
            <a:ext cx="9465733" cy="1041400"/>
          </a:xfrm>
        </p:spPr>
        <p:txBody>
          <a:bodyPr/>
          <a:lstStyle/>
          <a:p>
            <a:pPr eaLnBrk="1" hangingPunct="1"/>
            <a:r>
              <a:rPr lang="en-US" sz="2900" b="1" dirty="0" smtClean="0">
                <a:solidFill>
                  <a:srgbClr val="3333CC"/>
                </a:solidFill>
              </a:rPr>
              <a:t>Information Security: Managerial Overview</a:t>
            </a:r>
          </a:p>
        </p:txBody>
      </p:sp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2085975" y="3613150"/>
            <a:ext cx="48641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2400"/>
              <a:t>Norman M. Sadeh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2400"/>
              <a:t>School of Computer Science</a:t>
            </a:r>
          </a:p>
          <a:p>
            <a:pPr algn="ctr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None/>
            </a:pPr>
            <a:r>
              <a:rPr lang="en-US" sz="2400"/>
              <a:t>Carnegie Mellon University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2058988" y="139700"/>
            <a:ext cx="6210805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sz="2400" dirty="0" smtClean="0">
                <a:latin typeface="Times New Roman" pitchFamily="18" charset="0"/>
              </a:rPr>
              <a:t>15-421/08-731/46-869 -</a:t>
            </a:r>
            <a:r>
              <a:rPr lang="en-US" sz="2400" dirty="0">
                <a:latin typeface="Times New Roman" pitchFamily="18" charset="0"/>
              </a:rPr>
              <a:t>-  Fall </a:t>
            </a:r>
            <a:r>
              <a:rPr lang="en-US" sz="2400" dirty="0" smtClean="0">
                <a:latin typeface="Times New Roman" pitchFamily="18" charset="0"/>
              </a:rPr>
              <a:t>2013 </a:t>
            </a:r>
            <a:r>
              <a:rPr lang="en-US" sz="2400" dirty="0">
                <a:latin typeface="Times New Roman" pitchFamily="18" charset="0"/>
              </a:rPr>
              <a:t>– Lecture </a:t>
            </a:r>
            <a:r>
              <a:rPr lang="en-US" sz="2400" dirty="0" smtClean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173" name="Rectangle 9"/>
          <p:cNvSpPr>
            <a:spLocks noChangeArrowheads="1"/>
          </p:cNvSpPr>
          <p:nvPr/>
        </p:nvSpPr>
        <p:spPr bwMode="auto">
          <a:xfrm>
            <a:off x="527050" y="640292"/>
            <a:ext cx="895191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spcBef>
                <a:spcPct val="0"/>
              </a:spcBef>
            </a:pPr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b="1" i="1" dirty="0" smtClean="0"/>
              <a:t>Information Security &amp; Privacy</a:t>
            </a:r>
            <a:endParaRPr lang="en-US" sz="3200" b="1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III. Policies and Risk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organization must develop and regularly update information security and privacy policies that reflect all its obligations</a:t>
            </a:r>
          </a:p>
          <a:p>
            <a:pPr lvl="1"/>
            <a:r>
              <a:rPr lang="en-US" dirty="0" smtClean="0"/>
              <a:t>Security and privacy policies are often separate, though they are closely related and should be consistent &amp; complementary</a:t>
            </a:r>
          </a:p>
          <a:p>
            <a:r>
              <a:rPr lang="en-US" dirty="0" smtClean="0"/>
              <a:t>Includes identifying all stakeholders</a:t>
            </a:r>
          </a:p>
          <a:p>
            <a:pPr lvl="1"/>
            <a:r>
              <a:rPr lang="en-US" dirty="0" smtClean="0"/>
              <a:t>Who is responsible for what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42240"/>
            <a:ext cx="8001000" cy="609600"/>
          </a:xfrm>
        </p:spPr>
        <p:txBody>
          <a:bodyPr/>
          <a:lstStyle/>
          <a:p>
            <a:r>
              <a:rPr lang="en-US" sz="2400" dirty="0" smtClean="0"/>
              <a:t>Elements of Information Security and Privacy Policies - 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Management’s commitment</a:t>
            </a:r>
          </a:p>
          <a:p>
            <a:r>
              <a:rPr lang="en-US" sz="1800" dirty="0" smtClean="0"/>
              <a:t>Role of all stakeholders</a:t>
            </a:r>
          </a:p>
          <a:p>
            <a:r>
              <a:rPr lang="en-US" sz="1800" dirty="0" smtClean="0"/>
              <a:t>Data classification</a:t>
            </a:r>
          </a:p>
          <a:p>
            <a:r>
              <a:rPr lang="en-US" sz="1800" dirty="0" smtClean="0"/>
              <a:t>Physical security</a:t>
            </a:r>
          </a:p>
          <a:p>
            <a:r>
              <a:rPr lang="en-US" sz="1800" dirty="0" smtClean="0"/>
              <a:t>Malware</a:t>
            </a:r>
          </a:p>
          <a:p>
            <a:r>
              <a:rPr lang="en-US" sz="1800" dirty="0" smtClean="0"/>
              <a:t>Backup/business continuity</a:t>
            </a:r>
          </a:p>
          <a:p>
            <a:r>
              <a:rPr lang="en-US" sz="1800" dirty="0" smtClean="0"/>
              <a:t>Data and media destruction</a:t>
            </a:r>
          </a:p>
          <a:p>
            <a:r>
              <a:rPr lang="en-US" sz="1800" dirty="0" smtClean="0"/>
              <a:t>Software patching</a:t>
            </a:r>
          </a:p>
          <a:p>
            <a:r>
              <a:rPr lang="en-US" sz="1800" dirty="0" smtClean="0"/>
              <a:t>Monitoring and logging</a:t>
            </a:r>
          </a:p>
          <a:p>
            <a:r>
              <a:rPr lang="en-US" sz="1800" dirty="0" smtClean="0"/>
              <a:t>Password management</a:t>
            </a:r>
          </a:p>
          <a:p>
            <a:r>
              <a:rPr lang="en-US" sz="1800" dirty="0" smtClean="0"/>
              <a:t>Systems development</a:t>
            </a:r>
          </a:p>
          <a:p>
            <a:r>
              <a:rPr lang="en-US" sz="1800" dirty="0" smtClean="0"/>
              <a:t>Incident management</a:t>
            </a:r>
          </a:p>
          <a:p>
            <a:r>
              <a:rPr lang="en-US" sz="1800" dirty="0" smtClean="0"/>
              <a:t>Use of mobile and wireless devices</a:t>
            </a:r>
          </a:p>
          <a:p>
            <a:r>
              <a:rPr lang="en-US" sz="1800" dirty="0" smtClean="0"/>
              <a:t>Limits on collection, use and disclosure of personal data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863600"/>
            <a:ext cx="8001000" cy="5105400"/>
          </a:xfrm>
        </p:spPr>
        <p:txBody>
          <a:bodyPr/>
          <a:lstStyle/>
          <a:p>
            <a:r>
              <a:rPr lang="en-US" sz="2000" dirty="0" smtClean="0"/>
              <a:t>Right of Access and Correction</a:t>
            </a:r>
          </a:p>
          <a:p>
            <a:r>
              <a:rPr lang="en-US" sz="2000" dirty="0" smtClean="0"/>
              <a:t>Notice to data subjects</a:t>
            </a:r>
          </a:p>
          <a:p>
            <a:r>
              <a:rPr lang="en-US" sz="2000" dirty="0" smtClean="0"/>
              <a:t>Data integrity</a:t>
            </a:r>
          </a:p>
          <a:p>
            <a:r>
              <a:rPr lang="en-US" sz="2000" dirty="0" smtClean="0"/>
              <a:t>Limits on retention periods</a:t>
            </a:r>
          </a:p>
          <a:p>
            <a:r>
              <a:rPr lang="en-US" sz="2000" dirty="0" smtClean="0"/>
              <a:t>Data subject consent</a:t>
            </a:r>
          </a:p>
          <a:p>
            <a:r>
              <a:rPr lang="en-US" sz="2000" dirty="0" smtClean="0"/>
              <a:t>Limits on sensitive data/security</a:t>
            </a:r>
          </a:p>
          <a:p>
            <a:r>
              <a:rPr lang="en-US" sz="2000" dirty="0" smtClean="0"/>
              <a:t>Acceptable use</a:t>
            </a:r>
          </a:p>
          <a:p>
            <a:r>
              <a:rPr lang="en-US" sz="2000" dirty="0" smtClean="0"/>
              <a:t>Change management</a:t>
            </a:r>
          </a:p>
          <a:p>
            <a:r>
              <a:rPr lang="en-US" sz="2000" dirty="0" smtClean="0"/>
              <a:t>Media handling</a:t>
            </a:r>
          </a:p>
          <a:p>
            <a:r>
              <a:rPr lang="en-US" sz="2000" dirty="0" smtClean="0"/>
              <a:t>Email/messaging systems</a:t>
            </a:r>
          </a:p>
          <a:p>
            <a:r>
              <a:rPr lang="en-US" sz="2000" dirty="0" smtClean="0"/>
              <a:t>Encryption</a:t>
            </a:r>
          </a:p>
          <a:p>
            <a:r>
              <a:rPr lang="en-US" sz="2000" dirty="0" smtClean="0"/>
              <a:t>Authentication</a:t>
            </a:r>
          </a:p>
          <a:p>
            <a:r>
              <a:rPr lang="en-US" sz="2000" dirty="0" smtClean="0"/>
              <a:t>Access control</a:t>
            </a: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Elements of Information Security and Privacy Policies - II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access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compliance</a:t>
            </a:r>
          </a:p>
          <a:p>
            <a:r>
              <a:rPr lang="en-US" dirty="0" smtClean="0"/>
              <a:t>Statutory compliance</a:t>
            </a:r>
          </a:p>
          <a:p>
            <a:r>
              <a:rPr lang="en-US" dirty="0" smtClean="0"/>
              <a:t>Human resources</a:t>
            </a:r>
          </a:p>
          <a:p>
            <a:r>
              <a:rPr lang="en-US" dirty="0" smtClean="0"/>
              <a:t>Supervision of 3</a:t>
            </a:r>
            <a:r>
              <a:rPr lang="en-US" baseline="30000" dirty="0" smtClean="0"/>
              <a:t>rd</a:t>
            </a:r>
            <a:r>
              <a:rPr lang="en-US" dirty="0" smtClean="0"/>
              <a:t> party processor</a:t>
            </a:r>
          </a:p>
          <a:p>
            <a:r>
              <a:rPr lang="en-US" dirty="0" smtClean="0"/>
              <a:t>Limits on cross-border transfers</a:t>
            </a:r>
          </a:p>
          <a:p>
            <a:r>
              <a:rPr lang="en-US" dirty="0" smtClean="0"/>
              <a:t>Data breach notification</a:t>
            </a:r>
          </a:p>
          <a:p>
            <a:r>
              <a:rPr lang="en-US" dirty="0" smtClean="0"/>
              <a:t>And more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5155" y="14224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Elements of Information Security and Privacy Policies - III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on Requirements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914400"/>
            <a:ext cx="8577262" cy="5105400"/>
          </a:xfrm>
        </p:spPr>
        <p:txBody>
          <a:bodyPr/>
          <a:lstStyle/>
          <a:p>
            <a:r>
              <a:rPr lang="en-US" dirty="0" smtClean="0"/>
              <a:t>Many organizations develop new processes, new products, new services</a:t>
            </a:r>
          </a:p>
          <a:p>
            <a:r>
              <a:rPr lang="en-US" dirty="0" smtClean="0"/>
              <a:t>Relevant laws, regulations and contractual obligations need to be </a:t>
            </a:r>
            <a:r>
              <a:rPr lang="en-US" b="1" dirty="0" smtClean="0"/>
              <a:t>synthesized and communicated in a practical manner to software architects/designers/developers</a:t>
            </a:r>
          </a:p>
          <a:p>
            <a:r>
              <a:rPr lang="en-US" b="1" dirty="0" smtClean="0"/>
              <a:t>Code must me analyzed for compliance</a:t>
            </a:r>
          </a:p>
          <a:p>
            <a:pPr lvl="1"/>
            <a:r>
              <a:rPr lang="en-US" dirty="0" smtClean="0"/>
              <a:t>Guest lecture by Prof. Travis Breaux on Privacy Engineering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IV. Security and Privacy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05" y="897467"/>
            <a:ext cx="8001000" cy="5105400"/>
          </a:xfrm>
        </p:spPr>
        <p:txBody>
          <a:bodyPr/>
          <a:lstStyle/>
          <a:p>
            <a:r>
              <a:rPr lang="en-US" dirty="0" smtClean="0"/>
              <a:t>Administrative</a:t>
            </a:r>
          </a:p>
          <a:p>
            <a:pPr lvl="2"/>
            <a:r>
              <a:rPr lang="en-US" dirty="0" smtClean="0"/>
              <a:t>Separation of duties, employee training and awareness, human resources, independent testing, internal audits, etc</a:t>
            </a:r>
          </a:p>
          <a:p>
            <a:r>
              <a:rPr lang="en-US" dirty="0" smtClean="0"/>
              <a:t>Physical</a:t>
            </a:r>
          </a:p>
          <a:p>
            <a:pPr lvl="1"/>
            <a:r>
              <a:rPr lang="en-US" dirty="0" smtClean="0"/>
              <a:t>Physical access control, environmental control</a:t>
            </a:r>
          </a:p>
          <a:p>
            <a:r>
              <a:rPr lang="en-US" dirty="0" smtClean="0"/>
              <a:t>Technical</a:t>
            </a:r>
          </a:p>
          <a:p>
            <a:pPr lvl="1"/>
            <a:r>
              <a:rPr lang="en-US" dirty="0" smtClean="0"/>
              <a:t>Authentication, access control, malware protection, encryption, data leakage prevention, MDM and much more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V. Compliance, Audit and Certification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and external audits</a:t>
            </a:r>
          </a:p>
          <a:p>
            <a:r>
              <a:rPr lang="en-US" dirty="0" smtClean="0"/>
              <a:t>Increasingly mandated by insurance policies and regulations</a:t>
            </a:r>
          </a:p>
          <a:p>
            <a:r>
              <a:rPr lang="en-US" dirty="0" smtClean="0"/>
              <a:t>E.g. ISO 27001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Vast, multi-disciplinary set of considerations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738658" cy="609600"/>
          </a:xfrm>
        </p:spPr>
        <p:txBody>
          <a:bodyPr/>
          <a:lstStyle/>
          <a:p>
            <a:r>
              <a:rPr lang="en-US" dirty="0" smtClean="0"/>
              <a:t>Information Security as Risk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914400"/>
            <a:ext cx="8381471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Risk Management is the process of identifying vulnerabilities and threats to the information resources used by an organization in achieving its business objectives,</a:t>
            </a:r>
            <a:r>
              <a:rPr lang="en-US" i="1" dirty="0"/>
              <a:t> </a:t>
            </a:r>
            <a:r>
              <a:rPr lang="en-US" i="1" dirty="0" smtClean="0"/>
              <a:t>and deciding what counter-measures, if any, to take in reducing risk to an acceptable level, based on the value of the information resource to the organization”</a:t>
            </a:r>
          </a:p>
          <a:p>
            <a:pPr marL="0" indent="0">
              <a:buNone/>
            </a:pPr>
            <a:r>
              <a:rPr lang="en-US" sz="2200" i="1" dirty="0" smtClean="0"/>
              <a:t>[Source: ISACA – “Information Systems Audit and Control Association” (2006)]</a:t>
            </a:r>
          </a:p>
          <a:p>
            <a:pPr marL="909637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 organization’s information </a:t>
            </a:r>
            <a:r>
              <a:rPr lang="en-US" dirty="0" smtClean="0"/>
              <a:t>assets</a:t>
            </a:r>
          </a:p>
          <a:p>
            <a:pPr lvl="1"/>
            <a:r>
              <a:rPr lang="en-US" dirty="0" smtClean="0"/>
              <a:t>Understand their value to the organization</a:t>
            </a:r>
          </a:p>
          <a:p>
            <a:pPr lvl="1"/>
            <a:r>
              <a:rPr lang="en-US" dirty="0" smtClean="0"/>
              <a:t>Identify potential </a:t>
            </a:r>
            <a:r>
              <a:rPr lang="en-US" dirty="0"/>
              <a:t>threats </a:t>
            </a:r>
            <a:r>
              <a:rPr lang="en-US" dirty="0" smtClean="0"/>
              <a:t>and </a:t>
            </a:r>
            <a:r>
              <a:rPr lang="en-US" dirty="0"/>
              <a:t>associated </a:t>
            </a:r>
            <a:r>
              <a:rPr lang="en-US" dirty="0" smtClean="0"/>
              <a:t>costs</a:t>
            </a:r>
          </a:p>
          <a:p>
            <a:pPr lvl="1"/>
            <a:r>
              <a:rPr lang="en-US" dirty="0" smtClean="0"/>
              <a:t>Estimate risk – both qualitative </a:t>
            </a:r>
            <a:r>
              <a:rPr lang="en-US" dirty="0" smtClean="0"/>
              <a:t>and quantitative </a:t>
            </a:r>
            <a:r>
              <a:rPr lang="en-US" dirty="0" smtClean="0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6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Practical Info – 2</a:t>
            </a:r>
            <a:r>
              <a:rPr lang="en-US" baseline="30000" dirty="0" smtClean="0"/>
              <a:t>nd</a:t>
            </a:r>
            <a:r>
              <a:rPr lang="en-US" dirty="0" smtClean="0"/>
              <a:t> Half of the Semester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534" y="863600"/>
            <a:ext cx="8700030" cy="59944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sz="2400" b="1" dirty="0" smtClean="0"/>
              <a:t>Content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sz="2400" dirty="0" smtClean="0"/>
              <a:t>Building on material covered during the first half of the semester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sz="2400" dirty="0" smtClean="0"/>
              <a:t>Taking a deeper look into a number of hot topics: Risk Management, Cloud Computing, Big Data, Electronic Payments, Privacy Engineering, Social Networking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sz="2400" b="1" dirty="0" smtClean="0"/>
              <a:t>Format: </a:t>
            </a:r>
            <a:r>
              <a:rPr lang="en-US" sz="2400" dirty="0" smtClean="0"/>
              <a:t>Mix of lectures, student presentations and discussions</a:t>
            </a: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sz="2400" b="1" dirty="0" smtClean="0"/>
              <a:t>More guest lectures than in mini 1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sz="2400" b="1" dirty="0" smtClean="0"/>
              <a:t>Full-semester students </a:t>
            </a:r>
            <a:r>
              <a:rPr lang="en-US" sz="2400" dirty="0" smtClean="0"/>
              <a:t>focus on their projects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sz="2400" b="1" dirty="0" smtClean="0"/>
              <a:t>Mini-2 students</a:t>
            </a:r>
            <a:r>
              <a:rPr lang="en-US" sz="2400" dirty="0" smtClean="0"/>
              <a:t>: 1 HW assignment + a case study</a:t>
            </a:r>
          </a:p>
          <a:p>
            <a:pPr marL="0" indent="0" eaLnBrk="1" hangingPunct="1">
              <a:lnSpc>
                <a:spcPct val="115000"/>
              </a:lnSpc>
              <a:spcBef>
                <a:spcPct val="10000"/>
              </a:spcBef>
              <a:buNone/>
            </a:pPr>
            <a:endParaRPr lang="en-US" sz="2400" b="1" dirty="0" smtClean="0"/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endParaRPr lang="en-US" sz="2400" dirty="0" smtClean="0"/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endParaRPr lang="en-US" sz="2400" dirty="0" smtClean="0"/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endParaRPr lang="en-US" sz="2400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Mitigating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914400"/>
            <a:ext cx="8458729" cy="5105400"/>
          </a:xfrm>
        </p:spPr>
        <p:txBody>
          <a:bodyPr/>
          <a:lstStyle/>
          <a:p>
            <a:r>
              <a:rPr lang="en-US" dirty="0"/>
              <a:t>Risk </a:t>
            </a:r>
            <a:r>
              <a:rPr lang="en-US" dirty="0" smtClean="0"/>
              <a:t>avoidance</a:t>
            </a:r>
          </a:p>
          <a:p>
            <a:pPr lvl="1"/>
            <a:r>
              <a:rPr lang="en-US" sz="2000" dirty="0" smtClean="0"/>
              <a:t>Example: don’t engage in certain practices (e.g. don’t keep cash in the register, don’t open physical branches)</a:t>
            </a:r>
            <a:endParaRPr lang="en-US" sz="2000" dirty="0"/>
          </a:p>
          <a:p>
            <a:r>
              <a:rPr lang="en-US" dirty="0"/>
              <a:t>Risk </a:t>
            </a:r>
            <a:r>
              <a:rPr lang="en-US" dirty="0" smtClean="0"/>
              <a:t>reduction</a:t>
            </a:r>
          </a:p>
          <a:p>
            <a:pPr lvl="1"/>
            <a:r>
              <a:rPr lang="en-US" sz="2000" dirty="0" smtClean="0"/>
              <a:t>Example: minimize cash on-hand</a:t>
            </a:r>
            <a:endParaRPr lang="en-US" sz="2000" dirty="0"/>
          </a:p>
          <a:p>
            <a:r>
              <a:rPr lang="en-US" dirty="0"/>
              <a:t>Risk </a:t>
            </a:r>
            <a:r>
              <a:rPr lang="en-US" dirty="0" smtClean="0"/>
              <a:t>spreading</a:t>
            </a:r>
          </a:p>
          <a:p>
            <a:pPr lvl="1"/>
            <a:r>
              <a:rPr lang="en-US" sz="2000" dirty="0" smtClean="0"/>
              <a:t>Example: Purchase IDS or firewall products</a:t>
            </a:r>
            <a:endParaRPr lang="en-US" sz="2000" dirty="0"/>
          </a:p>
          <a:p>
            <a:r>
              <a:rPr lang="en-US" dirty="0"/>
              <a:t>Risk </a:t>
            </a:r>
            <a:r>
              <a:rPr lang="en-US" dirty="0" smtClean="0"/>
              <a:t>transfer</a:t>
            </a:r>
          </a:p>
          <a:p>
            <a:pPr lvl="1"/>
            <a:r>
              <a:rPr lang="en-US" sz="2000" dirty="0" smtClean="0"/>
              <a:t>Example: purchase insurance</a:t>
            </a:r>
            <a:endParaRPr lang="en-US" sz="2000" dirty="0"/>
          </a:p>
          <a:p>
            <a:r>
              <a:rPr lang="en-US" dirty="0"/>
              <a:t>Risk </a:t>
            </a:r>
            <a:r>
              <a:rPr lang="en-US" dirty="0" smtClean="0"/>
              <a:t>acceptance</a:t>
            </a:r>
          </a:p>
          <a:p>
            <a:pPr lvl="1"/>
            <a:r>
              <a:rPr lang="en-US" sz="2000" dirty="0" smtClean="0"/>
              <a:t>Be ready to pay insurance deductible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34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r>
              <a:rPr lang="en-US" dirty="0" smtClean="0"/>
              <a:t>of Risk Mitigation: </a:t>
            </a:r>
            <a:r>
              <a:rPr lang="en-US" dirty="0" smtClean="0"/>
              <a:t>Banks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71" y="897467"/>
            <a:ext cx="8424862" cy="5105400"/>
          </a:xfrm>
        </p:spPr>
        <p:txBody>
          <a:bodyPr/>
          <a:lstStyle/>
          <a:p>
            <a:r>
              <a:rPr lang="en-US" sz="2600" dirty="0" smtClean="0"/>
              <a:t>SOX (</a:t>
            </a:r>
            <a:r>
              <a:rPr lang="en-US" sz="2400" dirty="0" smtClean="0"/>
              <a:t>Sarbanes-Oxley aka. “Public Accounting Reform and Investor Protection Act”) – 2002</a:t>
            </a:r>
          </a:p>
          <a:p>
            <a:pPr lvl="1"/>
            <a:r>
              <a:rPr lang="en-US" dirty="0" smtClean="0"/>
              <a:t>Section 404: “Assessment of Internal Controls”: Management is responsible for maintaining “</a:t>
            </a:r>
            <a:r>
              <a:rPr lang="en-US" b="1" dirty="0" smtClean="0"/>
              <a:t>adequate internal control structure and procedures for financial reporting</a:t>
            </a:r>
            <a:r>
              <a:rPr lang="en-US" dirty="0" smtClean="0"/>
              <a:t>”</a:t>
            </a:r>
          </a:p>
          <a:p>
            <a:r>
              <a:rPr lang="en-US" sz="2600" b="1" dirty="0" smtClean="0"/>
              <a:t>Example of risk</a:t>
            </a:r>
            <a:r>
              <a:rPr lang="en-US" sz="2600" dirty="0" smtClean="0"/>
              <a:t>: “Insider makes large unauthorized bank transaction”</a:t>
            </a:r>
          </a:p>
          <a:p>
            <a:r>
              <a:rPr lang="en-US" sz="2600" b="1" dirty="0" smtClean="0"/>
              <a:t>Mitigation</a:t>
            </a:r>
            <a:r>
              <a:rPr lang="en-US" sz="2600" dirty="0" smtClean="0"/>
              <a:t>: </a:t>
            </a:r>
            <a:r>
              <a:rPr lang="en-US" sz="2600" b="1" dirty="0" smtClean="0"/>
              <a:t>dual control</a:t>
            </a:r>
            <a:r>
              <a:rPr lang="en-US" sz="2600" dirty="0" smtClean="0"/>
              <a:t>: two or more staff members must act together to authorize a transaction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53470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398000" cy="5105400"/>
          </a:xfrm>
        </p:spPr>
        <p:txBody>
          <a:bodyPr/>
          <a:lstStyle/>
          <a:p>
            <a:r>
              <a:rPr lang="en-US" sz="2600" dirty="0" smtClean="0"/>
              <a:t>Specific example: </a:t>
            </a:r>
            <a:r>
              <a:rPr lang="en-US" sz="2600" b="1" dirty="0" smtClean="0"/>
              <a:t>Get Bank A to guarantee a loan from bank B</a:t>
            </a:r>
          </a:p>
          <a:p>
            <a:r>
              <a:rPr lang="en-US" sz="2600" dirty="0" smtClean="0"/>
              <a:t>If a single manager at bank A could issue a guarantee, it would be tempting for someone to </a:t>
            </a:r>
            <a:r>
              <a:rPr lang="en-US" sz="2600" dirty="0" err="1" smtClean="0"/>
              <a:t>mis</a:t>
            </a:r>
            <a:r>
              <a:rPr lang="en-US" sz="2600" dirty="0" smtClean="0"/>
              <a:t>-use this type of process and obtain loans from bank B</a:t>
            </a:r>
          </a:p>
          <a:p>
            <a:r>
              <a:rPr lang="en-US" sz="2600" dirty="0" smtClean="0"/>
              <a:t>Solution: separation of duties: multiple managers are required to issue a bank guarantee</a:t>
            </a:r>
          </a:p>
          <a:p>
            <a:r>
              <a:rPr lang="en-US" sz="2600" dirty="0" smtClean="0"/>
              <a:t>Have an audit trail, have auditors, and, if a problem is detected, bring in the lawyers</a:t>
            </a:r>
          </a:p>
          <a:p>
            <a:r>
              <a:rPr lang="en-US" sz="2600" dirty="0" smtClean="0"/>
              <a:t>Model: </a:t>
            </a:r>
            <a:r>
              <a:rPr lang="en-US" sz="2600" b="1" dirty="0" smtClean="0"/>
              <a:t>“PREVENT, DETECT, RECOVER”</a:t>
            </a:r>
            <a:endParaRPr lang="en-US" sz="26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r>
              <a:rPr lang="en-US" dirty="0" smtClean="0"/>
              <a:t>of Risk Mitigation: </a:t>
            </a:r>
            <a:r>
              <a:rPr lang="en-US" dirty="0" smtClean="0"/>
              <a:t>Banks (II)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417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4" y="152400"/>
            <a:ext cx="8569325" cy="609600"/>
          </a:xfrm>
        </p:spPr>
        <p:txBody>
          <a:bodyPr/>
          <a:lstStyle/>
          <a:p>
            <a:r>
              <a:rPr lang="en-US" dirty="0" smtClean="0"/>
              <a:t>Risk Management: A Never Ending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2519"/>
          <a:stretch/>
        </p:blipFill>
        <p:spPr>
          <a:xfrm>
            <a:off x="0" y="905933"/>
            <a:ext cx="8890000" cy="44439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35320" y="4826001"/>
            <a:ext cx="3608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Systems Engineering Fundamentals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17538" y="5554133"/>
            <a:ext cx="8001000" cy="694267"/>
          </a:xfrm>
        </p:spPr>
        <p:txBody>
          <a:bodyPr/>
          <a:lstStyle/>
          <a:p>
            <a:r>
              <a:rPr lang="en-US" dirty="0" smtClean="0"/>
              <a:t>New threats and vulnerabilities emerge every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7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450792" cy="609600"/>
          </a:xfrm>
        </p:spPr>
        <p:txBody>
          <a:bodyPr/>
          <a:lstStyle/>
          <a:p>
            <a:r>
              <a:rPr lang="en-US" dirty="0" smtClean="0"/>
              <a:t>Risk Management: Many </a:t>
            </a:r>
            <a:r>
              <a:rPr lang="en-US" dirty="0" smtClean="0"/>
              <a:t>Perspectives (</a:t>
            </a:r>
            <a:r>
              <a:rPr lang="en-US" dirty="0" smtClean="0"/>
              <a:t>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7" y="914400"/>
            <a:ext cx="8577263" cy="5105400"/>
          </a:xfrm>
        </p:spPr>
        <p:txBody>
          <a:bodyPr/>
          <a:lstStyle/>
          <a:p>
            <a:r>
              <a:rPr lang="en-US" dirty="0" smtClean="0"/>
              <a:t>Engineers</a:t>
            </a:r>
          </a:p>
          <a:p>
            <a:r>
              <a:rPr lang="en-US" dirty="0" smtClean="0"/>
              <a:t>Economists</a:t>
            </a:r>
          </a:p>
          <a:p>
            <a:r>
              <a:rPr lang="en-US" dirty="0" smtClean="0"/>
              <a:t>Accountants </a:t>
            </a:r>
          </a:p>
          <a:p>
            <a:r>
              <a:rPr lang="en-US" dirty="0" smtClean="0"/>
              <a:t>Lawyers</a:t>
            </a:r>
          </a:p>
          <a:p>
            <a:r>
              <a:rPr lang="en-US" dirty="0" smtClean="0"/>
              <a:t>….all have different approaches to risk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Different language, different methodologies and often different conclusions!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5134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152400"/>
            <a:ext cx="8450792" cy="609600"/>
          </a:xfrm>
        </p:spPr>
        <p:txBody>
          <a:bodyPr/>
          <a:lstStyle/>
          <a:p>
            <a:r>
              <a:rPr lang="en-US" dirty="0" smtClean="0"/>
              <a:t>Risk Management: Many </a:t>
            </a:r>
            <a:r>
              <a:rPr lang="en-US" dirty="0" smtClean="0"/>
              <a:t>Perspectives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7467"/>
            <a:ext cx="9381067" cy="5105400"/>
          </a:xfrm>
        </p:spPr>
        <p:txBody>
          <a:bodyPr/>
          <a:lstStyle/>
          <a:p>
            <a:r>
              <a:rPr lang="en-US" sz="2400" dirty="0" smtClean="0"/>
              <a:t>Many different types of risk</a:t>
            </a:r>
          </a:p>
          <a:p>
            <a:r>
              <a:rPr lang="en-US" sz="2400" dirty="0" smtClean="0"/>
              <a:t>A company is supposed to manage the entire set of risks with the purpose of making a profit</a:t>
            </a:r>
          </a:p>
          <a:p>
            <a:pPr lvl="1"/>
            <a:r>
              <a:rPr lang="en-US" sz="2400" dirty="0" smtClean="0"/>
              <a:t>“profit is the reward for risk”</a:t>
            </a:r>
          </a:p>
          <a:p>
            <a:r>
              <a:rPr lang="en-US" sz="2400" dirty="0" smtClean="0"/>
              <a:t>Risks can include both IT security and on-IT security (e.g. fire, earthquake, legal risk, exchange rate risk, product demand risk, political risk)</a:t>
            </a:r>
          </a:p>
          <a:p>
            <a:pPr lvl="1"/>
            <a:r>
              <a:rPr lang="en-US" sz="2400" dirty="0" smtClean="0"/>
              <a:t>Examples:</a:t>
            </a:r>
          </a:p>
          <a:p>
            <a:pPr lvl="2"/>
            <a:r>
              <a:rPr lang="en-US" sz="2000" dirty="0"/>
              <a:t>A</a:t>
            </a:r>
            <a:r>
              <a:rPr lang="en-US" sz="2000" dirty="0" smtClean="0"/>
              <a:t> bank: considering arm robbery at branches and phishing attacks on online customers</a:t>
            </a:r>
          </a:p>
          <a:p>
            <a:pPr lvl="2"/>
            <a:r>
              <a:rPr lang="en-US" sz="2000" dirty="0" smtClean="0"/>
              <a:t>Government and industry: security and privacy risks</a:t>
            </a:r>
          </a:p>
          <a:p>
            <a:pPr lvl="3"/>
            <a:r>
              <a:rPr lang="en-US" sz="1800" dirty="0" smtClean="0"/>
              <a:t>e.g. collecting more data for security also exposes privacy risks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17001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Decision Theory:</a:t>
            </a:r>
          </a:p>
          <a:p>
            <a:pPr lvl="1"/>
            <a:r>
              <a:rPr lang="en-US" dirty="0" smtClean="0"/>
              <a:t>Quantitative models:</a:t>
            </a:r>
          </a:p>
          <a:p>
            <a:pPr lvl="2"/>
            <a:r>
              <a:rPr lang="en-US" dirty="0" smtClean="0"/>
              <a:t>Risk = Likelihood x Impact</a:t>
            </a:r>
          </a:p>
          <a:p>
            <a:pPr lvl="1"/>
            <a:r>
              <a:rPr lang="en-US" dirty="0" smtClean="0"/>
              <a:t>Also qualitative models</a:t>
            </a:r>
          </a:p>
          <a:p>
            <a:r>
              <a:rPr lang="en-US" dirty="0" smtClean="0"/>
              <a:t>Risk should take into account both positive and negative impact</a:t>
            </a:r>
          </a:p>
          <a:p>
            <a:pPr lvl="1"/>
            <a:r>
              <a:rPr lang="en-US" dirty="0" smtClean="0"/>
              <a:t>Otherwise, you would conclude that you should not have an information system in the first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6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914400"/>
            <a:ext cx="8805334" cy="5105400"/>
          </a:xfrm>
        </p:spPr>
        <p:txBody>
          <a:bodyPr/>
          <a:lstStyle/>
          <a:p>
            <a:r>
              <a:rPr lang="en-US" sz="2600" dirty="0" smtClean="0"/>
              <a:t>Fundamental question: </a:t>
            </a:r>
            <a:r>
              <a:rPr lang="en-US" sz="2600" b="1" dirty="0" smtClean="0"/>
              <a:t>How much to spend on different security measures?</a:t>
            </a:r>
          </a:p>
          <a:p>
            <a:pPr lvl="1"/>
            <a:r>
              <a:rPr lang="en-US" dirty="0" smtClean="0"/>
              <a:t>e.g. armed guard at the branch vs. new IDS system?</a:t>
            </a:r>
          </a:p>
          <a:p>
            <a:pPr lvl="1"/>
            <a:r>
              <a:rPr lang="en-US" dirty="0" smtClean="0"/>
              <a:t>Finite budget</a:t>
            </a:r>
          </a:p>
          <a:p>
            <a:r>
              <a:rPr lang="en-US" sz="2600" b="1" dirty="0" smtClean="0"/>
              <a:t>Quantitative models </a:t>
            </a:r>
            <a:r>
              <a:rPr lang="en-US" sz="2600" dirty="0" smtClean="0"/>
              <a:t>are appealing because they offer the prospect of prioritizing decisions</a:t>
            </a:r>
          </a:p>
          <a:p>
            <a:r>
              <a:rPr lang="en-US" sz="2600" dirty="0" smtClean="0"/>
              <a:t>Quantitative models are also challenging ….because the numbers are often subjective</a:t>
            </a:r>
          </a:p>
          <a:p>
            <a:pPr lvl="1"/>
            <a:r>
              <a:rPr lang="en-US" b="1" dirty="0" smtClean="0"/>
              <a:t>Insufficient historical data on low probability events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1304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Annualized Loss Expectancy (ALE)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06322"/>
              </p:ext>
            </p:extLst>
          </p:nvPr>
        </p:nvGraphicFramePr>
        <p:xfrm>
          <a:off x="152400" y="1101196"/>
          <a:ext cx="8991600" cy="2691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/>
                <a:gridCol w="2247900"/>
                <a:gridCol w="2247900"/>
                <a:gridCol w="2247900"/>
              </a:tblGrid>
              <a:tr h="375012">
                <a:tc>
                  <a:txBody>
                    <a:bodyPr/>
                    <a:lstStyle/>
                    <a:p>
                      <a:r>
                        <a:rPr lang="en-US" dirty="0" smtClean="0"/>
                        <a:t>Loss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Incidence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ALE</a:t>
                      </a:r>
                      <a:endParaRPr lang="en-US" dirty="0"/>
                    </a:p>
                  </a:txBody>
                  <a:tcPr/>
                </a:tc>
              </a:tr>
              <a:tr h="375012">
                <a:tc>
                  <a:txBody>
                    <a:bodyPr/>
                    <a:lstStyle/>
                    <a:p>
                      <a:r>
                        <a:rPr lang="en-US" dirty="0" smtClean="0"/>
                        <a:t>SWIFT Fraud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$50,000,000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$250,000</a:t>
                      </a:r>
                      <a:endParaRPr lang="en-US" dirty="0"/>
                    </a:p>
                  </a:txBody>
                  <a:tcPr/>
                </a:tc>
              </a:tr>
              <a:tr h="647282">
                <a:tc>
                  <a:txBody>
                    <a:bodyPr/>
                    <a:lstStyle/>
                    <a:p>
                      <a:r>
                        <a:rPr lang="en-US" dirty="0" smtClean="0"/>
                        <a:t>ATM Fraud (large)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$100,000</a:t>
                      </a:r>
                      <a:endParaRPr lang="en-US" dirty="0"/>
                    </a:p>
                  </a:txBody>
                  <a:tcPr/>
                </a:tc>
              </a:tr>
              <a:tr h="647282">
                <a:tc>
                  <a:txBody>
                    <a:bodyPr/>
                    <a:lstStyle/>
                    <a:p>
                      <a:r>
                        <a:rPr lang="en-US" dirty="0" smtClean="0"/>
                        <a:t>ATM Fraud (small)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$10,000</a:t>
                      </a:r>
                      <a:endParaRPr lang="en-US" dirty="0"/>
                    </a:p>
                  </a:txBody>
                  <a:tcPr/>
                </a:tc>
              </a:tr>
              <a:tr h="647282">
                <a:tc>
                  <a:txBody>
                    <a:bodyPr/>
                    <a:lstStyle/>
                    <a:p>
                      <a:r>
                        <a:rPr lang="en-US" dirty="0" smtClean="0"/>
                        <a:t>Teller takes cash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$3,240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$648,000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3945467"/>
            <a:ext cx="880533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600" dirty="0" smtClean="0"/>
              <a:t>Common losses: accurate historical data</a:t>
            </a:r>
          </a:p>
          <a:p>
            <a:r>
              <a:rPr lang="en-US" sz="2600" dirty="0" smtClean="0"/>
              <a:t>Uncommon losses: lack of accurate historical data</a:t>
            </a:r>
          </a:p>
          <a:p>
            <a:r>
              <a:rPr lang="en-US" sz="2600" dirty="0" smtClean="0"/>
              <a:t>ALE: standardized by NIST and found everywhere. Hundreds of entries…</a:t>
            </a:r>
            <a:r>
              <a:rPr lang="en-US" sz="2600" b="1" dirty="0" smtClean="0"/>
              <a:t>Be skeptical!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97567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Perceptual Bias in Evaluating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also many well known cognitive biases in evaluating risks</a:t>
            </a:r>
          </a:p>
        </p:txBody>
      </p:sp>
    </p:spTree>
    <p:extLst>
      <p:ext uri="{BB962C8B-B14F-4D97-AF65-F5344CB8AC3E}">
        <p14:creationId xmlns:p14="http://schemas.microsoft.com/office/powerpoint/2010/main" val="300949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for Mini-2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914400"/>
            <a:ext cx="8364538" cy="5105400"/>
          </a:xfrm>
        </p:spPr>
        <p:txBody>
          <a:bodyPr/>
          <a:lstStyle/>
          <a:p>
            <a:r>
              <a:rPr lang="en-US" sz="2600" b="1" dirty="0" smtClean="0"/>
              <a:t>HW assignment: 30%</a:t>
            </a:r>
          </a:p>
          <a:p>
            <a:pPr lvl="1"/>
            <a:r>
              <a:rPr lang="en-US" dirty="0" smtClean="0"/>
              <a:t>Out by Friday Nov 8</a:t>
            </a:r>
          </a:p>
          <a:p>
            <a:pPr lvl="1"/>
            <a:r>
              <a:rPr lang="en-US" dirty="0" smtClean="0"/>
              <a:t>Due by Friday Nov 22</a:t>
            </a:r>
          </a:p>
          <a:p>
            <a:r>
              <a:rPr lang="en-US" sz="2600" b="1" dirty="0" smtClean="0"/>
              <a:t>Case Study </a:t>
            </a:r>
            <a:r>
              <a:rPr lang="en-US" sz="2600" dirty="0" smtClean="0"/>
              <a:t>– teams of 2</a:t>
            </a:r>
          </a:p>
          <a:p>
            <a:pPr lvl="1"/>
            <a:r>
              <a:rPr lang="en-US" dirty="0" smtClean="0"/>
              <a:t>Topics to be identified together</a:t>
            </a:r>
          </a:p>
          <a:p>
            <a:pPr lvl="1"/>
            <a:r>
              <a:rPr lang="en-US" dirty="0" smtClean="0"/>
              <a:t>Case presentation: </a:t>
            </a:r>
            <a:r>
              <a:rPr lang="en-US" b="1" dirty="0" smtClean="0"/>
              <a:t>10%</a:t>
            </a:r>
          </a:p>
          <a:p>
            <a:pPr lvl="1"/>
            <a:r>
              <a:rPr lang="en-US" dirty="0" smtClean="0"/>
              <a:t>Case report: </a:t>
            </a:r>
            <a:r>
              <a:rPr lang="en-US" b="1" dirty="0" smtClean="0"/>
              <a:t>25%</a:t>
            </a:r>
          </a:p>
          <a:p>
            <a:r>
              <a:rPr lang="en-US" sz="2600" b="1" dirty="0" smtClean="0"/>
              <a:t>Final exam: 35%</a:t>
            </a:r>
          </a:p>
          <a:p>
            <a:r>
              <a:rPr lang="en-US" sz="2600" dirty="0" smtClean="0"/>
              <a:t>Class participation: taken into account in final letter grade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08025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 for this Lecture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93775"/>
            <a:ext cx="7772400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sz="2400" dirty="0" smtClean="0"/>
              <a:t>Required Reading:</a:t>
            </a:r>
          </a:p>
          <a:p>
            <a:pPr lvl="1" eaLnBrk="1" hangingPunct="1">
              <a:lnSpc>
                <a:spcPct val="125000"/>
              </a:lnSpc>
            </a:pPr>
            <a:r>
              <a:rPr lang="en-US" sz="2200" dirty="0" smtClean="0"/>
              <a:t>These slides</a:t>
            </a:r>
          </a:p>
          <a:p>
            <a:pPr eaLnBrk="1" hangingPunct="1">
              <a:lnSpc>
                <a:spcPct val="125000"/>
              </a:lnSpc>
            </a:pPr>
            <a:r>
              <a:rPr lang="en-US" sz="2400" dirty="0" smtClean="0"/>
              <a:t>Optional Readings:</a:t>
            </a:r>
          </a:p>
          <a:p>
            <a:pPr eaLnBrk="1" hangingPunct="1">
              <a:lnSpc>
                <a:spcPct val="125000"/>
              </a:lnSpc>
            </a:pPr>
            <a:endParaRPr lang="en-US" sz="2400" dirty="0" smtClean="0"/>
          </a:p>
          <a:p>
            <a:pPr eaLnBrk="1" hangingPunct="1">
              <a:lnSpc>
                <a:spcPct val="125000"/>
              </a:lnSpc>
              <a:buNone/>
            </a:pPr>
            <a:endParaRPr lang="en-US" sz="2400" dirty="0" smtClean="0"/>
          </a:p>
        </p:txBody>
      </p:sp>
      <p:sp>
        <p:nvSpPr>
          <p:cNvPr id="5" name="Rectangle 2"/>
          <p:cNvSpPr>
            <a:spLocks/>
          </p:cNvSpPr>
          <p:nvPr/>
        </p:nvSpPr>
        <p:spPr bwMode="auto">
          <a:xfrm>
            <a:off x="445518" y="3323106"/>
            <a:ext cx="8698482" cy="1071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marL="285750" indent="-285750">
              <a:buFont typeface="Wingdings" charset="2"/>
              <a:buChar char="Ø"/>
            </a:pPr>
            <a:endParaRPr lang="en-US" sz="1800" dirty="0" smtClean="0">
              <a:hlinkClick r:id="rId2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1800" dirty="0" smtClean="0">
                <a:hlinkClick r:id="rId2"/>
              </a:rPr>
              <a:t>http://www.csoonline.com/article/632218/the-security-laws-regulations-and-guidelines-directory</a:t>
            </a:r>
            <a:endParaRPr lang="en-US" sz="1800" dirty="0" smtClean="0"/>
          </a:p>
          <a:p>
            <a:endParaRPr lang="en-US" sz="1700" dirty="0" smtClean="0">
              <a:ea typeface="MS PGothic" pitchFamily="34" charset="-128"/>
            </a:endParaRPr>
          </a:p>
          <a:p>
            <a:pPr marL="285750" indent="-285750" algn="l">
              <a:buFont typeface="Wingdings" charset="2"/>
              <a:buChar char="Ø"/>
            </a:pPr>
            <a:r>
              <a:rPr lang="en-US" sz="1700" dirty="0" smtClean="0">
                <a:ea typeface="MS PGothic" pitchFamily="34" charset="-128"/>
              </a:rPr>
              <a:t>Information Security and Privacy: A Practical Guide for Global Executives, Lawyers and Technologists – Thomas J. Shaw 2011</a:t>
            </a:r>
          </a:p>
          <a:p>
            <a:pPr marL="285750" indent="-285750" algn="l">
              <a:buFont typeface="Wingdings" charset="2"/>
              <a:buChar char="Ø"/>
            </a:pPr>
            <a:endParaRPr lang="en-US" sz="1700" dirty="0" smtClean="0">
              <a:ea typeface="MS PGothic" pitchFamily="34" charset="-128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1700" dirty="0" smtClean="0">
                <a:ea typeface="MS PGothic" pitchFamily="34" charset="-128"/>
              </a:rPr>
              <a:t>IT Risk Management – Wikipedia </a:t>
            </a:r>
            <a:r>
              <a:rPr lang="en-US" sz="1700" dirty="0">
                <a:ea typeface="MS PGothic" pitchFamily="34" charset="-128"/>
              </a:rPr>
              <a:t>- http://</a:t>
            </a:r>
            <a:r>
              <a:rPr lang="en-US" sz="1700" dirty="0" err="1">
                <a:ea typeface="MS PGothic" pitchFamily="34" charset="-128"/>
              </a:rPr>
              <a:t>en.wikipedia.org</a:t>
            </a:r>
            <a:r>
              <a:rPr lang="en-US" sz="1700" dirty="0">
                <a:ea typeface="MS PGothic" pitchFamily="34" charset="-128"/>
              </a:rPr>
              <a:t>/wiki/</a:t>
            </a:r>
            <a:r>
              <a:rPr lang="en-US" sz="1700" dirty="0" err="1">
                <a:ea typeface="MS PGothic" pitchFamily="34" charset="-128"/>
              </a:rPr>
              <a:t>IT_risk_management</a:t>
            </a:r>
            <a:endParaRPr lang="en-US" sz="1700" dirty="0"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Q&amp;A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611563" y="987425"/>
          <a:ext cx="1911350" cy="495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Clip" r:id="rId3" imgW="1857600" imgH="3995640" progId="">
                  <p:embed/>
                </p:oleObj>
              </mc:Choice>
              <mc:Fallback>
                <p:oleObj name="Clip" r:id="rId3" imgW="1857600" imgH="3995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987425"/>
                        <a:ext cx="1911350" cy="495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this Lecture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063" y="1038225"/>
            <a:ext cx="7772400" cy="472440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sz="2400" dirty="0" smtClean="0"/>
              <a:t>Information Security: A Managerial Perspective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200" dirty="0" smtClean="0"/>
              <a:t>Information Security as Risk Management</a:t>
            </a:r>
          </a:p>
          <a:p>
            <a:pPr eaLnBrk="1" hangingPunct="1">
              <a:spcBef>
                <a:spcPct val="10000"/>
              </a:spcBef>
            </a:pPr>
            <a:r>
              <a:rPr lang="en-US" sz="2400" dirty="0" smtClean="0"/>
              <a:t>Class Presentation: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sz="2200" dirty="0"/>
              <a:t>Automobile </a:t>
            </a:r>
            <a:r>
              <a:rPr lang="en-US" sz="2200" dirty="0" smtClean="0"/>
              <a:t>Security</a:t>
            </a:r>
            <a:r>
              <a:rPr lang="en-US" sz="2200" dirty="0" smtClean="0"/>
              <a:t>: </a:t>
            </a:r>
            <a:r>
              <a:rPr lang="en-US" sz="2200" dirty="0" smtClean="0"/>
              <a:t> </a:t>
            </a:r>
            <a:r>
              <a:rPr lang="en-US" sz="2200" dirty="0"/>
              <a:t>Sophia </a:t>
            </a:r>
            <a:r>
              <a:rPr lang="en-US" sz="2200" dirty="0" err="1"/>
              <a:t>Feng</a:t>
            </a:r>
            <a:r>
              <a:rPr lang="en-US" sz="2200" dirty="0"/>
              <a:t> and </a:t>
            </a:r>
            <a:r>
              <a:rPr lang="en-US" sz="2200" dirty="0" err="1"/>
              <a:t>Shri</a:t>
            </a:r>
            <a:r>
              <a:rPr lang="en-US" sz="2200" dirty="0"/>
              <a:t> </a:t>
            </a:r>
            <a:r>
              <a:rPr lang="en-US" sz="2200" dirty="0" err="1"/>
              <a:t>Karthikeyan</a:t>
            </a:r>
            <a:r>
              <a:rPr lang="en-US" sz="2200" dirty="0"/>
              <a:t> </a:t>
            </a:r>
            <a:endParaRPr lang="en-US" sz="22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Our Overall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778" y="944880"/>
            <a:ext cx="8577262" cy="975360"/>
          </a:xfrm>
        </p:spPr>
        <p:txBody>
          <a:bodyPr/>
          <a:lstStyle/>
          <a:p>
            <a:r>
              <a:rPr lang="en-US" dirty="0" smtClean="0"/>
              <a:t>Information Security and Privacy Lifecycle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3360" y="2062480"/>
            <a:ext cx="341164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Statutes and Regulations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20068" y="3556000"/>
            <a:ext cx="3823932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Sources of Potential Liability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03520" y="4968240"/>
            <a:ext cx="3631250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Policies &amp; Risk Assessment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4958080"/>
            <a:ext cx="3969485" cy="4001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Security and Privacy Controls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078480"/>
            <a:ext cx="3088025" cy="80021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Compliance, Audit and</a:t>
            </a:r>
          </a:p>
          <a:p>
            <a:r>
              <a:rPr lang="en-US" dirty="0" smtClean="0"/>
              <a:t>Certification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5892800" y="2580640"/>
            <a:ext cx="1137920" cy="863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 bwMode="auto">
          <a:xfrm flipH="1">
            <a:off x="7010400" y="3931920"/>
            <a:ext cx="40640" cy="98552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>
            <a:off x="4521200" y="5191760"/>
            <a:ext cx="65024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flipH="1" flipV="1">
            <a:off x="1635760" y="3911600"/>
            <a:ext cx="274320" cy="965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 bwMode="auto">
          <a:xfrm flipV="1">
            <a:off x="1808480" y="2519680"/>
            <a:ext cx="1239520" cy="5384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Statutory &amp; Regulatory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 security and privacy obligations from relevant statutes and regulations </a:t>
            </a:r>
            <a:r>
              <a:rPr lang="en-US" b="1" dirty="0" smtClean="0"/>
              <a:t>in each country where you operate</a:t>
            </a:r>
          </a:p>
          <a:p>
            <a:pPr lvl="1"/>
            <a:r>
              <a:rPr lang="en-US" dirty="0" smtClean="0"/>
              <a:t>Including sector-specific requirements</a:t>
            </a:r>
          </a:p>
          <a:p>
            <a:pPr lvl="1"/>
            <a:r>
              <a:rPr lang="en-US" dirty="0" smtClean="0"/>
              <a:t>Including location of servers/clouds</a:t>
            </a:r>
          </a:p>
          <a:p>
            <a:r>
              <a:rPr lang="en-US" dirty="0" smtClean="0"/>
              <a:t>Synthesize into a </a:t>
            </a:r>
            <a:r>
              <a:rPr lang="en-US" b="1" dirty="0" smtClean="0"/>
              <a:t>single, practical set of security and privacy rules </a:t>
            </a:r>
          </a:p>
          <a:p>
            <a:pPr lvl="1"/>
            <a:r>
              <a:rPr lang="en-US" dirty="0" smtClean="0"/>
              <a:t>Option of differentiating between different regions, but this also entails added complexity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Japanese Company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Doing business in just the US and Japan</a:t>
            </a:r>
          </a:p>
          <a:p>
            <a:r>
              <a:rPr lang="en-US" dirty="0" smtClean="0"/>
              <a:t>Japan’s 2005 Act on the Protection of Personal Information </a:t>
            </a:r>
          </a:p>
          <a:p>
            <a:pPr lvl="1"/>
            <a:r>
              <a:rPr lang="en-US" dirty="0" smtClean="0"/>
              <a:t>Requires corporations holding customers’ or employees’ personal information to “take the necessary and proper measures” to exercise control over that data, including ensuring that 3</a:t>
            </a:r>
            <a:r>
              <a:rPr lang="en-US" baseline="30000" dirty="0" smtClean="0"/>
              <a:t>rd</a:t>
            </a:r>
            <a:r>
              <a:rPr lang="en-US" dirty="0" smtClean="0"/>
              <a:t> parties processing the data implement similar levels of protection – </a:t>
            </a:r>
            <a:r>
              <a:rPr lang="en-US" i="1" dirty="0" smtClean="0">
                <a:solidFill>
                  <a:srgbClr val="3333CC"/>
                </a:solidFill>
              </a:rPr>
              <a:t>emphasis on reasonableness and practicality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Japanese Company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782320"/>
            <a:ext cx="8001000" cy="5105400"/>
          </a:xfrm>
        </p:spPr>
        <p:txBody>
          <a:bodyPr/>
          <a:lstStyle/>
          <a:p>
            <a:r>
              <a:rPr lang="en-US" dirty="0" smtClean="0"/>
              <a:t>…in the US:</a:t>
            </a:r>
          </a:p>
          <a:p>
            <a:pPr lvl="1"/>
            <a:r>
              <a:rPr lang="en-US" dirty="0" smtClean="0"/>
              <a:t>Federal laws and regulations</a:t>
            </a:r>
          </a:p>
          <a:p>
            <a:pPr lvl="2"/>
            <a:r>
              <a:rPr lang="en-US" smtClean="0"/>
              <a:t>Sarbanes-Oxley</a:t>
            </a:r>
            <a:r>
              <a:rPr lang="en-US" dirty="0" smtClean="0"/>
              <a:t>, COPPA, FTC Act for unfair and deceptive practices</a:t>
            </a:r>
          </a:p>
          <a:p>
            <a:pPr lvl="1"/>
            <a:r>
              <a:rPr lang="en-US" dirty="0" smtClean="0"/>
              <a:t>Including sector specific laws </a:t>
            </a:r>
            <a:r>
              <a:rPr lang="en-US" sz="2000" dirty="0" smtClean="0"/>
              <a:t>-  technical, physical and administrative safeguards</a:t>
            </a:r>
          </a:p>
          <a:p>
            <a:pPr lvl="2"/>
            <a:r>
              <a:rPr lang="en-US" dirty="0" smtClean="0"/>
              <a:t>Gramm-Leach Bliley Act – financial sector</a:t>
            </a:r>
          </a:p>
          <a:p>
            <a:pPr lvl="2"/>
            <a:r>
              <a:rPr lang="en-US" dirty="0" smtClean="0"/>
              <a:t>HIPAA &amp; HITECH acts  - health</a:t>
            </a:r>
          </a:p>
          <a:p>
            <a:pPr lvl="2"/>
            <a:r>
              <a:rPr lang="en-US" dirty="0" smtClean="0"/>
              <a:t>FISMA – federal agencies</a:t>
            </a:r>
          </a:p>
          <a:p>
            <a:pPr lvl="2"/>
            <a:r>
              <a:rPr lang="en-US" dirty="0" smtClean="0"/>
              <a:t>FERPA - education</a:t>
            </a:r>
          </a:p>
          <a:p>
            <a:pPr lvl="1"/>
            <a:r>
              <a:rPr lang="en-US" dirty="0" smtClean="0"/>
              <a:t>State laws </a:t>
            </a:r>
            <a:r>
              <a:rPr lang="en-US" sz="2000" dirty="0" smtClean="0"/>
              <a:t>- data breach laws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Sources of Potential 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802640"/>
            <a:ext cx="8001000" cy="5105400"/>
          </a:xfrm>
        </p:spPr>
        <p:txBody>
          <a:bodyPr/>
          <a:lstStyle/>
          <a:p>
            <a:r>
              <a:rPr lang="en-US" dirty="0" smtClean="0"/>
              <a:t>Each company has its own particular set of contractual commitments</a:t>
            </a:r>
          </a:p>
          <a:p>
            <a:r>
              <a:rPr lang="en-US" dirty="0" smtClean="0"/>
              <a:t>Contracts dealing with the delivery of services that are operation-critical or that involve processing information, all have information security and privacy provisions </a:t>
            </a:r>
          </a:p>
          <a:p>
            <a:r>
              <a:rPr lang="en-US" dirty="0" smtClean="0"/>
              <a:t>Similarly, when a company outsources some of its operation, it also relies on Service Level Agreements (SLAs)</a:t>
            </a:r>
          </a:p>
          <a:p>
            <a:r>
              <a:rPr lang="en-US" dirty="0" smtClean="0"/>
              <a:t>Need to make a </a:t>
            </a:r>
            <a:r>
              <a:rPr lang="en-US" b="1" dirty="0" smtClean="0"/>
              <a:t>complete inventory</a:t>
            </a:r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32078</TotalTime>
  <Words>1597</Words>
  <Application>Microsoft Macintosh PowerPoint</Application>
  <PresentationFormat>On-screen Show (4:3)</PresentationFormat>
  <Paragraphs>226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Profile</vt:lpstr>
      <vt:lpstr>Clip</vt:lpstr>
      <vt:lpstr>Information Security: Managerial Overview</vt:lpstr>
      <vt:lpstr>Practical Info – 2nd Half of the Semester</vt:lpstr>
      <vt:lpstr>Grading for Mini-2 students</vt:lpstr>
      <vt:lpstr>Overview of this Lecture</vt:lpstr>
      <vt:lpstr>Revisiting Our Overall Objectives</vt:lpstr>
      <vt:lpstr>I. Statutory &amp; Regulatory Requirements</vt:lpstr>
      <vt:lpstr>Example: Japanese Company - I</vt:lpstr>
      <vt:lpstr>Example: Japanese Company - II</vt:lpstr>
      <vt:lpstr>II. Sources of Potential Liability</vt:lpstr>
      <vt:lpstr>III. Policies and Risk Assessment</vt:lpstr>
      <vt:lpstr>Elements of Information Security and Privacy Policies - I</vt:lpstr>
      <vt:lpstr>Elements of Information Security and Privacy Policies - II</vt:lpstr>
      <vt:lpstr>PowerPoint Presentation</vt:lpstr>
      <vt:lpstr>A note on Requirements Analysis</vt:lpstr>
      <vt:lpstr>IV. Security and Privacy Controls</vt:lpstr>
      <vt:lpstr>V. Compliance, Audit and Certification</vt:lpstr>
      <vt:lpstr>Summary</vt:lpstr>
      <vt:lpstr>Information Security as Risk Management</vt:lpstr>
      <vt:lpstr>Where to Start?</vt:lpstr>
      <vt:lpstr>Mitigating Risk</vt:lpstr>
      <vt:lpstr>Examples of Risk Mitigation: Banks (I)</vt:lpstr>
      <vt:lpstr>Examples of Risk Mitigation: Banks (II)</vt:lpstr>
      <vt:lpstr>Risk Management: A Never Ending Process</vt:lpstr>
      <vt:lpstr>Risk Management: Many Perspectives (I)</vt:lpstr>
      <vt:lpstr>Risk Management: Many Perspectives (II)</vt:lpstr>
      <vt:lpstr>Risk Analysis</vt:lpstr>
      <vt:lpstr>Quantitative Examples</vt:lpstr>
      <vt:lpstr>Annualized Loss Expectancy (ALE)</vt:lpstr>
      <vt:lpstr>Perceptual Bias in Evaluating Risk</vt:lpstr>
      <vt:lpstr>References for this Lecture</vt:lpstr>
      <vt:lpstr>Q&amp;A</vt:lpstr>
    </vt:vector>
  </TitlesOfParts>
  <Company>GSIA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Auction and Fixed Price</dc:title>
  <dc:creator>Xin Wang</dc:creator>
  <cp:lastModifiedBy>Norman</cp:lastModifiedBy>
  <cp:revision>1391</cp:revision>
  <cp:lastPrinted>1601-01-01T00:00:00Z</cp:lastPrinted>
  <dcterms:created xsi:type="dcterms:W3CDTF">2002-10-03T03:03:24Z</dcterms:created>
  <dcterms:modified xsi:type="dcterms:W3CDTF">2013-10-29T14:28:15Z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