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56"/>
  </p:notesMasterIdLst>
  <p:handoutMasterIdLst>
    <p:handoutMasterId r:id="rId57"/>
  </p:handoutMasterIdLst>
  <p:sldIdLst>
    <p:sldId id="526" r:id="rId2"/>
    <p:sldId id="423" r:id="rId3"/>
    <p:sldId id="486" r:id="rId4"/>
    <p:sldId id="530" r:id="rId5"/>
    <p:sldId id="584" r:id="rId6"/>
    <p:sldId id="585" r:id="rId7"/>
    <p:sldId id="586" r:id="rId8"/>
    <p:sldId id="587" r:id="rId9"/>
    <p:sldId id="589" r:id="rId10"/>
    <p:sldId id="595" r:id="rId11"/>
    <p:sldId id="597" r:id="rId12"/>
    <p:sldId id="600" r:id="rId13"/>
    <p:sldId id="602" r:id="rId14"/>
    <p:sldId id="604" r:id="rId15"/>
    <p:sldId id="605" r:id="rId16"/>
    <p:sldId id="606" r:id="rId17"/>
    <p:sldId id="607" r:id="rId18"/>
    <p:sldId id="608" r:id="rId19"/>
    <p:sldId id="609" r:id="rId20"/>
    <p:sldId id="610" r:id="rId21"/>
    <p:sldId id="611" r:id="rId22"/>
    <p:sldId id="612" r:id="rId23"/>
    <p:sldId id="613" r:id="rId24"/>
    <p:sldId id="614" r:id="rId25"/>
    <p:sldId id="615" r:id="rId26"/>
    <p:sldId id="616" r:id="rId27"/>
    <p:sldId id="617" r:id="rId28"/>
    <p:sldId id="620" r:id="rId29"/>
    <p:sldId id="621" r:id="rId30"/>
    <p:sldId id="659" r:id="rId31"/>
    <p:sldId id="622" r:id="rId32"/>
    <p:sldId id="623" r:id="rId33"/>
    <p:sldId id="624" r:id="rId34"/>
    <p:sldId id="625" r:id="rId35"/>
    <p:sldId id="626" r:id="rId36"/>
    <p:sldId id="627" r:id="rId37"/>
    <p:sldId id="628" r:id="rId38"/>
    <p:sldId id="629" r:id="rId39"/>
    <p:sldId id="630" r:id="rId40"/>
    <p:sldId id="631" r:id="rId41"/>
    <p:sldId id="632" r:id="rId42"/>
    <p:sldId id="660" r:id="rId43"/>
    <p:sldId id="661" r:id="rId44"/>
    <p:sldId id="662" r:id="rId45"/>
    <p:sldId id="663" r:id="rId46"/>
    <p:sldId id="664" r:id="rId47"/>
    <p:sldId id="665" r:id="rId48"/>
    <p:sldId id="666" r:id="rId49"/>
    <p:sldId id="667" r:id="rId50"/>
    <p:sldId id="668" r:id="rId51"/>
    <p:sldId id="669" r:id="rId52"/>
    <p:sldId id="670" r:id="rId53"/>
    <p:sldId id="657" r:id="rId54"/>
    <p:sldId id="581" r:id="rId5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3000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3333CC"/>
    <a:srgbClr val="CCFFFF"/>
    <a:srgbClr val="FFFFCC"/>
    <a:srgbClr val="E9E9FF"/>
    <a:srgbClr val="F4F4F4"/>
    <a:srgbClr val="FF6600"/>
    <a:srgbClr val="FFCC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94" autoAdjust="0"/>
    <p:restoredTop sz="95118" autoAdjust="0"/>
  </p:normalViewPr>
  <p:slideViewPr>
    <p:cSldViewPr snapToGrid="0">
      <p:cViewPr>
        <p:scale>
          <a:sx n="66" d="100"/>
          <a:sy n="66" d="100"/>
        </p:scale>
        <p:origin x="-1416" y="-1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9" d="100"/>
        <a:sy n="129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7" tIns="47753" rIns="95507" bIns="47753" numCol="1" anchor="t" anchorCtr="0" compatLnSpc="1">
            <a:prstTxWarp prst="textNoShape">
              <a:avLst/>
            </a:prstTxWarp>
          </a:bodyPr>
          <a:lstStyle>
            <a:lvl1pPr defTabSz="955675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7" tIns="47753" rIns="95507" bIns="47753" numCol="1" anchor="t" anchorCtr="0" compatLnSpc="1">
            <a:prstTxWarp prst="textNoShape">
              <a:avLst/>
            </a:prstTxWarp>
          </a:bodyPr>
          <a:lstStyle>
            <a:lvl1pPr algn="r" defTabSz="955675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7" tIns="47753" rIns="95507" bIns="47753" numCol="1" anchor="b" anchorCtr="0" compatLnSpc="1">
            <a:prstTxWarp prst="textNoShape">
              <a:avLst/>
            </a:prstTxWarp>
          </a:bodyPr>
          <a:lstStyle>
            <a:lvl1pPr defTabSz="955675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7" tIns="47753" rIns="95507" bIns="47753" numCol="1" anchor="b" anchorCtr="0" compatLnSpc="1">
            <a:prstTxWarp prst="textNoShape">
              <a:avLst/>
            </a:prstTxWarp>
          </a:bodyPr>
          <a:lstStyle>
            <a:lvl1pPr algn="r" defTabSz="955675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73D25097-CB05-494A-B5A0-FE8E80A3F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01" tIns="48552" rIns="97101" bIns="48552" numCol="1" anchor="t" anchorCtr="0" compatLnSpc="1">
            <a:prstTxWarp prst="textNoShape">
              <a:avLst/>
            </a:prstTxWarp>
          </a:bodyPr>
          <a:lstStyle>
            <a:lvl1pPr defTabSz="97313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01" tIns="48552" rIns="97101" bIns="48552" numCol="1" anchor="t" anchorCtr="0" compatLnSpc="1">
            <a:prstTxWarp prst="textNoShape">
              <a:avLst/>
            </a:prstTxWarp>
          </a:bodyPr>
          <a:lstStyle>
            <a:lvl1pPr algn="r" defTabSz="97313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19138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01" tIns="48552" rIns="97101" bIns="48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01" tIns="48552" rIns="97101" bIns="48552" numCol="1" anchor="b" anchorCtr="0" compatLnSpc="1">
            <a:prstTxWarp prst="textNoShape">
              <a:avLst/>
            </a:prstTxWarp>
          </a:bodyPr>
          <a:lstStyle>
            <a:lvl1pPr defTabSz="97313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01" tIns="48552" rIns="97101" bIns="48552" numCol="1" anchor="b" anchorCtr="0" compatLnSpc="1">
            <a:prstTxWarp prst="textNoShape">
              <a:avLst/>
            </a:prstTxWarp>
          </a:bodyPr>
          <a:lstStyle>
            <a:lvl1pPr algn="r" defTabSz="97313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11D48E1-0FD9-4BED-B6AD-86D6908ED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6220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3716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629FC4C2-669C-4754-A1A1-9267DF567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152400"/>
            <a:ext cx="2001837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152400"/>
            <a:ext cx="58547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914400"/>
            <a:ext cx="39243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914400"/>
            <a:ext cx="39243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1524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914400"/>
            <a:ext cx="8001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609600" y="762000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V="1">
            <a:off x="609600" y="64770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310" name="Text Box 22"/>
          <p:cNvSpPr txBox="1">
            <a:spLocks noChangeArrowheads="1"/>
          </p:cNvSpPr>
          <p:nvPr userDrawn="1"/>
        </p:nvSpPr>
        <p:spPr bwMode="auto">
          <a:xfrm>
            <a:off x="576263" y="6583363"/>
            <a:ext cx="1841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sz="1200"/>
          </a:p>
        </p:txBody>
      </p:sp>
      <p:sp>
        <p:nvSpPr>
          <p:cNvPr id="12314" name="Rectangle 26"/>
          <p:cNvSpPr>
            <a:spLocks noChangeArrowheads="1"/>
          </p:cNvSpPr>
          <p:nvPr userDrawn="1"/>
        </p:nvSpPr>
        <p:spPr bwMode="auto">
          <a:xfrm>
            <a:off x="0" y="6534150"/>
            <a:ext cx="2987675" cy="307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1400" dirty="0">
                <a:latin typeface="Times New Roman" pitchFamily="18" charset="0"/>
              </a:rPr>
              <a:t>Copyright ©2002-2013 Norman Sadeh</a:t>
            </a:r>
          </a:p>
        </p:txBody>
      </p:sp>
      <p:sp>
        <p:nvSpPr>
          <p:cNvPr id="12315" name="Rectangle 27"/>
          <p:cNvSpPr>
            <a:spLocks noChangeArrowheads="1"/>
          </p:cNvSpPr>
          <p:nvPr userDrawn="1"/>
        </p:nvSpPr>
        <p:spPr bwMode="auto">
          <a:xfrm>
            <a:off x="4970463" y="6581775"/>
            <a:ext cx="4173537" cy="2762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i="1" dirty="0"/>
              <a:t>Information Security &amp; Privacy – Lect. </a:t>
            </a:r>
            <a:r>
              <a:rPr lang="en-US" sz="1200" i="1" dirty="0" smtClean="0"/>
              <a:t>5 </a:t>
            </a:r>
            <a:r>
              <a:rPr lang="en-US" sz="1200" i="1" dirty="0"/>
              <a:t>- Slide </a:t>
            </a:r>
            <a:fld id="{33FC2AFE-77EC-4116-90D3-F7175BEAEA39}" type="slidenum">
              <a:rPr lang="en-US" sz="1200" i="1"/>
              <a:pPr eaLnBrk="0" hangingPunct="0">
                <a:spcBef>
                  <a:spcPct val="50000"/>
                </a:spcBef>
                <a:defRPr/>
              </a:pPr>
              <a:t>‹#›</a:t>
            </a:fld>
            <a:endParaRPr lang="en-US" sz="1200" dirty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lnSpc>
          <a:spcPct val="110000"/>
        </a:lnSpc>
        <a:spcBef>
          <a:spcPct val="20000"/>
        </a:spcBef>
        <a:spcAft>
          <a:spcPct val="15000"/>
        </a:spcAft>
        <a:buClr>
          <a:schemeClr val="accent2"/>
        </a:buClr>
        <a:buFont typeface="Wingding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lnSpc>
          <a:spcPct val="110000"/>
        </a:lnSpc>
        <a:spcBef>
          <a:spcPct val="20000"/>
        </a:spcBef>
        <a:spcAft>
          <a:spcPct val="1500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lnSpc>
          <a:spcPct val="110000"/>
        </a:lnSpc>
        <a:spcBef>
          <a:spcPct val="20000"/>
        </a:spcBef>
        <a:spcAft>
          <a:spcPct val="1500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lnSpc>
          <a:spcPct val="110000"/>
        </a:lnSpc>
        <a:spcBef>
          <a:spcPct val="20000"/>
        </a:spcBef>
        <a:spcAft>
          <a:spcPct val="1500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lnSpc>
          <a:spcPct val="110000"/>
        </a:lnSpc>
        <a:spcBef>
          <a:spcPct val="25000"/>
        </a:spcBef>
        <a:spcAft>
          <a:spcPct val="1500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lnSpc>
          <a:spcPct val="110000"/>
        </a:lnSpc>
        <a:spcBef>
          <a:spcPct val="25000"/>
        </a:spcBef>
        <a:spcAft>
          <a:spcPct val="1500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lnSpc>
          <a:spcPct val="110000"/>
        </a:lnSpc>
        <a:spcBef>
          <a:spcPct val="25000"/>
        </a:spcBef>
        <a:spcAft>
          <a:spcPct val="1500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lnSpc>
          <a:spcPct val="110000"/>
        </a:lnSpc>
        <a:spcBef>
          <a:spcPct val="25000"/>
        </a:spcBef>
        <a:spcAft>
          <a:spcPct val="1500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lnSpc>
          <a:spcPct val="110000"/>
        </a:lnSpc>
        <a:spcBef>
          <a:spcPct val="25000"/>
        </a:spcBef>
        <a:spcAft>
          <a:spcPct val="1500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ev2dev.bea.com/pub/a/2004/02/xacml.html" TargetMode="External"/><Relationship Id="rId2" Type="http://schemas.openxmlformats.org/officeDocument/2006/relationships/hyperlink" Target="http://www1.cs.columbia.edu/~angelos/keynot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ce.cmu.edu/~grey/" TargetMode="External"/><Relationship Id="rId4" Type="http://schemas.openxmlformats.org/officeDocument/2006/relationships/hyperlink" Target="https://www.ece.cmu.edu/~lbauer/papers/2005/isc2005-grey.pdf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cups.cs.cmu.edu/rshay/pubs/guessagain2012.pdf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nkofamerica.com/privacy/sitekey/" TargetMode="External"/><Relationship Id="rId2" Type="http://schemas.openxmlformats.org/officeDocument/2006/relationships/hyperlink" Target="http://blog.washingtonpost.com/securityfix/2006/07/citibank_phish_spoofs_2factor_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eople.seas.harvard.edu/~rachna/papers/emperor-security-indicators-bank-sitekey-phishing-study.pdf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28650" y="1041400"/>
            <a:ext cx="8943975" cy="13716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3333CC"/>
                </a:solidFill>
              </a:rPr>
              <a:t>PKI and Beyond: Wrapping Up</a:t>
            </a:r>
            <a:br>
              <a:rPr lang="en-US" b="1" dirty="0" smtClean="0">
                <a:solidFill>
                  <a:srgbClr val="3333CC"/>
                </a:solidFill>
              </a:rPr>
            </a:br>
            <a:r>
              <a:rPr lang="en-US" b="1" dirty="0" smtClean="0">
                <a:solidFill>
                  <a:srgbClr val="3333CC"/>
                </a:solidFill>
              </a:rPr>
              <a:t>Authentication: Part I</a:t>
            </a:r>
          </a:p>
        </p:txBody>
      </p:sp>
      <p:sp>
        <p:nvSpPr>
          <p:cNvPr id="7171" name="Rectangle 7"/>
          <p:cNvSpPr>
            <a:spLocks noChangeArrowheads="1"/>
          </p:cNvSpPr>
          <p:nvPr/>
        </p:nvSpPr>
        <p:spPr bwMode="auto">
          <a:xfrm>
            <a:off x="2085975" y="3613150"/>
            <a:ext cx="48641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0000"/>
              </a:lnSpc>
              <a:spcBef>
                <a:spcPct val="20000"/>
              </a:spcBef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2400"/>
              <a:t>Norman M. Sadeh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2400"/>
              <a:t>School of Computer Science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2400"/>
              <a:t>Carnegie Mellon University</a:t>
            </a:r>
          </a:p>
        </p:txBody>
      </p:sp>
      <p:sp>
        <p:nvSpPr>
          <p:cNvPr id="7172" name="Rectangle 9"/>
          <p:cNvSpPr>
            <a:spLocks noChangeArrowheads="1"/>
          </p:cNvSpPr>
          <p:nvPr/>
        </p:nvSpPr>
        <p:spPr bwMode="auto">
          <a:xfrm>
            <a:off x="527050" y="555625"/>
            <a:ext cx="895191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en-US" sz="2800" i="1">
                <a:solidFill>
                  <a:schemeClr val="accent2"/>
                </a:solidFill>
              </a:rPr>
              <a:t/>
            </a:r>
            <a:br>
              <a:rPr lang="en-US" sz="2800" i="1">
                <a:solidFill>
                  <a:schemeClr val="accent2"/>
                </a:solidFill>
              </a:rPr>
            </a:br>
            <a:r>
              <a:rPr lang="en-US" sz="3200" i="1">
                <a:solidFill>
                  <a:schemeClr val="accent2"/>
                </a:solidFill>
              </a:rPr>
              <a:t/>
            </a:r>
            <a:br>
              <a:rPr lang="en-US" sz="3200" i="1">
                <a:solidFill>
                  <a:schemeClr val="accent2"/>
                </a:solidFill>
              </a:rPr>
            </a:br>
            <a:r>
              <a:rPr lang="en-US" sz="3200">
                <a:solidFill>
                  <a:schemeClr val="tx2"/>
                </a:solidFill>
              </a:rPr>
              <a:t> </a:t>
            </a:r>
            <a:r>
              <a:rPr lang="en-US" sz="3200" b="1" i="1"/>
              <a:t>Information Security &amp; Privacy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993775" y="246063"/>
            <a:ext cx="7523163" cy="4619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400" dirty="0">
                <a:latin typeface="Times New Roman" pitchFamily="18" charset="0"/>
              </a:rPr>
              <a:t>15-421/08-731 and 08-761/46-861 --  Fall 2013 – Lecture </a:t>
            </a:r>
            <a:r>
              <a:rPr lang="en-US" sz="2400" dirty="0" smtClean="0">
                <a:latin typeface="Times New Roman" pitchFamily="18" charset="0"/>
              </a:rPr>
              <a:t>5</a:t>
            </a:r>
            <a:endParaRPr 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Ideally:</a:t>
            </a:r>
            <a:endParaRPr lang="en-US" dirty="0"/>
          </a:p>
        </p:txBody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US"/>
              <a:t>Interoperation of </a:t>
            </a:r>
            <a:r>
              <a:rPr lang="en-US">
                <a:solidFill>
                  <a:srgbClr val="3333CC"/>
                </a:solidFill>
              </a:rPr>
              <a:t>separately established PKIs</a:t>
            </a:r>
            <a:r>
              <a:rPr lang="en-US"/>
              <a:t> that implement different policies</a:t>
            </a:r>
          </a:p>
          <a:p>
            <a:pPr>
              <a:lnSpc>
                <a:spcPct val="115000"/>
              </a:lnSpc>
            </a:pPr>
            <a:r>
              <a:rPr lang="en-US"/>
              <a:t>Construction of complex </a:t>
            </a:r>
            <a:r>
              <a:rPr lang="en-US">
                <a:solidFill>
                  <a:srgbClr val="3333CC"/>
                </a:solidFill>
              </a:rPr>
              <a:t>PKIs capable of supporting applications with different policy demands</a:t>
            </a:r>
          </a:p>
          <a:p>
            <a:pPr>
              <a:lnSpc>
                <a:spcPct val="115000"/>
              </a:lnSpc>
            </a:pPr>
            <a:r>
              <a:rPr lang="en-US" u="sng"/>
              <a:t>Two key challenges:</a:t>
            </a:r>
          </a:p>
          <a:p>
            <a:pPr lvl="1">
              <a:lnSpc>
                <a:spcPct val="115000"/>
              </a:lnSpc>
            </a:pPr>
            <a:r>
              <a:rPr lang="en-US"/>
              <a:t>Certification path </a:t>
            </a:r>
            <a:r>
              <a:rPr lang="en-US">
                <a:solidFill>
                  <a:srgbClr val="3333CC"/>
                </a:solidFill>
              </a:rPr>
              <a:t>discovery</a:t>
            </a:r>
          </a:p>
          <a:p>
            <a:pPr lvl="1">
              <a:lnSpc>
                <a:spcPct val="115000"/>
              </a:lnSpc>
            </a:pPr>
            <a:r>
              <a:rPr lang="en-US"/>
              <a:t>Certification path </a:t>
            </a:r>
            <a:r>
              <a:rPr lang="en-US">
                <a:solidFill>
                  <a:srgbClr val="3333CC"/>
                </a:solidFill>
              </a:rPr>
              <a:t>validation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Certification Path </a:t>
            </a:r>
            <a:r>
              <a:rPr lang="en-US" dirty="0" smtClean="0"/>
              <a:t>Discovery</a:t>
            </a:r>
            <a:endParaRPr lang="en-US" dirty="0"/>
          </a:p>
        </p:txBody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3600" y="3998913"/>
            <a:ext cx="8280400" cy="23431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This requires either one of two PKI services: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Given a CA’s name, get all the certificates </a:t>
            </a:r>
            <a:r>
              <a:rPr lang="en-US" sz="2000" u="sng" dirty="0"/>
              <a:t>issued</a:t>
            </a:r>
            <a:r>
              <a:rPr lang="en-US" sz="2000" u="sng" dirty="0">
                <a:solidFill>
                  <a:srgbClr val="3333CC"/>
                </a:solidFill>
              </a:rPr>
              <a:t> to</a:t>
            </a:r>
            <a:r>
              <a:rPr lang="en-US" sz="2000" u="sng" dirty="0"/>
              <a:t> that CA</a:t>
            </a:r>
            <a:r>
              <a:rPr lang="en-US" sz="2000" dirty="0"/>
              <a:t> by other CAs – can then </a:t>
            </a:r>
            <a:r>
              <a:rPr lang="en-US" sz="2000" dirty="0">
                <a:solidFill>
                  <a:srgbClr val="3333CC"/>
                </a:solidFill>
              </a:rPr>
              <a:t>work backwards until reach a trust anchor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Given a CA, get all the certificates </a:t>
            </a:r>
            <a:r>
              <a:rPr lang="en-US" sz="2000" u="sng" dirty="0"/>
              <a:t>issued </a:t>
            </a:r>
            <a:r>
              <a:rPr lang="en-US" sz="2000" u="sng" dirty="0">
                <a:solidFill>
                  <a:srgbClr val="3333CC"/>
                </a:solidFill>
              </a:rPr>
              <a:t>by</a:t>
            </a:r>
            <a:r>
              <a:rPr lang="en-US" sz="2000" u="sng" dirty="0"/>
              <a:t> that CA</a:t>
            </a:r>
            <a:r>
              <a:rPr lang="en-US" sz="2000" dirty="0"/>
              <a:t> to other CAs – </a:t>
            </a:r>
            <a:r>
              <a:rPr lang="en-US" sz="2000" dirty="0">
                <a:solidFill>
                  <a:srgbClr val="3333CC"/>
                </a:solidFill>
              </a:rPr>
              <a:t>can then work forward from each trust anchor</a:t>
            </a:r>
          </a:p>
        </p:txBody>
      </p:sp>
      <p:sp>
        <p:nvSpPr>
          <p:cNvPr id="915460" name="Oval 4"/>
          <p:cNvSpPr>
            <a:spLocks noChangeArrowheads="1"/>
          </p:cNvSpPr>
          <p:nvPr/>
        </p:nvSpPr>
        <p:spPr bwMode="auto">
          <a:xfrm>
            <a:off x="1725613" y="1481138"/>
            <a:ext cx="695325" cy="3333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5461" name="Oval 5"/>
          <p:cNvSpPr>
            <a:spLocks noChangeArrowheads="1"/>
          </p:cNvSpPr>
          <p:nvPr/>
        </p:nvSpPr>
        <p:spPr bwMode="auto">
          <a:xfrm>
            <a:off x="1725613" y="2039938"/>
            <a:ext cx="695325" cy="3333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5462" name="Oval 6"/>
          <p:cNvSpPr>
            <a:spLocks noChangeArrowheads="1"/>
          </p:cNvSpPr>
          <p:nvPr/>
        </p:nvSpPr>
        <p:spPr bwMode="auto">
          <a:xfrm>
            <a:off x="1725613" y="2598738"/>
            <a:ext cx="695325" cy="3333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5463" name="Oval 7"/>
          <p:cNvSpPr>
            <a:spLocks noChangeArrowheads="1"/>
          </p:cNvSpPr>
          <p:nvPr/>
        </p:nvSpPr>
        <p:spPr bwMode="auto">
          <a:xfrm>
            <a:off x="1755775" y="2997200"/>
            <a:ext cx="695325" cy="3333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5464" name="Oval 8"/>
          <p:cNvSpPr>
            <a:spLocks noChangeArrowheads="1"/>
          </p:cNvSpPr>
          <p:nvPr/>
        </p:nvSpPr>
        <p:spPr bwMode="auto">
          <a:xfrm>
            <a:off x="549275" y="1336675"/>
            <a:ext cx="906463" cy="7334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600" i="1">
                <a:latin typeface="Times New Roman" pitchFamily="18" charset="0"/>
              </a:rPr>
              <a:t>Trust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 i="1">
                <a:latin typeface="Times New Roman" pitchFamily="18" charset="0"/>
              </a:rPr>
              <a:t>Anchor</a:t>
            </a:r>
          </a:p>
        </p:txBody>
      </p:sp>
      <p:sp>
        <p:nvSpPr>
          <p:cNvPr id="915465" name="Oval 9"/>
          <p:cNvSpPr>
            <a:spLocks noChangeArrowheads="1"/>
          </p:cNvSpPr>
          <p:nvPr/>
        </p:nvSpPr>
        <p:spPr bwMode="auto">
          <a:xfrm>
            <a:off x="549275" y="2300288"/>
            <a:ext cx="906463" cy="7334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600" i="1">
                <a:latin typeface="Times New Roman" pitchFamily="18" charset="0"/>
              </a:rPr>
              <a:t>Trust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 i="1">
                <a:latin typeface="Times New Roman" pitchFamily="18" charset="0"/>
              </a:rPr>
              <a:t>Anchor</a:t>
            </a:r>
          </a:p>
        </p:txBody>
      </p:sp>
      <p:sp>
        <p:nvSpPr>
          <p:cNvPr id="915466" name="Oval 10"/>
          <p:cNvSpPr>
            <a:spLocks noChangeArrowheads="1"/>
          </p:cNvSpPr>
          <p:nvPr/>
        </p:nvSpPr>
        <p:spPr bwMode="auto">
          <a:xfrm>
            <a:off x="534988" y="3076575"/>
            <a:ext cx="906462" cy="7334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600" i="1">
                <a:latin typeface="Times New Roman" pitchFamily="18" charset="0"/>
              </a:rPr>
              <a:t>Trust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 i="1">
                <a:latin typeface="Times New Roman" pitchFamily="18" charset="0"/>
              </a:rPr>
              <a:t>Anchor</a:t>
            </a:r>
          </a:p>
        </p:txBody>
      </p:sp>
      <p:sp>
        <p:nvSpPr>
          <p:cNvPr id="915467" name="Oval 11"/>
          <p:cNvSpPr>
            <a:spLocks noChangeArrowheads="1"/>
          </p:cNvSpPr>
          <p:nvPr/>
        </p:nvSpPr>
        <p:spPr bwMode="auto">
          <a:xfrm>
            <a:off x="2778125" y="1096963"/>
            <a:ext cx="695325" cy="3333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5468" name="Oval 12"/>
          <p:cNvSpPr>
            <a:spLocks noChangeArrowheads="1"/>
          </p:cNvSpPr>
          <p:nvPr/>
        </p:nvSpPr>
        <p:spPr bwMode="auto">
          <a:xfrm>
            <a:off x="2778125" y="1525588"/>
            <a:ext cx="695325" cy="3333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5469" name="Oval 13"/>
          <p:cNvSpPr>
            <a:spLocks noChangeArrowheads="1"/>
          </p:cNvSpPr>
          <p:nvPr/>
        </p:nvSpPr>
        <p:spPr bwMode="auto">
          <a:xfrm>
            <a:off x="2778125" y="2068513"/>
            <a:ext cx="695325" cy="3333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5470" name="Oval 14"/>
          <p:cNvSpPr>
            <a:spLocks noChangeArrowheads="1"/>
          </p:cNvSpPr>
          <p:nvPr/>
        </p:nvSpPr>
        <p:spPr bwMode="auto">
          <a:xfrm>
            <a:off x="2778125" y="2481263"/>
            <a:ext cx="695325" cy="3333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5471" name="Oval 15"/>
          <p:cNvSpPr>
            <a:spLocks noChangeArrowheads="1"/>
          </p:cNvSpPr>
          <p:nvPr/>
        </p:nvSpPr>
        <p:spPr bwMode="auto">
          <a:xfrm>
            <a:off x="2778125" y="2909888"/>
            <a:ext cx="695325" cy="3333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5472" name="Oval 16"/>
          <p:cNvSpPr>
            <a:spLocks noChangeArrowheads="1"/>
          </p:cNvSpPr>
          <p:nvPr/>
        </p:nvSpPr>
        <p:spPr bwMode="auto">
          <a:xfrm>
            <a:off x="1725613" y="3381375"/>
            <a:ext cx="695325" cy="3333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5473" name="Oval 17"/>
          <p:cNvSpPr>
            <a:spLocks noChangeArrowheads="1"/>
          </p:cNvSpPr>
          <p:nvPr/>
        </p:nvSpPr>
        <p:spPr bwMode="auto">
          <a:xfrm>
            <a:off x="2757488" y="3352800"/>
            <a:ext cx="695325" cy="3333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5474" name="Oval 18"/>
          <p:cNvSpPr>
            <a:spLocks noChangeArrowheads="1"/>
          </p:cNvSpPr>
          <p:nvPr/>
        </p:nvSpPr>
        <p:spPr bwMode="auto">
          <a:xfrm>
            <a:off x="5380038" y="1385888"/>
            <a:ext cx="695325" cy="29051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5475" name="Oval 19"/>
          <p:cNvSpPr>
            <a:spLocks noChangeArrowheads="1"/>
          </p:cNvSpPr>
          <p:nvPr/>
        </p:nvSpPr>
        <p:spPr bwMode="auto">
          <a:xfrm>
            <a:off x="5434013" y="1900238"/>
            <a:ext cx="695325" cy="29051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5476" name="Oval 20"/>
          <p:cNvSpPr>
            <a:spLocks noChangeArrowheads="1"/>
          </p:cNvSpPr>
          <p:nvPr/>
        </p:nvSpPr>
        <p:spPr bwMode="auto">
          <a:xfrm>
            <a:off x="6302375" y="1639888"/>
            <a:ext cx="695325" cy="29051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5477" name="Oval 21"/>
          <p:cNvSpPr>
            <a:spLocks noChangeArrowheads="1"/>
          </p:cNvSpPr>
          <p:nvPr/>
        </p:nvSpPr>
        <p:spPr bwMode="auto">
          <a:xfrm>
            <a:off x="6673850" y="2647950"/>
            <a:ext cx="695325" cy="29051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5478" name="Oval 22"/>
          <p:cNvSpPr>
            <a:spLocks noChangeArrowheads="1"/>
          </p:cNvSpPr>
          <p:nvPr/>
        </p:nvSpPr>
        <p:spPr bwMode="auto">
          <a:xfrm>
            <a:off x="6029325" y="3248025"/>
            <a:ext cx="695325" cy="29051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5479" name="Oval 23"/>
          <p:cNvSpPr>
            <a:spLocks noChangeArrowheads="1"/>
          </p:cNvSpPr>
          <p:nvPr/>
        </p:nvSpPr>
        <p:spPr bwMode="auto">
          <a:xfrm>
            <a:off x="5399088" y="2589213"/>
            <a:ext cx="695325" cy="29051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5480" name="Rectangle 24"/>
          <p:cNvSpPr>
            <a:spLocks noChangeArrowheads="1"/>
          </p:cNvSpPr>
          <p:nvPr/>
        </p:nvSpPr>
        <p:spPr bwMode="auto">
          <a:xfrm>
            <a:off x="7913688" y="2276475"/>
            <a:ext cx="900112" cy="682625"/>
          </a:xfrm>
          <a:prstGeom prst="rect">
            <a:avLst/>
          </a:prstGeom>
          <a:solidFill>
            <a:srgbClr val="CC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Target</a:t>
            </a:r>
          </a:p>
          <a:p>
            <a:pPr algn="ctr" eaLnBrk="0" hangingPunct="0"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User</a:t>
            </a:r>
          </a:p>
        </p:txBody>
      </p:sp>
      <p:sp>
        <p:nvSpPr>
          <p:cNvPr id="915481" name="Line 25"/>
          <p:cNvSpPr>
            <a:spLocks noChangeShapeType="1"/>
          </p:cNvSpPr>
          <p:nvPr/>
        </p:nvSpPr>
        <p:spPr bwMode="auto">
          <a:xfrm flipV="1">
            <a:off x="1435100" y="1701800"/>
            <a:ext cx="290513" cy="841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5482" name="Line 26"/>
          <p:cNvSpPr>
            <a:spLocks noChangeShapeType="1"/>
          </p:cNvSpPr>
          <p:nvPr/>
        </p:nvSpPr>
        <p:spPr bwMode="auto">
          <a:xfrm flipV="1">
            <a:off x="2386013" y="1308100"/>
            <a:ext cx="479425" cy="2825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5483" name="Line 27"/>
          <p:cNvSpPr>
            <a:spLocks noChangeShapeType="1"/>
          </p:cNvSpPr>
          <p:nvPr/>
        </p:nvSpPr>
        <p:spPr bwMode="auto">
          <a:xfrm>
            <a:off x="2420938" y="1693863"/>
            <a:ext cx="377825" cy="349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5484" name="Line 28"/>
          <p:cNvSpPr>
            <a:spLocks noChangeShapeType="1"/>
          </p:cNvSpPr>
          <p:nvPr/>
        </p:nvSpPr>
        <p:spPr bwMode="auto">
          <a:xfrm flipV="1">
            <a:off x="1370013" y="2295525"/>
            <a:ext cx="363537" cy="2667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5485" name="Line 29"/>
          <p:cNvSpPr>
            <a:spLocks noChangeShapeType="1"/>
          </p:cNvSpPr>
          <p:nvPr/>
        </p:nvSpPr>
        <p:spPr bwMode="auto">
          <a:xfrm flipV="1">
            <a:off x="1335088" y="3121025"/>
            <a:ext cx="465137" cy="1317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5486" name="Line 30"/>
          <p:cNvSpPr>
            <a:spLocks noChangeShapeType="1"/>
          </p:cNvSpPr>
          <p:nvPr/>
        </p:nvSpPr>
        <p:spPr bwMode="auto">
          <a:xfrm flipV="1">
            <a:off x="1446213" y="2813050"/>
            <a:ext cx="276225" cy="142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5487" name="Line 31"/>
          <p:cNvSpPr>
            <a:spLocks noChangeShapeType="1"/>
          </p:cNvSpPr>
          <p:nvPr/>
        </p:nvSpPr>
        <p:spPr bwMode="auto">
          <a:xfrm>
            <a:off x="2427288" y="2211388"/>
            <a:ext cx="377825" cy="174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5488" name="Line 32"/>
          <p:cNvSpPr>
            <a:spLocks noChangeShapeType="1"/>
          </p:cNvSpPr>
          <p:nvPr/>
        </p:nvSpPr>
        <p:spPr bwMode="auto">
          <a:xfrm flipV="1">
            <a:off x="2406650" y="2682875"/>
            <a:ext cx="377825" cy="317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5489" name="Line 33"/>
          <p:cNvSpPr>
            <a:spLocks noChangeShapeType="1"/>
          </p:cNvSpPr>
          <p:nvPr/>
        </p:nvSpPr>
        <p:spPr bwMode="auto">
          <a:xfrm>
            <a:off x="1425575" y="3443288"/>
            <a:ext cx="304800" cy="1190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5490" name="Line 34"/>
          <p:cNvSpPr>
            <a:spLocks noChangeShapeType="1"/>
          </p:cNvSpPr>
          <p:nvPr/>
        </p:nvSpPr>
        <p:spPr bwMode="auto">
          <a:xfrm>
            <a:off x="2420938" y="3511550"/>
            <a:ext cx="333375" cy="857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5491" name="Line 35"/>
          <p:cNvSpPr>
            <a:spLocks noChangeShapeType="1"/>
          </p:cNvSpPr>
          <p:nvPr/>
        </p:nvSpPr>
        <p:spPr bwMode="auto">
          <a:xfrm flipV="1">
            <a:off x="2459038" y="3117850"/>
            <a:ext cx="333375" cy="476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5492" name="Line 36"/>
          <p:cNvSpPr>
            <a:spLocks noChangeShapeType="1"/>
          </p:cNvSpPr>
          <p:nvPr/>
        </p:nvSpPr>
        <p:spPr bwMode="auto">
          <a:xfrm flipV="1">
            <a:off x="3495675" y="1230313"/>
            <a:ext cx="508000" cy="333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5493" name="Line 37"/>
          <p:cNvSpPr>
            <a:spLocks noChangeShapeType="1"/>
          </p:cNvSpPr>
          <p:nvPr/>
        </p:nvSpPr>
        <p:spPr bwMode="auto">
          <a:xfrm>
            <a:off x="3422650" y="1365250"/>
            <a:ext cx="581025" cy="1158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5494" name="Line 38"/>
          <p:cNvSpPr>
            <a:spLocks noChangeShapeType="1"/>
          </p:cNvSpPr>
          <p:nvPr/>
        </p:nvSpPr>
        <p:spPr bwMode="auto">
          <a:xfrm>
            <a:off x="3452813" y="1698625"/>
            <a:ext cx="5080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5495" name="Line 39"/>
          <p:cNvSpPr>
            <a:spLocks noChangeShapeType="1"/>
          </p:cNvSpPr>
          <p:nvPr/>
        </p:nvSpPr>
        <p:spPr bwMode="auto">
          <a:xfrm flipV="1">
            <a:off x="3452813" y="2216150"/>
            <a:ext cx="477837" cy="349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5496" name="Line 40"/>
          <p:cNvSpPr>
            <a:spLocks noChangeShapeType="1"/>
          </p:cNvSpPr>
          <p:nvPr/>
        </p:nvSpPr>
        <p:spPr bwMode="auto">
          <a:xfrm flipV="1">
            <a:off x="3452813" y="2652713"/>
            <a:ext cx="361950" cy="333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5497" name="Line 41"/>
          <p:cNvSpPr>
            <a:spLocks noChangeShapeType="1"/>
          </p:cNvSpPr>
          <p:nvPr/>
        </p:nvSpPr>
        <p:spPr bwMode="auto">
          <a:xfrm flipV="1">
            <a:off x="3495675" y="2844800"/>
            <a:ext cx="363538" cy="2333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5498" name="Line 42"/>
          <p:cNvSpPr>
            <a:spLocks noChangeShapeType="1"/>
          </p:cNvSpPr>
          <p:nvPr/>
        </p:nvSpPr>
        <p:spPr bwMode="auto">
          <a:xfrm>
            <a:off x="3422650" y="3205163"/>
            <a:ext cx="508000" cy="1333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5499" name="Line 43"/>
          <p:cNvSpPr>
            <a:spLocks noChangeShapeType="1"/>
          </p:cNvSpPr>
          <p:nvPr/>
        </p:nvSpPr>
        <p:spPr bwMode="auto">
          <a:xfrm flipV="1">
            <a:off x="3467100" y="3551238"/>
            <a:ext cx="463550" cy="349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5500" name="Line 44"/>
          <p:cNvSpPr>
            <a:spLocks noChangeShapeType="1"/>
          </p:cNvSpPr>
          <p:nvPr/>
        </p:nvSpPr>
        <p:spPr bwMode="auto">
          <a:xfrm>
            <a:off x="4818063" y="1350963"/>
            <a:ext cx="609600" cy="11588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5501" name="Line 45"/>
          <p:cNvSpPr>
            <a:spLocks noChangeShapeType="1"/>
          </p:cNvSpPr>
          <p:nvPr/>
        </p:nvSpPr>
        <p:spPr bwMode="auto">
          <a:xfrm>
            <a:off x="4868863" y="2054225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5502" name="Line 46"/>
          <p:cNvSpPr>
            <a:spLocks noChangeShapeType="1"/>
          </p:cNvSpPr>
          <p:nvPr/>
        </p:nvSpPr>
        <p:spPr bwMode="auto">
          <a:xfrm>
            <a:off x="4787900" y="2757488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5503" name="Line 47"/>
          <p:cNvSpPr>
            <a:spLocks noChangeShapeType="1"/>
          </p:cNvSpPr>
          <p:nvPr/>
        </p:nvSpPr>
        <p:spPr bwMode="auto">
          <a:xfrm>
            <a:off x="6115050" y="2749550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5504" name="Line 48"/>
          <p:cNvSpPr>
            <a:spLocks noChangeShapeType="1"/>
          </p:cNvSpPr>
          <p:nvPr/>
        </p:nvSpPr>
        <p:spPr bwMode="auto">
          <a:xfrm flipV="1">
            <a:off x="7442200" y="2698750"/>
            <a:ext cx="420688" cy="428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5505" name="Line 49"/>
          <p:cNvSpPr>
            <a:spLocks noChangeShapeType="1"/>
          </p:cNvSpPr>
          <p:nvPr/>
        </p:nvSpPr>
        <p:spPr bwMode="auto">
          <a:xfrm>
            <a:off x="6080125" y="1568450"/>
            <a:ext cx="290513" cy="101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5506" name="Line 50"/>
          <p:cNvSpPr>
            <a:spLocks noChangeShapeType="1"/>
          </p:cNvSpPr>
          <p:nvPr/>
        </p:nvSpPr>
        <p:spPr bwMode="auto">
          <a:xfrm flipV="1">
            <a:off x="6122988" y="1858963"/>
            <a:ext cx="174625" cy="1889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5507" name="Line 51"/>
          <p:cNvSpPr>
            <a:spLocks noChangeShapeType="1"/>
          </p:cNvSpPr>
          <p:nvPr/>
        </p:nvSpPr>
        <p:spPr bwMode="auto">
          <a:xfrm>
            <a:off x="6732588" y="1960563"/>
            <a:ext cx="363537" cy="6683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5508" name="Line 52"/>
          <p:cNvSpPr>
            <a:spLocks noChangeShapeType="1"/>
          </p:cNvSpPr>
          <p:nvPr/>
        </p:nvSpPr>
        <p:spPr bwMode="auto">
          <a:xfrm flipV="1">
            <a:off x="6661150" y="2917825"/>
            <a:ext cx="361950" cy="3921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Certification Path Validation</a:t>
            </a:r>
          </a:p>
        </p:txBody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5189" y="1180979"/>
            <a:ext cx="8251825" cy="52324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2400" dirty="0"/>
              <a:t>Verify the digital signature of each certificate</a:t>
            </a:r>
          </a:p>
          <a:p>
            <a:pPr>
              <a:lnSpc>
                <a:spcPct val="125000"/>
              </a:lnSpc>
            </a:pPr>
            <a:r>
              <a:rPr lang="en-US" sz="2400" dirty="0"/>
              <a:t>Check that the subject of each certificate is correct</a:t>
            </a:r>
          </a:p>
          <a:p>
            <a:pPr>
              <a:lnSpc>
                <a:spcPct val="125000"/>
              </a:lnSpc>
            </a:pPr>
            <a:r>
              <a:rPr lang="en-US" sz="2400" dirty="0"/>
              <a:t>Check validity periods</a:t>
            </a:r>
          </a:p>
          <a:p>
            <a:pPr>
              <a:lnSpc>
                <a:spcPct val="125000"/>
              </a:lnSpc>
            </a:pPr>
            <a:r>
              <a:rPr lang="en-US" sz="2400" dirty="0"/>
              <a:t>Make sure each certificate has not been revoked</a:t>
            </a:r>
          </a:p>
          <a:p>
            <a:pPr>
              <a:lnSpc>
                <a:spcPct val="125000"/>
              </a:lnSpc>
            </a:pPr>
            <a:r>
              <a:rPr lang="en-US" sz="2400" dirty="0"/>
              <a:t>Check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rgbClr val="3333CC"/>
                </a:solidFill>
              </a:rPr>
              <a:t>certificate policies</a:t>
            </a:r>
          </a:p>
          <a:p>
            <a:pPr>
              <a:lnSpc>
                <a:spcPct val="125000"/>
              </a:lnSpc>
            </a:pPr>
            <a:r>
              <a:rPr lang="en-US" sz="2400" dirty="0"/>
              <a:t>Check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rgbClr val="3333CC"/>
                </a:solidFill>
              </a:rPr>
              <a:t>name </a:t>
            </a:r>
            <a:r>
              <a:rPr lang="en-US" sz="2400" dirty="0" smtClean="0">
                <a:solidFill>
                  <a:srgbClr val="3333CC"/>
                </a:solidFill>
              </a:rPr>
              <a:t>constraints </a:t>
            </a:r>
            <a:r>
              <a:rPr lang="en-US" sz="2000" dirty="0" smtClean="0"/>
              <a:t>(namely restrictions imposed by one CA on certificates issued by a CA </a:t>
            </a:r>
            <a:r>
              <a:rPr lang="en-US" sz="2000" dirty="0" smtClean="0"/>
              <a:t>whose certificate it has signed)</a:t>
            </a:r>
            <a:endParaRPr lang="en-US" sz="2000" dirty="0"/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3333CC"/>
                </a:solidFill>
              </a:rPr>
              <a:t>This entire process has to be conducted securely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00088" y="0"/>
            <a:ext cx="8237537" cy="693738"/>
          </a:xfrm>
        </p:spPr>
        <p:txBody>
          <a:bodyPr/>
          <a:lstStyle/>
          <a:p>
            <a:r>
              <a:rPr lang="en-US"/>
              <a:t>Certificate Management Protocols</a:t>
            </a:r>
          </a:p>
        </p:txBody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058863"/>
            <a:ext cx="8001000" cy="5105400"/>
          </a:xfrm>
        </p:spPr>
        <p:txBody>
          <a:bodyPr/>
          <a:lstStyle/>
          <a:p>
            <a:r>
              <a:rPr lang="en-US" dirty="0"/>
              <a:t>Many suppliers of PKI products and many applications relying on PKI</a:t>
            </a:r>
          </a:p>
          <a:p>
            <a:r>
              <a:rPr lang="en-US" dirty="0">
                <a:solidFill>
                  <a:srgbClr val="3333CC"/>
                </a:solidFill>
              </a:rPr>
              <a:t>Need for standards that provide for interoperability across multiple PKI products and applications</a:t>
            </a:r>
            <a:r>
              <a:rPr lang="en-US" dirty="0"/>
              <a:t>, e.g.</a:t>
            </a:r>
          </a:p>
          <a:p>
            <a:pPr lvl="1"/>
            <a:r>
              <a:rPr lang="en-US" dirty="0"/>
              <a:t>Message to request issuance of a certificate from a CA</a:t>
            </a:r>
          </a:p>
          <a:p>
            <a:pPr lvl="1"/>
            <a:r>
              <a:rPr lang="en-US" dirty="0"/>
              <a:t>Message to deliver </a:t>
            </a:r>
            <a:r>
              <a:rPr lang="en-US" dirty="0" smtClean="0"/>
              <a:t>certificates</a:t>
            </a:r>
          </a:p>
          <a:p>
            <a:r>
              <a:rPr lang="en-US" dirty="0" smtClean="0"/>
              <a:t>Unfortunately, this space remains fragmented – </a:t>
            </a:r>
            <a:r>
              <a:rPr lang="en-US" b="1" dirty="0" smtClean="0"/>
              <a:t>lack of interoperability</a:t>
            </a:r>
            <a:endParaRPr lang="en-US" b="1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Minimal Disclosure Certificates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/>
              <a:t>Personal certificates with a lot of info represent a potential threat to user privacy</a:t>
            </a:r>
          </a:p>
          <a:p>
            <a:pPr lvl="1">
              <a:lnSpc>
                <a:spcPct val="120000"/>
              </a:lnSpc>
            </a:pPr>
            <a:r>
              <a:rPr lang="en-US" sz="2200"/>
              <a:t>Multipurpose certificates</a:t>
            </a:r>
          </a:p>
          <a:p>
            <a:pPr>
              <a:lnSpc>
                <a:spcPct val="120000"/>
              </a:lnSpc>
            </a:pPr>
            <a:r>
              <a:rPr lang="en-US" sz="2400"/>
              <a:t>Alternative: many single-purpose certificates</a:t>
            </a:r>
          </a:p>
          <a:p>
            <a:pPr lvl="1">
              <a:lnSpc>
                <a:spcPct val="120000"/>
              </a:lnSpc>
            </a:pPr>
            <a:r>
              <a:rPr lang="en-US" sz="2200"/>
              <a:t>Difficult – e.g. certificates could be passed around if they didn’t include their user’s name</a:t>
            </a:r>
          </a:p>
          <a:p>
            <a:pPr lvl="2">
              <a:lnSpc>
                <a:spcPct val="120000"/>
              </a:lnSpc>
            </a:pPr>
            <a:r>
              <a:rPr lang="en-US" sz="2100"/>
              <a:t>e.g. “This person is over 21”</a:t>
            </a:r>
          </a:p>
          <a:p>
            <a:pPr>
              <a:lnSpc>
                <a:spcPct val="120000"/>
              </a:lnSpc>
            </a:pPr>
            <a:r>
              <a:rPr lang="en-US" sz="2400"/>
              <a:t>Possible solution: </a:t>
            </a:r>
            <a:r>
              <a:rPr lang="en-US" sz="2400">
                <a:solidFill>
                  <a:srgbClr val="3333CC"/>
                </a:solidFill>
              </a:rPr>
              <a:t>minimal disclosure certificates</a:t>
            </a:r>
          </a:p>
          <a:p>
            <a:pPr lvl="1">
              <a:lnSpc>
                <a:spcPct val="120000"/>
              </a:lnSpc>
            </a:pPr>
            <a:r>
              <a:rPr lang="en-US" sz="2200">
                <a:solidFill>
                  <a:srgbClr val="3333CC"/>
                </a:solidFill>
              </a:rPr>
              <a:t>Selectively disclose just what is needed with the same certificate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Decentralized Trust Mgmt: Complexity of PKI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938" y="957263"/>
            <a:ext cx="8001000" cy="4875212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Steps involved in processing a request to access an application by a certificate holder: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/>
              <a:t>Obtain requester certificate, verify signatures on </a:t>
            </a:r>
            <a:r>
              <a:rPr lang="en-US" sz="2000" dirty="0" err="1"/>
              <a:t>certif</a:t>
            </a:r>
            <a:r>
              <a:rPr lang="en-US" sz="2000" dirty="0"/>
              <a:t> and </a:t>
            </a:r>
            <a:r>
              <a:rPr lang="en-US" sz="2000" dirty="0" err="1"/>
              <a:t>applic</a:t>
            </a:r>
            <a:r>
              <a:rPr lang="en-US" sz="2000" dirty="0"/>
              <a:t> request, determine public key of original signer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/>
              <a:t>Check that certificates are unrevoked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/>
              <a:t>Look for trust path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/>
              <a:t>Extract names from certificates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/>
              <a:t>Lookup names in DB to </a:t>
            </a:r>
            <a:r>
              <a:rPr lang="en-US" sz="2000" dirty="0">
                <a:solidFill>
                  <a:srgbClr val="3333CC"/>
                </a:solidFill>
              </a:rPr>
              <a:t>check if allowed to perform requested action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/>
              <a:t>Determine </a:t>
            </a:r>
            <a:r>
              <a:rPr lang="en-US" sz="2000" dirty="0">
                <a:solidFill>
                  <a:srgbClr val="3333CC"/>
                </a:solidFill>
              </a:rPr>
              <a:t>whether action is legal based on names and chain of policies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/>
              <a:t>Execute requested action – if everything is OK</a:t>
            </a:r>
          </a:p>
        </p:txBody>
      </p:sp>
      <p:sp>
        <p:nvSpPr>
          <p:cNvPr id="940036" name="Text Box 4"/>
          <p:cNvSpPr txBox="1">
            <a:spLocks noChangeArrowheads="1"/>
          </p:cNvSpPr>
          <p:nvPr/>
        </p:nvSpPr>
        <p:spPr bwMode="auto">
          <a:xfrm>
            <a:off x="204788" y="5681663"/>
            <a:ext cx="8632825" cy="1176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u="sng">
                <a:solidFill>
                  <a:schemeClr val="accent2"/>
                </a:solidFill>
              </a:rPr>
              <a:t>Observation</a:t>
            </a:r>
            <a:r>
              <a:rPr lang="en-US">
                <a:solidFill>
                  <a:schemeClr val="accent2"/>
                </a:solidFill>
              </a:rPr>
              <a:t>: Steps 5 and 6 are application-specific: PKI does not explicitly help with this</a:t>
            </a:r>
          </a:p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40037" name="AutoShape 5"/>
          <p:cNvSpPr>
            <a:spLocks/>
          </p:cNvSpPr>
          <p:nvPr/>
        </p:nvSpPr>
        <p:spPr bwMode="auto">
          <a:xfrm>
            <a:off x="8447088" y="3802063"/>
            <a:ext cx="190500" cy="1495425"/>
          </a:xfrm>
          <a:prstGeom prst="rightBrace">
            <a:avLst>
              <a:gd name="adj1" fmla="val 65417"/>
              <a:gd name="adj2" fmla="val 50000"/>
            </a:avLst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4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4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4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4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4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4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40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40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40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40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5" grpId="0" build="p"/>
      <p:bldP spid="940036" grpId="0"/>
      <p:bldP spid="9400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/>
          <a:lstStyle/>
          <a:p>
            <a:r>
              <a:rPr lang="en-US" sz="2600"/>
              <a:t>Decentralized Trust Mgmt: A More </a:t>
            </a:r>
            <a:r>
              <a:rPr lang="en-US" sz="2600" b="1"/>
              <a:t>Direct</a:t>
            </a:r>
            <a:r>
              <a:rPr lang="en-US" sz="2600"/>
              <a:t> Approach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914400"/>
            <a:ext cx="8072437" cy="5943600"/>
          </a:xfrm>
        </p:spPr>
        <p:txBody>
          <a:bodyPr/>
          <a:lstStyle/>
          <a:p>
            <a:pPr marL="533400" indent="-533400"/>
            <a:r>
              <a:rPr lang="en-US" sz="2000" dirty="0"/>
              <a:t>Use </a:t>
            </a:r>
            <a:r>
              <a:rPr lang="en-US" sz="2000" dirty="0">
                <a:solidFill>
                  <a:srgbClr val="3333CC"/>
                </a:solidFill>
              </a:rPr>
              <a:t>local trust management engines</a:t>
            </a:r>
            <a:r>
              <a:rPr lang="en-US" sz="2000" dirty="0"/>
              <a:t> that can evaluate requests based on:</a:t>
            </a:r>
          </a:p>
          <a:p>
            <a:pPr marL="966788" lvl="1" indent="-495300"/>
            <a:r>
              <a:rPr lang="en-US" sz="2000" dirty="0">
                <a:solidFill>
                  <a:srgbClr val="3333CC"/>
                </a:solidFill>
              </a:rPr>
              <a:t>Certificates and description of local policy – </a:t>
            </a:r>
            <a:r>
              <a:rPr lang="en-US" sz="2000" b="1" dirty="0">
                <a:solidFill>
                  <a:srgbClr val="3333CC"/>
                </a:solidFill>
              </a:rPr>
              <a:t>both expressed in the same language</a:t>
            </a:r>
          </a:p>
          <a:p>
            <a:pPr marL="533400" indent="-533400"/>
            <a:r>
              <a:rPr lang="en-US" sz="2000" u="sng" dirty="0"/>
              <a:t>Simplified process</a:t>
            </a:r>
            <a:r>
              <a:rPr lang="en-US" sz="2000" dirty="0"/>
              <a:t>: </a:t>
            </a:r>
          </a:p>
          <a:p>
            <a:pPr marL="966788" lvl="1" indent="-495300">
              <a:buFont typeface="Wingdings" pitchFamily="2" charset="2"/>
              <a:buAutoNum type="arabicPeriod"/>
            </a:pPr>
            <a:r>
              <a:rPr lang="en-US" sz="2000" dirty="0"/>
              <a:t>Obtain certificates, verify signatures on </a:t>
            </a:r>
            <a:r>
              <a:rPr lang="en-US" sz="2000" dirty="0" err="1"/>
              <a:t>certif</a:t>
            </a:r>
            <a:r>
              <a:rPr lang="en-US" sz="2000" dirty="0"/>
              <a:t> and </a:t>
            </a:r>
            <a:r>
              <a:rPr lang="en-US" sz="2000" dirty="0" err="1"/>
              <a:t>applic</a:t>
            </a:r>
            <a:r>
              <a:rPr lang="en-US" sz="2000" dirty="0"/>
              <a:t> request, determine public key of original signer</a:t>
            </a:r>
          </a:p>
          <a:p>
            <a:pPr marL="966788" lvl="1" indent="-495300">
              <a:buFont typeface="Wingdings" pitchFamily="2" charset="2"/>
              <a:buAutoNum type="arabicPeriod"/>
            </a:pPr>
            <a:r>
              <a:rPr lang="en-US" sz="2000" dirty="0"/>
              <a:t>Check that certificates are unrevoked</a:t>
            </a:r>
          </a:p>
          <a:p>
            <a:pPr marL="966788" lvl="1" indent="-495300">
              <a:buFont typeface="Wingdings" pitchFamily="2" charset="2"/>
              <a:buAutoNum type="arabicPeriod"/>
            </a:pPr>
            <a:r>
              <a:rPr lang="en-US" sz="2000" b="1" dirty="0">
                <a:solidFill>
                  <a:srgbClr val="3333CC"/>
                </a:solidFill>
              </a:rPr>
              <a:t>Submit request, certificates and description of local policy to local “trust management engine</a:t>
            </a:r>
            <a:r>
              <a:rPr lang="en-US" sz="2000" dirty="0">
                <a:solidFill>
                  <a:srgbClr val="3333CC"/>
                </a:solidFill>
              </a:rPr>
              <a:t>”</a:t>
            </a:r>
          </a:p>
          <a:p>
            <a:pPr marL="966788" lvl="1" indent="-495300">
              <a:buFont typeface="Wingdings" pitchFamily="2" charset="2"/>
              <a:buAutoNum type="arabicPeriod"/>
            </a:pPr>
            <a:r>
              <a:rPr lang="en-US" sz="2000" dirty="0"/>
              <a:t>Proceed if approved</a:t>
            </a:r>
          </a:p>
          <a:p>
            <a:pPr marL="533400" indent="-533400"/>
            <a:r>
              <a:rPr lang="en-US" sz="2000" dirty="0">
                <a:solidFill>
                  <a:schemeClr val="accent2"/>
                </a:solidFill>
              </a:rPr>
              <a:t>Moving away from credentials that bind identities to keys</a:t>
            </a:r>
          </a:p>
          <a:p>
            <a:pPr marL="533400" indent="-533400"/>
            <a:r>
              <a:rPr lang="en-US" sz="2000" b="1" dirty="0"/>
              <a:t>Instead credentials are </a:t>
            </a:r>
            <a:r>
              <a:rPr lang="en-US" sz="2000" b="1" dirty="0">
                <a:solidFill>
                  <a:schemeClr val="accent2"/>
                </a:solidFill>
              </a:rPr>
              <a:t>directly used to prove that one is authorized to use a service</a:t>
            </a:r>
          </a:p>
          <a:p>
            <a:pPr marL="533400" indent="-533400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4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4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4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Decentralized Trust Management</a:t>
            </a:r>
          </a:p>
        </p:txBody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914400"/>
            <a:ext cx="8393112" cy="56276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Formulating </a:t>
            </a:r>
            <a:r>
              <a:rPr lang="en-US" sz="2400" b="1">
                <a:solidFill>
                  <a:srgbClr val="3333CC"/>
                </a:solidFill>
              </a:rPr>
              <a:t>security policies</a:t>
            </a:r>
            <a:r>
              <a:rPr lang="en-US" sz="2400"/>
              <a:t> and </a:t>
            </a:r>
            <a:r>
              <a:rPr lang="en-US" sz="2400" b="1">
                <a:solidFill>
                  <a:srgbClr val="3333CC"/>
                </a:solidFill>
              </a:rPr>
              <a:t>security credentials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3333CC"/>
                </a:solidFill>
              </a:rPr>
              <a:t>Determining whether particular sets of credentials meet relevant policies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3333CC"/>
                </a:solidFill>
              </a:rPr>
              <a:t>Deferring/Delegating</a:t>
            </a:r>
            <a:r>
              <a:rPr lang="en-US" sz="2400"/>
              <a:t> trust to third parties</a:t>
            </a:r>
          </a:p>
          <a:p>
            <a:pPr>
              <a:lnSpc>
                <a:spcPct val="90000"/>
              </a:lnSpc>
            </a:pPr>
            <a:r>
              <a:rPr lang="en-US" sz="2400"/>
              <a:t>Motivation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PKI and PGP only address a narrow subset of the above  - mainly with a view towards </a:t>
            </a:r>
            <a:r>
              <a:rPr lang="en-US" sz="2200">
                <a:solidFill>
                  <a:srgbClr val="3333CC"/>
                </a:solidFill>
              </a:rPr>
              <a:t>authentication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Decentralized Trust Mgmt</a:t>
            </a:r>
            <a:r>
              <a:rPr lang="en-US" sz="2200">
                <a:solidFill>
                  <a:srgbClr val="3333CC"/>
                </a:solidFill>
              </a:rPr>
              <a:t>: </a:t>
            </a:r>
            <a:r>
              <a:rPr lang="en-US" sz="2200"/>
              <a:t>Solve this problem generally –</a:t>
            </a:r>
            <a:r>
              <a:rPr lang="en-US" sz="2200">
                <a:solidFill>
                  <a:srgbClr val="3333CC"/>
                </a:solidFill>
              </a:rPr>
              <a:t> application-independent solutions</a:t>
            </a:r>
          </a:p>
          <a:p>
            <a:pPr>
              <a:lnSpc>
                <a:spcPct val="90000"/>
              </a:lnSpc>
            </a:pPr>
            <a:r>
              <a:rPr lang="en-US" sz="2400" u="sng"/>
              <a:t>History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Early work in 1995: Blaze &amp; Feigenbaum </a:t>
            </a:r>
          </a:p>
          <a:p>
            <a:pPr lvl="2">
              <a:lnSpc>
                <a:spcPct val="90000"/>
              </a:lnSpc>
            </a:pPr>
            <a:r>
              <a:rPr lang="en-US" sz="2100"/>
              <a:t>PolicyMaker and later KeyNote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Term coined in 1996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Motivating Example – Electronic Banking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914400"/>
            <a:ext cx="8001000" cy="53514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A bank requires that loans of $1M or less be </a:t>
            </a:r>
            <a:r>
              <a:rPr lang="en-US">
                <a:solidFill>
                  <a:srgbClr val="3333CC"/>
                </a:solidFill>
              </a:rPr>
              <a:t>approved by at least </a:t>
            </a:r>
            <a:r>
              <a:rPr lang="en-US" i="1">
                <a:solidFill>
                  <a:srgbClr val="3333CC"/>
                </a:solidFill>
              </a:rPr>
              <a:t>k</a:t>
            </a:r>
            <a:r>
              <a:rPr lang="en-US">
                <a:solidFill>
                  <a:srgbClr val="3333CC"/>
                </a:solidFill>
              </a:rPr>
              <a:t> bank officers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CC"/>
                </a:solidFill>
              </a:rPr>
              <a:t>Issue credentials</a:t>
            </a:r>
            <a:r>
              <a:rPr lang="en-US"/>
              <a:t> that allow bank employees to prove that they can be counted as 1 out of k approvers</a:t>
            </a:r>
          </a:p>
          <a:p>
            <a:pPr>
              <a:lnSpc>
                <a:spcPct val="100000"/>
              </a:lnSpc>
            </a:pPr>
            <a:r>
              <a:rPr lang="en-US"/>
              <a:t>Bank has to be able to specify who can issue these credentials (</a:t>
            </a:r>
            <a:r>
              <a:rPr lang="en-US">
                <a:solidFill>
                  <a:srgbClr val="3333CC"/>
                </a:solidFill>
              </a:rPr>
              <a:t>trust relationship/delegation</a:t>
            </a:r>
            <a:r>
              <a:rPr lang="en-US"/>
              <a:t>) – e.g. Human Resources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CC"/>
                </a:solidFill>
              </a:rPr>
              <a:t>“Role-Based Access Control” (RBAC)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Principles</a:t>
            </a:r>
          </a:p>
        </p:txBody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914400"/>
            <a:ext cx="8001000" cy="5613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u="sng">
                <a:solidFill>
                  <a:schemeClr val="accent2"/>
                </a:solidFill>
              </a:rPr>
              <a:t>Unified Mechanism</a:t>
            </a:r>
            <a:r>
              <a:rPr lang="en-US" sz="2000">
                <a:solidFill>
                  <a:schemeClr val="accent2"/>
                </a:solidFill>
              </a:rPr>
              <a:t>:</a:t>
            </a:r>
            <a:r>
              <a:rPr lang="en-US" sz="2000"/>
              <a:t> Common “safe” language for describing </a:t>
            </a:r>
            <a:r>
              <a:rPr lang="en-US" sz="2000">
                <a:solidFill>
                  <a:srgbClr val="3333CC"/>
                </a:solidFill>
              </a:rPr>
              <a:t>policies, credentials and relationships</a:t>
            </a:r>
          </a:p>
          <a:p>
            <a:pPr lvl="1">
              <a:lnSpc>
                <a:spcPct val="100000"/>
              </a:lnSpc>
            </a:pPr>
            <a:r>
              <a:rPr lang="en-US" sz="2000"/>
              <a:t>Objective: handle security in a comprehensive, consistent and transparent manner</a:t>
            </a:r>
          </a:p>
          <a:p>
            <a:pPr>
              <a:lnSpc>
                <a:spcPct val="100000"/>
              </a:lnSpc>
            </a:pPr>
            <a:r>
              <a:rPr lang="en-US" sz="2000" u="sng">
                <a:solidFill>
                  <a:schemeClr val="accent2"/>
                </a:solidFill>
              </a:rPr>
              <a:t>Flexibility</a:t>
            </a:r>
            <a:r>
              <a:rPr lang="en-US" sz="2000">
                <a:solidFill>
                  <a:schemeClr val="accent2"/>
                </a:solidFill>
              </a:rPr>
              <a:t>:</a:t>
            </a:r>
            <a:r>
              <a:rPr lang="en-US" sz="2000"/>
              <a:t> Expressively rich enough to support </a:t>
            </a:r>
            <a:r>
              <a:rPr lang="en-US" sz="2000">
                <a:solidFill>
                  <a:srgbClr val="3333CC"/>
                </a:solidFill>
              </a:rPr>
              <a:t>complex trust relationships</a:t>
            </a:r>
          </a:p>
          <a:p>
            <a:pPr lvl="1">
              <a:lnSpc>
                <a:spcPct val="100000"/>
              </a:lnSpc>
            </a:pPr>
            <a:r>
              <a:rPr lang="en-US" sz="2000">
                <a:solidFill>
                  <a:srgbClr val="3333CC"/>
                </a:solidFill>
              </a:rPr>
              <a:t>e.g. conditions for being allowed to issue certain types of credentials</a:t>
            </a:r>
          </a:p>
          <a:p>
            <a:pPr>
              <a:lnSpc>
                <a:spcPct val="100000"/>
              </a:lnSpc>
            </a:pPr>
            <a:r>
              <a:rPr lang="en-US" sz="2000" u="sng">
                <a:solidFill>
                  <a:schemeClr val="accent2"/>
                </a:solidFill>
              </a:rPr>
              <a:t>Locality of Control</a:t>
            </a:r>
            <a:r>
              <a:rPr lang="en-US" sz="2000">
                <a:solidFill>
                  <a:schemeClr val="accent2"/>
                </a:solidFill>
              </a:rPr>
              <a:t>: </a:t>
            </a:r>
            <a:r>
              <a:rPr lang="en-US" sz="2000">
                <a:solidFill>
                  <a:srgbClr val="3333CC"/>
                </a:solidFill>
              </a:rPr>
              <a:t>Each party decides</a:t>
            </a:r>
            <a:r>
              <a:rPr lang="en-US" sz="2000"/>
              <a:t> which credentials to accept and who to trust</a:t>
            </a:r>
          </a:p>
          <a:p>
            <a:pPr lvl="1">
              <a:lnSpc>
                <a:spcPct val="100000"/>
              </a:lnSpc>
            </a:pPr>
            <a:r>
              <a:rPr lang="en-US" sz="2000"/>
              <a:t>No monolithic hierarchy of CAs</a:t>
            </a:r>
          </a:p>
          <a:p>
            <a:pPr>
              <a:lnSpc>
                <a:spcPct val="100000"/>
              </a:lnSpc>
            </a:pPr>
            <a:r>
              <a:rPr lang="en-US" sz="2000" u="sng">
                <a:solidFill>
                  <a:schemeClr val="accent2"/>
                </a:solidFill>
              </a:rPr>
              <a:t>Separation of Mechanism from Policy</a:t>
            </a:r>
            <a:r>
              <a:rPr lang="en-US" sz="2000"/>
              <a:t>: Mechanism for verifying credentials does not depend on the credentials themselves or the semantics of the applications that use them – </a:t>
            </a:r>
            <a:r>
              <a:rPr lang="en-US" sz="2000">
                <a:solidFill>
                  <a:srgbClr val="3333CC"/>
                </a:solidFill>
              </a:rPr>
              <a:t>language is “orthogonal” </a:t>
            </a:r>
          </a:p>
          <a:p>
            <a:pPr>
              <a:lnSpc>
                <a:spcPct val="10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3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3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3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3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3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3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3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3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Practical Info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6888" y="863600"/>
            <a:ext cx="8467725" cy="59944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Team Project Proposals: due by 5pm today</a:t>
            </a:r>
          </a:p>
          <a:p>
            <a:pPr eaLnBrk="1" hangingPunct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Project presentations: now finalized &amp; updated syllabi available on BB</a:t>
            </a:r>
          </a:p>
          <a:p>
            <a:pPr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Homework Assignment #1 due by Sept 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Distributed/Decentralized Policies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914400"/>
            <a:ext cx="8577262" cy="5105400"/>
          </a:xfrm>
        </p:spPr>
        <p:txBody>
          <a:bodyPr/>
          <a:lstStyle/>
          <a:p>
            <a:r>
              <a:rPr lang="en-US" sz="2400"/>
              <a:t>In a simplistic world, all policies would be in one place and specified by a single entity</a:t>
            </a:r>
          </a:p>
          <a:p>
            <a:r>
              <a:rPr lang="en-US" sz="2400"/>
              <a:t>More often, different parts of a policy come from different places</a:t>
            </a:r>
          </a:p>
          <a:p>
            <a:pPr lvl="1"/>
            <a:r>
              <a:rPr lang="en-US" sz="2200">
                <a:solidFill>
                  <a:srgbClr val="3333CC"/>
                </a:solidFill>
              </a:rPr>
              <a:t>Delegation of authorization</a:t>
            </a:r>
          </a:p>
          <a:p>
            <a:pPr lvl="2"/>
            <a:r>
              <a:rPr lang="en-US" sz="2100"/>
              <a:t>e.g. CMU allows me to decide who enters my office</a:t>
            </a:r>
          </a:p>
          <a:p>
            <a:pPr lvl="1"/>
            <a:r>
              <a:rPr lang="en-US" sz="2200">
                <a:solidFill>
                  <a:srgbClr val="3333CC"/>
                </a:solidFill>
              </a:rPr>
              <a:t>Different administrators for different services</a:t>
            </a:r>
          </a:p>
          <a:p>
            <a:pPr lvl="2"/>
            <a:r>
              <a:rPr lang="en-US" sz="2100"/>
              <a:t>Meeting room reservation, projector reservation</a:t>
            </a:r>
          </a:p>
          <a:p>
            <a:pPr lvl="1"/>
            <a:r>
              <a:rPr lang="en-US" sz="2200">
                <a:solidFill>
                  <a:srgbClr val="3333CC"/>
                </a:solidFill>
              </a:rPr>
              <a:t>Multiple requirements for access</a:t>
            </a:r>
            <a:r>
              <a:rPr lang="en-US" sz="2200"/>
              <a:t> </a:t>
            </a:r>
          </a:p>
          <a:p>
            <a:pPr lvl="2"/>
            <a:r>
              <a:rPr lang="en-US" sz="2100"/>
              <a:t>e.g. valid credit card &amp; driver’s license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e</a:t>
            </a:r>
            <a:r>
              <a:rPr lang="en-US" sz="2600" b="1"/>
              <a:t>X</a:t>
            </a:r>
            <a:r>
              <a:rPr lang="en-US" sz="2600"/>
              <a:t>tensible </a:t>
            </a:r>
            <a:r>
              <a:rPr lang="en-US" sz="2600" b="1"/>
              <a:t>A</a:t>
            </a:r>
            <a:r>
              <a:rPr lang="en-US" sz="2600"/>
              <a:t>ccess </a:t>
            </a:r>
            <a:r>
              <a:rPr lang="en-US" sz="2600" b="1"/>
              <a:t>C</a:t>
            </a:r>
            <a:r>
              <a:rPr lang="en-US" sz="2600"/>
              <a:t>ontrol </a:t>
            </a:r>
            <a:r>
              <a:rPr lang="en-US" sz="2600" b="1"/>
              <a:t>M</a:t>
            </a:r>
            <a:r>
              <a:rPr lang="en-US" sz="2600"/>
              <a:t>arkup </a:t>
            </a:r>
            <a:r>
              <a:rPr lang="en-US" sz="2600" b="1"/>
              <a:t>L</a:t>
            </a:r>
            <a:r>
              <a:rPr lang="en-US" sz="2600"/>
              <a:t>anguage</a:t>
            </a:r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914400"/>
            <a:ext cx="7696200" cy="4837113"/>
          </a:xfrm>
        </p:spPr>
        <p:txBody>
          <a:bodyPr/>
          <a:lstStyle/>
          <a:p>
            <a:r>
              <a:rPr lang="en-US"/>
              <a:t>XACML – XML-based standard developed by OASIS (1</a:t>
            </a:r>
            <a:r>
              <a:rPr lang="en-US" baseline="30000"/>
              <a:t>st</a:t>
            </a:r>
            <a:r>
              <a:rPr lang="en-US"/>
              <a:t> version in 2003)</a:t>
            </a:r>
          </a:p>
          <a:p>
            <a:r>
              <a:rPr lang="en-US"/>
              <a:t>Policy language and architecture for secure access to enterprise resources by employees, partners and customers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XACML – Data Flow Model</a:t>
            </a:r>
          </a:p>
        </p:txBody>
      </p:sp>
      <p:pic>
        <p:nvPicPr>
          <p:cNvPr id="959492" name="Picture 4"/>
          <p:cNvPicPr>
            <a:picLocks noChangeAspect="1" noChangeArrowheads="1"/>
          </p:cNvPicPr>
          <p:nvPr/>
        </p:nvPicPr>
        <p:blipFill>
          <a:blip r:embed="rId2" cstate="print"/>
          <a:srcRect l="19376" t="20000" r="37361" b="12889"/>
          <a:stretch>
            <a:fillRect/>
          </a:stretch>
        </p:blipFill>
        <p:spPr bwMode="auto">
          <a:xfrm>
            <a:off x="714375" y="857250"/>
            <a:ext cx="5934075" cy="5753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Scenario 1 (inspired by Grey)</a:t>
            </a:r>
          </a:p>
        </p:txBody>
      </p:sp>
      <p:pic>
        <p:nvPicPr>
          <p:cNvPr id="945159" name="Picture 7" descr="MCj0396258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0688" y="2528888"/>
            <a:ext cx="1728787" cy="1785937"/>
          </a:xfrm>
          <a:prstGeom prst="rect">
            <a:avLst/>
          </a:prstGeom>
          <a:noFill/>
        </p:spPr>
      </p:pic>
      <p:sp>
        <p:nvSpPr>
          <p:cNvPr id="945160" name="Text Box 8"/>
          <p:cNvSpPr txBox="1">
            <a:spLocks noChangeArrowheads="1"/>
          </p:cNvSpPr>
          <p:nvPr/>
        </p:nvSpPr>
        <p:spPr bwMode="auto">
          <a:xfrm>
            <a:off x="5568950" y="1878013"/>
            <a:ext cx="16430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Alice’s door</a:t>
            </a:r>
          </a:p>
        </p:txBody>
      </p:sp>
      <p:pic>
        <p:nvPicPr>
          <p:cNvPr id="945163" name="Picture 11" descr="MCj023339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3963" y="2092325"/>
            <a:ext cx="911225" cy="1493838"/>
          </a:xfrm>
          <a:prstGeom prst="rect">
            <a:avLst/>
          </a:prstGeom>
          <a:noFill/>
        </p:spPr>
      </p:pic>
      <p:sp>
        <p:nvSpPr>
          <p:cNvPr id="945166" name="Text Box 14"/>
          <p:cNvSpPr txBox="1">
            <a:spLocks noChangeArrowheads="1"/>
          </p:cNvSpPr>
          <p:nvPr/>
        </p:nvSpPr>
        <p:spPr bwMode="auto">
          <a:xfrm>
            <a:off x="1344613" y="1558925"/>
            <a:ext cx="7794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945167" name="Line 15"/>
          <p:cNvSpPr>
            <a:spLocks noChangeShapeType="1"/>
          </p:cNvSpPr>
          <p:nvPr/>
        </p:nvSpPr>
        <p:spPr bwMode="auto">
          <a:xfrm>
            <a:off x="2379663" y="2932113"/>
            <a:ext cx="2903537" cy="479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346325" y="3425825"/>
            <a:ext cx="1847850" cy="909638"/>
            <a:chOff x="1213" y="2935"/>
            <a:chExt cx="1164" cy="573"/>
          </a:xfrm>
        </p:grpSpPr>
        <p:sp>
          <p:nvSpPr>
            <p:cNvPr id="945168" name="Text Box 16"/>
            <p:cNvSpPr txBox="1">
              <a:spLocks noChangeArrowheads="1"/>
            </p:cNvSpPr>
            <p:nvPr/>
          </p:nvSpPr>
          <p:spPr bwMode="auto">
            <a:xfrm>
              <a:off x="1221" y="2993"/>
              <a:ext cx="1084" cy="212"/>
            </a:xfrm>
            <a:prstGeom prst="rect">
              <a:avLst/>
            </a:prstGeom>
            <a:solidFill>
              <a:srgbClr val="FFFF66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/>
                <a:t>Open the Door</a:t>
              </a:r>
            </a:p>
          </p:txBody>
        </p:sp>
        <p:sp>
          <p:nvSpPr>
            <p:cNvPr id="945169" name="Rectangle 17"/>
            <p:cNvSpPr>
              <a:spLocks noChangeArrowheads="1"/>
            </p:cNvSpPr>
            <p:nvPr/>
          </p:nvSpPr>
          <p:spPr bwMode="auto">
            <a:xfrm>
              <a:off x="1216" y="2935"/>
              <a:ext cx="1161" cy="2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45170" name="Rectangle 18"/>
            <p:cNvSpPr>
              <a:spLocks noChangeArrowheads="1"/>
            </p:cNvSpPr>
            <p:nvPr/>
          </p:nvSpPr>
          <p:spPr bwMode="auto">
            <a:xfrm>
              <a:off x="1213" y="3224"/>
              <a:ext cx="1161" cy="2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45171" name="Text Box 19"/>
            <p:cNvSpPr txBox="1">
              <a:spLocks noChangeArrowheads="1"/>
            </p:cNvSpPr>
            <p:nvPr/>
          </p:nvSpPr>
          <p:spPr bwMode="auto">
            <a:xfrm>
              <a:off x="1258" y="3263"/>
              <a:ext cx="10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i="1"/>
                <a:t>Signed</a:t>
              </a:r>
              <a:r>
                <a:rPr lang="en-US" sz="1600"/>
                <a:t>: Alice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80" name="Rectangle 4"/>
          <p:cNvSpPr>
            <a:spLocks noChangeArrowheads="1"/>
          </p:cNvSpPr>
          <p:nvPr/>
        </p:nvSpPr>
        <p:spPr bwMode="auto">
          <a:xfrm>
            <a:off x="574675" y="1524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en-US" sz="3000">
                <a:solidFill>
                  <a:schemeClr val="tx2"/>
                </a:solidFill>
              </a:rPr>
              <a:t>Scenario 2 (inspired by Grey)</a:t>
            </a:r>
          </a:p>
        </p:txBody>
      </p:sp>
      <p:pic>
        <p:nvPicPr>
          <p:cNvPr id="946181" name="Picture 5" descr="MCj0396258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0688" y="2528888"/>
            <a:ext cx="1728787" cy="1785937"/>
          </a:xfrm>
          <a:prstGeom prst="rect">
            <a:avLst/>
          </a:prstGeom>
          <a:noFill/>
        </p:spPr>
      </p:pic>
      <p:sp>
        <p:nvSpPr>
          <p:cNvPr id="946182" name="Text Box 6"/>
          <p:cNvSpPr txBox="1">
            <a:spLocks noChangeArrowheads="1"/>
          </p:cNvSpPr>
          <p:nvPr/>
        </p:nvSpPr>
        <p:spPr bwMode="auto">
          <a:xfrm>
            <a:off x="5568950" y="1878013"/>
            <a:ext cx="16430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Alice’s door</a:t>
            </a:r>
          </a:p>
        </p:txBody>
      </p:sp>
      <p:pic>
        <p:nvPicPr>
          <p:cNvPr id="946183" name="Picture 7" descr="MCj023339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7913" y="1598613"/>
            <a:ext cx="911225" cy="1493837"/>
          </a:xfrm>
          <a:prstGeom prst="rect">
            <a:avLst/>
          </a:prstGeom>
          <a:noFill/>
        </p:spPr>
      </p:pic>
      <p:sp>
        <p:nvSpPr>
          <p:cNvPr id="946184" name="Text Box 8"/>
          <p:cNvSpPr txBox="1">
            <a:spLocks noChangeArrowheads="1"/>
          </p:cNvSpPr>
          <p:nvPr/>
        </p:nvSpPr>
        <p:spPr bwMode="auto">
          <a:xfrm>
            <a:off x="1127125" y="1211263"/>
            <a:ext cx="7794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Alice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736725" y="3221038"/>
            <a:ext cx="1847850" cy="1143000"/>
            <a:chOff x="1478" y="2011"/>
            <a:chExt cx="1164" cy="720"/>
          </a:xfrm>
        </p:grpSpPr>
        <p:sp>
          <p:nvSpPr>
            <p:cNvPr id="946187" name="Text Box 11"/>
            <p:cNvSpPr txBox="1">
              <a:spLocks noChangeArrowheads="1"/>
            </p:cNvSpPr>
            <p:nvPr/>
          </p:nvSpPr>
          <p:spPr bwMode="auto">
            <a:xfrm>
              <a:off x="1495" y="2024"/>
              <a:ext cx="1084" cy="366"/>
            </a:xfrm>
            <a:prstGeom prst="rect">
              <a:avLst/>
            </a:prstGeom>
            <a:solidFill>
              <a:srgbClr val="FFFF66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/>
                <a:t>Bob can open the door</a:t>
              </a:r>
            </a:p>
          </p:txBody>
        </p:sp>
        <p:sp>
          <p:nvSpPr>
            <p:cNvPr id="946188" name="Rectangle 12"/>
            <p:cNvSpPr>
              <a:spLocks noChangeArrowheads="1"/>
            </p:cNvSpPr>
            <p:nvPr/>
          </p:nvSpPr>
          <p:spPr bwMode="auto">
            <a:xfrm>
              <a:off x="1481" y="2011"/>
              <a:ext cx="1161" cy="43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46189" name="Rectangle 13"/>
            <p:cNvSpPr>
              <a:spLocks noChangeArrowheads="1"/>
            </p:cNvSpPr>
            <p:nvPr/>
          </p:nvSpPr>
          <p:spPr bwMode="auto">
            <a:xfrm>
              <a:off x="1478" y="2447"/>
              <a:ext cx="1161" cy="2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46190" name="Text Box 14"/>
            <p:cNvSpPr txBox="1">
              <a:spLocks noChangeArrowheads="1"/>
            </p:cNvSpPr>
            <p:nvPr/>
          </p:nvSpPr>
          <p:spPr bwMode="auto">
            <a:xfrm>
              <a:off x="1523" y="2486"/>
              <a:ext cx="10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i="1"/>
                <a:t>Signed</a:t>
              </a:r>
              <a:r>
                <a:rPr lang="en-US" sz="1600"/>
                <a:t>: Alice</a:t>
              </a:r>
            </a:p>
          </p:txBody>
        </p:sp>
      </p:grpSp>
      <p:sp>
        <p:nvSpPr>
          <p:cNvPr id="946191" name="Line 15"/>
          <p:cNvSpPr>
            <a:spLocks noChangeShapeType="1"/>
          </p:cNvSpPr>
          <p:nvPr/>
        </p:nvSpPr>
        <p:spPr bwMode="auto">
          <a:xfrm flipH="1">
            <a:off x="1203325" y="3163888"/>
            <a:ext cx="233363" cy="1566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946192" name="Picture 16" descr="MCj0233400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3725" y="4868863"/>
            <a:ext cx="863600" cy="1374775"/>
          </a:xfrm>
          <a:prstGeom prst="rect">
            <a:avLst/>
          </a:prstGeom>
          <a:noFill/>
        </p:spPr>
      </p:pic>
      <p:sp>
        <p:nvSpPr>
          <p:cNvPr id="946193" name="Text Box 17"/>
          <p:cNvSpPr txBox="1">
            <a:spLocks noChangeArrowheads="1"/>
          </p:cNvSpPr>
          <p:nvPr/>
        </p:nvSpPr>
        <p:spPr bwMode="auto">
          <a:xfrm>
            <a:off x="352425" y="4398963"/>
            <a:ext cx="6715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946195" name="Line 19"/>
          <p:cNvSpPr>
            <a:spLocks noChangeShapeType="1"/>
          </p:cNvSpPr>
          <p:nvPr/>
        </p:nvSpPr>
        <p:spPr bwMode="auto">
          <a:xfrm flipV="1">
            <a:off x="1611313" y="4208463"/>
            <a:ext cx="3773487" cy="1481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246438" y="5065713"/>
            <a:ext cx="1847850" cy="909637"/>
            <a:chOff x="1213" y="2935"/>
            <a:chExt cx="1164" cy="573"/>
          </a:xfrm>
        </p:grpSpPr>
        <p:sp>
          <p:nvSpPr>
            <p:cNvPr id="946197" name="Text Box 21"/>
            <p:cNvSpPr txBox="1">
              <a:spLocks noChangeArrowheads="1"/>
            </p:cNvSpPr>
            <p:nvPr/>
          </p:nvSpPr>
          <p:spPr bwMode="auto">
            <a:xfrm>
              <a:off x="1221" y="2993"/>
              <a:ext cx="1084" cy="212"/>
            </a:xfrm>
            <a:prstGeom prst="rect">
              <a:avLst/>
            </a:prstGeom>
            <a:solidFill>
              <a:srgbClr val="FFFF66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/>
                <a:t>Open the Door</a:t>
              </a:r>
            </a:p>
          </p:txBody>
        </p:sp>
        <p:sp>
          <p:nvSpPr>
            <p:cNvPr id="946198" name="Rectangle 22"/>
            <p:cNvSpPr>
              <a:spLocks noChangeArrowheads="1"/>
            </p:cNvSpPr>
            <p:nvPr/>
          </p:nvSpPr>
          <p:spPr bwMode="auto">
            <a:xfrm>
              <a:off x="1216" y="2935"/>
              <a:ext cx="1161" cy="2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46199" name="Rectangle 23"/>
            <p:cNvSpPr>
              <a:spLocks noChangeArrowheads="1"/>
            </p:cNvSpPr>
            <p:nvPr/>
          </p:nvSpPr>
          <p:spPr bwMode="auto">
            <a:xfrm>
              <a:off x="1213" y="3224"/>
              <a:ext cx="1161" cy="2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46200" name="Text Box 24"/>
            <p:cNvSpPr txBox="1">
              <a:spLocks noChangeArrowheads="1"/>
            </p:cNvSpPr>
            <p:nvPr/>
          </p:nvSpPr>
          <p:spPr bwMode="auto">
            <a:xfrm>
              <a:off x="1258" y="3263"/>
              <a:ext cx="10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i="1"/>
                <a:t>Signed</a:t>
              </a:r>
              <a:r>
                <a:rPr lang="en-US" sz="1600"/>
                <a:t>: Bob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5186363" y="5043488"/>
            <a:ext cx="1847850" cy="1143000"/>
            <a:chOff x="1478" y="2011"/>
            <a:chExt cx="1164" cy="720"/>
          </a:xfrm>
        </p:grpSpPr>
        <p:sp>
          <p:nvSpPr>
            <p:cNvPr id="946202" name="Text Box 26"/>
            <p:cNvSpPr txBox="1">
              <a:spLocks noChangeArrowheads="1"/>
            </p:cNvSpPr>
            <p:nvPr/>
          </p:nvSpPr>
          <p:spPr bwMode="auto">
            <a:xfrm>
              <a:off x="1495" y="2024"/>
              <a:ext cx="1084" cy="366"/>
            </a:xfrm>
            <a:prstGeom prst="rect">
              <a:avLst/>
            </a:prstGeom>
            <a:solidFill>
              <a:srgbClr val="FFFF66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/>
                <a:t>Bob can open the door</a:t>
              </a:r>
            </a:p>
          </p:txBody>
        </p:sp>
        <p:sp>
          <p:nvSpPr>
            <p:cNvPr id="946203" name="Rectangle 27"/>
            <p:cNvSpPr>
              <a:spLocks noChangeArrowheads="1"/>
            </p:cNvSpPr>
            <p:nvPr/>
          </p:nvSpPr>
          <p:spPr bwMode="auto">
            <a:xfrm>
              <a:off x="1481" y="2011"/>
              <a:ext cx="1161" cy="43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46204" name="Rectangle 28"/>
            <p:cNvSpPr>
              <a:spLocks noChangeArrowheads="1"/>
            </p:cNvSpPr>
            <p:nvPr/>
          </p:nvSpPr>
          <p:spPr bwMode="auto">
            <a:xfrm>
              <a:off x="1478" y="2447"/>
              <a:ext cx="1161" cy="2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46205" name="Text Box 29"/>
            <p:cNvSpPr txBox="1">
              <a:spLocks noChangeArrowheads="1"/>
            </p:cNvSpPr>
            <p:nvPr/>
          </p:nvSpPr>
          <p:spPr bwMode="auto">
            <a:xfrm>
              <a:off x="1523" y="2486"/>
              <a:ext cx="10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i="1"/>
                <a:t>Signed</a:t>
              </a:r>
              <a:r>
                <a:rPr lang="en-US" sz="1600"/>
                <a:t>: Alice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4" name="Rectangle 4"/>
          <p:cNvSpPr>
            <a:spLocks noChangeArrowheads="1"/>
          </p:cNvSpPr>
          <p:nvPr/>
        </p:nvSpPr>
        <p:spPr bwMode="auto">
          <a:xfrm>
            <a:off x="574675" y="1524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en-US" sz="3000">
                <a:solidFill>
                  <a:schemeClr val="tx2"/>
                </a:solidFill>
              </a:rPr>
              <a:t>Scenario 3 (inspired by Grey)</a:t>
            </a:r>
          </a:p>
        </p:txBody>
      </p:sp>
      <p:pic>
        <p:nvPicPr>
          <p:cNvPr id="947205" name="Picture 5" descr="MCj0396258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4013" y="2528888"/>
            <a:ext cx="1728787" cy="1785937"/>
          </a:xfrm>
          <a:prstGeom prst="rect">
            <a:avLst/>
          </a:prstGeom>
          <a:noFill/>
        </p:spPr>
      </p:pic>
      <p:sp>
        <p:nvSpPr>
          <p:cNvPr id="947206" name="Text Box 6"/>
          <p:cNvSpPr txBox="1">
            <a:spLocks noChangeArrowheads="1"/>
          </p:cNvSpPr>
          <p:nvPr/>
        </p:nvSpPr>
        <p:spPr bwMode="auto">
          <a:xfrm>
            <a:off x="6861175" y="1878013"/>
            <a:ext cx="16430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Alice’s door</a:t>
            </a:r>
          </a:p>
        </p:txBody>
      </p:sp>
      <p:pic>
        <p:nvPicPr>
          <p:cNvPr id="947207" name="Picture 7" descr="MCj023339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688" y="2455863"/>
            <a:ext cx="911225" cy="1493837"/>
          </a:xfrm>
          <a:prstGeom prst="rect">
            <a:avLst/>
          </a:prstGeom>
          <a:noFill/>
        </p:spPr>
      </p:pic>
      <p:sp>
        <p:nvSpPr>
          <p:cNvPr id="947208" name="Text Box 8"/>
          <p:cNvSpPr txBox="1">
            <a:spLocks noChangeArrowheads="1"/>
          </p:cNvSpPr>
          <p:nvPr/>
        </p:nvSpPr>
        <p:spPr bwMode="auto">
          <a:xfrm>
            <a:off x="227013" y="1820863"/>
            <a:ext cx="7794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Alice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52500" y="1144588"/>
            <a:ext cx="2238375" cy="1143000"/>
            <a:chOff x="1478" y="2011"/>
            <a:chExt cx="1164" cy="720"/>
          </a:xfrm>
        </p:grpSpPr>
        <p:sp>
          <p:nvSpPr>
            <p:cNvPr id="947210" name="Text Box 10"/>
            <p:cNvSpPr txBox="1">
              <a:spLocks noChangeArrowheads="1"/>
            </p:cNvSpPr>
            <p:nvPr/>
          </p:nvSpPr>
          <p:spPr bwMode="auto">
            <a:xfrm>
              <a:off x="1495" y="2024"/>
              <a:ext cx="1084" cy="366"/>
            </a:xfrm>
            <a:prstGeom prst="rect">
              <a:avLst/>
            </a:prstGeom>
            <a:solidFill>
              <a:srgbClr val="FFFF66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/>
                <a:t>Rachel is in charge of my door</a:t>
              </a:r>
            </a:p>
          </p:txBody>
        </p:sp>
        <p:sp>
          <p:nvSpPr>
            <p:cNvPr id="947211" name="Rectangle 11"/>
            <p:cNvSpPr>
              <a:spLocks noChangeArrowheads="1"/>
            </p:cNvSpPr>
            <p:nvPr/>
          </p:nvSpPr>
          <p:spPr bwMode="auto">
            <a:xfrm>
              <a:off x="1481" y="2011"/>
              <a:ext cx="1161" cy="43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47212" name="Rectangle 12"/>
            <p:cNvSpPr>
              <a:spLocks noChangeArrowheads="1"/>
            </p:cNvSpPr>
            <p:nvPr/>
          </p:nvSpPr>
          <p:spPr bwMode="auto">
            <a:xfrm>
              <a:off x="1478" y="2447"/>
              <a:ext cx="1161" cy="2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47213" name="Text Box 13"/>
            <p:cNvSpPr txBox="1">
              <a:spLocks noChangeArrowheads="1"/>
            </p:cNvSpPr>
            <p:nvPr/>
          </p:nvSpPr>
          <p:spPr bwMode="auto">
            <a:xfrm>
              <a:off x="1523" y="2486"/>
              <a:ext cx="10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i="1"/>
                <a:t>Signed</a:t>
              </a:r>
              <a:r>
                <a:rPr lang="en-US" sz="1600"/>
                <a:t>: Alice</a:t>
              </a:r>
            </a:p>
          </p:txBody>
        </p:sp>
      </p:grpSp>
      <p:pic>
        <p:nvPicPr>
          <p:cNvPr id="947215" name="Picture 15" descr="MCj0233400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3725" y="4868863"/>
            <a:ext cx="863600" cy="1374775"/>
          </a:xfrm>
          <a:prstGeom prst="rect">
            <a:avLst/>
          </a:prstGeom>
          <a:noFill/>
        </p:spPr>
      </p:pic>
      <p:sp>
        <p:nvSpPr>
          <p:cNvPr id="947216" name="Text Box 16"/>
          <p:cNvSpPr txBox="1">
            <a:spLocks noChangeArrowheads="1"/>
          </p:cNvSpPr>
          <p:nvPr/>
        </p:nvSpPr>
        <p:spPr bwMode="auto">
          <a:xfrm>
            <a:off x="352425" y="4398963"/>
            <a:ext cx="6715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947217" name="Line 17"/>
          <p:cNvSpPr>
            <a:spLocks noChangeShapeType="1"/>
          </p:cNvSpPr>
          <p:nvPr/>
        </p:nvSpPr>
        <p:spPr bwMode="auto">
          <a:xfrm flipV="1">
            <a:off x="1611313" y="3962400"/>
            <a:ext cx="5065712" cy="172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085975" y="5414963"/>
            <a:ext cx="1847850" cy="909637"/>
            <a:chOff x="1213" y="2935"/>
            <a:chExt cx="1164" cy="573"/>
          </a:xfrm>
        </p:grpSpPr>
        <p:sp>
          <p:nvSpPr>
            <p:cNvPr id="947219" name="Text Box 19"/>
            <p:cNvSpPr txBox="1">
              <a:spLocks noChangeArrowheads="1"/>
            </p:cNvSpPr>
            <p:nvPr/>
          </p:nvSpPr>
          <p:spPr bwMode="auto">
            <a:xfrm>
              <a:off x="1221" y="2993"/>
              <a:ext cx="1084" cy="212"/>
            </a:xfrm>
            <a:prstGeom prst="rect">
              <a:avLst/>
            </a:prstGeom>
            <a:solidFill>
              <a:srgbClr val="FFFF66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/>
                <a:t>Open the Door</a:t>
              </a:r>
            </a:p>
          </p:txBody>
        </p:sp>
        <p:sp>
          <p:nvSpPr>
            <p:cNvPr id="947220" name="Rectangle 20"/>
            <p:cNvSpPr>
              <a:spLocks noChangeArrowheads="1"/>
            </p:cNvSpPr>
            <p:nvPr/>
          </p:nvSpPr>
          <p:spPr bwMode="auto">
            <a:xfrm>
              <a:off x="1216" y="2935"/>
              <a:ext cx="1161" cy="2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47221" name="Rectangle 21"/>
            <p:cNvSpPr>
              <a:spLocks noChangeArrowheads="1"/>
            </p:cNvSpPr>
            <p:nvPr/>
          </p:nvSpPr>
          <p:spPr bwMode="auto">
            <a:xfrm>
              <a:off x="1213" y="3224"/>
              <a:ext cx="1161" cy="2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47222" name="Text Box 22"/>
            <p:cNvSpPr txBox="1">
              <a:spLocks noChangeArrowheads="1"/>
            </p:cNvSpPr>
            <p:nvPr/>
          </p:nvSpPr>
          <p:spPr bwMode="auto">
            <a:xfrm>
              <a:off x="1258" y="3263"/>
              <a:ext cx="10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i="1"/>
                <a:t>Signed</a:t>
              </a:r>
              <a:r>
                <a:rPr lang="en-US" sz="1600"/>
                <a:t>: Bob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4068763" y="5189538"/>
            <a:ext cx="2051050" cy="1143000"/>
            <a:chOff x="1478" y="2011"/>
            <a:chExt cx="1164" cy="720"/>
          </a:xfrm>
        </p:grpSpPr>
        <p:sp>
          <p:nvSpPr>
            <p:cNvPr id="947224" name="Text Box 24"/>
            <p:cNvSpPr txBox="1">
              <a:spLocks noChangeArrowheads="1"/>
            </p:cNvSpPr>
            <p:nvPr/>
          </p:nvSpPr>
          <p:spPr bwMode="auto">
            <a:xfrm>
              <a:off x="1495" y="2024"/>
              <a:ext cx="1084" cy="366"/>
            </a:xfrm>
            <a:prstGeom prst="rect">
              <a:avLst/>
            </a:prstGeom>
            <a:solidFill>
              <a:srgbClr val="FFFF66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/>
                <a:t>Bob can open the door</a:t>
              </a:r>
            </a:p>
          </p:txBody>
        </p:sp>
        <p:sp>
          <p:nvSpPr>
            <p:cNvPr id="947225" name="Rectangle 25"/>
            <p:cNvSpPr>
              <a:spLocks noChangeArrowheads="1"/>
            </p:cNvSpPr>
            <p:nvPr/>
          </p:nvSpPr>
          <p:spPr bwMode="auto">
            <a:xfrm>
              <a:off x="1481" y="2011"/>
              <a:ext cx="1161" cy="43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47226" name="Rectangle 26"/>
            <p:cNvSpPr>
              <a:spLocks noChangeArrowheads="1"/>
            </p:cNvSpPr>
            <p:nvPr/>
          </p:nvSpPr>
          <p:spPr bwMode="auto">
            <a:xfrm>
              <a:off x="1478" y="2447"/>
              <a:ext cx="1161" cy="2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47227" name="Text Box 27"/>
            <p:cNvSpPr txBox="1">
              <a:spLocks noChangeArrowheads="1"/>
            </p:cNvSpPr>
            <p:nvPr/>
          </p:nvSpPr>
          <p:spPr bwMode="auto">
            <a:xfrm>
              <a:off x="1523" y="2486"/>
              <a:ext cx="10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i="1"/>
                <a:t>Signed</a:t>
              </a:r>
              <a:r>
                <a:rPr lang="en-US" sz="1600"/>
                <a:t>: Rachel</a:t>
              </a:r>
            </a:p>
          </p:txBody>
        </p:sp>
      </p:grpSp>
      <p:sp>
        <p:nvSpPr>
          <p:cNvPr id="947229" name="Text Box 29"/>
          <p:cNvSpPr txBox="1">
            <a:spLocks noChangeArrowheads="1"/>
          </p:cNvSpPr>
          <p:nvPr/>
        </p:nvSpPr>
        <p:spPr bwMode="auto">
          <a:xfrm>
            <a:off x="3152775" y="1058863"/>
            <a:ext cx="10255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Rachel</a:t>
            </a:r>
          </a:p>
        </p:txBody>
      </p:sp>
      <p:sp>
        <p:nvSpPr>
          <p:cNvPr id="947230" name="Line 30"/>
          <p:cNvSpPr>
            <a:spLocks noChangeShapeType="1"/>
          </p:cNvSpPr>
          <p:nvPr/>
        </p:nvSpPr>
        <p:spPr bwMode="auto">
          <a:xfrm flipV="1">
            <a:off x="1162050" y="1785938"/>
            <a:ext cx="2901950" cy="1522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3117850" y="2992438"/>
            <a:ext cx="2036763" cy="1143000"/>
            <a:chOff x="1478" y="2011"/>
            <a:chExt cx="1164" cy="720"/>
          </a:xfrm>
        </p:grpSpPr>
        <p:sp>
          <p:nvSpPr>
            <p:cNvPr id="947232" name="Text Box 32"/>
            <p:cNvSpPr txBox="1">
              <a:spLocks noChangeArrowheads="1"/>
            </p:cNvSpPr>
            <p:nvPr/>
          </p:nvSpPr>
          <p:spPr bwMode="auto">
            <a:xfrm>
              <a:off x="1495" y="2024"/>
              <a:ext cx="1084" cy="366"/>
            </a:xfrm>
            <a:prstGeom prst="rect">
              <a:avLst/>
            </a:prstGeom>
            <a:solidFill>
              <a:srgbClr val="FFFF66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/>
                <a:t>Bob can open the door</a:t>
              </a:r>
            </a:p>
          </p:txBody>
        </p:sp>
        <p:sp>
          <p:nvSpPr>
            <p:cNvPr id="947233" name="Rectangle 33"/>
            <p:cNvSpPr>
              <a:spLocks noChangeArrowheads="1"/>
            </p:cNvSpPr>
            <p:nvPr/>
          </p:nvSpPr>
          <p:spPr bwMode="auto">
            <a:xfrm>
              <a:off x="1481" y="2011"/>
              <a:ext cx="1161" cy="43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47234" name="Rectangle 34"/>
            <p:cNvSpPr>
              <a:spLocks noChangeArrowheads="1"/>
            </p:cNvSpPr>
            <p:nvPr/>
          </p:nvSpPr>
          <p:spPr bwMode="auto">
            <a:xfrm>
              <a:off x="1478" y="2447"/>
              <a:ext cx="1161" cy="2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47235" name="Text Box 35"/>
            <p:cNvSpPr txBox="1">
              <a:spLocks noChangeArrowheads="1"/>
            </p:cNvSpPr>
            <p:nvPr/>
          </p:nvSpPr>
          <p:spPr bwMode="auto">
            <a:xfrm>
              <a:off x="1523" y="2486"/>
              <a:ext cx="10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i="1"/>
                <a:t>Signed</a:t>
              </a:r>
              <a:r>
                <a:rPr lang="en-US" sz="1600"/>
                <a:t>: Rachel</a:t>
              </a:r>
            </a:p>
          </p:txBody>
        </p:sp>
      </p:grpSp>
      <p:sp>
        <p:nvSpPr>
          <p:cNvPr id="947236" name="Line 36"/>
          <p:cNvSpPr>
            <a:spLocks noChangeShapeType="1"/>
          </p:cNvSpPr>
          <p:nvPr/>
        </p:nvSpPr>
        <p:spPr bwMode="auto">
          <a:xfrm flipH="1">
            <a:off x="1058863" y="2119313"/>
            <a:ext cx="3121025" cy="2714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6302375" y="5173663"/>
            <a:ext cx="2238375" cy="1143000"/>
            <a:chOff x="1478" y="2011"/>
            <a:chExt cx="1164" cy="720"/>
          </a:xfrm>
        </p:grpSpPr>
        <p:sp>
          <p:nvSpPr>
            <p:cNvPr id="947238" name="Text Box 38"/>
            <p:cNvSpPr txBox="1">
              <a:spLocks noChangeArrowheads="1"/>
            </p:cNvSpPr>
            <p:nvPr/>
          </p:nvSpPr>
          <p:spPr bwMode="auto">
            <a:xfrm>
              <a:off x="1495" y="2024"/>
              <a:ext cx="1084" cy="366"/>
            </a:xfrm>
            <a:prstGeom prst="rect">
              <a:avLst/>
            </a:prstGeom>
            <a:solidFill>
              <a:srgbClr val="FFFF66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/>
                <a:t>Rachel is in charge of my door</a:t>
              </a:r>
            </a:p>
          </p:txBody>
        </p:sp>
        <p:sp>
          <p:nvSpPr>
            <p:cNvPr id="947239" name="Rectangle 39"/>
            <p:cNvSpPr>
              <a:spLocks noChangeArrowheads="1"/>
            </p:cNvSpPr>
            <p:nvPr/>
          </p:nvSpPr>
          <p:spPr bwMode="auto">
            <a:xfrm>
              <a:off x="1481" y="2011"/>
              <a:ext cx="1161" cy="43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47240" name="Rectangle 40"/>
            <p:cNvSpPr>
              <a:spLocks noChangeArrowheads="1"/>
            </p:cNvSpPr>
            <p:nvPr/>
          </p:nvSpPr>
          <p:spPr bwMode="auto">
            <a:xfrm>
              <a:off x="1478" y="2447"/>
              <a:ext cx="1161" cy="28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47241" name="Text Box 41"/>
            <p:cNvSpPr txBox="1">
              <a:spLocks noChangeArrowheads="1"/>
            </p:cNvSpPr>
            <p:nvPr/>
          </p:nvSpPr>
          <p:spPr bwMode="auto">
            <a:xfrm>
              <a:off x="1523" y="2486"/>
              <a:ext cx="10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i="1"/>
                <a:t>Signed</a:t>
              </a:r>
              <a:r>
                <a:rPr lang="en-US" sz="1600"/>
                <a:t>: Alice</a:t>
              </a:r>
            </a:p>
          </p:txBody>
        </p:sp>
      </p:grpSp>
      <p:sp>
        <p:nvSpPr>
          <p:cNvPr id="947242" name="AutoShape 42"/>
          <p:cNvSpPr>
            <a:spLocks noChangeAspect="1" noChangeArrowheads="1" noTextEdit="1"/>
          </p:cNvSpPr>
          <p:nvPr/>
        </p:nvSpPr>
        <p:spPr bwMode="auto">
          <a:xfrm>
            <a:off x="4117975" y="1027113"/>
            <a:ext cx="911225" cy="149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44" name="Freeform 44"/>
          <p:cNvSpPr>
            <a:spLocks/>
          </p:cNvSpPr>
          <p:nvPr/>
        </p:nvSpPr>
        <p:spPr bwMode="auto">
          <a:xfrm>
            <a:off x="4130675" y="1406525"/>
            <a:ext cx="879475" cy="971550"/>
          </a:xfrm>
          <a:custGeom>
            <a:avLst/>
            <a:gdLst/>
            <a:ahLst/>
            <a:cxnLst>
              <a:cxn ang="0">
                <a:pos x="385" y="38"/>
              </a:cxn>
              <a:cxn ang="0">
                <a:pos x="322" y="71"/>
              </a:cxn>
              <a:cxn ang="0">
                <a:pos x="265" y="115"/>
              </a:cxn>
              <a:cxn ang="0">
                <a:pos x="213" y="165"/>
              </a:cxn>
              <a:cxn ang="0">
                <a:pos x="165" y="220"/>
              </a:cxn>
              <a:cxn ang="0">
                <a:pos x="123" y="279"/>
              </a:cxn>
              <a:cxn ang="0">
                <a:pos x="87" y="340"/>
              </a:cxn>
              <a:cxn ang="0">
                <a:pos x="56" y="399"/>
              </a:cxn>
              <a:cxn ang="0">
                <a:pos x="31" y="461"/>
              </a:cxn>
              <a:cxn ang="0">
                <a:pos x="12" y="530"/>
              </a:cxn>
              <a:cxn ang="0">
                <a:pos x="3" y="605"/>
              </a:cxn>
              <a:cxn ang="0">
                <a:pos x="0" y="682"/>
              </a:cxn>
              <a:cxn ang="0">
                <a:pos x="5" y="757"/>
              </a:cxn>
              <a:cxn ang="0">
                <a:pos x="19" y="831"/>
              </a:cxn>
              <a:cxn ang="0">
                <a:pos x="41" y="899"/>
              </a:cxn>
              <a:cxn ang="0">
                <a:pos x="72" y="956"/>
              </a:cxn>
              <a:cxn ang="0">
                <a:pos x="135" y="1037"/>
              </a:cxn>
              <a:cxn ang="0">
                <a:pos x="206" y="1104"/>
              </a:cxn>
              <a:cxn ang="0">
                <a:pos x="278" y="1152"/>
              </a:cxn>
              <a:cxn ang="0">
                <a:pos x="353" y="1184"/>
              </a:cxn>
              <a:cxn ang="0">
                <a:pos x="429" y="1205"/>
              </a:cxn>
              <a:cxn ang="0">
                <a:pos x="504" y="1216"/>
              </a:cxn>
              <a:cxn ang="0">
                <a:pos x="580" y="1222"/>
              </a:cxn>
              <a:cxn ang="0">
                <a:pos x="655" y="1225"/>
              </a:cxn>
              <a:cxn ang="0">
                <a:pos x="697" y="1222"/>
              </a:cxn>
              <a:cxn ang="0">
                <a:pos x="744" y="1212"/>
              </a:cxn>
              <a:cxn ang="0">
                <a:pos x="796" y="1195"/>
              </a:cxn>
              <a:cxn ang="0">
                <a:pos x="853" y="1172"/>
              </a:cxn>
              <a:cxn ang="0">
                <a:pos x="909" y="1141"/>
              </a:cxn>
              <a:cxn ang="0">
                <a:pos x="962" y="1106"/>
              </a:cxn>
              <a:cxn ang="0">
                <a:pos x="1010" y="1067"/>
              </a:cxn>
              <a:cxn ang="0">
                <a:pos x="1048" y="1025"/>
              </a:cxn>
              <a:cxn ang="0">
                <a:pos x="1076" y="974"/>
              </a:cxn>
              <a:cxn ang="0">
                <a:pos x="1096" y="915"/>
              </a:cxn>
              <a:cxn ang="0">
                <a:pos x="1106" y="850"/>
              </a:cxn>
              <a:cxn ang="0">
                <a:pos x="1109" y="783"/>
              </a:cxn>
              <a:cxn ang="0">
                <a:pos x="1102" y="717"/>
              </a:cxn>
              <a:cxn ang="0">
                <a:pos x="1090" y="657"/>
              </a:cxn>
              <a:cxn ang="0">
                <a:pos x="1069" y="607"/>
              </a:cxn>
              <a:cxn ang="0">
                <a:pos x="1041" y="568"/>
              </a:cxn>
              <a:cxn ang="0">
                <a:pos x="1015" y="538"/>
              </a:cxn>
              <a:cxn ang="0">
                <a:pos x="1000" y="502"/>
              </a:cxn>
              <a:cxn ang="0">
                <a:pos x="993" y="461"/>
              </a:cxn>
              <a:cxn ang="0">
                <a:pos x="992" y="417"/>
              </a:cxn>
              <a:cxn ang="0">
                <a:pos x="992" y="370"/>
              </a:cxn>
              <a:cxn ang="0">
                <a:pos x="991" y="320"/>
              </a:cxn>
              <a:cxn ang="0">
                <a:pos x="984" y="269"/>
              </a:cxn>
              <a:cxn ang="0">
                <a:pos x="970" y="216"/>
              </a:cxn>
              <a:cxn ang="0">
                <a:pos x="943" y="165"/>
              </a:cxn>
              <a:cxn ang="0">
                <a:pos x="902" y="117"/>
              </a:cxn>
              <a:cxn ang="0">
                <a:pos x="847" y="75"/>
              </a:cxn>
              <a:cxn ang="0">
                <a:pos x="783" y="41"/>
              </a:cxn>
              <a:cxn ang="0">
                <a:pos x="710" y="17"/>
              </a:cxn>
              <a:cxn ang="0">
                <a:pos x="629" y="3"/>
              </a:cxn>
              <a:cxn ang="0">
                <a:pos x="544" y="1"/>
              </a:cxn>
              <a:cxn ang="0">
                <a:pos x="457" y="14"/>
              </a:cxn>
            </a:cxnLst>
            <a:rect l="0" t="0" r="r" b="b"/>
            <a:pathLst>
              <a:path w="1109" h="1225">
                <a:moveTo>
                  <a:pt x="446" y="17"/>
                </a:moveTo>
                <a:lnTo>
                  <a:pt x="437" y="19"/>
                </a:lnTo>
                <a:lnTo>
                  <a:pt x="427" y="21"/>
                </a:lnTo>
                <a:lnTo>
                  <a:pt x="419" y="24"/>
                </a:lnTo>
                <a:lnTo>
                  <a:pt x="411" y="27"/>
                </a:lnTo>
                <a:lnTo>
                  <a:pt x="402" y="31"/>
                </a:lnTo>
                <a:lnTo>
                  <a:pt x="394" y="34"/>
                </a:lnTo>
                <a:lnTo>
                  <a:pt x="385" y="38"/>
                </a:lnTo>
                <a:lnTo>
                  <a:pt x="377" y="41"/>
                </a:lnTo>
                <a:lnTo>
                  <a:pt x="369" y="45"/>
                </a:lnTo>
                <a:lnTo>
                  <a:pt x="361" y="49"/>
                </a:lnTo>
                <a:lnTo>
                  <a:pt x="354" y="53"/>
                </a:lnTo>
                <a:lnTo>
                  <a:pt x="346" y="57"/>
                </a:lnTo>
                <a:lnTo>
                  <a:pt x="338" y="62"/>
                </a:lnTo>
                <a:lnTo>
                  <a:pt x="331" y="67"/>
                </a:lnTo>
                <a:lnTo>
                  <a:pt x="322" y="71"/>
                </a:lnTo>
                <a:lnTo>
                  <a:pt x="315" y="76"/>
                </a:lnTo>
                <a:lnTo>
                  <a:pt x="307" y="81"/>
                </a:lnTo>
                <a:lnTo>
                  <a:pt x="300" y="87"/>
                </a:lnTo>
                <a:lnTo>
                  <a:pt x="293" y="91"/>
                </a:lnTo>
                <a:lnTo>
                  <a:pt x="286" y="97"/>
                </a:lnTo>
                <a:lnTo>
                  <a:pt x="278" y="103"/>
                </a:lnTo>
                <a:lnTo>
                  <a:pt x="272" y="109"/>
                </a:lnTo>
                <a:lnTo>
                  <a:pt x="265" y="115"/>
                </a:lnTo>
                <a:lnTo>
                  <a:pt x="258" y="120"/>
                </a:lnTo>
                <a:lnTo>
                  <a:pt x="251" y="126"/>
                </a:lnTo>
                <a:lnTo>
                  <a:pt x="244" y="132"/>
                </a:lnTo>
                <a:lnTo>
                  <a:pt x="237" y="139"/>
                </a:lnTo>
                <a:lnTo>
                  <a:pt x="231" y="145"/>
                </a:lnTo>
                <a:lnTo>
                  <a:pt x="224" y="152"/>
                </a:lnTo>
                <a:lnTo>
                  <a:pt x="219" y="158"/>
                </a:lnTo>
                <a:lnTo>
                  <a:pt x="213" y="165"/>
                </a:lnTo>
                <a:lnTo>
                  <a:pt x="207" y="172"/>
                </a:lnTo>
                <a:lnTo>
                  <a:pt x="200" y="179"/>
                </a:lnTo>
                <a:lnTo>
                  <a:pt x="194" y="185"/>
                </a:lnTo>
                <a:lnTo>
                  <a:pt x="188" y="192"/>
                </a:lnTo>
                <a:lnTo>
                  <a:pt x="182" y="199"/>
                </a:lnTo>
                <a:lnTo>
                  <a:pt x="177" y="206"/>
                </a:lnTo>
                <a:lnTo>
                  <a:pt x="171" y="213"/>
                </a:lnTo>
                <a:lnTo>
                  <a:pt x="165" y="220"/>
                </a:lnTo>
                <a:lnTo>
                  <a:pt x="160" y="228"/>
                </a:lnTo>
                <a:lnTo>
                  <a:pt x="154" y="235"/>
                </a:lnTo>
                <a:lnTo>
                  <a:pt x="149" y="242"/>
                </a:lnTo>
                <a:lnTo>
                  <a:pt x="144" y="249"/>
                </a:lnTo>
                <a:lnTo>
                  <a:pt x="138" y="257"/>
                </a:lnTo>
                <a:lnTo>
                  <a:pt x="133" y="264"/>
                </a:lnTo>
                <a:lnTo>
                  <a:pt x="128" y="272"/>
                </a:lnTo>
                <a:lnTo>
                  <a:pt x="123" y="279"/>
                </a:lnTo>
                <a:lnTo>
                  <a:pt x="118" y="287"/>
                </a:lnTo>
                <a:lnTo>
                  <a:pt x="114" y="294"/>
                </a:lnTo>
                <a:lnTo>
                  <a:pt x="109" y="302"/>
                </a:lnTo>
                <a:lnTo>
                  <a:pt x="104" y="309"/>
                </a:lnTo>
                <a:lnTo>
                  <a:pt x="101" y="316"/>
                </a:lnTo>
                <a:lnTo>
                  <a:pt x="96" y="325"/>
                </a:lnTo>
                <a:lnTo>
                  <a:pt x="91" y="332"/>
                </a:lnTo>
                <a:lnTo>
                  <a:pt x="87" y="340"/>
                </a:lnTo>
                <a:lnTo>
                  <a:pt x="83" y="347"/>
                </a:lnTo>
                <a:lnTo>
                  <a:pt x="79" y="355"/>
                </a:lnTo>
                <a:lnTo>
                  <a:pt x="75" y="362"/>
                </a:lnTo>
                <a:lnTo>
                  <a:pt x="70" y="369"/>
                </a:lnTo>
                <a:lnTo>
                  <a:pt x="67" y="377"/>
                </a:lnTo>
                <a:lnTo>
                  <a:pt x="63" y="384"/>
                </a:lnTo>
                <a:lnTo>
                  <a:pt x="60" y="391"/>
                </a:lnTo>
                <a:lnTo>
                  <a:pt x="56" y="399"/>
                </a:lnTo>
                <a:lnTo>
                  <a:pt x="53" y="406"/>
                </a:lnTo>
                <a:lnTo>
                  <a:pt x="49" y="413"/>
                </a:lnTo>
                <a:lnTo>
                  <a:pt x="46" y="421"/>
                </a:lnTo>
                <a:lnTo>
                  <a:pt x="42" y="428"/>
                </a:lnTo>
                <a:lnTo>
                  <a:pt x="39" y="437"/>
                </a:lnTo>
                <a:lnTo>
                  <a:pt x="35" y="445"/>
                </a:lnTo>
                <a:lnTo>
                  <a:pt x="33" y="453"/>
                </a:lnTo>
                <a:lnTo>
                  <a:pt x="31" y="461"/>
                </a:lnTo>
                <a:lnTo>
                  <a:pt x="28" y="469"/>
                </a:lnTo>
                <a:lnTo>
                  <a:pt x="25" y="477"/>
                </a:lnTo>
                <a:lnTo>
                  <a:pt x="23" y="486"/>
                </a:lnTo>
                <a:lnTo>
                  <a:pt x="20" y="494"/>
                </a:lnTo>
                <a:lnTo>
                  <a:pt x="19" y="503"/>
                </a:lnTo>
                <a:lnTo>
                  <a:pt x="17" y="511"/>
                </a:lnTo>
                <a:lnTo>
                  <a:pt x="14" y="521"/>
                </a:lnTo>
                <a:lnTo>
                  <a:pt x="12" y="530"/>
                </a:lnTo>
                <a:lnTo>
                  <a:pt x="11" y="539"/>
                </a:lnTo>
                <a:lnTo>
                  <a:pt x="10" y="549"/>
                </a:lnTo>
                <a:lnTo>
                  <a:pt x="7" y="558"/>
                </a:lnTo>
                <a:lnTo>
                  <a:pt x="6" y="566"/>
                </a:lnTo>
                <a:lnTo>
                  <a:pt x="5" y="577"/>
                </a:lnTo>
                <a:lnTo>
                  <a:pt x="4" y="586"/>
                </a:lnTo>
                <a:lnTo>
                  <a:pt x="3" y="595"/>
                </a:lnTo>
                <a:lnTo>
                  <a:pt x="3" y="605"/>
                </a:lnTo>
                <a:lnTo>
                  <a:pt x="2" y="614"/>
                </a:lnTo>
                <a:lnTo>
                  <a:pt x="0" y="623"/>
                </a:lnTo>
                <a:lnTo>
                  <a:pt x="0" y="634"/>
                </a:lnTo>
                <a:lnTo>
                  <a:pt x="0" y="643"/>
                </a:lnTo>
                <a:lnTo>
                  <a:pt x="0" y="652"/>
                </a:lnTo>
                <a:lnTo>
                  <a:pt x="0" y="662"/>
                </a:lnTo>
                <a:lnTo>
                  <a:pt x="0" y="672"/>
                </a:lnTo>
                <a:lnTo>
                  <a:pt x="0" y="682"/>
                </a:lnTo>
                <a:lnTo>
                  <a:pt x="0" y="692"/>
                </a:lnTo>
                <a:lnTo>
                  <a:pt x="0" y="700"/>
                </a:lnTo>
                <a:lnTo>
                  <a:pt x="2" y="711"/>
                </a:lnTo>
                <a:lnTo>
                  <a:pt x="2" y="720"/>
                </a:lnTo>
                <a:lnTo>
                  <a:pt x="3" y="729"/>
                </a:lnTo>
                <a:lnTo>
                  <a:pt x="4" y="739"/>
                </a:lnTo>
                <a:lnTo>
                  <a:pt x="4" y="748"/>
                </a:lnTo>
                <a:lnTo>
                  <a:pt x="5" y="757"/>
                </a:lnTo>
                <a:lnTo>
                  <a:pt x="7" y="768"/>
                </a:lnTo>
                <a:lnTo>
                  <a:pt x="9" y="776"/>
                </a:lnTo>
                <a:lnTo>
                  <a:pt x="10" y="785"/>
                </a:lnTo>
                <a:lnTo>
                  <a:pt x="11" y="795"/>
                </a:lnTo>
                <a:lnTo>
                  <a:pt x="13" y="804"/>
                </a:lnTo>
                <a:lnTo>
                  <a:pt x="16" y="813"/>
                </a:lnTo>
                <a:lnTo>
                  <a:pt x="17" y="823"/>
                </a:lnTo>
                <a:lnTo>
                  <a:pt x="19" y="831"/>
                </a:lnTo>
                <a:lnTo>
                  <a:pt x="21" y="840"/>
                </a:lnTo>
                <a:lnTo>
                  <a:pt x="25" y="848"/>
                </a:lnTo>
                <a:lnTo>
                  <a:pt x="26" y="857"/>
                </a:lnTo>
                <a:lnTo>
                  <a:pt x="28" y="866"/>
                </a:lnTo>
                <a:lnTo>
                  <a:pt x="32" y="874"/>
                </a:lnTo>
                <a:lnTo>
                  <a:pt x="34" y="882"/>
                </a:lnTo>
                <a:lnTo>
                  <a:pt x="38" y="890"/>
                </a:lnTo>
                <a:lnTo>
                  <a:pt x="41" y="899"/>
                </a:lnTo>
                <a:lnTo>
                  <a:pt x="45" y="906"/>
                </a:lnTo>
                <a:lnTo>
                  <a:pt x="48" y="914"/>
                </a:lnTo>
                <a:lnTo>
                  <a:pt x="52" y="921"/>
                </a:lnTo>
                <a:lnTo>
                  <a:pt x="55" y="928"/>
                </a:lnTo>
                <a:lnTo>
                  <a:pt x="60" y="936"/>
                </a:lnTo>
                <a:lnTo>
                  <a:pt x="62" y="943"/>
                </a:lnTo>
                <a:lnTo>
                  <a:pt x="67" y="949"/>
                </a:lnTo>
                <a:lnTo>
                  <a:pt x="72" y="956"/>
                </a:lnTo>
                <a:lnTo>
                  <a:pt x="76" y="963"/>
                </a:lnTo>
                <a:lnTo>
                  <a:pt x="84" y="974"/>
                </a:lnTo>
                <a:lnTo>
                  <a:pt x="93" y="986"/>
                </a:lnTo>
                <a:lnTo>
                  <a:pt x="101" y="997"/>
                </a:lnTo>
                <a:lnTo>
                  <a:pt x="109" y="1007"/>
                </a:lnTo>
                <a:lnTo>
                  <a:pt x="117" y="1018"/>
                </a:lnTo>
                <a:lnTo>
                  <a:pt x="126" y="1028"/>
                </a:lnTo>
                <a:lnTo>
                  <a:pt x="135" y="1037"/>
                </a:lnTo>
                <a:lnTo>
                  <a:pt x="144" y="1048"/>
                </a:lnTo>
                <a:lnTo>
                  <a:pt x="152" y="1056"/>
                </a:lnTo>
                <a:lnTo>
                  <a:pt x="161" y="1065"/>
                </a:lnTo>
                <a:lnTo>
                  <a:pt x="170" y="1074"/>
                </a:lnTo>
                <a:lnTo>
                  <a:pt x="179" y="1082"/>
                </a:lnTo>
                <a:lnTo>
                  <a:pt x="188" y="1090"/>
                </a:lnTo>
                <a:lnTo>
                  <a:pt x="196" y="1097"/>
                </a:lnTo>
                <a:lnTo>
                  <a:pt x="206" y="1104"/>
                </a:lnTo>
                <a:lnTo>
                  <a:pt x="215" y="1111"/>
                </a:lnTo>
                <a:lnTo>
                  <a:pt x="223" y="1118"/>
                </a:lnTo>
                <a:lnTo>
                  <a:pt x="233" y="1124"/>
                </a:lnTo>
                <a:lnTo>
                  <a:pt x="242" y="1130"/>
                </a:lnTo>
                <a:lnTo>
                  <a:pt x="251" y="1135"/>
                </a:lnTo>
                <a:lnTo>
                  <a:pt x="261" y="1141"/>
                </a:lnTo>
                <a:lnTo>
                  <a:pt x="270" y="1147"/>
                </a:lnTo>
                <a:lnTo>
                  <a:pt x="278" y="1152"/>
                </a:lnTo>
                <a:lnTo>
                  <a:pt x="287" y="1156"/>
                </a:lnTo>
                <a:lnTo>
                  <a:pt x="297" y="1161"/>
                </a:lnTo>
                <a:lnTo>
                  <a:pt x="306" y="1166"/>
                </a:lnTo>
                <a:lnTo>
                  <a:pt x="315" y="1169"/>
                </a:lnTo>
                <a:lnTo>
                  <a:pt x="325" y="1174"/>
                </a:lnTo>
                <a:lnTo>
                  <a:pt x="334" y="1177"/>
                </a:lnTo>
                <a:lnTo>
                  <a:pt x="343" y="1181"/>
                </a:lnTo>
                <a:lnTo>
                  <a:pt x="353" y="1184"/>
                </a:lnTo>
                <a:lnTo>
                  <a:pt x="363" y="1188"/>
                </a:lnTo>
                <a:lnTo>
                  <a:pt x="371" y="1191"/>
                </a:lnTo>
                <a:lnTo>
                  <a:pt x="381" y="1194"/>
                </a:lnTo>
                <a:lnTo>
                  <a:pt x="390" y="1196"/>
                </a:lnTo>
                <a:lnTo>
                  <a:pt x="401" y="1198"/>
                </a:lnTo>
                <a:lnTo>
                  <a:pt x="409" y="1201"/>
                </a:lnTo>
                <a:lnTo>
                  <a:pt x="419" y="1203"/>
                </a:lnTo>
                <a:lnTo>
                  <a:pt x="429" y="1205"/>
                </a:lnTo>
                <a:lnTo>
                  <a:pt x="438" y="1207"/>
                </a:lnTo>
                <a:lnTo>
                  <a:pt x="447" y="1209"/>
                </a:lnTo>
                <a:lnTo>
                  <a:pt x="457" y="1210"/>
                </a:lnTo>
                <a:lnTo>
                  <a:pt x="466" y="1211"/>
                </a:lnTo>
                <a:lnTo>
                  <a:pt x="476" y="1212"/>
                </a:lnTo>
                <a:lnTo>
                  <a:pt x="486" y="1214"/>
                </a:lnTo>
                <a:lnTo>
                  <a:pt x="495" y="1215"/>
                </a:lnTo>
                <a:lnTo>
                  <a:pt x="504" y="1216"/>
                </a:lnTo>
                <a:lnTo>
                  <a:pt x="514" y="1218"/>
                </a:lnTo>
                <a:lnTo>
                  <a:pt x="523" y="1218"/>
                </a:lnTo>
                <a:lnTo>
                  <a:pt x="532" y="1219"/>
                </a:lnTo>
                <a:lnTo>
                  <a:pt x="542" y="1219"/>
                </a:lnTo>
                <a:lnTo>
                  <a:pt x="552" y="1221"/>
                </a:lnTo>
                <a:lnTo>
                  <a:pt x="562" y="1221"/>
                </a:lnTo>
                <a:lnTo>
                  <a:pt x="571" y="1222"/>
                </a:lnTo>
                <a:lnTo>
                  <a:pt x="580" y="1222"/>
                </a:lnTo>
                <a:lnTo>
                  <a:pt x="590" y="1223"/>
                </a:lnTo>
                <a:lnTo>
                  <a:pt x="599" y="1223"/>
                </a:lnTo>
                <a:lnTo>
                  <a:pt x="608" y="1223"/>
                </a:lnTo>
                <a:lnTo>
                  <a:pt x="618" y="1223"/>
                </a:lnTo>
                <a:lnTo>
                  <a:pt x="627" y="1224"/>
                </a:lnTo>
                <a:lnTo>
                  <a:pt x="636" y="1224"/>
                </a:lnTo>
                <a:lnTo>
                  <a:pt x="646" y="1224"/>
                </a:lnTo>
                <a:lnTo>
                  <a:pt x="655" y="1225"/>
                </a:lnTo>
                <a:lnTo>
                  <a:pt x="664" y="1225"/>
                </a:lnTo>
                <a:lnTo>
                  <a:pt x="668" y="1225"/>
                </a:lnTo>
                <a:lnTo>
                  <a:pt x="672" y="1225"/>
                </a:lnTo>
                <a:lnTo>
                  <a:pt x="677" y="1224"/>
                </a:lnTo>
                <a:lnTo>
                  <a:pt x="682" y="1224"/>
                </a:lnTo>
                <a:lnTo>
                  <a:pt x="686" y="1223"/>
                </a:lnTo>
                <a:lnTo>
                  <a:pt x="692" y="1223"/>
                </a:lnTo>
                <a:lnTo>
                  <a:pt x="697" y="1222"/>
                </a:lnTo>
                <a:lnTo>
                  <a:pt x="703" y="1222"/>
                </a:lnTo>
                <a:lnTo>
                  <a:pt x="707" y="1221"/>
                </a:lnTo>
                <a:lnTo>
                  <a:pt x="713" y="1219"/>
                </a:lnTo>
                <a:lnTo>
                  <a:pt x="719" y="1218"/>
                </a:lnTo>
                <a:lnTo>
                  <a:pt x="725" y="1217"/>
                </a:lnTo>
                <a:lnTo>
                  <a:pt x="731" y="1216"/>
                </a:lnTo>
                <a:lnTo>
                  <a:pt x="738" y="1214"/>
                </a:lnTo>
                <a:lnTo>
                  <a:pt x="744" y="1212"/>
                </a:lnTo>
                <a:lnTo>
                  <a:pt x="751" y="1211"/>
                </a:lnTo>
                <a:lnTo>
                  <a:pt x="756" y="1209"/>
                </a:lnTo>
                <a:lnTo>
                  <a:pt x="763" y="1207"/>
                </a:lnTo>
                <a:lnTo>
                  <a:pt x="769" y="1204"/>
                </a:lnTo>
                <a:lnTo>
                  <a:pt x="776" y="1202"/>
                </a:lnTo>
                <a:lnTo>
                  <a:pt x="783" y="1200"/>
                </a:lnTo>
                <a:lnTo>
                  <a:pt x="789" y="1197"/>
                </a:lnTo>
                <a:lnTo>
                  <a:pt x="796" y="1195"/>
                </a:lnTo>
                <a:lnTo>
                  <a:pt x="803" y="1193"/>
                </a:lnTo>
                <a:lnTo>
                  <a:pt x="810" y="1189"/>
                </a:lnTo>
                <a:lnTo>
                  <a:pt x="817" y="1187"/>
                </a:lnTo>
                <a:lnTo>
                  <a:pt x="824" y="1183"/>
                </a:lnTo>
                <a:lnTo>
                  <a:pt x="832" y="1181"/>
                </a:lnTo>
                <a:lnTo>
                  <a:pt x="838" y="1177"/>
                </a:lnTo>
                <a:lnTo>
                  <a:pt x="845" y="1175"/>
                </a:lnTo>
                <a:lnTo>
                  <a:pt x="853" y="1172"/>
                </a:lnTo>
                <a:lnTo>
                  <a:pt x="860" y="1168"/>
                </a:lnTo>
                <a:lnTo>
                  <a:pt x="867" y="1165"/>
                </a:lnTo>
                <a:lnTo>
                  <a:pt x="874" y="1161"/>
                </a:lnTo>
                <a:lnTo>
                  <a:pt x="881" y="1156"/>
                </a:lnTo>
                <a:lnTo>
                  <a:pt x="888" y="1153"/>
                </a:lnTo>
                <a:lnTo>
                  <a:pt x="895" y="1149"/>
                </a:lnTo>
                <a:lnTo>
                  <a:pt x="902" y="1146"/>
                </a:lnTo>
                <a:lnTo>
                  <a:pt x="909" y="1141"/>
                </a:lnTo>
                <a:lnTo>
                  <a:pt x="916" y="1138"/>
                </a:lnTo>
                <a:lnTo>
                  <a:pt x="922" y="1133"/>
                </a:lnTo>
                <a:lnTo>
                  <a:pt x="929" y="1128"/>
                </a:lnTo>
                <a:lnTo>
                  <a:pt x="936" y="1125"/>
                </a:lnTo>
                <a:lnTo>
                  <a:pt x="943" y="1120"/>
                </a:lnTo>
                <a:lnTo>
                  <a:pt x="949" y="1116"/>
                </a:lnTo>
                <a:lnTo>
                  <a:pt x="956" y="1111"/>
                </a:lnTo>
                <a:lnTo>
                  <a:pt x="962" y="1106"/>
                </a:lnTo>
                <a:lnTo>
                  <a:pt x="969" y="1102"/>
                </a:lnTo>
                <a:lnTo>
                  <a:pt x="975" y="1097"/>
                </a:lnTo>
                <a:lnTo>
                  <a:pt x="980" y="1092"/>
                </a:lnTo>
                <a:lnTo>
                  <a:pt x="986" y="1088"/>
                </a:lnTo>
                <a:lnTo>
                  <a:pt x="992" y="1083"/>
                </a:lnTo>
                <a:lnTo>
                  <a:pt x="998" y="1077"/>
                </a:lnTo>
                <a:lnTo>
                  <a:pt x="1004" y="1072"/>
                </a:lnTo>
                <a:lnTo>
                  <a:pt x="1010" y="1067"/>
                </a:lnTo>
                <a:lnTo>
                  <a:pt x="1015" y="1062"/>
                </a:lnTo>
                <a:lnTo>
                  <a:pt x="1020" y="1056"/>
                </a:lnTo>
                <a:lnTo>
                  <a:pt x="1025" y="1051"/>
                </a:lnTo>
                <a:lnTo>
                  <a:pt x="1031" y="1046"/>
                </a:lnTo>
                <a:lnTo>
                  <a:pt x="1035" y="1041"/>
                </a:lnTo>
                <a:lnTo>
                  <a:pt x="1040" y="1035"/>
                </a:lnTo>
                <a:lnTo>
                  <a:pt x="1045" y="1029"/>
                </a:lnTo>
                <a:lnTo>
                  <a:pt x="1048" y="1025"/>
                </a:lnTo>
                <a:lnTo>
                  <a:pt x="1053" y="1019"/>
                </a:lnTo>
                <a:lnTo>
                  <a:pt x="1056" y="1013"/>
                </a:lnTo>
                <a:lnTo>
                  <a:pt x="1060" y="1006"/>
                </a:lnTo>
                <a:lnTo>
                  <a:pt x="1063" y="1000"/>
                </a:lnTo>
                <a:lnTo>
                  <a:pt x="1067" y="994"/>
                </a:lnTo>
                <a:lnTo>
                  <a:pt x="1070" y="987"/>
                </a:lnTo>
                <a:lnTo>
                  <a:pt x="1074" y="981"/>
                </a:lnTo>
                <a:lnTo>
                  <a:pt x="1076" y="974"/>
                </a:lnTo>
                <a:lnTo>
                  <a:pt x="1080" y="967"/>
                </a:lnTo>
                <a:lnTo>
                  <a:pt x="1082" y="960"/>
                </a:lnTo>
                <a:lnTo>
                  <a:pt x="1084" y="952"/>
                </a:lnTo>
                <a:lnTo>
                  <a:pt x="1087" y="945"/>
                </a:lnTo>
                <a:lnTo>
                  <a:pt x="1090" y="938"/>
                </a:lnTo>
                <a:lnTo>
                  <a:pt x="1091" y="930"/>
                </a:lnTo>
                <a:lnTo>
                  <a:pt x="1094" y="923"/>
                </a:lnTo>
                <a:lnTo>
                  <a:pt x="1096" y="915"/>
                </a:lnTo>
                <a:lnTo>
                  <a:pt x="1097" y="907"/>
                </a:lnTo>
                <a:lnTo>
                  <a:pt x="1099" y="899"/>
                </a:lnTo>
                <a:lnTo>
                  <a:pt x="1101" y="890"/>
                </a:lnTo>
                <a:lnTo>
                  <a:pt x="1102" y="882"/>
                </a:lnTo>
                <a:lnTo>
                  <a:pt x="1103" y="874"/>
                </a:lnTo>
                <a:lnTo>
                  <a:pt x="1104" y="866"/>
                </a:lnTo>
                <a:lnTo>
                  <a:pt x="1105" y="858"/>
                </a:lnTo>
                <a:lnTo>
                  <a:pt x="1106" y="850"/>
                </a:lnTo>
                <a:lnTo>
                  <a:pt x="1106" y="841"/>
                </a:lnTo>
                <a:lnTo>
                  <a:pt x="1108" y="833"/>
                </a:lnTo>
                <a:lnTo>
                  <a:pt x="1108" y="824"/>
                </a:lnTo>
                <a:lnTo>
                  <a:pt x="1108" y="816"/>
                </a:lnTo>
                <a:lnTo>
                  <a:pt x="1109" y="808"/>
                </a:lnTo>
                <a:lnTo>
                  <a:pt x="1109" y="799"/>
                </a:lnTo>
                <a:lnTo>
                  <a:pt x="1109" y="791"/>
                </a:lnTo>
                <a:lnTo>
                  <a:pt x="1109" y="783"/>
                </a:lnTo>
                <a:lnTo>
                  <a:pt x="1109" y="775"/>
                </a:lnTo>
                <a:lnTo>
                  <a:pt x="1108" y="766"/>
                </a:lnTo>
                <a:lnTo>
                  <a:pt x="1106" y="757"/>
                </a:lnTo>
                <a:lnTo>
                  <a:pt x="1106" y="749"/>
                </a:lnTo>
                <a:lnTo>
                  <a:pt x="1105" y="741"/>
                </a:lnTo>
                <a:lnTo>
                  <a:pt x="1104" y="733"/>
                </a:lnTo>
                <a:lnTo>
                  <a:pt x="1103" y="725"/>
                </a:lnTo>
                <a:lnTo>
                  <a:pt x="1102" y="717"/>
                </a:lnTo>
                <a:lnTo>
                  <a:pt x="1102" y="710"/>
                </a:lnTo>
                <a:lnTo>
                  <a:pt x="1099" y="701"/>
                </a:lnTo>
                <a:lnTo>
                  <a:pt x="1098" y="693"/>
                </a:lnTo>
                <a:lnTo>
                  <a:pt x="1097" y="686"/>
                </a:lnTo>
                <a:lnTo>
                  <a:pt x="1096" y="679"/>
                </a:lnTo>
                <a:lnTo>
                  <a:pt x="1094" y="671"/>
                </a:lnTo>
                <a:lnTo>
                  <a:pt x="1091" y="664"/>
                </a:lnTo>
                <a:lnTo>
                  <a:pt x="1090" y="657"/>
                </a:lnTo>
                <a:lnTo>
                  <a:pt x="1088" y="651"/>
                </a:lnTo>
                <a:lnTo>
                  <a:pt x="1085" y="644"/>
                </a:lnTo>
                <a:lnTo>
                  <a:pt x="1083" y="637"/>
                </a:lnTo>
                <a:lnTo>
                  <a:pt x="1080" y="630"/>
                </a:lnTo>
                <a:lnTo>
                  <a:pt x="1077" y="624"/>
                </a:lnTo>
                <a:lnTo>
                  <a:pt x="1075" y="617"/>
                </a:lnTo>
                <a:lnTo>
                  <a:pt x="1071" y="612"/>
                </a:lnTo>
                <a:lnTo>
                  <a:pt x="1069" y="607"/>
                </a:lnTo>
                <a:lnTo>
                  <a:pt x="1066" y="601"/>
                </a:lnTo>
                <a:lnTo>
                  <a:pt x="1062" y="595"/>
                </a:lnTo>
                <a:lnTo>
                  <a:pt x="1060" y="591"/>
                </a:lnTo>
                <a:lnTo>
                  <a:pt x="1056" y="586"/>
                </a:lnTo>
                <a:lnTo>
                  <a:pt x="1053" y="581"/>
                </a:lnTo>
                <a:lnTo>
                  <a:pt x="1048" y="577"/>
                </a:lnTo>
                <a:lnTo>
                  <a:pt x="1046" y="573"/>
                </a:lnTo>
                <a:lnTo>
                  <a:pt x="1041" y="568"/>
                </a:lnTo>
                <a:lnTo>
                  <a:pt x="1038" y="565"/>
                </a:lnTo>
                <a:lnTo>
                  <a:pt x="1034" y="561"/>
                </a:lnTo>
                <a:lnTo>
                  <a:pt x="1031" y="558"/>
                </a:lnTo>
                <a:lnTo>
                  <a:pt x="1026" y="554"/>
                </a:lnTo>
                <a:lnTo>
                  <a:pt x="1024" y="550"/>
                </a:lnTo>
                <a:lnTo>
                  <a:pt x="1020" y="546"/>
                </a:lnTo>
                <a:lnTo>
                  <a:pt x="1018" y="542"/>
                </a:lnTo>
                <a:lnTo>
                  <a:pt x="1015" y="538"/>
                </a:lnTo>
                <a:lnTo>
                  <a:pt x="1013" y="533"/>
                </a:lnTo>
                <a:lnTo>
                  <a:pt x="1011" y="529"/>
                </a:lnTo>
                <a:lnTo>
                  <a:pt x="1008" y="525"/>
                </a:lnTo>
                <a:lnTo>
                  <a:pt x="1006" y="521"/>
                </a:lnTo>
                <a:lnTo>
                  <a:pt x="1005" y="516"/>
                </a:lnTo>
                <a:lnTo>
                  <a:pt x="1003" y="511"/>
                </a:lnTo>
                <a:lnTo>
                  <a:pt x="1001" y="507"/>
                </a:lnTo>
                <a:lnTo>
                  <a:pt x="1000" y="502"/>
                </a:lnTo>
                <a:lnTo>
                  <a:pt x="999" y="497"/>
                </a:lnTo>
                <a:lnTo>
                  <a:pt x="998" y="493"/>
                </a:lnTo>
                <a:lnTo>
                  <a:pt x="997" y="488"/>
                </a:lnTo>
                <a:lnTo>
                  <a:pt x="996" y="482"/>
                </a:lnTo>
                <a:lnTo>
                  <a:pt x="996" y="477"/>
                </a:lnTo>
                <a:lnTo>
                  <a:pt x="994" y="472"/>
                </a:lnTo>
                <a:lnTo>
                  <a:pt x="994" y="467"/>
                </a:lnTo>
                <a:lnTo>
                  <a:pt x="993" y="461"/>
                </a:lnTo>
                <a:lnTo>
                  <a:pt x="993" y="456"/>
                </a:lnTo>
                <a:lnTo>
                  <a:pt x="993" y="451"/>
                </a:lnTo>
                <a:lnTo>
                  <a:pt x="992" y="445"/>
                </a:lnTo>
                <a:lnTo>
                  <a:pt x="992" y="440"/>
                </a:lnTo>
                <a:lnTo>
                  <a:pt x="992" y="434"/>
                </a:lnTo>
                <a:lnTo>
                  <a:pt x="992" y="428"/>
                </a:lnTo>
                <a:lnTo>
                  <a:pt x="992" y="423"/>
                </a:lnTo>
                <a:lnTo>
                  <a:pt x="992" y="417"/>
                </a:lnTo>
                <a:lnTo>
                  <a:pt x="992" y="412"/>
                </a:lnTo>
                <a:lnTo>
                  <a:pt x="992" y="405"/>
                </a:lnTo>
                <a:lnTo>
                  <a:pt x="992" y="400"/>
                </a:lnTo>
                <a:lnTo>
                  <a:pt x="992" y="393"/>
                </a:lnTo>
                <a:lnTo>
                  <a:pt x="992" y="388"/>
                </a:lnTo>
                <a:lnTo>
                  <a:pt x="992" y="382"/>
                </a:lnTo>
                <a:lnTo>
                  <a:pt x="992" y="376"/>
                </a:lnTo>
                <a:lnTo>
                  <a:pt x="992" y="370"/>
                </a:lnTo>
                <a:lnTo>
                  <a:pt x="992" y="364"/>
                </a:lnTo>
                <a:lnTo>
                  <a:pt x="992" y="357"/>
                </a:lnTo>
                <a:lnTo>
                  <a:pt x="992" y="351"/>
                </a:lnTo>
                <a:lnTo>
                  <a:pt x="992" y="346"/>
                </a:lnTo>
                <a:lnTo>
                  <a:pt x="992" y="339"/>
                </a:lnTo>
                <a:lnTo>
                  <a:pt x="991" y="333"/>
                </a:lnTo>
                <a:lnTo>
                  <a:pt x="991" y="326"/>
                </a:lnTo>
                <a:lnTo>
                  <a:pt x="991" y="320"/>
                </a:lnTo>
                <a:lnTo>
                  <a:pt x="991" y="314"/>
                </a:lnTo>
                <a:lnTo>
                  <a:pt x="990" y="307"/>
                </a:lnTo>
                <a:lnTo>
                  <a:pt x="989" y="301"/>
                </a:lnTo>
                <a:lnTo>
                  <a:pt x="989" y="294"/>
                </a:lnTo>
                <a:lnTo>
                  <a:pt x="987" y="288"/>
                </a:lnTo>
                <a:lnTo>
                  <a:pt x="986" y="281"/>
                </a:lnTo>
                <a:lnTo>
                  <a:pt x="985" y="274"/>
                </a:lnTo>
                <a:lnTo>
                  <a:pt x="984" y="269"/>
                </a:lnTo>
                <a:lnTo>
                  <a:pt x="983" y="262"/>
                </a:lnTo>
                <a:lnTo>
                  <a:pt x="982" y="255"/>
                </a:lnTo>
                <a:lnTo>
                  <a:pt x="980" y="249"/>
                </a:lnTo>
                <a:lnTo>
                  <a:pt x="978" y="242"/>
                </a:lnTo>
                <a:lnTo>
                  <a:pt x="977" y="236"/>
                </a:lnTo>
                <a:lnTo>
                  <a:pt x="975" y="229"/>
                </a:lnTo>
                <a:lnTo>
                  <a:pt x="972" y="222"/>
                </a:lnTo>
                <a:lnTo>
                  <a:pt x="970" y="216"/>
                </a:lnTo>
                <a:lnTo>
                  <a:pt x="968" y="209"/>
                </a:lnTo>
                <a:lnTo>
                  <a:pt x="965" y="203"/>
                </a:lnTo>
                <a:lnTo>
                  <a:pt x="962" y="196"/>
                </a:lnTo>
                <a:lnTo>
                  <a:pt x="958" y="189"/>
                </a:lnTo>
                <a:lnTo>
                  <a:pt x="955" y="183"/>
                </a:lnTo>
                <a:lnTo>
                  <a:pt x="951" y="176"/>
                </a:lnTo>
                <a:lnTo>
                  <a:pt x="948" y="171"/>
                </a:lnTo>
                <a:lnTo>
                  <a:pt x="943" y="165"/>
                </a:lnTo>
                <a:lnTo>
                  <a:pt x="938" y="158"/>
                </a:lnTo>
                <a:lnTo>
                  <a:pt x="934" y="152"/>
                </a:lnTo>
                <a:lnTo>
                  <a:pt x="929" y="146"/>
                </a:lnTo>
                <a:lnTo>
                  <a:pt x="924" y="140"/>
                </a:lnTo>
                <a:lnTo>
                  <a:pt x="920" y="134"/>
                </a:lnTo>
                <a:lnTo>
                  <a:pt x="914" y="129"/>
                </a:lnTo>
                <a:lnTo>
                  <a:pt x="908" y="123"/>
                </a:lnTo>
                <a:lnTo>
                  <a:pt x="902" y="117"/>
                </a:lnTo>
                <a:lnTo>
                  <a:pt x="896" y="111"/>
                </a:lnTo>
                <a:lnTo>
                  <a:pt x="889" y="106"/>
                </a:lnTo>
                <a:lnTo>
                  <a:pt x="882" y="101"/>
                </a:lnTo>
                <a:lnTo>
                  <a:pt x="875" y="95"/>
                </a:lnTo>
                <a:lnTo>
                  <a:pt x="870" y="90"/>
                </a:lnTo>
                <a:lnTo>
                  <a:pt x="863" y="85"/>
                </a:lnTo>
                <a:lnTo>
                  <a:pt x="856" y="80"/>
                </a:lnTo>
                <a:lnTo>
                  <a:pt x="847" y="75"/>
                </a:lnTo>
                <a:lnTo>
                  <a:pt x="840" y="70"/>
                </a:lnTo>
                <a:lnTo>
                  <a:pt x="832" y="66"/>
                </a:lnTo>
                <a:lnTo>
                  <a:pt x="825" y="61"/>
                </a:lnTo>
                <a:lnTo>
                  <a:pt x="817" y="57"/>
                </a:lnTo>
                <a:lnTo>
                  <a:pt x="809" y="53"/>
                </a:lnTo>
                <a:lnTo>
                  <a:pt x="801" y="49"/>
                </a:lnTo>
                <a:lnTo>
                  <a:pt x="793" y="45"/>
                </a:lnTo>
                <a:lnTo>
                  <a:pt x="783" y="41"/>
                </a:lnTo>
                <a:lnTo>
                  <a:pt x="775" y="38"/>
                </a:lnTo>
                <a:lnTo>
                  <a:pt x="766" y="34"/>
                </a:lnTo>
                <a:lnTo>
                  <a:pt x="756" y="31"/>
                </a:lnTo>
                <a:lnTo>
                  <a:pt x="748" y="27"/>
                </a:lnTo>
                <a:lnTo>
                  <a:pt x="739" y="25"/>
                </a:lnTo>
                <a:lnTo>
                  <a:pt x="728" y="21"/>
                </a:lnTo>
                <a:lnTo>
                  <a:pt x="719" y="19"/>
                </a:lnTo>
                <a:lnTo>
                  <a:pt x="710" y="17"/>
                </a:lnTo>
                <a:lnTo>
                  <a:pt x="700" y="14"/>
                </a:lnTo>
                <a:lnTo>
                  <a:pt x="690" y="12"/>
                </a:lnTo>
                <a:lnTo>
                  <a:pt x="681" y="10"/>
                </a:lnTo>
                <a:lnTo>
                  <a:pt x="670" y="7"/>
                </a:lnTo>
                <a:lnTo>
                  <a:pt x="661" y="6"/>
                </a:lnTo>
                <a:lnTo>
                  <a:pt x="650" y="5"/>
                </a:lnTo>
                <a:lnTo>
                  <a:pt x="640" y="4"/>
                </a:lnTo>
                <a:lnTo>
                  <a:pt x="629" y="3"/>
                </a:lnTo>
                <a:lnTo>
                  <a:pt x="619" y="3"/>
                </a:lnTo>
                <a:lnTo>
                  <a:pt x="608" y="1"/>
                </a:lnTo>
                <a:lnTo>
                  <a:pt x="598" y="0"/>
                </a:lnTo>
                <a:lnTo>
                  <a:pt x="587" y="0"/>
                </a:lnTo>
                <a:lnTo>
                  <a:pt x="577" y="0"/>
                </a:lnTo>
                <a:lnTo>
                  <a:pt x="566" y="0"/>
                </a:lnTo>
                <a:lnTo>
                  <a:pt x="556" y="0"/>
                </a:lnTo>
                <a:lnTo>
                  <a:pt x="544" y="1"/>
                </a:lnTo>
                <a:lnTo>
                  <a:pt x="534" y="3"/>
                </a:lnTo>
                <a:lnTo>
                  <a:pt x="523" y="3"/>
                </a:lnTo>
                <a:lnTo>
                  <a:pt x="511" y="4"/>
                </a:lnTo>
                <a:lnTo>
                  <a:pt x="500" y="6"/>
                </a:lnTo>
                <a:lnTo>
                  <a:pt x="489" y="7"/>
                </a:lnTo>
                <a:lnTo>
                  <a:pt x="479" y="10"/>
                </a:lnTo>
                <a:lnTo>
                  <a:pt x="467" y="12"/>
                </a:lnTo>
                <a:lnTo>
                  <a:pt x="457" y="14"/>
                </a:lnTo>
                <a:lnTo>
                  <a:pt x="446" y="17"/>
                </a:lnTo>
                <a:lnTo>
                  <a:pt x="446" y="17"/>
                </a:lnTo>
                <a:close/>
              </a:path>
            </a:pathLst>
          </a:custGeom>
          <a:solidFill>
            <a:srgbClr val="C9D49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45" name="Freeform 45"/>
          <p:cNvSpPr>
            <a:spLocks/>
          </p:cNvSpPr>
          <p:nvPr/>
        </p:nvSpPr>
        <p:spPr bwMode="auto">
          <a:xfrm>
            <a:off x="4449763" y="1495425"/>
            <a:ext cx="74612" cy="73025"/>
          </a:xfrm>
          <a:custGeom>
            <a:avLst/>
            <a:gdLst/>
            <a:ahLst/>
            <a:cxnLst>
              <a:cxn ang="0">
                <a:pos x="2" y="23"/>
              </a:cxn>
              <a:cxn ang="0">
                <a:pos x="0" y="74"/>
              </a:cxn>
              <a:cxn ang="0">
                <a:pos x="5" y="91"/>
              </a:cxn>
              <a:cxn ang="0">
                <a:pos x="17" y="91"/>
              </a:cxn>
              <a:cxn ang="0">
                <a:pos x="93" y="0"/>
              </a:cxn>
              <a:cxn ang="0">
                <a:pos x="2" y="23"/>
              </a:cxn>
              <a:cxn ang="0">
                <a:pos x="2" y="23"/>
              </a:cxn>
            </a:cxnLst>
            <a:rect l="0" t="0" r="r" b="b"/>
            <a:pathLst>
              <a:path w="93" h="91">
                <a:moveTo>
                  <a:pt x="2" y="23"/>
                </a:moveTo>
                <a:lnTo>
                  <a:pt x="0" y="74"/>
                </a:lnTo>
                <a:lnTo>
                  <a:pt x="5" y="91"/>
                </a:lnTo>
                <a:lnTo>
                  <a:pt x="17" y="91"/>
                </a:lnTo>
                <a:lnTo>
                  <a:pt x="93" y="0"/>
                </a:lnTo>
                <a:lnTo>
                  <a:pt x="2" y="23"/>
                </a:lnTo>
                <a:lnTo>
                  <a:pt x="2" y="23"/>
                </a:lnTo>
                <a:close/>
              </a:path>
            </a:pathLst>
          </a:custGeom>
          <a:solidFill>
            <a:srgbClr val="F7919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46" name="Freeform 46"/>
          <p:cNvSpPr>
            <a:spLocks/>
          </p:cNvSpPr>
          <p:nvPr/>
        </p:nvSpPr>
        <p:spPr bwMode="auto">
          <a:xfrm>
            <a:off x="4232275" y="1912938"/>
            <a:ext cx="344488" cy="209550"/>
          </a:xfrm>
          <a:custGeom>
            <a:avLst/>
            <a:gdLst/>
            <a:ahLst/>
            <a:cxnLst>
              <a:cxn ang="0">
                <a:pos x="8" y="31"/>
              </a:cxn>
              <a:cxn ang="0">
                <a:pos x="235" y="23"/>
              </a:cxn>
              <a:cxn ang="0">
                <a:pos x="248" y="0"/>
              </a:cxn>
              <a:cxn ang="0">
                <a:pos x="304" y="1"/>
              </a:cxn>
              <a:cxn ang="0">
                <a:pos x="309" y="23"/>
              </a:cxn>
              <a:cxn ang="0">
                <a:pos x="434" y="43"/>
              </a:cxn>
              <a:cxn ang="0">
                <a:pos x="345" y="263"/>
              </a:cxn>
              <a:cxn ang="0">
                <a:pos x="158" y="260"/>
              </a:cxn>
              <a:cxn ang="0">
                <a:pos x="18" y="259"/>
              </a:cxn>
              <a:cxn ang="0">
                <a:pos x="6" y="243"/>
              </a:cxn>
              <a:cxn ang="0">
                <a:pos x="0" y="51"/>
              </a:cxn>
              <a:cxn ang="0">
                <a:pos x="8" y="31"/>
              </a:cxn>
              <a:cxn ang="0">
                <a:pos x="8" y="31"/>
              </a:cxn>
            </a:cxnLst>
            <a:rect l="0" t="0" r="r" b="b"/>
            <a:pathLst>
              <a:path w="434" h="263">
                <a:moveTo>
                  <a:pt x="8" y="31"/>
                </a:moveTo>
                <a:lnTo>
                  <a:pt x="235" y="23"/>
                </a:lnTo>
                <a:lnTo>
                  <a:pt x="248" y="0"/>
                </a:lnTo>
                <a:lnTo>
                  <a:pt x="304" y="1"/>
                </a:lnTo>
                <a:lnTo>
                  <a:pt x="309" y="23"/>
                </a:lnTo>
                <a:lnTo>
                  <a:pt x="434" y="43"/>
                </a:lnTo>
                <a:lnTo>
                  <a:pt x="345" y="263"/>
                </a:lnTo>
                <a:lnTo>
                  <a:pt x="158" y="260"/>
                </a:lnTo>
                <a:lnTo>
                  <a:pt x="18" y="259"/>
                </a:lnTo>
                <a:lnTo>
                  <a:pt x="6" y="243"/>
                </a:lnTo>
                <a:lnTo>
                  <a:pt x="0" y="51"/>
                </a:lnTo>
                <a:lnTo>
                  <a:pt x="8" y="31"/>
                </a:lnTo>
                <a:lnTo>
                  <a:pt x="8" y="31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47" name="Freeform 47"/>
          <p:cNvSpPr>
            <a:spLocks/>
          </p:cNvSpPr>
          <p:nvPr/>
        </p:nvSpPr>
        <p:spPr bwMode="auto">
          <a:xfrm>
            <a:off x="4338638" y="1701800"/>
            <a:ext cx="400050" cy="352425"/>
          </a:xfrm>
          <a:custGeom>
            <a:avLst/>
            <a:gdLst/>
            <a:ahLst/>
            <a:cxnLst>
              <a:cxn ang="0">
                <a:pos x="0" y="445"/>
              </a:cxn>
              <a:cxn ang="0">
                <a:pos x="0" y="231"/>
              </a:cxn>
              <a:cxn ang="0">
                <a:pos x="6" y="212"/>
              </a:cxn>
              <a:cxn ang="0">
                <a:pos x="29" y="193"/>
              </a:cxn>
              <a:cxn ang="0">
                <a:pos x="229" y="16"/>
              </a:cxn>
              <a:cxn ang="0">
                <a:pos x="318" y="0"/>
              </a:cxn>
              <a:cxn ang="0">
                <a:pos x="453" y="10"/>
              </a:cxn>
              <a:cxn ang="0">
                <a:pos x="479" y="21"/>
              </a:cxn>
              <a:cxn ang="0">
                <a:pos x="490" y="40"/>
              </a:cxn>
              <a:cxn ang="0">
                <a:pos x="492" y="94"/>
              </a:cxn>
              <a:cxn ang="0">
                <a:pos x="504" y="144"/>
              </a:cxn>
              <a:cxn ang="0">
                <a:pos x="502" y="331"/>
              </a:cxn>
              <a:cxn ang="0">
                <a:pos x="495" y="341"/>
              </a:cxn>
              <a:cxn ang="0">
                <a:pos x="489" y="370"/>
              </a:cxn>
              <a:cxn ang="0">
                <a:pos x="476" y="387"/>
              </a:cxn>
              <a:cxn ang="0">
                <a:pos x="442" y="410"/>
              </a:cxn>
              <a:cxn ang="0">
                <a:pos x="332" y="423"/>
              </a:cxn>
              <a:cxn ang="0">
                <a:pos x="335" y="342"/>
              </a:cxn>
              <a:cxn ang="0">
                <a:pos x="443" y="327"/>
              </a:cxn>
              <a:cxn ang="0">
                <a:pos x="441" y="186"/>
              </a:cxn>
              <a:cxn ang="0">
                <a:pos x="355" y="322"/>
              </a:cxn>
              <a:cxn ang="0">
                <a:pos x="224" y="324"/>
              </a:cxn>
              <a:cxn ang="0">
                <a:pos x="233" y="278"/>
              </a:cxn>
              <a:cxn ang="0">
                <a:pos x="257" y="258"/>
              </a:cxn>
              <a:cxn ang="0">
                <a:pos x="238" y="191"/>
              </a:cxn>
              <a:cxn ang="0">
                <a:pos x="204" y="119"/>
              </a:cxn>
              <a:cxn ang="0">
                <a:pos x="101" y="193"/>
              </a:cxn>
              <a:cxn ang="0">
                <a:pos x="85" y="212"/>
              </a:cxn>
              <a:cxn ang="0">
                <a:pos x="72" y="279"/>
              </a:cxn>
              <a:cxn ang="0">
                <a:pos x="48" y="423"/>
              </a:cxn>
              <a:cxn ang="0">
                <a:pos x="0" y="445"/>
              </a:cxn>
              <a:cxn ang="0">
                <a:pos x="0" y="445"/>
              </a:cxn>
            </a:cxnLst>
            <a:rect l="0" t="0" r="r" b="b"/>
            <a:pathLst>
              <a:path w="504" h="445">
                <a:moveTo>
                  <a:pt x="0" y="445"/>
                </a:moveTo>
                <a:lnTo>
                  <a:pt x="0" y="231"/>
                </a:lnTo>
                <a:lnTo>
                  <a:pt x="6" y="212"/>
                </a:lnTo>
                <a:lnTo>
                  <a:pt x="29" y="193"/>
                </a:lnTo>
                <a:lnTo>
                  <a:pt x="229" y="16"/>
                </a:lnTo>
                <a:lnTo>
                  <a:pt x="318" y="0"/>
                </a:lnTo>
                <a:lnTo>
                  <a:pt x="453" y="10"/>
                </a:lnTo>
                <a:lnTo>
                  <a:pt x="479" y="21"/>
                </a:lnTo>
                <a:lnTo>
                  <a:pt x="490" y="40"/>
                </a:lnTo>
                <a:lnTo>
                  <a:pt x="492" y="94"/>
                </a:lnTo>
                <a:lnTo>
                  <a:pt x="504" y="144"/>
                </a:lnTo>
                <a:lnTo>
                  <a:pt x="502" y="331"/>
                </a:lnTo>
                <a:lnTo>
                  <a:pt x="495" y="341"/>
                </a:lnTo>
                <a:lnTo>
                  <a:pt x="489" y="370"/>
                </a:lnTo>
                <a:lnTo>
                  <a:pt x="476" y="387"/>
                </a:lnTo>
                <a:lnTo>
                  <a:pt x="442" y="410"/>
                </a:lnTo>
                <a:lnTo>
                  <a:pt x="332" y="423"/>
                </a:lnTo>
                <a:lnTo>
                  <a:pt x="335" y="342"/>
                </a:lnTo>
                <a:lnTo>
                  <a:pt x="443" y="327"/>
                </a:lnTo>
                <a:lnTo>
                  <a:pt x="441" y="186"/>
                </a:lnTo>
                <a:lnTo>
                  <a:pt x="355" y="322"/>
                </a:lnTo>
                <a:lnTo>
                  <a:pt x="224" y="324"/>
                </a:lnTo>
                <a:lnTo>
                  <a:pt x="233" y="278"/>
                </a:lnTo>
                <a:lnTo>
                  <a:pt x="257" y="258"/>
                </a:lnTo>
                <a:lnTo>
                  <a:pt x="238" y="191"/>
                </a:lnTo>
                <a:lnTo>
                  <a:pt x="204" y="119"/>
                </a:lnTo>
                <a:lnTo>
                  <a:pt x="101" y="193"/>
                </a:lnTo>
                <a:lnTo>
                  <a:pt x="85" y="212"/>
                </a:lnTo>
                <a:lnTo>
                  <a:pt x="72" y="279"/>
                </a:lnTo>
                <a:lnTo>
                  <a:pt x="48" y="423"/>
                </a:lnTo>
                <a:lnTo>
                  <a:pt x="0" y="445"/>
                </a:lnTo>
                <a:lnTo>
                  <a:pt x="0" y="445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48" name="Freeform 48"/>
          <p:cNvSpPr>
            <a:spLocks/>
          </p:cNvSpPr>
          <p:nvPr/>
        </p:nvSpPr>
        <p:spPr bwMode="auto">
          <a:xfrm>
            <a:off x="4522788" y="2192338"/>
            <a:ext cx="254000" cy="265112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42" y="93"/>
              </a:cxn>
              <a:cxn ang="0">
                <a:pos x="68" y="101"/>
              </a:cxn>
              <a:cxn ang="0">
                <a:pos x="89" y="154"/>
              </a:cxn>
              <a:cxn ang="0">
                <a:pos x="107" y="176"/>
              </a:cxn>
              <a:cxn ang="0">
                <a:pos x="243" y="278"/>
              </a:cxn>
              <a:cxn ang="0">
                <a:pos x="247" y="320"/>
              </a:cxn>
              <a:cxn ang="0">
                <a:pos x="320" y="334"/>
              </a:cxn>
              <a:cxn ang="0">
                <a:pos x="300" y="287"/>
              </a:cxn>
              <a:cxn ang="0">
                <a:pos x="260" y="248"/>
              </a:cxn>
              <a:cxn ang="0">
                <a:pos x="194" y="152"/>
              </a:cxn>
              <a:cxn ang="0">
                <a:pos x="156" y="100"/>
              </a:cxn>
              <a:cxn ang="0">
                <a:pos x="153" y="75"/>
              </a:cxn>
              <a:cxn ang="0">
                <a:pos x="133" y="52"/>
              </a:cxn>
              <a:cxn ang="0">
                <a:pos x="127" y="0"/>
              </a:cxn>
              <a:cxn ang="0">
                <a:pos x="0" y="43"/>
              </a:cxn>
              <a:cxn ang="0">
                <a:pos x="0" y="43"/>
              </a:cxn>
            </a:cxnLst>
            <a:rect l="0" t="0" r="r" b="b"/>
            <a:pathLst>
              <a:path w="320" h="334">
                <a:moveTo>
                  <a:pt x="0" y="43"/>
                </a:moveTo>
                <a:lnTo>
                  <a:pt x="42" y="93"/>
                </a:lnTo>
                <a:lnTo>
                  <a:pt x="68" y="101"/>
                </a:lnTo>
                <a:lnTo>
                  <a:pt x="89" y="154"/>
                </a:lnTo>
                <a:lnTo>
                  <a:pt x="107" y="176"/>
                </a:lnTo>
                <a:lnTo>
                  <a:pt x="243" y="278"/>
                </a:lnTo>
                <a:lnTo>
                  <a:pt x="247" y="320"/>
                </a:lnTo>
                <a:lnTo>
                  <a:pt x="320" y="334"/>
                </a:lnTo>
                <a:lnTo>
                  <a:pt x="300" y="287"/>
                </a:lnTo>
                <a:lnTo>
                  <a:pt x="260" y="248"/>
                </a:lnTo>
                <a:lnTo>
                  <a:pt x="194" y="152"/>
                </a:lnTo>
                <a:lnTo>
                  <a:pt x="156" y="100"/>
                </a:lnTo>
                <a:lnTo>
                  <a:pt x="153" y="75"/>
                </a:lnTo>
                <a:lnTo>
                  <a:pt x="133" y="52"/>
                </a:lnTo>
                <a:lnTo>
                  <a:pt x="127" y="0"/>
                </a:lnTo>
                <a:lnTo>
                  <a:pt x="0" y="43"/>
                </a:lnTo>
                <a:lnTo>
                  <a:pt x="0" y="43"/>
                </a:lnTo>
                <a:close/>
              </a:path>
            </a:pathLst>
          </a:custGeom>
          <a:solidFill>
            <a:srgbClr val="F5CF9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49" name="Freeform 49"/>
          <p:cNvSpPr>
            <a:spLocks/>
          </p:cNvSpPr>
          <p:nvPr/>
        </p:nvSpPr>
        <p:spPr bwMode="auto">
          <a:xfrm>
            <a:off x="4454525" y="1963738"/>
            <a:ext cx="158750" cy="115887"/>
          </a:xfrm>
          <a:custGeom>
            <a:avLst/>
            <a:gdLst/>
            <a:ahLst/>
            <a:cxnLst>
              <a:cxn ang="0">
                <a:pos x="0" y="65"/>
              </a:cxn>
              <a:cxn ang="0">
                <a:pos x="11" y="50"/>
              </a:cxn>
              <a:cxn ang="0">
                <a:pos x="72" y="21"/>
              </a:cxn>
              <a:cxn ang="0">
                <a:pos x="113" y="0"/>
              </a:cxn>
              <a:cxn ang="0">
                <a:pos x="184" y="14"/>
              </a:cxn>
              <a:cxn ang="0">
                <a:pos x="199" y="61"/>
              </a:cxn>
              <a:cxn ang="0">
                <a:pos x="185" y="101"/>
              </a:cxn>
              <a:cxn ang="0">
                <a:pos x="93" y="145"/>
              </a:cxn>
              <a:cxn ang="0">
                <a:pos x="82" y="74"/>
              </a:cxn>
              <a:cxn ang="0">
                <a:pos x="31" y="99"/>
              </a:cxn>
              <a:cxn ang="0">
                <a:pos x="30" y="94"/>
              </a:cxn>
              <a:cxn ang="0">
                <a:pos x="56" y="64"/>
              </a:cxn>
              <a:cxn ang="0">
                <a:pos x="80" y="49"/>
              </a:cxn>
              <a:cxn ang="0">
                <a:pos x="77" y="38"/>
              </a:cxn>
              <a:cxn ang="0">
                <a:pos x="3" y="71"/>
              </a:cxn>
              <a:cxn ang="0">
                <a:pos x="0" y="65"/>
              </a:cxn>
              <a:cxn ang="0">
                <a:pos x="0" y="65"/>
              </a:cxn>
            </a:cxnLst>
            <a:rect l="0" t="0" r="r" b="b"/>
            <a:pathLst>
              <a:path w="199" h="145">
                <a:moveTo>
                  <a:pt x="0" y="65"/>
                </a:moveTo>
                <a:lnTo>
                  <a:pt x="11" y="50"/>
                </a:lnTo>
                <a:lnTo>
                  <a:pt x="72" y="21"/>
                </a:lnTo>
                <a:lnTo>
                  <a:pt x="113" y="0"/>
                </a:lnTo>
                <a:lnTo>
                  <a:pt x="184" y="14"/>
                </a:lnTo>
                <a:lnTo>
                  <a:pt x="199" y="61"/>
                </a:lnTo>
                <a:lnTo>
                  <a:pt x="185" y="101"/>
                </a:lnTo>
                <a:lnTo>
                  <a:pt x="93" y="145"/>
                </a:lnTo>
                <a:lnTo>
                  <a:pt x="82" y="74"/>
                </a:lnTo>
                <a:lnTo>
                  <a:pt x="31" y="99"/>
                </a:lnTo>
                <a:lnTo>
                  <a:pt x="30" y="94"/>
                </a:lnTo>
                <a:lnTo>
                  <a:pt x="56" y="64"/>
                </a:lnTo>
                <a:lnTo>
                  <a:pt x="80" y="49"/>
                </a:lnTo>
                <a:lnTo>
                  <a:pt x="77" y="38"/>
                </a:lnTo>
                <a:lnTo>
                  <a:pt x="3" y="71"/>
                </a:lnTo>
                <a:lnTo>
                  <a:pt x="0" y="65"/>
                </a:lnTo>
                <a:lnTo>
                  <a:pt x="0" y="65"/>
                </a:lnTo>
                <a:close/>
              </a:path>
            </a:pathLst>
          </a:custGeom>
          <a:solidFill>
            <a:srgbClr val="F5CF9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50" name="Freeform 50"/>
          <p:cNvSpPr>
            <a:spLocks/>
          </p:cNvSpPr>
          <p:nvPr/>
        </p:nvSpPr>
        <p:spPr bwMode="auto">
          <a:xfrm>
            <a:off x="4314825" y="2030413"/>
            <a:ext cx="122238" cy="103187"/>
          </a:xfrm>
          <a:custGeom>
            <a:avLst/>
            <a:gdLst/>
            <a:ahLst/>
            <a:cxnLst>
              <a:cxn ang="0">
                <a:pos x="79" y="0"/>
              </a:cxn>
              <a:cxn ang="0">
                <a:pos x="81" y="17"/>
              </a:cxn>
              <a:cxn ang="0">
                <a:pos x="101" y="34"/>
              </a:cxn>
              <a:cxn ang="0">
                <a:pos x="115" y="69"/>
              </a:cxn>
              <a:cxn ang="0">
                <a:pos x="154" y="90"/>
              </a:cxn>
              <a:cxn ang="0">
                <a:pos x="141" y="102"/>
              </a:cxn>
              <a:cxn ang="0">
                <a:pos x="95" y="105"/>
              </a:cxn>
              <a:cxn ang="0">
                <a:pos x="72" y="129"/>
              </a:cxn>
              <a:cxn ang="0">
                <a:pos x="0" y="95"/>
              </a:cxn>
              <a:cxn ang="0">
                <a:pos x="0" y="58"/>
              </a:cxn>
              <a:cxn ang="0">
                <a:pos x="79" y="0"/>
              </a:cxn>
              <a:cxn ang="0">
                <a:pos x="79" y="0"/>
              </a:cxn>
            </a:cxnLst>
            <a:rect l="0" t="0" r="r" b="b"/>
            <a:pathLst>
              <a:path w="154" h="129">
                <a:moveTo>
                  <a:pt x="79" y="0"/>
                </a:moveTo>
                <a:lnTo>
                  <a:pt x="81" y="17"/>
                </a:lnTo>
                <a:lnTo>
                  <a:pt x="101" y="34"/>
                </a:lnTo>
                <a:lnTo>
                  <a:pt x="115" y="69"/>
                </a:lnTo>
                <a:lnTo>
                  <a:pt x="154" y="90"/>
                </a:lnTo>
                <a:lnTo>
                  <a:pt x="141" y="102"/>
                </a:lnTo>
                <a:lnTo>
                  <a:pt x="95" y="105"/>
                </a:lnTo>
                <a:lnTo>
                  <a:pt x="72" y="129"/>
                </a:lnTo>
                <a:lnTo>
                  <a:pt x="0" y="95"/>
                </a:lnTo>
                <a:lnTo>
                  <a:pt x="0" y="58"/>
                </a:lnTo>
                <a:lnTo>
                  <a:pt x="79" y="0"/>
                </a:lnTo>
                <a:lnTo>
                  <a:pt x="79" y="0"/>
                </a:lnTo>
                <a:close/>
              </a:path>
            </a:pathLst>
          </a:custGeom>
          <a:solidFill>
            <a:srgbClr val="F5CF9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51" name="Freeform 51"/>
          <p:cNvSpPr>
            <a:spLocks/>
          </p:cNvSpPr>
          <p:nvPr/>
        </p:nvSpPr>
        <p:spPr bwMode="auto">
          <a:xfrm>
            <a:off x="4503738" y="2195513"/>
            <a:ext cx="122237" cy="71437"/>
          </a:xfrm>
          <a:custGeom>
            <a:avLst/>
            <a:gdLst/>
            <a:ahLst/>
            <a:cxnLst>
              <a:cxn ang="0">
                <a:pos x="33" y="48"/>
              </a:cxn>
              <a:cxn ang="0">
                <a:pos x="35" y="45"/>
              </a:cxn>
              <a:cxn ang="0">
                <a:pos x="40" y="41"/>
              </a:cxn>
              <a:cxn ang="0">
                <a:pos x="46" y="38"/>
              </a:cxn>
              <a:cxn ang="0">
                <a:pos x="53" y="34"/>
              </a:cxn>
              <a:cxn ang="0">
                <a:pos x="59" y="32"/>
              </a:cxn>
              <a:cxn ang="0">
                <a:pos x="62" y="31"/>
              </a:cxn>
              <a:cxn ang="0">
                <a:pos x="67" y="30"/>
              </a:cxn>
              <a:cxn ang="0">
                <a:pos x="73" y="28"/>
              </a:cxn>
              <a:cxn ang="0">
                <a:pos x="77" y="27"/>
              </a:cxn>
              <a:cxn ang="0">
                <a:pos x="82" y="27"/>
              </a:cxn>
              <a:cxn ang="0">
                <a:pos x="87" y="26"/>
              </a:cxn>
              <a:cxn ang="0">
                <a:pos x="90" y="27"/>
              </a:cxn>
              <a:cxn ang="0">
                <a:pos x="96" y="27"/>
              </a:cxn>
              <a:cxn ang="0">
                <a:pos x="102" y="28"/>
              </a:cxn>
              <a:cxn ang="0">
                <a:pos x="107" y="31"/>
              </a:cxn>
              <a:cxn ang="0">
                <a:pos x="110" y="33"/>
              </a:cxn>
              <a:cxn ang="0">
                <a:pos x="112" y="35"/>
              </a:cxn>
              <a:cxn ang="0">
                <a:pos x="114" y="35"/>
              </a:cxn>
              <a:cxn ang="0">
                <a:pos x="112" y="39"/>
              </a:cxn>
              <a:cxn ang="0">
                <a:pos x="111" y="45"/>
              </a:cxn>
              <a:cxn ang="0">
                <a:pos x="109" y="51"/>
              </a:cxn>
              <a:cxn ang="0">
                <a:pos x="109" y="59"/>
              </a:cxn>
              <a:cxn ang="0">
                <a:pos x="108" y="67"/>
              </a:cxn>
              <a:cxn ang="0">
                <a:pos x="109" y="75"/>
              </a:cxn>
              <a:cxn ang="0">
                <a:pos x="112" y="81"/>
              </a:cxn>
              <a:cxn ang="0">
                <a:pos x="117" y="86"/>
              </a:cxn>
              <a:cxn ang="0">
                <a:pos x="123" y="88"/>
              </a:cxn>
              <a:cxn ang="0">
                <a:pos x="130" y="89"/>
              </a:cxn>
              <a:cxn ang="0">
                <a:pos x="136" y="88"/>
              </a:cxn>
              <a:cxn ang="0">
                <a:pos x="143" y="87"/>
              </a:cxn>
              <a:cxn ang="0">
                <a:pos x="147" y="86"/>
              </a:cxn>
              <a:cxn ang="0">
                <a:pos x="153" y="83"/>
              </a:cxn>
              <a:cxn ang="0">
                <a:pos x="136" y="66"/>
              </a:cxn>
              <a:cxn ang="0">
                <a:pos x="150" y="44"/>
              </a:cxn>
              <a:cxn ang="0">
                <a:pos x="0" y="4"/>
              </a:cxn>
              <a:cxn ang="0">
                <a:pos x="32" y="48"/>
              </a:cxn>
            </a:cxnLst>
            <a:rect l="0" t="0" r="r" b="b"/>
            <a:pathLst>
              <a:path w="154" h="89">
                <a:moveTo>
                  <a:pt x="32" y="48"/>
                </a:moveTo>
                <a:lnTo>
                  <a:pt x="33" y="48"/>
                </a:lnTo>
                <a:lnTo>
                  <a:pt x="34" y="46"/>
                </a:lnTo>
                <a:lnTo>
                  <a:pt x="35" y="45"/>
                </a:lnTo>
                <a:lnTo>
                  <a:pt x="38" y="42"/>
                </a:lnTo>
                <a:lnTo>
                  <a:pt x="40" y="41"/>
                </a:lnTo>
                <a:lnTo>
                  <a:pt x="44" y="40"/>
                </a:lnTo>
                <a:lnTo>
                  <a:pt x="46" y="38"/>
                </a:lnTo>
                <a:lnTo>
                  <a:pt x="49" y="37"/>
                </a:lnTo>
                <a:lnTo>
                  <a:pt x="53" y="34"/>
                </a:lnTo>
                <a:lnTo>
                  <a:pt x="56" y="33"/>
                </a:lnTo>
                <a:lnTo>
                  <a:pt x="59" y="32"/>
                </a:lnTo>
                <a:lnTo>
                  <a:pt x="61" y="31"/>
                </a:lnTo>
                <a:lnTo>
                  <a:pt x="62" y="31"/>
                </a:lnTo>
                <a:lnTo>
                  <a:pt x="66" y="30"/>
                </a:lnTo>
                <a:lnTo>
                  <a:pt x="67" y="30"/>
                </a:lnTo>
                <a:lnTo>
                  <a:pt x="69" y="28"/>
                </a:lnTo>
                <a:lnTo>
                  <a:pt x="73" y="28"/>
                </a:lnTo>
                <a:lnTo>
                  <a:pt x="75" y="28"/>
                </a:lnTo>
                <a:lnTo>
                  <a:pt x="77" y="27"/>
                </a:lnTo>
                <a:lnTo>
                  <a:pt x="80" y="27"/>
                </a:lnTo>
                <a:lnTo>
                  <a:pt x="82" y="27"/>
                </a:lnTo>
                <a:lnTo>
                  <a:pt x="84" y="27"/>
                </a:lnTo>
                <a:lnTo>
                  <a:pt x="87" y="26"/>
                </a:lnTo>
                <a:lnTo>
                  <a:pt x="89" y="26"/>
                </a:lnTo>
                <a:lnTo>
                  <a:pt x="90" y="27"/>
                </a:lnTo>
                <a:lnTo>
                  <a:pt x="93" y="27"/>
                </a:lnTo>
                <a:lnTo>
                  <a:pt x="96" y="27"/>
                </a:lnTo>
                <a:lnTo>
                  <a:pt x="100" y="28"/>
                </a:lnTo>
                <a:lnTo>
                  <a:pt x="102" y="28"/>
                </a:lnTo>
                <a:lnTo>
                  <a:pt x="105" y="30"/>
                </a:lnTo>
                <a:lnTo>
                  <a:pt x="107" y="31"/>
                </a:lnTo>
                <a:lnTo>
                  <a:pt x="109" y="32"/>
                </a:lnTo>
                <a:lnTo>
                  <a:pt x="110" y="33"/>
                </a:lnTo>
                <a:lnTo>
                  <a:pt x="111" y="34"/>
                </a:lnTo>
                <a:lnTo>
                  <a:pt x="112" y="35"/>
                </a:lnTo>
                <a:lnTo>
                  <a:pt x="114" y="35"/>
                </a:lnTo>
                <a:lnTo>
                  <a:pt x="114" y="35"/>
                </a:lnTo>
                <a:lnTo>
                  <a:pt x="112" y="37"/>
                </a:lnTo>
                <a:lnTo>
                  <a:pt x="112" y="39"/>
                </a:lnTo>
                <a:lnTo>
                  <a:pt x="111" y="41"/>
                </a:lnTo>
                <a:lnTo>
                  <a:pt x="111" y="45"/>
                </a:lnTo>
                <a:lnTo>
                  <a:pt x="110" y="48"/>
                </a:lnTo>
                <a:lnTo>
                  <a:pt x="109" y="51"/>
                </a:lnTo>
                <a:lnTo>
                  <a:pt x="109" y="55"/>
                </a:lnTo>
                <a:lnTo>
                  <a:pt x="109" y="59"/>
                </a:lnTo>
                <a:lnTo>
                  <a:pt x="109" y="63"/>
                </a:lnTo>
                <a:lnTo>
                  <a:pt x="108" y="67"/>
                </a:lnTo>
                <a:lnTo>
                  <a:pt x="109" y="72"/>
                </a:lnTo>
                <a:lnTo>
                  <a:pt x="109" y="75"/>
                </a:lnTo>
                <a:lnTo>
                  <a:pt x="111" y="79"/>
                </a:lnTo>
                <a:lnTo>
                  <a:pt x="112" y="81"/>
                </a:lnTo>
                <a:lnTo>
                  <a:pt x="115" y="84"/>
                </a:lnTo>
                <a:lnTo>
                  <a:pt x="117" y="86"/>
                </a:lnTo>
                <a:lnTo>
                  <a:pt x="119" y="87"/>
                </a:lnTo>
                <a:lnTo>
                  <a:pt x="123" y="88"/>
                </a:lnTo>
                <a:lnTo>
                  <a:pt x="126" y="89"/>
                </a:lnTo>
                <a:lnTo>
                  <a:pt x="130" y="89"/>
                </a:lnTo>
                <a:lnTo>
                  <a:pt x="133" y="89"/>
                </a:lnTo>
                <a:lnTo>
                  <a:pt x="136" y="88"/>
                </a:lnTo>
                <a:lnTo>
                  <a:pt x="139" y="88"/>
                </a:lnTo>
                <a:lnTo>
                  <a:pt x="143" y="87"/>
                </a:lnTo>
                <a:lnTo>
                  <a:pt x="145" y="86"/>
                </a:lnTo>
                <a:lnTo>
                  <a:pt x="147" y="86"/>
                </a:lnTo>
                <a:lnTo>
                  <a:pt x="150" y="84"/>
                </a:lnTo>
                <a:lnTo>
                  <a:pt x="153" y="83"/>
                </a:lnTo>
                <a:lnTo>
                  <a:pt x="154" y="83"/>
                </a:lnTo>
                <a:lnTo>
                  <a:pt x="136" y="66"/>
                </a:lnTo>
                <a:lnTo>
                  <a:pt x="133" y="55"/>
                </a:lnTo>
                <a:lnTo>
                  <a:pt x="150" y="44"/>
                </a:lnTo>
                <a:lnTo>
                  <a:pt x="145" y="0"/>
                </a:lnTo>
                <a:lnTo>
                  <a:pt x="0" y="4"/>
                </a:lnTo>
                <a:lnTo>
                  <a:pt x="32" y="48"/>
                </a:lnTo>
                <a:lnTo>
                  <a:pt x="32" y="48"/>
                </a:lnTo>
                <a:close/>
              </a:path>
            </a:pathLst>
          </a:custGeom>
          <a:solidFill>
            <a:srgbClr val="F2BF6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52" name="Freeform 52"/>
          <p:cNvSpPr>
            <a:spLocks/>
          </p:cNvSpPr>
          <p:nvPr/>
        </p:nvSpPr>
        <p:spPr bwMode="auto">
          <a:xfrm>
            <a:off x="4359275" y="2228850"/>
            <a:ext cx="212725" cy="209550"/>
          </a:xfrm>
          <a:custGeom>
            <a:avLst/>
            <a:gdLst/>
            <a:ahLst/>
            <a:cxnLst>
              <a:cxn ang="0">
                <a:pos x="0" y="195"/>
              </a:cxn>
              <a:cxn ang="0">
                <a:pos x="32" y="177"/>
              </a:cxn>
              <a:cxn ang="0">
                <a:pos x="66" y="153"/>
              </a:cxn>
              <a:cxn ang="0">
                <a:pos x="114" y="88"/>
              </a:cxn>
              <a:cxn ang="0">
                <a:pos x="139" y="69"/>
              </a:cxn>
              <a:cxn ang="0">
                <a:pos x="179" y="58"/>
              </a:cxn>
              <a:cxn ang="0">
                <a:pos x="207" y="0"/>
              </a:cxn>
              <a:cxn ang="0">
                <a:pos x="269" y="61"/>
              </a:cxn>
              <a:cxn ang="0">
                <a:pos x="248" y="91"/>
              </a:cxn>
              <a:cxn ang="0">
                <a:pos x="212" y="114"/>
              </a:cxn>
              <a:cxn ang="0">
                <a:pos x="87" y="173"/>
              </a:cxn>
              <a:cxn ang="0">
                <a:pos x="11" y="264"/>
              </a:cxn>
              <a:cxn ang="0">
                <a:pos x="0" y="195"/>
              </a:cxn>
              <a:cxn ang="0">
                <a:pos x="0" y="195"/>
              </a:cxn>
            </a:cxnLst>
            <a:rect l="0" t="0" r="r" b="b"/>
            <a:pathLst>
              <a:path w="269" h="264">
                <a:moveTo>
                  <a:pt x="0" y="195"/>
                </a:moveTo>
                <a:lnTo>
                  <a:pt x="32" y="177"/>
                </a:lnTo>
                <a:lnTo>
                  <a:pt x="66" y="153"/>
                </a:lnTo>
                <a:lnTo>
                  <a:pt x="114" y="88"/>
                </a:lnTo>
                <a:lnTo>
                  <a:pt x="139" y="69"/>
                </a:lnTo>
                <a:lnTo>
                  <a:pt x="179" y="58"/>
                </a:lnTo>
                <a:lnTo>
                  <a:pt x="207" y="0"/>
                </a:lnTo>
                <a:lnTo>
                  <a:pt x="269" y="61"/>
                </a:lnTo>
                <a:lnTo>
                  <a:pt x="248" y="91"/>
                </a:lnTo>
                <a:lnTo>
                  <a:pt x="212" y="114"/>
                </a:lnTo>
                <a:lnTo>
                  <a:pt x="87" y="173"/>
                </a:lnTo>
                <a:lnTo>
                  <a:pt x="11" y="264"/>
                </a:lnTo>
                <a:lnTo>
                  <a:pt x="0" y="195"/>
                </a:lnTo>
                <a:lnTo>
                  <a:pt x="0" y="195"/>
                </a:lnTo>
                <a:close/>
              </a:path>
            </a:pathLst>
          </a:custGeom>
          <a:solidFill>
            <a:srgbClr val="F2BF6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53" name="Freeform 53"/>
          <p:cNvSpPr>
            <a:spLocks/>
          </p:cNvSpPr>
          <p:nvPr/>
        </p:nvSpPr>
        <p:spPr bwMode="auto">
          <a:xfrm>
            <a:off x="4516438" y="1963738"/>
            <a:ext cx="28575" cy="14287"/>
          </a:xfrm>
          <a:custGeom>
            <a:avLst/>
            <a:gdLst/>
            <a:ahLst/>
            <a:cxnLst>
              <a:cxn ang="0">
                <a:pos x="17" y="18"/>
              </a:cxn>
              <a:cxn ang="0">
                <a:pos x="36" y="15"/>
              </a:cxn>
              <a:cxn ang="0">
                <a:pos x="35" y="7"/>
              </a:cxn>
              <a:cxn ang="0">
                <a:pos x="0" y="0"/>
              </a:cxn>
              <a:cxn ang="0">
                <a:pos x="1" y="18"/>
              </a:cxn>
              <a:cxn ang="0">
                <a:pos x="17" y="18"/>
              </a:cxn>
              <a:cxn ang="0">
                <a:pos x="17" y="18"/>
              </a:cxn>
            </a:cxnLst>
            <a:rect l="0" t="0" r="r" b="b"/>
            <a:pathLst>
              <a:path w="36" h="18">
                <a:moveTo>
                  <a:pt x="17" y="18"/>
                </a:moveTo>
                <a:lnTo>
                  <a:pt x="36" y="15"/>
                </a:lnTo>
                <a:lnTo>
                  <a:pt x="35" y="7"/>
                </a:lnTo>
                <a:lnTo>
                  <a:pt x="0" y="0"/>
                </a:lnTo>
                <a:lnTo>
                  <a:pt x="1" y="18"/>
                </a:lnTo>
                <a:lnTo>
                  <a:pt x="17" y="18"/>
                </a:lnTo>
                <a:lnTo>
                  <a:pt x="17" y="18"/>
                </a:lnTo>
                <a:close/>
              </a:path>
            </a:pathLst>
          </a:custGeom>
          <a:solidFill>
            <a:srgbClr val="F2BF6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54" name="Freeform 54"/>
          <p:cNvSpPr>
            <a:spLocks/>
          </p:cNvSpPr>
          <p:nvPr/>
        </p:nvSpPr>
        <p:spPr bwMode="auto">
          <a:xfrm>
            <a:off x="4516438" y="2016125"/>
            <a:ext cx="23812" cy="49213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13" y="1"/>
              </a:cxn>
              <a:cxn ang="0">
                <a:pos x="13" y="2"/>
              </a:cxn>
              <a:cxn ang="0">
                <a:pos x="14" y="5"/>
              </a:cxn>
              <a:cxn ang="0">
                <a:pos x="15" y="7"/>
              </a:cxn>
              <a:cxn ang="0">
                <a:pos x="15" y="9"/>
              </a:cxn>
              <a:cxn ang="0">
                <a:pos x="16" y="13"/>
              </a:cxn>
              <a:cxn ang="0">
                <a:pos x="17" y="15"/>
              </a:cxn>
              <a:cxn ang="0">
                <a:pos x="20" y="16"/>
              </a:cxn>
              <a:cxn ang="0">
                <a:pos x="23" y="19"/>
              </a:cxn>
              <a:cxn ang="0">
                <a:pos x="27" y="20"/>
              </a:cxn>
              <a:cxn ang="0">
                <a:pos x="28" y="21"/>
              </a:cxn>
              <a:cxn ang="0">
                <a:pos x="29" y="21"/>
              </a:cxn>
              <a:cxn ang="0">
                <a:pos x="26" y="29"/>
              </a:cxn>
              <a:cxn ang="0">
                <a:pos x="16" y="37"/>
              </a:cxn>
              <a:cxn ang="0">
                <a:pos x="23" y="58"/>
              </a:cxn>
              <a:cxn ang="0">
                <a:pos x="0" y="62"/>
              </a:cxn>
              <a:cxn ang="0">
                <a:pos x="3" y="33"/>
              </a:cxn>
              <a:cxn ang="0">
                <a:pos x="3" y="9"/>
              </a:cxn>
              <a:cxn ang="0">
                <a:pos x="13" y="0"/>
              </a:cxn>
              <a:cxn ang="0">
                <a:pos x="13" y="0"/>
              </a:cxn>
            </a:cxnLst>
            <a:rect l="0" t="0" r="r" b="b"/>
            <a:pathLst>
              <a:path w="29" h="62">
                <a:moveTo>
                  <a:pt x="13" y="0"/>
                </a:moveTo>
                <a:lnTo>
                  <a:pt x="13" y="1"/>
                </a:lnTo>
                <a:lnTo>
                  <a:pt x="13" y="2"/>
                </a:lnTo>
                <a:lnTo>
                  <a:pt x="14" y="5"/>
                </a:lnTo>
                <a:lnTo>
                  <a:pt x="15" y="7"/>
                </a:lnTo>
                <a:lnTo>
                  <a:pt x="15" y="9"/>
                </a:lnTo>
                <a:lnTo>
                  <a:pt x="16" y="13"/>
                </a:lnTo>
                <a:lnTo>
                  <a:pt x="17" y="15"/>
                </a:lnTo>
                <a:lnTo>
                  <a:pt x="20" y="16"/>
                </a:lnTo>
                <a:lnTo>
                  <a:pt x="23" y="19"/>
                </a:lnTo>
                <a:lnTo>
                  <a:pt x="27" y="20"/>
                </a:lnTo>
                <a:lnTo>
                  <a:pt x="28" y="21"/>
                </a:lnTo>
                <a:lnTo>
                  <a:pt x="29" y="21"/>
                </a:lnTo>
                <a:lnTo>
                  <a:pt x="26" y="29"/>
                </a:lnTo>
                <a:lnTo>
                  <a:pt x="16" y="37"/>
                </a:lnTo>
                <a:lnTo>
                  <a:pt x="23" y="58"/>
                </a:lnTo>
                <a:lnTo>
                  <a:pt x="0" y="62"/>
                </a:lnTo>
                <a:lnTo>
                  <a:pt x="3" y="33"/>
                </a:lnTo>
                <a:lnTo>
                  <a:pt x="3" y="9"/>
                </a:lnTo>
                <a:lnTo>
                  <a:pt x="13" y="0"/>
                </a:lnTo>
                <a:lnTo>
                  <a:pt x="13" y="0"/>
                </a:lnTo>
                <a:close/>
              </a:path>
            </a:pathLst>
          </a:custGeom>
          <a:solidFill>
            <a:srgbClr val="F2BF6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55" name="Freeform 55"/>
          <p:cNvSpPr>
            <a:spLocks/>
          </p:cNvSpPr>
          <p:nvPr/>
        </p:nvSpPr>
        <p:spPr bwMode="auto">
          <a:xfrm>
            <a:off x="4387850" y="2093913"/>
            <a:ext cx="42863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0"/>
              </a:cxn>
              <a:cxn ang="0">
                <a:pos x="2" y="1"/>
              </a:cxn>
              <a:cxn ang="0">
                <a:pos x="5" y="2"/>
              </a:cxn>
              <a:cxn ang="0">
                <a:pos x="9" y="5"/>
              </a:cxn>
              <a:cxn ang="0">
                <a:pos x="11" y="6"/>
              </a:cxn>
              <a:cxn ang="0">
                <a:pos x="14" y="7"/>
              </a:cxn>
              <a:cxn ang="0">
                <a:pos x="15" y="8"/>
              </a:cxn>
              <a:cxn ang="0">
                <a:pos x="17" y="9"/>
              </a:cxn>
              <a:cxn ang="0">
                <a:pos x="19" y="9"/>
              </a:cxn>
              <a:cxn ang="0">
                <a:pos x="22" y="11"/>
              </a:cxn>
              <a:cxn ang="0">
                <a:pos x="24" y="12"/>
              </a:cxn>
              <a:cxn ang="0">
                <a:pos x="26" y="13"/>
              </a:cxn>
              <a:cxn ang="0">
                <a:pos x="28" y="14"/>
              </a:cxn>
              <a:cxn ang="0">
                <a:pos x="30" y="14"/>
              </a:cxn>
              <a:cxn ang="0">
                <a:pos x="32" y="14"/>
              </a:cxn>
              <a:cxn ang="0">
                <a:pos x="35" y="15"/>
              </a:cxn>
              <a:cxn ang="0">
                <a:pos x="37" y="15"/>
              </a:cxn>
              <a:cxn ang="0">
                <a:pos x="39" y="15"/>
              </a:cxn>
              <a:cxn ang="0">
                <a:pos x="42" y="16"/>
              </a:cxn>
              <a:cxn ang="0">
                <a:pos x="44" y="16"/>
              </a:cxn>
              <a:cxn ang="0">
                <a:pos x="47" y="16"/>
              </a:cxn>
              <a:cxn ang="0">
                <a:pos x="51" y="18"/>
              </a:cxn>
              <a:cxn ang="0">
                <a:pos x="52" y="18"/>
              </a:cxn>
              <a:cxn ang="0">
                <a:pos x="53" y="18"/>
              </a:cxn>
              <a:cxn ang="0">
                <a:pos x="39" y="33"/>
              </a:cxn>
              <a:cxn ang="0">
                <a:pos x="0" y="26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53" h="33">
                <a:moveTo>
                  <a:pt x="0" y="0"/>
                </a:moveTo>
                <a:lnTo>
                  <a:pt x="1" y="0"/>
                </a:lnTo>
                <a:lnTo>
                  <a:pt x="2" y="1"/>
                </a:lnTo>
                <a:lnTo>
                  <a:pt x="5" y="2"/>
                </a:lnTo>
                <a:lnTo>
                  <a:pt x="9" y="5"/>
                </a:lnTo>
                <a:lnTo>
                  <a:pt x="11" y="6"/>
                </a:lnTo>
                <a:lnTo>
                  <a:pt x="14" y="7"/>
                </a:lnTo>
                <a:lnTo>
                  <a:pt x="15" y="8"/>
                </a:lnTo>
                <a:lnTo>
                  <a:pt x="17" y="9"/>
                </a:lnTo>
                <a:lnTo>
                  <a:pt x="19" y="9"/>
                </a:lnTo>
                <a:lnTo>
                  <a:pt x="22" y="11"/>
                </a:lnTo>
                <a:lnTo>
                  <a:pt x="24" y="12"/>
                </a:lnTo>
                <a:lnTo>
                  <a:pt x="26" y="13"/>
                </a:lnTo>
                <a:lnTo>
                  <a:pt x="28" y="14"/>
                </a:lnTo>
                <a:lnTo>
                  <a:pt x="30" y="14"/>
                </a:lnTo>
                <a:lnTo>
                  <a:pt x="32" y="14"/>
                </a:lnTo>
                <a:lnTo>
                  <a:pt x="35" y="15"/>
                </a:lnTo>
                <a:lnTo>
                  <a:pt x="37" y="15"/>
                </a:lnTo>
                <a:lnTo>
                  <a:pt x="39" y="15"/>
                </a:lnTo>
                <a:lnTo>
                  <a:pt x="42" y="16"/>
                </a:lnTo>
                <a:lnTo>
                  <a:pt x="44" y="16"/>
                </a:lnTo>
                <a:lnTo>
                  <a:pt x="47" y="16"/>
                </a:lnTo>
                <a:lnTo>
                  <a:pt x="51" y="18"/>
                </a:lnTo>
                <a:lnTo>
                  <a:pt x="52" y="18"/>
                </a:lnTo>
                <a:lnTo>
                  <a:pt x="53" y="18"/>
                </a:lnTo>
                <a:lnTo>
                  <a:pt x="39" y="33"/>
                </a:lnTo>
                <a:lnTo>
                  <a:pt x="0" y="2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BF6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56" name="Freeform 56"/>
          <p:cNvSpPr>
            <a:spLocks/>
          </p:cNvSpPr>
          <p:nvPr/>
        </p:nvSpPr>
        <p:spPr bwMode="auto">
          <a:xfrm>
            <a:off x="4306888" y="2032000"/>
            <a:ext cx="79375" cy="114300"/>
          </a:xfrm>
          <a:custGeom>
            <a:avLst/>
            <a:gdLst/>
            <a:ahLst/>
            <a:cxnLst>
              <a:cxn ang="0">
                <a:pos x="88" y="1"/>
              </a:cxn>
              <a:cxn ang="0">
                <a:pos x="85" y="6"/>
              </a:cxn>
              <a:cxn ang="0">
                <a:pos x="82" y="14"/>
              </a:cxn>
              <a:cxn ang="0">
                <a:pos x="78" y="21"/>
              </a:cxn>
              <a:cxn ang="0">
                <a:pos x="74" y="26"/>
              </a:cxn>
              <a:cxn ang="0">
                <a:pos x="69" y="27"/>
              </a:cxn>
              <a:cxn ang="0">
                <a:pos x="63" y="30"/>
              </a:cxn>
              <a:cxn ang="0">
                <a:pos x="56" y="34"/>
              </a:cxn>
              <a:cxn ang="0">
                <a:pos x="51" y="36"/>
              </a:cxn>
              <a:cxn ang="0">
                <a:pos x="50" y="37"/>
              </a:cxn>
              <a:cxn ang="0">
                <a:pos x="49" y="42"/>
              </a:cxn>
              <a:cxn ang="0">
                <a:pos x="46" y="44"/>
              </a:cxn>
              <a:cxn ang="0">
                <a:pos x="40" y="47"/>
              </a:cxn>
              <a:cxn ang="0">
                <a:pos x="35" y="48"/>
              </a:cxn>
              <a:cxn ang="0">
                <a:pos x="29" y="50"/>
              </a:cxn>
              <a:cxn ang="0">
                <a:pos x="22" y="54"/>
              </a:cxn>
              <a:cxn ang="0">
                <a:pos x="18" y="59"/>
              </a:cxn>
              <a:cxn ang="0">
                <a:pos x="16" y="63"/>
              </a:cxn>
              <a:cxn ang="0">
                <a:pos x="16" y="68"/>
              </a:cxn>
              <a:cxn ang="0">
                <a:pos x="15" y="73"/>
              </a:cxn>
              <a:cxn ang="0">
                <a:pos x="15" y="78"/>
              </a:cxn>
              <a:cxn ang="0">
                <a:pos x="15" y="84"/>
              </a:cxn>
              <a:cxn ang="0">
                <a:pos x="15" y="89"/>
              </a:cxn>
              <a:cxn ang="0">
                <a:pos x="18" y="93"/>
              </a:cxn>
              <a:cxn ang="0">
                <a:pos x="21" y="96"/>
              </a:cxn>
              <a:cxn ang="0">
                <a:pos x="26" y="94"/>
              </a:cxn>
              <a:cxn ang="0">
                <a:pos x="30" y="91"/>
              </a:cxn>
              <a:cxn ang="0">
                <a:pos x="33" y="91"/>
              </a:cxn>
              <a:cxn ang="0">
                <a:pos x="34" y="94"/>
              </a:cxn>
              <a:cxn ang="0">
                <a:pos x="36" y="99"/>
              </a:cxn>
              <a:cxn ang="0">
                <a:pos x="41" y="104"/>
              </a:cxn>
              <a:cxn ang="0">
                <a:pos x="46" y="104"/>
              </a:cxn>
              <a:cxn ang="0">
                <a:pos x="53" y="103"/>
              </a:cxn>
              <a:cxn ang="0">
                <a:pos x="58" y="100"/>
              </a:cxn>
              <a:cxn ang="0">
                <a:pos x="63" y="98"/>
              </a:cxn>
              <a:cxn ang="0">
                <a:pos x="64" y="98"/>
              </a:cxn>
              <a:cxn ang="0">
                <a:pos x="69" y="98"/>
              </a:cxn>
              <a:cxn ang="0">
                <a:pos x="76" y="98"/>
              </a:cxn>
              <a:cxn ang="0">
                <a:pos x="81" y="100"/>
              </a:cxn>
              <a:cxn ang="0">
                <a:pos x="82" y="104"/>
              </a:cxn>
              <a:cxn ang="0">
                <a:pos x="82" y="110"/>
              </a:cxn>
              <a:cxn ang="0">
                <a:pos x="83" y="115"/>
              </a:cxn>
              <a:cxn ang="0">
                <a:pos x="85" y="119"/>
              </a:cxn>
              <a:cxn ang="0">
                <a:pos x="89" y="118"/>
              </a:cxn>
              <a:cxn ang="0">
                <a:pos x="92" y="117"/>
              </a:cxn>
              <a:cxn ang="0">
                <a:pos x="97" y="113"/>
              </a:cxn>
              <a:cxn ang="0">
                <a:pos x="95" y="142"/>
              </a:cxn>
              <a:cxn ang="0">
                <a:pos x="63" y="115"/>
              </a:cxn>
              <a:cxn ang="0">
                <a:pos x="23" y="108"/>
              </a:cxn>
              <a:cxn ang="0">
                <a:pos x="0" y="100"/>
              </a:cxn>
              <a:cxn ang="0">
                <a:pos x="28" y="37"/>
              </a:cxn>
              <a:cxn ang="0">
                <a:pos x="62" y="2"/>
              </a:cxn>
              <a:cxn ang="0">
                <a:pos x="89" y="0"/>
              </a:cxn>
            </a:cxnLst>
            <a:rect l="0" t="0" r="r" b="b"/>
            <a:pathLst>
              <a:path w="99" h="143">
                <a:moveTo>
                  <a:pt x="89" y="0"/>
                </a:moveTo>
                <a:lnTo>
                  <a:pt x="88" y="1"/>
                </a:lnTo>
                <a:lnTo>
                  <a:pt x="88" y="2"/>
                </a:lnTo>
                <a:lnTo>
                  <a:pt x="85" y="6"/>
                </a:lnTo>
                <a:lnTo>
                  <a:pt x="84" y="9"/>
                </a:lnTo>
                <a:lnTo>
                  <a:pt x="82" y="14"/>
                </a:lnTo>
                <a:lnTo>
                  <a:pt x="81" y="17"/>
                </a:lnTo>
                <a:lnTo>
                  <a:pt x="78" y="21"/>
                </a:lnTo>
                <a:lnTo>
                  <a:pt x="76" y="24"/>
                </a:lnTo>
                <a:lnTo>
                  <a:pt x="74" y="26"/>
                </a:lnTo>
                <a:lnTo>
                  <a:pt x="71" y="27"/>
                </a:lnTo>
                <a:lnTo>
                  <a:pt x="69" y="27"/>
                </a:lnTo>
                <a:lnTo>
                  <a:pt x="68" y="28"/>
                </a:lnTo>
                <a:lnTo>
                  <a:pt x="63" y="30"/>
                </a:lnTo>
                <a:lnTo>
                  <a:pt x="60" y="33"/>
                </a:lnTo>
                <a:lnTo>
                  <a:pt x="56" y="34"/>
                </a:lnTo>
                <a:lnTo>
                  <a:pt x="53" y="35"/>
                </a:lnTo>
                <a:lnTo>
                  <a:pt x="51" y="36"/>
                </a:lnTo>
                <a:lnTo>
                  <a:pt x="50" y="36"/>
                </a:lnTo>
                <a:lnTo>
                  <a:pt x="50" y="37"/>
                </a:lnTo>
                <a:lnTo>
                  <a:pt x="50" y="41"/>
                </a:lnTo>
                <a:lnTo>
                  <a:pt x="49" y="42"/>
                </a:lnTo>
                <a:lnTo>
                  <a:pt x="48" y="43"/>
                </a:lnTo>
                <a:lnTo>
                  <a:pt x="46" y="44"/>
                </a:lnTo>
                <a:lnTo>
                  <a:pt x="42" y="47"/>
                </a:lnTo>
                <a:lnTo>
                  <a:pt x="40" y="47"/>
                </a:lnTo>
                <a:lnTo>
                  <a:pt x="37" y="48"/>
                </a:lnTo>
                <a:lnTo>
                  <a:pt x="35" y="48"/>
                </a:lnTo>
                <a:lnTo>
                  <a:pt x="34" y="49"/>
                </a:lnTo>
                <a:lnTo>
                  <a:pt x="29" y="50"/>
                </a:lnTo>
                <a:lnTo>
                  <a:pt x="26" y="52"/>
                </a:lnTo>
                <a:lnTo>
                  <a:pt x="22" y="54"/>
                </a:lnTo>
                <a:lnTo>
                  <a:pt x="20" y="56"/>
                </a:lnTo>
                <a:lnTo>
                  <a:pt x="18" y="59"/>
                </a:lnTo>
                <a:lnTo>
                  <a:pt x="18" y="62"/>
                </a:lnTo>
                <a:lnTo>
                  <a:pt x="16" y="63"/>
                </a:lnTo>
                <a:lnTo>
                  <a:pt x="16" y="65"/>
                </a:lnTo>
                <a:lnTo>
                  <a:pt x="16" y="68"/>
                </a:lnTo>
                <a:lnTo>
                  <a:pt x="16" y="71"/>
                </a:lnTo>
                <a:lnTo>
                  <a:pt x="15" y="73"/>
                </a:lnTo>
                <a:lnTo>
                  <a:pt x="15" y="76"/>
                </a:lnTo>
                <a:lnTo>
                  <a:pt x="15" y="78"/>
                </a:lnTo>
                <a:lnTo>
                  <a:pt x="15" y="82"/>
                </a:lnTo>
                <a:lnTo>
                  <a:pt x="15" y="84"/>
                </a:lnTo>
                <a:lnTo>
                  <a:pt x="15" y="86"/>
                </a:lnTo>
                <a:lnTo>
                  <a:pt x="15" y="89"/>
                </a:lnTo>
                <a:lnTo>
                  <a:pt x="16" y="91"/>
                </a:lnTo>
                <a:lnTo>
                  <a:pt x="18" y="93"/>
                </a:lnTo>
                <a:lnTo>
                  <a:pt x="20" y="96"/>
                </a:lnTo>
                <a:lnTo>
                  <a:pt x="21" y="96"/>
                </a:lnTo>
                <a:lnTo>
                  <a:pt x="23" y="94"/>
                </a:lnTo>
                <a:lnTo>
                  <a:pt x="26" y="94"/>
                </a:lnTo>
                <a:lnTo>
                  <a:pt x="28" y="93"/>
                </a:lnTo>
                <a:lnTo>
                  <a:pt x="30" y="91"/>
                </a:lnTo>
                <a:lnTo>
                  <a:pt x="33" y="90"/>
                </a:lnTo>
                <a:lnTo>
                  <a:pt x="33" y="91"/>
                </a:lnTo>
                <a:lnTo>
                  <a:pt x="33" y="92"/>
                </a:lnTo>
                <a:lnTo>
                  <a:pt x="34" y="94"/>
                </a:lnTo>
                <a:lnTo>
                  <a:pt x="35" y="97"/>
                </a:lnTo>
                <a:lnTo>
                  <a:pt x="36" y="99"/>
                </a:lnTo>
                <a:lnTo>
                  <a:pt x="39" y="101"/>
                </a:lnTo>
                <a:lnTo>
                  <a:pt x="41" y="104"/>
                </a:lnTo>
                <a:lnTo>
                  <a:pt x="43" y="104"/>
                </a:lnTo>
                <a:lnTo>
                  <a:pt x="46" y="104"/>
                </a:lnTo>
                <a:lnTo>
                  <a:pt x="49" y="104"/>
                </a:lnTo>
                <a:lnTo>
                  <a:pt x="53" y="103"/>
                </a:lnTo>
                <a:lnTo>
                  <a:pt x="56" y="101"/>
                </a:lnTo>
                <a:lnTo>
                  <a:pt x="58" y="100"/>
                </a:lnTo>
                <a:lnTo>
                  <a:pt x="61" y="99"/>
                </a:lnTo>
                <a:lnTo>
                  <a:pt x="63" y="98"/>
                </a:lnTo>
                <a:lnTo>
                  <a:pt x="63" y="98"/>
                </a:lnTo>
                <a:lnTo>
                  <a:pt x="64" y="98"/>
                </a:lnTo>
                <a:lnTo>
                  <a:pt x="67" y="98"/>
                </a:lnTo>
                <a:lnTo>
                  <a:pt x="69" y="98"/>
                </a:lnTo>
                <a:lnTo>
                  <a:pt x="72" y="98"/>
                </a:lnTo>
                <a:lnTo>
                  <a:pt x="76" y="98"/>
                </a:lnTo>
                <a:lnTo>
                  <a:pt x="78" y="99"/>
                </a:lnTo>
                <a:lnTo>
                  <a:pt x="81" y="100"/>
                </a:lnTo>
                <a:lnTo>
                  <a:pt x="82" y="103"/>
                </a:lnTo>
                <a:lnTo>
                  <a:pt x="82" y="104"/>
                </a:lnTo>
                <a:lnTo>
                  <a:pt x="82" y="106"/>
                </a:lnTo>
                <a:lnTo>
                  <a:pt x="82" y="110"/>
                </a:lnTo>
                <a:lnTo>
                  <a:pt x="83" y="113"/>
                </a:lnTo>
                <a:lnTo>
                  <a:pt x="83" y="115"/>
                </a:lnTo>
                <a:lnTo>
                  <a:pt x="84" y="118"/>
                </a:lnTo>
                <a:lnTo>
                  <a:pt x="85" y="119"/>
                </a:lnTo>
                <a:lnTo>
                  <a:pt x="88" y="119"/>
                </a:lnTo>
                <a:lnTo>
                  <a:pt x="89" y="118"/>
                </a:lnTo>
                <a:lnTo>
                  <a:pt x="90" y="118"/>
                </a:lnTo>
                <a:lnTo>
                  <a:pt x="92" y="117"/>
                </a:lnTo>
                <a:lnTo>
                  <a:pt x="95" y="115"/>
                </a:lnTo>
                <a:lnTo>
                  <a:pt x="97" y="113"/>
                </a:lnTo>
                <a:lnTo>
                  <a:pt x="99" y="112"/>
                </a:lnTo>
                <a:lnTo>
                  <a:pt x="95" y="142"/>
                </a:lnTo>
                <a:lnTo>
                  <a:pt x="72" y="143"/>
                </a:lnTo>
                <a:lnTo>
                  <a:pt x="63" y="115"/>
                </a:lnTo>
                <a:lnTo>
                  <a:pt x="36" y="118"/>
                </a:lnTo>
                <a:lnTo>
                  <a:pt x="23" y="108"/>
                </a:lnTo>
                <a:lnTo>
                  <a:pt x="4" y="111"/>
                </a:lnTo>
                <a:lnTo>
                  <a:pt x="0" y="100"/>
                </a:lnTo>
                <a:lnTo>
                  <a:pt x="4" y="52"/>
                </a:lnTo>
                <a:lnTo>
                  <a:pt x="28" y="37"/>
                </a:lnTo>
                <a:lnTo>
                  <a:pt x="43" y="1"/>
                </a:lnTo>
                <a:lnTo>
                  <a:pt x="62" y="2"/>
                </a:lnTo>
                <a:lnTo>
                  <a:pt x="89" y="0"/>
                </a:lnTo>
                <a:lnTo>
                  <a:pt x="89" y="0"/>
                </a:lnTo>
                <a:close/>
              </a:path>
            </a:pathLst>
          </a:custGeom>
          <a:solidFill>
            <a:srgbClr val="F2BF6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57" name="Freeform 57"/>
          <p:cNvSpPr>
            <a:spLocks/>
          </p:cNvSpPr>
          <p:nvPr/>
        </p:nvSpPr>
        <p:spPr bwMode="auto">
          <a:xfrm>
            <a:off x="4324350" y="1054100"/>
            <a:ext cx="633413" cy="446088"/>
          </a:xfrm>
          <a:custGeom>
            <a:avLst/>
            <a:gdLst/>
            <a:ahLst/>
            <a:cxnLst>
              <a:cxn ang="0">
                <a:pos x="0" y="398"/>
              </a:cxn>
              <a:cxn ang="0">
                <a:pos x="18" y="440"/>
              </a:cxn>
              <a:cxn ang="0">
                <a:pos x="47" y="455"/>
              </a:cxn>
              <a:cxn ang="0">
                <a:pos x="80" y="449"/>
              </a:cxn>
              <a:cxn ang="0">
                <a:pos x="76" y="516"/>
              </a:cxn>
              <a:cxn ang="0">
                <a:pos x="407" y="561"/>
              </a:cxn>
              <a:cxn ang="0">
                <a:pos x="774" y="339"/>
              </a:cxn>
              <a:cxn ang="0">
                <a:pos x="798" y="300"/>
              </a:cxn>
              <a:cxn ang="0">
                <a:pos x="656" y="63"/>
              </a:cxn>
              <a:cxn ang="0">
                <a:pos x="578" y="0"/>
              </a:cxn>
              <a:cxn ang="0">
                <a:pos x="480" y="7"/>
              </a:cxn>
              <a:cxn ang="0">
                <a:pos x="404" y="66"/>
              </a:cxn>
              <a:cxn ang="0">
                <a:pos x="382" y="93"/>
              </a:cxn>
              <a:cxn ang="0">
                <a:pos x="285" y="45"/>
              </a:cxn>
              <a:cxn ang="0">
                <a:pos x="238" y="37"/>
              </a:cxn>
              <a:cxn ang="0">
                <a:pos x="155" y="107"/>
              </a:cxn>
              <a:cxn ang="0">
                <a:pos x="77" y="311"/>
              </a:cxn>
              <a:cxn ang="0">
                <a:pos x="0" y="341"/>
              </a:cxn>
              <a:cxn ang="0">
                <a:pos x="0" y="398"/>
              </a:cxn>
              <a:cxn ang="0">
                <a:pos x="0" y="398"/>
              </a:cxn>
            </a:cxnLst>
            <a:rect l="0" t="0" r="r" b="b"/>
            <a:pathLst>
              <a:path w="798" h="561">
                <a:moveTo>
                  <a:pt x="0" y="398"/>
                </a:moveTo>
                <a:lnTo>
                  <a:pt x="18" y="440"/>
                </a:lnTo>
                <a:lnTo>
                  <a:pt x="47" y="455"/>
                </a:lnTo>
                <a:lnTo>
                  <a:pt x="80" y="449"/>
                </a:lnTo>
                <a:lnTo>
                  <a:pt x="76" y="516"/>
                </a:lnTo>
                <a:lnTo>
                  <a:pt x="407" y="561"/>
                </a:lnTo>
                <a:lnTo>
                  <a:pt x="774" y="339"/>
                </a:lnTo>
                <a:lnTo>
                  <a:pt x="798" y="300"/>
                </a:lnTo>
                <a:lnTo>
                  <a:pt x="656" y="63"/>
                </a:lnTo>
                <a:lnTo>
                  <a:pt x="578" y="0"/>
                </a:lnTo>
                <a:lnTo>
                  <a:pt x="480" y="7"/>
                </a:lnTo>
                <a:lnTo>
                  <a:pt x="404" y="66"/>
                </a:lnTo>
                <a:lnTo>
                  <a:pt x="382" y="93"/>
                </a:lnTo>
                <a:lnTo>
                  <a:pt x="285" y="45"/>
                </a:lnTo>
                <a:lnTo>
                  <a:pt x="238" y="37"/>
                </a:lnTo>
                <a:lnTo>
                  <a:pt x="155" y="107"/>
                </a:lnTo>
                <a:lnTo>
                  <a:pt x="77" y="311"/>
                </a:lnTo>
                <a:lnTo>
                  <a:pt x="0" y="341"/>
                </a:lnTo>
                <a:lnTo>
                  <a:pt x="0" y="398"/>
                </a:lnTo>
                <a:lnTo>
                  <a:pt x="0" y="398"/>
                </a:lnTo>
                <a:close/>
              </a:path>
            </a:pathLst>
          </a:custGeom>
          <a:solidFill>
            <a:srgbClr val="FFCC00"/>
          </a:solidFill>
          <a:ln w="9525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58" name="Freeform 58"/>
          <p:cNvSpPr>
            <a:spLocks/>
          </p:cNvSpPr>
          <p:nvPr/>
        </p:nvSpPr>
        <p:spPr bwMode="auto">
          <a:xfrm>
            <a:off x="4532313" y="1089025"/>
            <a:ext cx="101600" cy="88900"/>
          </a:xfrm>
          <a:custGeom>
            <a:avLst/>
            <a:gdLst/>
            <a:ahLst/>
            <a:cxnLst>
              <a:cxn ang="0">
                <a:pos x="2" y="1"/>
              </a:cxn>
              <a:cxn ang="0">
                <a:pos x="7" y="4"/>
              </a:cxn>
              <a:cxn ang="0">
                <a:pos x="11" y="6"/>
              </a:cxn>
              <a:cxn ang="0">
                <a:pos x="17" y="9"/>
              </a:cxn>
              <a:cxn ang="0">
                <a:pos x="24" y="13"/>
              </a:cxn>
              <a:cxn ang="0">
                <a:pos x="30" y="16"/>
              </a:cxn>
              <a:cxn ang="0">
                <a:pos x="37" y="21"/>
              </a:cxn>
              <a:cxn ang="0">
                <a:pos x="44" y="26"/>
              </a:cxn>
              <a:cxn ang="0">
                <a:pos x="51" y="30"/>
              </a:cxn>
              <a:cxn ang="0">
                <a:pos x="58" y="35"/>
              </a:cxn>
              <a:cxn ang="0">
                <a:pos x="64" y="40"/>
              </a:cxn>
              <a:cxn ang="0">
                <a:pos x="68" y="44"/>
              </a:cxn>
              <a:cxn ang="0">
                <a:pos x="73" y="49"/>
              </a:cxn>
              <a:cxn ang="0">
                <a:pos x="77" y="54"/>
              </a:cxn>
              <a:cxn ang="0">
                <a:pos x="79" y="58"/>
              </a:cxn>
              <a:cxn ang="0">
                <a:pos x="81" y="63"/>
              </a:cxn>
              <a:cxn ang="0">
                <a:pos x="84" y="68"/>
              </a:cxn>
              <a:cxn ang="0">
                <a:pos x="86" y="74"/>
              </a:cxn>
              <a:cxn ang="0">
                <a:pos x="87" y="78"/>
              </a:cxn>
              <a:cxn ang="0">
                <a:pos x="88" y="84"/>
              </a:cxn>
              <a:cxn ang="0">
                <a:pos x="91" y="89"/>
              </a:cxn>
              <a:cxn ang="0">
                <a:pos x="92" y="93"/>
              </a:cxn>
              <a:cxn ang="0">
                <a:pos x="94" y="102"/>
              </a:cxn>
              <a:cxn ang="0">
                <a:pos x="96" y="109"/>
              </a:cxn>
              <a:cxn ang="0">
                <a:pos x="98" y="111"/>
              </a:cxn>
              <a:cxn ang="0">
                <a:pos x="101" y="112"/>
              </a:cxn>
              <a:cxn ang="0">
                <a:pos x="103" y="107"/>
              </a:cxn>
              <a:cxn ang="0">
                <a:pos x="107" y="100"/>
              </a:cxn>
              <a:cxn ang="0">
                <a:pos x="109" y="96"/>
              </a:cxn>
              <a:cxn ang="0">
                <a:pos x="112" y="91"/>
              </a:cxn>
              <a:cxn ang="0">
                <a:pos x="114" y="85"/>
              </a:cxn>
              <a:cxn ang="0">
                <a:pos x="116" y="81"/>
              </a:cxn>
              <a:cxn ang="0">
                <a:pos x="119" y="75"/>
              </a:cxn>
              <a:cxn ang="0">
                <a:pos x="121" y="69"/>
              </a:cxn>
              <a:cxn ang="0">
                <a:pos x="122" y="65"/>
              </a:cxn>
              <a:cxn ang="0">
                <a:pos x="124" y="61"/>
              </a:cxn>
              <a:cxn ang="0">
                <a:pos x="127" y="55"/>
              </a:cxn>
              <a:cxn ang="0">
                <a:pos x="128" y="53"/>
              </a:cxn>
              <a:cxn ang="0">
                <a:pos x="65" y="14"/>
              </a:cxn>
              <a:cxn ang="0">
                <a:pos x="0" y="0"/>
              </a:cxn>
            </a:cxnLst>
            <a:rect l="0" t="0" r="r" b="b"/>
            <a:pathLst>
              <a:path w="128" h="112">
                <a:moveTo>
                  <a:pt x="0" y="0"/>
                </a:moveTo>
                <a:lnTo>
                  <a:pt x="2" y="1"/>
                </a:lnTo>
                <a:lnTo>
                  <a:pt x="4" y="2"/>
                </a:lnTo>
                <a:lnTo>
                  <a:pt x="7" y="4"/>
                </a:lnTo>
                <a:lnTo>
                  <a:pt x="9" y="5"/>
                </a:lnTo>
                <a:lnTo>
                  <a:pt x="11" y="6"/>
                </a:lnTo>
                <a:lnTo>
                  <a:pt x="14" y="7"/>
                </a:lnTo>
                <a:lnTo>
                  <a:pt x="17" y="9"/>
                </a:lnTo>
                <a:lnTo>
                  <a:pt x="21" y="11"/>
                </a:lnTo>
                <a:lnTo>
                  <a:pt x="24" y="13"/>
                </a:lnTo>
                <a:lnTo>
                  <a:pt x="26" y="14"/>
                </a:lnTo>
                <a:lnTo>
                  <a:pt x="30" y="16"/>
                </a:lnTo>
                <a:lnTo>
                  <a:pt x="33" y="19"/>
                </a:lnTo>
                <a:lnTo>
                  <a:pt x="37" y="21"/>
                </a:lnTo>
                <a:lnTo>
                  <a:pt x="40" y="23"/>
                </a:lnTo>
                <a:lnTo>
                  <a:pt x="44" y="26"/>
                </a:lnTo>
                <a:lnTo>
                  <a:pt x="47" y="28"/>
                </a:lnTo>
                <a:lnTo>
                  <a:pt x="51" y="30"/>
                </a:lnTo>
                <a:lnTo>
                  <a:pt x="54" y="33"/>
                </a:lnTo>
                <a:lnTo>
                  <a:pt x="58" y="35"/>
                </a:lnTo>
                <a:lnTo>
                  <a:pt x="60" y="37"/>
                </a:lnTo>
                <a:lnTo>
                  <a:pt x="64" y="40"/>
                </a:lnTo>
                <a:lnTo>
                  <a:pt x="66" y="42"/>
                </a:lnTo>
                <a:lnTo>
                  <a:pt x="68" y="44"/>
                </a:lnTo>
                <a:lnTo>
                  <a:pt x="71" y="47"/>
                </a:lnTo>
                <a:lnTo>
                  <a:pt x="73" y="49"/>
                </a:lnTo>
                <a:lnTo>
                  <a:pt x="74" y="51"/>
                </a:lnTo>
                <a:lnTo>
                  <a:pt x="77" y="54"/>
                </a:lnTo>
                <a:lnTo>
                  <a:pt x="78" y="56"/>
                </a:lnTo>
                <a:lnTo>
                  <a:pt x="79" y="58"/>
                </a:lnTo>
                <a:lnTo>
                  <a:pt x="80" y="61"/>
                </a:lnTo>
                <a:lnTo>
                  <a:pt x="81" y="63"/>
                </a:lnTo>
                <a:lnTo>
                  <a:pt x="82" y="65"/>
                </a:lnTo>
                <a:lnTo>
                  <a:pt x="84" y="68"/>
                </a:lnTo>
                <a:lnTo>
                  <a:pt x="85" y="70"/>
                </a:lnTo>
                <a:lnTo>
                  <a:pt x="86" y="74"/>
                </a:lnTo>
                <a:lnTo>
                  <a:pt x="86" y="76"/>
                </a:lnTo>
                <a:lnTo>
                  <a:pt x="87" y="78"/>
                </a:lnTo>
                <a:lnTo>
                  <a:pt x="87" y="81"/>
                </a:lnTo>
                <a:lnTo>
                  <a:pt x="88" y="84"/>
                </a:lnTo>
                <a:lnTo>
                  <a:pt x="89" y="86"/>
                </a:lnTo>
                <a:lnTo>
                  <a:pt x="91" y="89"/>
                </a:lnTo>
                <a:lnTo>
                  <a:pt x="91" y="91"/>
                </a:lnTo>
                <a:lnTo>
                  <a:pt x="92" y="93"/>
                </a:lnTo>
                <a:lnTo>
                  <a:pt x="93" y="98"/>
                </a:lnTo>
                <a:lnTo>
                  <a:pt x="94" y="102"/>
                </a:lnTo>
                <a:lnTo>
                  <a:pt x="95" y="105"/>
                </a:lnTo>
                <a:lnTo>
                  <a:pt x="96" y="109"/>
                </a:lnTo>
                <a:lnTo>
                  <a:pt x="96" y="110"/>
                </a:lnTo>
                <a:lnTo>
                  <a:pt x="98" y="111"/>
                </a:lnTo>
                <a:lnTo>
                  <a:pt x="99" y="112"/>
                </a:lnTo>
                <a:lnTo>
                  <a:pt x="101" y="112"/>
                </a:lnTo>
                <a:lnTo>
                  <a:pt x="101" y="110"/>
                </a:lnTo>
                <a:lnTo>
                  <a:pt x="103" y="107"/>
                </a:lnTo>
                <a:lnTo>
                  <a:pt x="105" y="104"/>
                </a:lnTo>
                <a:lnTo>
                  <a:pt x="107" y="100"/>
                </a:lnTo>
                <a:lnTo>
                  <a:pt x="108" y="98"/>
                </a:lnTo>
                <a:lnTo>
                  <a:pt x="109" y="96"/>
                </a:lnTo>
                <a:lnTo>
                  <a:pt x="110" y="93"/>
                </a:lnTo>
                <a:lnTo>
                  <a:pt x="112" y="91"/>
                </a:lnTo>
                <a:lnTo>
                  <a:pt x="113" y="88"/>
                </a:lnTo>
                <a:lnTo>
                  <a:pt x="114" y="85"/>
                </a:lnTo>
                <a:lnTo>
                  <a:pt x="115" y="83"/>
                </a:lnTo>
                <a:lnTo>
                  <a:pt x="116" y="81"/>
                </a:lnTo>
                <a:lnTo>
                  <a:pt x="117" y="77"/>
                </a:lnTo>
                <a:lnTo>
                  <a:pt x="119" y="75"/>
                </a:lnTo>
                <a:lnTo>
                  <a:pt x="120" y="71"/>
                </a:lnTo>
                <a:lnTo>
                  <a:pt x="121" y="69"/>
                </a:lnTo>
                <a:lnTo>
                  <a:pt x="121" y="67"/>
                </a:lnTo>
                <a:lnTo>
                  <a:pt x="122" y="65"/>
                </a:lnTo>
                <a:lnTo>
                  <a:pt x="123" y="62"/>
                </a:lnTo>
                <a:lnTo>
                  <a:pt x="124" y="61"/>
                </a:lnTo>
                <a:lnTo>
                  <a:pt x="126" y="57"/>
                </a:lnTo>
                <a:lnTo>
                  <a:pt x="127" y="55"/>
                </a:lnTo>
                <a:lnTo>
                  <a:pt x="128" y="53"/>
                </a:lnTo>
                <a:lnTo>
                  <a:pt x="128" y="53"/>
                </a:lnTo>
                <a:lnTo>
                  <a:pt x="93" y="29"/>
                </a:lnTo>
                <a:lnTo>
                  <a:pt x="65" y="14"/>
                </a:lnTo>
                <a:lnTo>
                  <a:pt x="35" y="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9996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59" name="Freeform 59"/>
          <p:cNvSpPr>
            <a:spLocks/>
          </p:cNvSpPr>
          <p:nvPr/>
        </p:nvSpPr>
        <p:spPr bwMode="auto">
          <a:xfrm>
            <a:off x="4706938" y="1046163"/>
            <a:ext cx="257175" cy="249237"/>
          </a:xfrm>
          <a:custGeom>
            <a:avLst/>
            <a:gdLst/>
            <a:ahLst/>
            <a:cxnLst>
              <a:cxn ang="0">
                <a:pos x="9" y="19"/>
              </a:cxn>
              <a:cxn ang="0">
                <a:pos x="23" y="19"/>
              </a:cxn>
              <a:cxn ang="0">
                <a:pos x="32" y="19"/>
              </a:cxn>
              <a:cxn ang="0">
                <a:pos x="44" y="18"/>
              </a:cxn>
              <a:cxn ang="0">
                <a:pos x="54" y="18"/>
              </a:cxn>
              <a:cxn ang="0">
                <a:pos x="63" y="19"/>
              </a:cxn>
              <a:cxn ang="0">
                <a:pos x="76" y="20"/>
              </a:cxn>
              <a:cxn ang="0">
                <a:pos x="84" y="21"/>
              </a:cxn>
              <a:cxn ang="0">
                <a:pos x="98" y="26"/>
              </a:cxn>
              <a:cxn ang="0">
                <a:pos x="110" y="33"/>
              </a:cxn>
              <a:cxn ang="0">
                <a:pos x="121" y="41"/>
              </a:cxn>
              <a:cxn ang="0">
                <a:pos x="132" y="52"/>
              </a:cxn>
              <a:cxn ang="0">
                <a:pos x="141" y="62"/>
              </a:cxn>
              <a:cxn ang="0">
                <a:pos x="148" y="72"/>
              </a:cxn>
              <a:cxn ang="0">
                <a:pos x="154" y="81"/>
              </a:cxn>
              <a:cxn ang="0">
                <a:pos x="159" y="89"/>
              </a:cxn>
              <a:cxn ang="0">
                <a:pos x="151" y="95"/>
              </a:cxn>
              <a:cxn ang="0">
                <a:pos x="141" y="107"/>
              </a:cxn>
              <a:cxn ang="0">
                <a:pos x="135" y="122"/>
              </a:cxn>
              <a:cxn ang="0">
                <a:pos x="135" y="131"/>
              </a:cxn>
              <a:cxn ang="0">
                <a:pos x="135" y="139"/>
              </a:cxn>
              <a:cxn ang="0">
                <a:pos x="144" y="152"/>
              </a:cxn>
              <a:cxn ang="0">
                <a:pos x="154" y="160"/>
              </a:cxn>
              <a:cxn ang="0">
                <a:pos x="165" y="165"/>
              </a:cxn>
              <a:cxn ang="0">
                <a:pos x="176" y="164"/>
              </a:cxn>
              <a:cxn ang="0">
                <a:pos x="188" y="154"/>
              </a:cxn>
              <a:cxn ang="0">
                <a:pos x="189" y="157"/>
              </a:cxn>
              <a:cxn ang="0">
                <a:pos x="190" y="167"/>
              </a:cxn>
              <a:cxn ang="0">
                <a:pos x="196" y="180"/>
              </a:cxn>
              <a:cxn ang="0">
                <a:pos x="208" y="191"/>
              </a:cxn>
              <a:cxn ang="0">
                <a:pos x="222" y="195"/>
              </a:cxn>
              <a:cxn ang="0">
                <a:pos x="235" y="196"/>
              </a:cxn>
              <a:cxn ang="0">
                <a:pos x="244" y="195"/>
              </a:cxn>
              <a:cxn ang="0">
                <a:pos x="246" y="196"/>
              </a:cxn>
              <a:cxn ang="0">
                <a:pos x="239" y="205"/>
              </a:cxn>
              <a:cxn ang="0">
                <a:pos x="232" y="219"/>
              </a:cxn>
              <a:cxn ang="0">
                <a:pos x="228" y="231"/>
              </a:cxn>
              <a:cxn ang="0">
                <a:pos x="232" y="241"/>
              </a:cxn>
              <a:cxn ang="0">
                <a:pos x="243" y="248"/>
              </a:cxn>
              <a:cxn ang="0">
                <a:pos x="256" y="254"/>
              </a:cxn>
              <a:cxn ang="0">
                <a:pos x="267" y="257"/>
              </a:cxn>
              <a:cxn ang="0">
                <a:pos x="277" y="259"/>
              </a:cxn>
              <a:cxn ang="0">
                <a:pos x="285" y="270"/>
              </a:cxn>
              <a:cxn ang="0">
                <a:pos x="291" y="280"/>
              </a:cxn>
              <a:cxn ang="0">
                <a:pos x="296" y="291"/>
              </a:cxn>
              <a:cxn ang="0">
                <a:pos x="301" y="301"/>
              </a:cxn>
              <a:cxn ang="0">
                <a:pos x="307" y="313"/>
              </a:cxn>
              <a:cxn ang="0">
                <a:pos x="313" y="221"/>
              </a:cxn>
              <a:cxn ang="0">
                <a:pos x="259" y="114"/>
              </a:cxn>
              <a:cxn ang="0">
                <a:pos x="155" y="27"/>
              </a:cxn>
              <a:cxn ang="0">
                <a:pos x="0" y="20"/>
              </a:cxn>
            </a:cxnLst>
            <a:rect l="0" t="0" r="r" b="b"/>
            <a:pathLst>
              <a:path w="324" h="315">
                <a:moveTo>
                  <a:pt x="0" y="20"/>
                </a:moveTo>
                <a:lnTo>
                  <a:pt x="4" y="20"/>
                </a:lnTo>
                <a:lnTo>
                  <a:pt x="6" y="20"/>
                </a:lnTo>
                <a:lnTo>
                  <a:pt x="9" y="19"/>
                </a:lnTo>
                <a:lnTo>
                  <a:pt x="13" y="19"/>
                </a:lnTo>
                <a:lnTo>
                  <a:pt x="16" y="19"/>
                </a:lnTo>
                <a:lnTo>
                  <a:pt x="19" y="19"/>
                </a:lnTo>
                <a:lnTo>
                  <a:pt x="23" y="19"/>
                </a:lnTo>
                <a:lnTo>
                  <a:pt x="26" y="19"/>
                </a:lnTo>
                <a:lnTo>
                  <a:pt x="27" y="19"/>
                </a:lnTo>
                <a:lnTo>
                  <a:pt x="29" y="19"/>
                </a:lnTo>
                <a:lnTo>
                  <a:pt x="32" y="19"/>
                </a:lnTo>
                <a:lnTo>
                  <a:pt x="36" y="18"/>
                </a:lnTo>
                <a:lnTo>
                  <a:pt x="40" y="18"/>
                </a:lnTo>
                <a:lnTo>
                  <a:pt x="42" y="18"/>
                </a:lnTo>
                <a:lnTo>
                  <a:pt x="44" y="18"/>
                </a:lnTo>
                <a:lnTo>
                  <a:pt x="47" y="18"/>
                </a:lnTo>
                <a:lnTo>
                  <a:pt x="49" y="18"/>
                </a:lnTo>
                <a:lnTo>
                  <a:pt x="51" y="18"/>
                </a:lnTo>
                <a:lnTo>
                  <a:pt x="54" y="18"/>
                </a:lnTo>
                <a:lnTo>
                  <a:pt x="56" y="18"/>
                </a:lnTo>
                <a:lnTo>
                  <a:pt x="58" y="18"/>
                </a:lnTo>
                <a:lnTo>
                  <a:pt x="61" y="18"/>
                </a:lnTo>
                <a:lnTo>
                  <a:pt x="63" y="19"/>
                </a:lnTo>
                <a:lnTo>
                  <a:pt x="65" y="19"/>
                </a:lnTo>
                <a:lnTo>
                  <a:pt x="68" y="19"/>
                </a:lnTo>
                <a:lnTo>
                  <a:pt x="71" y="19"/>
                </a:lnTo>
                <a:lnTo>
                  <a:pt x="76" y="20"/>
                </a:lnTo>
                <a:lnTo>
                  <a:pt x="77" y="20"/>
                </a:lnTo>
                <a:lnTo>
                  <a:pt x="79" y="21"/>
                </a:lnTo>
                <a:lnTo>
                  <a:pt x="82" y="21"/>
                </a:lnTo>
                <a:lnTo>
                  <a:pt x="84" y="21"/>
                </a:lnTo>
                <a:lnTo>
                  <a:pt x="88" y="23"/>
                </a:lnTo>
                <a:lnTo>
                  <a:pt x="91" y="24"/>
                </a:lnTo>
                <a:lnTo>
                  <a:pt x="95" y="25"/>
                </a:lnTo>
                <a:lnTo>
                  <a:pt x="98" y="26"/>
                </a:lnTo>
                <a:lnTo>
                  <a:pt x="102" y="27"/>
                </a:lnTo>
                <a:lnTo>
                  <a:pt x="104" y="28"/>
                </a:lnTo>
                <a:lnTo>
                  <a:pt x="107" y="31"/>
                </a:lnTo>
                <a:lnTo>
                  <a:pt x="110" y="33"/>
                </a:lnTo>
                <a:lnTo>
                  <a:pt x="113" y="34"/>
                </a:lnTo>
                <a:lnTo>
                  <a:pt x="116" y="37"/>
                </a:lnTo>
                <a:lnTo>
                  <a:pt x="119" y="39"/>
                </a:lnTo>
                <a:lnTo>
                  <a:pt x="121" y="41"/>
                </a:lnTo>
                <a:lnTo>
                  <a:pt x="124" y="44"/>
                </a:lnTo>
                <a:lnTo>
                  <a:pt x="127" y="46"/>
                </a:lnTo>
                <a:lnTo>
                  <a:pt x="130" y="49"/>
                </a:lnTo>
                <a:lnTo>
                  <a:pt x="132" y="52"/>
                </a:lnTo>
                <a:lnTo>
                  <a:pt x="134" y="54"/>
                </a:lnTo>
                <a:lnTo>
                  <a:pt x="137" y="58"/>
                </a:lnTo>
                <a:lnTo>
                  <a:pt x="139" y="60"/>
                </a:lnTo>
                <a:lnTo>
                  <a:pt x="141" y="62"/>
                </a:lnTo>
                <a:lnTo>
                  <a:pt x="142" y="65"/>
                </a:lnTo>
                <a:lnTo>
                  <a:pt x="145" y="67"/>
                </a:lnTo>
                <a:lnTo>
                  <a:pt x="146" y="69"/>
                </a:lnTo>
                <a:lnTo>
                  <a:pt x="148" y="72"/>
                </a:lnTo>
                <a:lnTo>
                  <a:pt x="149" y="74"/>
                </a:lnTo>
                <a:lnTo>
                  <a:pt x="151" y="76"/>
                </a:lnTo>
                <a:lnTo>
                  <a:pt x="153" y="79"/>
                </a:lnTo>
                <a:lnTo>
                  <a:pt x="154" y="81"/>
                </a:lnTo>
                <a:lnTo>
                  <a:pt x="155" y="83"/>
                </a:lnTo>
                <a:lnTo>
                  <a:pt x="156" y="87"/>
                </a:lnTo>
                <a:lnTo>
                  <a:pt x="158" y="88"/>
                </a:lnTo>
                <a:lnTo>
                  <a:pt x="159" y="89"/>
                </a:lnTo>
                <a:lnTo>
                  <a:pt x="158" y="89"/>
                </a:lnTo>
                <a:lnTo>
                  <a:pt x="154" y="91"/>
                </a:lnTo>
                <a:lnTo>
                  <a:pt x="153" y="93"/>
                </a:lnTo>
                <a:lnTo>
                  <a:pt x="151" y="95"/>
                </a:lnTo>
                <a:lnTo>
                  <a:pt x="148" y="97"/>
                </a:lnTo>
                <a:lnTo>
                  <a:pt x="146" y="101"/>
                </a:lnTo>
                <a:lnTo>
                  <a:pt x="144" y="103"/>
                </a:lnTo>
                <a:lnTo>
                  <a:pt x="141" y="107"/>
                </a:lnTo>
                <a:lnTo>
                  <a:pt x="139" y="110"/>
                </a:lnTo>
                <a:lnTo>
                  <a:pt x="138" y="114"/>
                </a:lnTo>
                <a:lnTo>
                  <a:pt x="137" y="117"/>
                </a:lnTo>
                <a:lnTo>
                  <a:pt x="135" y="122"/>
                </a:lnTo>
                <a:lnTo>
                  <a:pt x="135" y="124"/>
                </a:lnTo>
                <a:lnTo>
                  <a:pt x="134" y="126"/>
                </a:lnTo>
                <a:lnTo>
                  <a:pt x="134" y="129"/>
                </a:lnTo>
                <a:lnTo>
                  <a:pt x="135" y="131"/>
                </a:lnTo>
                <a:lnTo>
                  <a:pt x="135" y="132"/>
                </a:lnTo>
                <a:lnTo>
                  <a:pt x="135" y="135"/>
                </a:lnTo>
                <a:lnTo>
                  <a:pt x="135" y="137"/>
                </a:lnTo>
                <a:lnTo>
                  <a:pt x="135" y="139"/>
                </a:lnTo>
                <a:lnTo>
                  <a:pt x="137" y="143"/>
                </a:lnTo>
                <a:lnTo>
                  <a:pt x="139" y="146"/>
                </a:lnTo>
                <a:lnTo>
                  <a:pt x="141" y="150"/>
                </a:lnTo>
                <a:lnTo>
                  <a:pt x="144" y="152"/>
                </a:lnTo>
                <a:lnTo>
                  <a:pt x="146" y="154"/>
                </a:lnTo>
                <a:lnTo>
                  <a:pt x="148" y="157"/>
                </a:lnTo>
                <a:lnTo>
                  <a:pt x="151" y="159"/>
                </a:lnTo>
                <a:lnTo>
                  <a:pt x="154" y="160"/>
                </a:lnTo>
                <a:lnTo>
                  <a:pt x="156" y="161"/>
                </a:lnTo>
                <a:lnTo>
                  <a:pt x="159" y="164"/>
                </a:lnTo>
                <a:lnTo>
                  <a:pt x="162" y="164"/>
                </a:lnTo>
                <a:lnTo>
                  <a:pt x="165" y="165"/>
                </a:lnTo>
                <a:lnTo>
                  <a:pt x="167" y="165"/>
                </a:lnTo>
                <a:lnTo>
                  <a:pt x="169" y="166"/>
                </a:lnTo>
                <a:lnTo>
                  <a:pt x="173" y="165"/>
                </a:lnTo>
                <a:lnTo>
                  <a:pt x="176" y="164"/>
                </a:lnTo>
                <a:lnTo>
                  <a:pt x="180" y="161"/>
                </a:lnTo>
                <a:lnTo>
                  <a:pt x="183" y="159"/>
                </a:lnTo>
                <a:lnTo>
                  <a:pt x="186" y="157"/>
                </a:lnTo>
                <a:lnTo>
                  <a:pt x="188" y="154"/>
                </a:lnTo>
                <a:lnTo>
                  <a:pt x="189" y="152"/>
                </a:lnTo>
                <a:lnTo>
                  <a:pt x="190" y="152"/>
                </a:lnTo>
                <a:lnTo>
                  <a:pt x="189" y="153"/>
                </a:lnTo>
                <a:lnTo>
                  <a:pt x="189" y="157"/>
                </a:lnTo>
                <a:lnTo>
                  <a:pt x="189" y="159"/>
                </a:lnTo>
                <a:lnTo>
                  <a:pt x="189" y="161"/>
                </a:lnTo>
                <a:lnTo>
                  <a:pt x="190" y="164"/>
                </a:lnTo>
                <a:lnTo>
                  <a:pt x="190" y="167"/>
                </a:lnTo>
                <a:lnTo>
                  <a:pt x="191" y="170"/>
                </a:lnTo>
                <a:lnTo>
                  <a:pt x="193" y="173"/>
                </a:lnTo>
                <a:lnTo>
                  <a:pt x="194" y="177"/>
                </a:lnTo>
                <a:lnTo>
                  <a:pt x="196" y="180"/>
                </a:lnTo>
                <a:lnTo>
                  <a:pt x="198" y="182"/>
                </a:lnTo>
                <a:lnTo>
                  <a:pt x="201" y="186"/>
                </a:lnTo>
                <a:lnTo>
                  <a:pt x="204" y="188"/>
                </a:lnTo>
                <a:lnTo>
                  <a:pt x="208" y="191"/>
                </a:lnTo>
                <a:lnTo>
                  <a:pt x="211" y="192"/>
                </a:lnTo>
                <a:lnTo>
                  <a:pt x="215" y="194"/>
                </a:lnTo>
                <a:lnTo>
                  <a:pt x="218" y="194"/>
                </a:lnTo>
                <a:lnTo>
                  <a:pt x="222" y="195"/>
                </a:lnTo>
                <a:lnTo>
                  <a:pt x="225" y="195"/>
                </a:lnTo>
                <a:lnTo>
                  <a:pt x="229" y="196"/>
                </a:lnTo>
                <a:lnTo>
                  <a:pt x="231" y="196"/>
                </a:lnTo>
                <a:lnTo>
                  <a:pt x="235" y="196"/>
                </a:lnTo>
                <a:lnTo>
                  <a:pt x="237" y="196"/>
                </a:lnTo>
                <a:lnTo>
                  <a:pt x="239" y="196"/>
                </a:lnTo>
                <a:lnTo>
                  <a:pt x="242" y="195"/>
                </a:lnTo>
                <a:lnTo>
                  <a:pt x="244" y="195"/>
                </a:lnTo>
                <a:lnTo>
                  <a:pt x="246" y="195"/>
                </a:lnTo>
                <a:lnTo>
                  <a:pt x="247" y="195"/>
                </a:lnTo>
                <a:lnTo>
                  <a:pt x="247" y="195"/>
                </a:lnTo>
                <a:lnTo>
                  <a:pt x="246" y="196"/>
                </a:lnTo>
                <a:lnTo>
                  <a:pt x="245" y="198"/>
                </a:lnTo>
                <a:lnTo>
                  <a:pt x="244" y="200"/>
                </a:lnTo>
                <a:lnTo>
                  <a:pt x="242" y="202"/>
                </a:lnTo>
                <a:lnTo>
                  <a:pt x="239" y="205"/>
                </a:lnTo>
                <a:lnTo>
                  <a:pt x="238" y="208"/>
                </a:lnTo>
                <a:lnTo>
                  <a:pt x="236" y="212"/>
                </a:lnTo>
                <a:lnTo>
                  <a:pt x="233" y="215"/>
                </a:lnTo>
                <a:lnTo>
                  <a:pt x="232" y="219"/>
                </a:lnTo>
                <a:lnTo>
                  <a:pt x="230" y="222"/>
                </a:lnTo>
                <a:lnTo>
                  <a:pt x="229" y="226"/>
                </a:lnTo>
                <a:lnTo>
                  <a:pt x="228" y="228"/>
                </a:lnTo>
                <a:lnTo>
                  <a:pt x="228" y="231"/>
                </a:lnTo>
                <a:lnTo>
                  <a:pt x="228" y="234"/>
                </a:lnTo>
                <a:lnTo>
                  <a:pt x="230" y="237"/>
                </a:lnTo>
                <a:lnTo>
                  <a:pt x="231" y="238"/>
                </a:lnTo>
                <a:lnTo>
                  <a:pt x="232" y="241"/>
                </a:lnTo>
                <a:lnTo>
                  <a:pt x="235" y="243"/>
                </a:lnTo>
                <a:lnTo>
                  <a:pt x="237" y="244"/>
                </a:lnTo>
                <a:lnTo>
                  <a:pt x="239" y="247"/>
                </a:lnTo>
                <a:lnTo>
                  <a:pt x="243" y="248"/>
                </a:lnTo>
                <a:lnTo>
                  <a:pt x="245" y="250"/>
                </a:lnTo>
                <a:lnTo>
                  <a:pt x="249" y="251"/>
                </a:lnTo>
                <a:lnTo>
                  <a:pt x="252" y="252"/>
                </a:lnTo>
                <a:lnTo>
                  <a:pt x="256" y="254"/>
                </a:lnTo>
                <a:lnTo>
                  <a:pt x="258" y="255"/>
                </a:lnTo>
                <a:lnTo>
                  <a:pt x="261" y="256"/>
                </a:lnTo>
                <a:lnTo>
                  <a:pt x="264" y="256"/>
                </a:lnTo>
                <a:lnTo>
                  <a:pt x="267" y="257"/>
                </a:lnTo>
                <a:lnTo>
                  <a:pt x="270" y="257"/>
                </a:lnTo>
                <a:lnTo>
                  <a:pt x="272" y="257"/>
                </a:lnTo>
                <a:lnTo>
                  <a:pt x="274" y="258"/>
                </a:lnTo>
                <a:lnTo>
                  <a:pt x="277" y="259"/>
                </a:lnTo>
                <a:lnTo>
                  <a:pt x="280" y="262"/>
                </a:lnTo>
                <a:lnTo>
                  <a:pt x="282" y="266"/>
                </a:lnTo>
                <a:lnTo>
                  <a:pt x="284" y="269"/>
                </a:lnTo>
                <a:lnTo>
                  <a:pt x="285" y="270"/>
                </a:lnTo>
                <a:lnTo>
                  <a:pt x="287" y="272"/>
                </a:lnTo>
                <a:lnTo>
                  <a:pt x="288" y="276"/>
                </a:lnTo>
                <a:lnTo>
                  <a:pt x="289" y="278"/>
                </a:lnTo>
                <a:lnTo>
                  <a:pt x="291" y="280"/>
                </a:lnTo>
                <a:lnTo>
                  <a:pt x="293" y="283"/>
                </a:lnTo>
                <a:lnTo>
                  <a:pt x="294" y="286"/>
                </a:lnTo>
                <a:lnTo>
                  <a:pt x="295" y="289"/>
                </a:lnTo>
                <a:lnTo>
                  <a:pt x="296" y="291"/>
                </a:lnTo>
                <a:lnTo>
                  <a:pt x="298" y="294"/>
                </a:lnTo>
                <a:lnTo>
                  <a:pt x="299" y="297"/>
                </a:lnTo>
                <a:lnTo>
                  <a:pt x="300" y="299"/>
                </a:lnTo>
                <a:lnTo>
                  <a:pt x="301" y="301"/>
                </a:lnTo>
                <a:lnTo>
                  <a:pt x="302" y="304"/>
                </a:lnTo>
                <a:lnTo>
                  <a:pt x="303" y="306"/>
                </a:lnTo>
                <a:lnTo>
                  <a:pt x="305" y="310"/>
                </a:lnTo>
                <a:lnTo>
                  <a:pt x="307" y="313"/>
                </a:lnTo>
                <a:lnTo>
                  <a:pt x="307" y="314"/>
                </a:lnTo>
                <a:lnTo>
                  <a:pt x="308" y="315"/>
                </a:lnTo>
                <a:lnTo>
                  <a:pt x="324" y="261"/>
                </a:lnTo>
                <a:lnTo>
                  <a:pt x="313" y="221"/>
                </a:lnTo>
                <a:lnTo>
                  <a:pt x="272" y="219"/>
                </a:lnTo>
                <a:lnTo>
                  <a:pt x="285" y="186"/>
                </a:lnTo>
                <a:lnTo>
                  <a:pt x="263" y="145"/>
                </a:lnTo>
                <a:lnTo>
                  <a:pt x="259" y="114"/>
                </a:lnTo>
                <a:lnTo>
                  <a:pt x="238" y="101"/>
                </a:lnTo>
                <a:lnTo>
                  <a:pt x="190" y="98"/>
                </a:lnTo>
                <a:lnTo>
                  <a:pt x="184" y="67"/>
                </a:lnTo>
                <a:lnTo>
                  <a:pt x="155" y="27"/>
                </a:lnTo>
                <a:lnTo>
                  <a:pt x="116" y="6"/>
                </a:lnTo>
                <a:lnTo>
                  <a:pt x="93" y="0"/>
                </a:lnTo>
                <a:lnTo>
                  <a:pt x="55" y="4"/>
                </a:lnTo>
                <a:lnTo>
                  <a:pt x="0" y="20"/>
                </a:lnTo>
                <a:lnTo>
                  <a:pt x="0" y="20"/>
                </a:lnTo>
                <a:close/>
              </a:path>
            </a:pathLst>
          </a:custGeom>
          <a:solidFill>
            <a:srgbClr val="D9996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60" name="Freeform 60"/>
          <p:cNvSpPr>
            <a:spLocks/>
          </p:cNvSpPr>
          <p:nvPr/>
        </p:nvSpPr>
        <p:spPr bwMode="auto">
          <a:xfrm>
            <a:off x="4308475" y="1085850"/>
            <a:ext cx="212725" cy="317500"/>
          </a:xfrm>
          <a:custGeom>
            <a:avLst/>
            <a:gdLst/>
            <a:ahLst/>
            <a:cxnLst>
              <a:cxn ang="0">
                <a:pos x="45" y="395"/>
              </a:cxn>
              <a:cxn ang="0">
                <a:pos x="41" y="387"/>
              </a:cxn>
              <a:cxn ang="0">
                <a:pos x="36" y="374"/>
              </a:cxn>
              <a:cxn ang="0">
                <a:pos x="33" y="360"/>
              </a:cxn>
              <a:cxn ang="0">
                <a:pos x="31" y="344"/>
              </a:cxn>
              <a:cxn ang="0">
                <a:pos x="32" y="327"/>
              </a:cxn>
              <a:cxn ang="0">
                <a:pos x="35" y="312"/>
              </a:cxn>
              <a:cxn ang="0">
                <a:pos x="42" y="303"/>
              </a:cxn>
              <a:cxn ang="0">
                <a:pos x="52" y="311"/>
              </a:cxn>
              <a:cxn ang="0">
                <a:pos x="60" y="316"/>
              </a:cxn>
              <a:cxn ang="0">
                <a:pos x="70" y="319"/>
              </a:cxn>
              <a:cxn ang="0">
                <a:pos x="83" y="322"/>
              </a:cxn>
              <a:cxn ang="0">
                <a:pos x="97" y="323"/>
              </a:cxn>
              <a:cxn ang="0">
                <a:pos x="110" y="320"/>
              </a:cxn>
              <a:cxn ang="0">
                <a:pos x="122" y="317"/>
              </a:cxn>
              <a:cxn ang="0">
                <a:pos x="133" y="304"/>
              </a:cxn>
              <a:cxn ang="0">
                <a:pos x="139" y="291"/>
              </a:cxn>
              <a:cxn ang="0">
                <a:pos x="141" y="282"/>
              </a:cxn>
              <a:cxn ang="0">
                <a:pos x="143" y="271"/>
              </a:cxn>
              <a:cxn ang="0">
                <a:pos x="144" y="261"/>
              </a:cxn>
              <a:cxn ang="0">
                <a:pos x="144" y="250"/>
              </a:cxn>
              <a:cxn ang="0">
                <a:pos x="144" y="240"/>
              </a:cxn>
              <a:cxn ang="0">
                <a:pos x="143" y="231"/>
              </a:cxn>
              <a:cxn ang="0">
                <a:pos x="143" y="221"/>
              </a:cxn>
              <a:cxn ang="0">
                <a:pos x="141" y="211"/>
              </a:cxn>
              <a:cxn ang="0">
                <a:pos x="140" y="201"/>
              </a:cxn>
              <a:cxn ang="0">
                <a:pos x="200" y="224"/>
              </a:cxn>
              <a:cxn ang="0">
                <a:pos x="196" y="213"/>
              </a:cxn>
              <a:cxn ang="0">
                <a:pos x="194" y="203"/>
              </a:cxn>
              <a:cxn ang="0">
                <a:pos x="192" y="192"/>
              </a:cxn>
              <a:cxn ang="0">
                <a:pos x="189" y="182"/>
              </a:cxn>
              <a:cxn ang="0">
                <a:pos x="187" y="170"/>
              </a:cxn>
              <a:cxn ang="0">
                <a:pos x="186" y="157"/>
              </a:cxn>
              <a:cxn ang="0">
                <a:pos x="185" y="144"/>
              </a:cxn>
              <a:cxn ang="0">
                <a:pos x="183" y="130"/>
              </a:cxn>
              <a:cxn ang="0">
                <a:pos x="185" y="117"/>
              </a:cxn>
              <a:cxn ang="0">
                <a:pos x="186" y="105"/>
              </a:cxn>
              <a:cxn ang="0">
                <a:pos x="189" y="92"/>
              </a:cxn>
              <a:cxn ang="0">
                <a:pos x="193" y="80"/>
              </a:cxn>
              <a:cxn ang="0">
                <a:pos x="199" y="68"/>
              </a:cxn>
              <a:cxn ang="0">
                <a:pos x="206" y="59"/>
              </a:cxn>
              <a:cxn ang="0">
                <a:pos x="213" y="50"/>
              </a:cxn>
              <a:cxn ang="0">
                <a:pos x="218" y="40"/>
              </a:cxn>
              <a:cxn ang="0">
                <a:pos x="230" y="29"/>
              </a:cxn>
              <a:cxn ang="0">
                <a:pos x="242" y="17"/>
              </a:cxn>
              <a:cxn ang="0">
                <a:pos x="252" y="9"/>
              </a:cxn>
              <a:cxn ang="0">
                <a:pos x="264" y="2"/>
              </a:cxn>
              <a:cxn ang="0">
                <a:pos x="179" y="24"/>
              </a:cxn>
              <a:cxn ang="0">
                <a:pos x="64" y="162"/>
              </a:cxn>
              <a:cxn ang="0">
                <a:pos x="0" y="325"/>
              </a:cxn>
            </a:cxnLst>
            <a:rect l="0" t="0" r="r" b="b"/>
            <a:pathLst>
              <a:path w="269" h="400">
                <a:moveTo>
                  <a:pt x="47" y="400"/>
                </a:moveTo>
                <a:lnTo>
                  <a:pt x="46" y="399"/>
                </a:lnTo>
                <a:lnTo>
                  <a:pt x="45" y="397"/>
                </a:lnTo>
                <a:lnTo>
                  <a:pt x="45" y="395"/>
                </a:lnTo>
                <a:lnTo>
                  <a:pt x="43" y="394"/>
                </a:lnTo>
                <a:lnTo>
                  <a:pt x="42" y="392"/>
                </a:lnTo>
                <a:lnTo>
                  <a:pt x="42" y="389"/>
                </a:lnTo>
                <a:lnTo>
                  <a:pt x="41" y="387"/>
                </a:lnTo>
                <a:lnTo>
                  <a:pt x="40" y="383"/>
                </a:lnTo>
                <a:lnTo>
                  <a:pt x="39" y="381"/>
                </a:lnTo>
                <a:lnTo>
                  <a:pt x="38" y="378"/>
                </a:lnTo>
                <a:lnTo>
                  <a:pt x="36" y="374"/>
                </a:lnTo>
                <a:lnTo>
                  <a:pt x="35" y="371"/>
                </a:lnTo>
                <a:lnTo>
                  <a:pt x="35" y="367"/>
                </a:lnTo>
                <a:lnTo>
                  <a:pt x="34" y="365"/>
                </a:lnTo>
                <a:lnTo>
                  <a:pt x="33" y="360"/>
                </a:lnTo>
                <a:lnTo>
                  <a:pt x="33" y="357"/>
                </a:lnTo>
                <a:lnTo>
                  <a:pt x="32" y="352"/>
                </a:lnTo>
                <a:lnTo>
                  <a:pt x="32" y="348"/>
                </a:lnTo>
                <a:lnTo>
                  <a:pt x="31" y="344"/>
                </a:lnTo>
                <a:lnTo>
                  <a:pt x="31" y="340"/>
                </a:lnTo>
                <a:lnTo>
                  <a:pt x="31" y="336"/>
                </a:lnTo>
                <a:lnTo>
                  <a:pt x="32" y="332"/>
                </a:lnTo>
                <a:lnTo>
                  <a:pt x="32" y="327"/>
                </a:lnTo>
                <a:lnTo>
                  <a:pt x="32" y="324"/>
                </a:lnTo>
                <a:lnTo>
                  <a:pt x="33" y="319"/>
                </a:lnTo>
                <a:lnTo>
                  <a:pt x="34" y="316"/>
                </a:lnTo>
                <a:lnTo>
                  <a:pt x="35" y="312"/>
                </a:lnTo>
                <a:lnTo>
                  <a:pt x="36" y="309"/>
                </a:lnTo>
                <a:lnTo>
                  <a:pt x="39" y="305"/>
                </a:lnTo>
                <a:lnTo>
                  <a:pt x="41" y="302"/>
                </a:lnTo>
                <a:lnTo>
                  <a:pt x="42" y="303"/>
                </a:lnTo>
                <a:lnTo>
                  <a:pt x="43" y="304"/>
                </a:lnTo>
                <a:lnTo>
                  <a:pt x="46" y="306"/>
                </a:lnTo>
                <a:lnTo>
                  <a:pt x="48" y="308"/>
                </a:lnTo>
                <a:lnTo>
                  <a:pt x="52" y="311"/>
                </a:lnTo>
                <a:lnTo>
                  <a:pt x="54" y="312"/>
                </a:lnTo>
                <a:lnTo>
                  <a:pt x="55" y="312"/>
                </a:lnTo>
                <a:lnTo>
                  <a:pt x="57" y="313"/>
                </a:lnTo>
                <a:lnTo>
                  <a:pt x="60" y="316"/>
                </a:lnTo>
                <a:lnTo>
                  <a:pt x="62" y="316"/>
                </a:lnTo>
                <a:lnTo>
                  <a:pt x="64" y="317"/>
                </a:lnTo>
                <a:lnTo>
                  <a:pt x="68" y="318"/>
                </a:lnTo>
                <a:lnTo>
                  <a:pt x="70" y="319"/>
                </a:lnTo>
                <a:lnTo>
                  <a:pt x="73" y="319"/>
                </a:lnTo>
                <a:lnTo>
                  <a:pt x="76" y="320"/>
                </a:lnTo>
                <a:lnTo>
                  <a:pt x="80" y="322"/>
                </a:lnTo>
                <a:lnTo>
                  <a:pt x="83" y="322"/>
                </a:lnTo>
                <a:lnTo>
                  <a:pt x="87" y="322"/>
                </a:lnTo>
                <a:lnTo>
                  <a:pt x="90" y="323"/>
                </a:lnTo>
                <a:lnTo>
                  <a:pt x="94" y="323"/>
                </a:lnTo>
                <a:lnTo>
                  <a:pt x="97" y="323"/>
                </a:lnTo>
                <a:lnTo>
                  <a:pt x="101" y="322"/>
                </a:lnTo>
                <a:lnTo>
                  <a:pt x="105" y="322"/>
                </a:lnTo>
                <a:lnTo>
                  <a:pt x="108" y="320"/>
                </a:lnTo>
                <a:lnTo>
                  <a:pt x="110" y="320"/>
                </a:lnTo>
                <a:lnTo>
                  <a:pt x="112" y="320"/>
                </a:lnTo>
                <a:lnTo>
                  <a:pt x="115" y="320"/>
                </a:lnTo>
                <a:lnTo>
                  <a:pt x="118" y="318"/>
                </a:lnTo>
                <a:lnTo>
                  <a:pt x="122" y="317"/>
                </a:lnTo>
                <a:lnTo>
                  <a:pt x="125" y="313"/>
                </a:lnTo>
                <a:lnTo>
                  <a:pt x="129" y="311"/>
                </a:lnTo>
                <a:lnTo>
                  <a:pt x="131" y="308"/>
                </a:lnTo>
                <a:lnTo>
                  <a:pt x="133" y="304"/>
                </a:lnTo>
                <a:lnTo>
                  <a:pt x="136" y="301"/>
                </a:lnTo>
                <a:lnTo>
                  <a:pt x="138" y="296"/>
                </a:lnTo>
                <a:lnTo>
                  <a:pt x="138" y="294"/>
                </a:lnTo>
                <a:lnTo>
                  <a:pt x="139" y="291"/>
                </a:lnTo>
                <a:lnTo>
                  <a:pt x="140" y="289"/>
                </a:lnTo>
                <a:lnTo>
                  <a:pt x="140" y="287"/>
                </a:lnTo>
                <a:lnTo>
                  <a:pt x="141" y="284"/>
                </a:lnTo>
                <a:lnTo>
                  <a:pt x="141" y="282"/>
                </a:lnTo>
                <a:lnTo>
                  <a:pt x="141" y="280"/>
                </a:lnTo>
                <a:lnTo>
                  <a:pt x="143" y="277"/>
                </a:lnTo>
                <a:lnTo>
                  <a:pt x="143" y="274"/>
                </a:lnTo>
                <a:lnTo>
                  <a:pt x="143" y="271"/>
                </a:lnTo>
                <a:lnTo>
                  <a:pt x="143" y="269"/>
                </a:lnTo>
                <a:lnTo>
                  <a:pt x="144" y="267"/>
                </a:lnTo>
                <a:lnTo>
                  <a:pt x="144" y="263"/>
                </a:lnTo>
                <a:lnTo>
                  <a:pt x="144" y="261"/>
                </a:lnTo>
                <a:lnTo>
                  <a:pt x="144" y="259"/>
                </a:lnTo>
                <a:lnTo>
                  <a:pt x="144" y="256"/>
                </a:lnTo>
                <a:lnTo>
                  <a:pt x="144" y="253"/>
                </a:lnTo>
                <a:lnTo>
                  <a:pt x="144" y="250"/>
                </a:lnTo>
                <a:lnTo>
                  <a:pt x="144" y="248"/>
                </a:lnTo>
                <a:lnTo>
                  <a:pt x="144" y="246"/>
                </a:lnTo>
                <a:lnTo>
                  <a:pt x="144" y="242"/>
                </a:lnTo>
                <a:lnTo>
                  <a:pt x="144" y="240"/>
                </a:lnTo>
                <a:lnTo>
                  <a:pt x="144" y="238"/>
                </a:lnTo>
                <a:lnTo>
                  <a:pt x="144" y="235"/>
                </a:lnTo>
                <a:lnTo>
                  <a:pt x="143" y="233"/>
                </a:lnTo>
                <a:lnTo>
                  <a:pt x="143" y="231"/>
                </a:lnTo>
                <a:lnTo>
                  <a:pt x="143" y="228"/>
                </a:lnTo>
                <a:lnTo>
                  <a:pt x="143" y="226"/>
                </a:lnTo>
                <a:lnTo>
                  <a:pt x="143" y="224"/>
                </a:lnTo>
                <a:lnTo>
                  <a:pt x="143" y="221"/>
                </a:lnTo>
                <a:lnTo>
                  <a:pt x="141" y="219"/>
                </a:lnTo>
                <a:lnTo>
                  <a:pt x="141" y="218"/>
                </a:lnTo>
                <a:lnTo>
                  <a:pt x="141" y="214"/>
                </a:lnTo>
                <a:lnTo>
                  <a:pt x="141" y="211"/>
                </a:lnTo>
                <a:lnTo>
                  <a:pt x="140" y="207"/>
                </a:lnTo>
                <a:lnTo>
                  <a:pt x="140" y="205"/>
                </a:lnTo>
                <a:lnTo>
                  <a:pt x="140" y="201"/>
                </a:lnTo>
                <a:lnTo>
                  <a:pt x="140" y="201"/>
                </a:lnTo>
                <a:lnTo>
                  <a:pt x="201" y="227"/>
                </a:lnTo>
                <a:lnTo>
                  <a:pt x="201" y="226"/>
                </a:lnTo>
                <a:lnTo>
                  <a:pt x="200" y="225"/>
                </a:lnTo>
                <a:lnTo>
                  <a:pt x="200" y="224"/>
                </a:lnTo>
                <a:lnTo>
                  <a:pt x="200" y="221"/>
                </a:lnTo>
                <a:lnTo>
                  <a:pt x="199" y="219"/>
                </a:lnTo>
                <a:lnTo>
                  <a:pt x="197" y="215"/>
                </a:lnTo>
                <a:lnTo>
                  <a:pt x="196" y="213"/>
                </a:lnTo>
                <a:lnTo>
                  <a:pt x="195" y="210"/>
                </a:lnTo>
                <a:lnTo>
                  <a:pt x="195" y="207"/>
                </a:lnTo>
                <a:lnTo>
                  <a:pt x="194" y="205"/>
                </a:lnTo>
                <a:lnTo>
                  <a:pt x="194" y="203"/>
                </a:lnTo>
                <a:lnTo>
                  <a:pt x="193" y="200"/>
                </a:lnTo>
                <a:lnTo>
                  <a:pt x="193" y="198"/>
                </a:lnTo>
                <a:lnTo>
                  <a:pt x="192" y="196"/>
                </a:lnTo>
                <a:lnTo>
                  <a:pt x="192" y="192"/>
                </a:lnTo>
                <a:lnTo>
                  <a:pt x="190" y="190"/>
                </a:lnTo>
                <a:lnTo>
                  <a:pt x="190" y="187"/>
                </a:lnTo>
                <a:lnTo>
                  <a:pt x="189" y="184"/>
                </a:lnTo>
                <a:lnTo>
                  <a:pt x="189" y="182"/>
                </a:lnTo>
                <a:lnTo>
                  <a:pt x="188" y="178"/>
                </a:lnTo>
                <a:lnTo>
                  <a:pt x="188" y="176"/>
                </a:lnTo>
                <a:lnTo>
                  <a:pt x="188" y="172"/>
                </a:lnTo>
                <a:lnTo>
                  <a:pt x="187" y="170"/>
                </a:lnTo>
                <a:lnTo>
                  <a:pt x="187" y="166"/>
                </a:lnTo>
                <a:lnTo>
                  <a:pt x="186" y="164"/>
                </a:lnTo>
                <a:lnTo>
                  <a:pt x="186" y="161"/>
                </a:lnTo>
                <a:lnTo>
                  <a:pt x="186" y="157"/>
                </a:lnTo>
                <a:lnTo>
                  <a:pt x="186" y="154"/>
                </a:lnTo>
                <a:lnTo>
                  <a:pt x="185" y="150"/>
                </a:lnTo>
                <a:lnTo>
                  <a:pt x="185" y="148"/>
                </a:lnTo>
                <a:lnTo>
                  <a:pt x="185" y="144"/>
                </a:lnTo>
                <a:lnTo>
                  <a:pt x="185" y="141"/>
                </a:lnTo>
                <a:lnTo>
                  <a:pt x="183" y="137"/>
                </a:lnTo>
                <a:lnTo>
                  <a:pt x="183" y="134"/>
                </a:lnTo>
                <a:lnTo>
                  <a:pt x="183" y="130"/>
                </a:lnTo>
                <a:lnTo>
                  <a:pt x="183" y="127"/>
                </a:lnTo>
                <a:lnTo>
                  <a:pt x="183" y="123"/>
                </a:lnTo>
                <a:lnTo>
                  <a:pt x="185" y="121"/>
                </a:lnTo>
                <a:lnTo>
                  <a:pt x="185" y="117"/>
                </a:lnTo>
                <a:lnTo>
                  <a:pt x="186" y="114"/>
                </a:lnTo>
                <a:lnTo>
                  <a:pt x="186" y="112"/>
                </a:lnTo>
                <a:lnTo>
                  <a:pt x="186" y="108"/>
                </a:lnTo>
                <a:lnTo>
                  <a:pt x="186" y="105"/>
                </a:lnTo>
                <a:lnTo>
                  <a:pt x="187" y="101"/>
                </a:lnTo>
                <a:lnTo>
                  <a:pt x="187" y="98"/>
                </a:lnTo>
                <a:lnTo>
                  <a:pt x="188" y="95"/>
                </a:lnTo>
                <a:lnTo>
                  <a:pt x="189" y="92"/>
                </a:lnTo>
                <a:lnTo>
                  <a:pt x="190" y="89"/>
                </a:lnTo>
                <a:lnTo>
                  <a:pt x="190" y="86"/>
                </a:lnTo>
                <a:lnTo>
                  <a:pt x="192" y="82"/>
                </a:lnTo>
                <a:lnTo>
                  <a:pt x="193" y="80"/>
                </a:lnTo>
                <a:lnTo>
                  <a:pt x="195" y="77"/>
                </a:lnTo>
                <a:lnTo>
                  <a:pt x="196" y="74"/>
                </a:lnTo>
                <a:lnTo>
                  <a:pt x="197" y="71"/>
                </a:lnTo>
                <a:lnTo>
                  <a:pt x="199" y="68"/>
                </a:lnTo>
                <a:lnTo>
                  <a:pt x="201" y="67"/>
                </a:lnTo>
                <a:lnTo>
                  <a:pt x="202" y="64"/>
                </a:lnTo>
                <a:lnTo>
                  <a:pt x="204" y="60"/>
                </a:lnTo>
                <a:lnTo>
                  <a:pt x="206" y="59"/>
                </a:lnTo>
                <a:lnTo>
                  <a:pt x="208" y="57"/>
                </a:lnTo>
                <a:lnTo>
                  <a:pt x="209" y="54"/>
                </a:lnTo>
                <a:lnTo>
                  <a:pt x="210" y="52"/>
                </a:lnTo>
                <a:lnTo>
                  <a:pt x="213" y="50"/>
                </a:lnTo>
                <a:lnTo>
                  <a:pt x="214" y="47"/>
                </a:lnTo>
                <a:lnTo>
                  <a:pt x="216" y="45"/>
                </a:lnTo>
                <a:lnTo>
                  <a:pt x="217" y="43"/>
                </a:lnTo>
                <a:lnTo>
                  <a:pt x="218" y="40"/>
                </a:lnTo>
                <a:lnTo>
                  <a:pt x="221" y="39"/>
                </a:lnTo>
                <a:lnTo>
                  <a:pt x="224" y="36"/>
                </a:lnTo>
                <a:lnTo>
                  <a:pt x="228" y="32"/>
                </a:lnTo>
                <a:lnTo>
                  <a:pt x="230" y="29"/>
                </a:lnTo>
                <a:lnTo>
                  <a:pt x="234" y="25"/>
                </a:lnTo>
                <a:lnTo>
                  <a:pt x="236" y="22"/>
                </a:lnTo>
                <a:lnTo>
                  <a:pt x="239" y="19"/>
                </a:lnTo>
                <a:lnTo>
                  <a:pt x="242" y="17"/>
                </a:lnTo>
                <a:lnTo>
                  <a:pt x="245" y="15"/>
                </a:lnTo>
                <a:lnTo>
                  <a:pt x="248" y="12"/>
                </a:lnTo>
                <a:lnTo>
                  <a:pt x="251" y="11"/>
                </a:lnTo>
                <a:lnTo>
                  <a:pt x="252" y="9"/>
                </a:lnTo>
                <a:lnTo>
                  <a:pt x="255" y="8"/>
                </a:lnTo>
                <a:lnTo>
                  <a:pt x="257" y="5"/>
                </a:lnTo>
                <a:lnTo>
                  <a:pt x="259" y="4"/>
                </a:lnTo>
                <a:lnTo>
                  <a:pt x="264" y="2"/>
                </a:lnTo>
                <a:lnTo>
                  <a:pt x="267" y="1"/>
                </a:lnTo>
                <a:lnTo>
                  <a:pt x="269" y="0"/>
                </a:lnTo>
                <a:lnTo>
                  <a:pt x="230" y="0"/>
                </a:lnTo>
                <a:lnTo>
                  <a:pt x="179" y="24"/>
                </a:lnTo>
                <a:lnTo>
                  <a:pt x="147" y="70"/>
                </a:lnTo>
                <a:lnTo>
                  <a:pt x="131" y="169"/>
                </a:lnTo>
                <a:lnTo>
                  <a:pt x="101" y="154"/>
                </a:lnTo>
                <a:lnTo>
                  <a:pt x="64" y="162"/>
                </a:lnTo>
                <a:lnTo>
                  <a:pt x="40" y="190"/>
                </a:lnTo>
                <a:lnTo>
                  <a:pt x="34" y="240"/>
                </a:lnTo>
                <a:lnTo>
                  <a:pt x="8" y="267"/>
                </a:lnTo>
                <a:lnTo>
                  <a:pt x="0" y="325"/>
                </a:lnTo>
                <a:lnTo>
                  <a:pt x="10" y="371"/>
                </a:lnTo>
                <a:lnTo>
                  <a:pt x="47" y="400"/>
                </a:lnTo>
                <a:lnTo>
                  <a:pt x="47" y="400"/>
                </a:lnTo>
                <a:close/>
              </a:path>
            </a:pathLst>
          </a:custGeom>
          <a:solidFill>
            <a:srgbClr val="BF663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61" name="Freeform 61"/>
          <p:cNvSpPr>
            <a:spLocks/>
          </p:cNvSpPr>
          <p:nvPr/>
        </p:nvSpPr>
        <p:spPr bwMode="auto">
          <a:xfrm>
            <a:off x="4530725" y="1168400"/>
            <a:ext cx="422275" cy="288925"/>
          </a:xfrm>
          <a:custGeom>
            <a:avLst/>
            <a:gdLst/>
            <a:ahLst/>
            <a:cxnLst>
              <a:cxn ang="0">
                <a:pos x="10" y="89"/>
              </a:cxn>
              <a:cxn ang="0">
                <a:pos x="24" y="87"/>
              </a:cxn>
              <a:cxn ang="0">
                <a:pos x="39" y="84"/>
              </a:cxn>
              <a:cxn ang="0">
                <a:pos x="54" y="81"/>
              </a:cxn>
              <a:cxn ang="0">
                <a:pos x="64" y="79"/>
              </a:cxn>
              <a:cxn ang="0">
                <a:pos x="75" y="75"/>
              </a:cxn>
              <a:cxn ang="0">
                <a:pos x="94" y="68"/>
              </a:cxn>
              <a:cxn ang="0">
                <a:pos x="111" y="58"/>
              </a:cxn>
              <a:cxn ang="0">
                <a:pos x="124" y="46"/>
              </a:cxn>
              <a:cxn ang="0">
                <a:pos x="133" y="33"/>
              </a:cxn>
              <a:cxn ang="0">
                <a:pos x="141" y="21"/>
              </a:cxn>
              <a:cxn ang="0">
                <a:pos x="146" y="9"/>
              </a:cxn>
              <a:cxn ang="0">
                <a:pos x="148" y="0"/>
              </a:cxn>
              <a:cxn ang="0">
                <a:pos x="152" y="7"/>
              </a:cxn>
              <a:cxn ang="0">
                <a:pos x="158" y="20"/>
              </a:cxn>
              <a:cxn ang="0">
                <a:pos x="165" y="34"/>
              </a:cxn>
              <a:cxn ang="0">
                <a:pos x="174" y="48"/>
              </a:cxn>
              <a:cxn ang="0">
                <a:pos x="185" y="59"/>
              </a:cxn>
              <a:cxn ang="0">
                <a:pos x="196" y="65"/>
              </a:cxn>
              <a:cxn ang="0">
                <a:pos x="210" y="65"/>
              </a:cxn>
              <a:cxn ang="0">
                <a:pos x="216" y="59"/>
              </a:cxn>
              <a:cxn ang="0">
                <a:pos x="228" y="49"/>
              </a:cxn>
              <a:cxn ang="0">
                <a:pos x="242" y="45"/>
              </a:cxn>
              <a:cxn ang="0">
                <a:pos x="252" y="44"/>
              </a:cxn>
              <a:cxn ang="0">
                <a:pos x="267" y="49"/>
              </a:cxn>
              <a:cxn ang="0">
                <a:pos x="276" y="60"/>
              </a:cxn>
              <a:cxn ang="0">
                <a:pos x="280" y="59"/>
              </a:cxn>
              <a:cxn ang="0">
                <a:pos x="291" y="48"/>
              </a:cxn>
              <a:cxn ang="0">
                <a:pos x="307" y="39"/>
              </a:cxn>
              <a:cxn ang="0">
                <a:pos x="319" y="35"/>
              </a:cxn>
              <a:cxn ang="0">
                <a:pos x="329" y="35"/>
              </a:cxn>
              <a:cxn ang="0">
                <a:pos x="347" y="44"/>
              </a:cxn>
              <a:cxn ang="0">
                <a:pos x="355" y="56"/>
              </a:cxn>
              <a:cxn ang="0">
                <a:pos x="358" y="70"/>
              </a:cxn>
              <a:cxn ang="0">
                <a:pos x="361" y="83"/>
              </a:cxn>
              <a:cxn ang="0">
                <a:pos x="374" y="68"/>
              </a:cxn>
              <a:cxn ang="0">
                <a:pos x="384" y="62"/>
              </a:cxn>
              <a:cxn ang="0">
                <a:pos x="395" y="70"/>
              </a:cxn>
              <a:cxn ang="0">
                <a:pos x="399" y="87"/>
              </a:cxn>
              <a:cxn ang="0">
                <a:pos x="406" y="104"/>
              </a:cxn>
              <a:cxn ang="0">
                <a:pos x="416" y="111"/>
              </a:cxn>
              <a:cxn ang="0">
                <a:pos x="427" y="112"/>
              </a:cxn>
              <a:cxn ang="0">
                <a:pos x="440" y="111"/>
              </a:cxn>
              <a:cxn ang="0">
                <a:pos x="452" y="110"/>
              </a:cxn>
              <a:cxn ang="0">
                <a:pos x="463" y="107"/>
              </a:cxn>
              <a:cxn ang="0">
                <a:pos x="439" y="199"/>
              </a:cxn>
              <a:cxn ang="0">
                <a:pos x="451" y="185"/>
              </a:cxn>
              <a:cxn ang="0">
                <a:pos x="465" y="175"/>
              </a:cxn>
              <a:cxn ang="0">
                <a:pos x="480" y="170"/>
              </a:cxn>
              <a:cxn ang="0">
                <a:pos x="493" y="171"/>
              </a:cxn>
              <a:cxn ang="0">
                <a:pos x="509" y="179"/>
              </a:cxn>
              <a:cxn ang="0">
                <a:pos x="512" y="203"/>
              </a:cxn>
              <a:cxn ang="0">
                <a:pos x="504" y="343"/>
              </a:cxn>
            </a:cxnLst>
            <a:rect l="0" t="0" r="r" b="b"/>
            <a:pathLst>
              <a:path w="532" h="364">
                <a:moveTo>
                  <a:pt x="0" y="90"/>
                </a:moveTo>
                <a:lnTo>
                  <a:pt x="1" y="90"/>
                </a:lnTo>
                <a:lnTo>
                  <a:pt x="5" y="89"/>
                </a:lnTo>
                <a:lnTo>
                  <a:pt x="6" y="89"/>
                </a:lnTo>
                <a:lnTo>
                  <a:pt x="10" y="89"/>
                </a:lnTo>
                <a:lnTo>
                  <a:pt x="12" y="89"/>
                </a:lnTo>
                <a:lnTo>
                  <a:pt x="14" y="89"/>
                </a:lnTo>
                <a:lnTo>
                  <a:pt x="18" y="88"/>
                </a:lnTo>
                <a:lnTo>
                  <a:pt x="20" y="88"/>
                </a:lnTo>
                <a:lnTo>
                  <a:pt x="24" y="87"/>
                </a:lnTo>
                <a:lnTo>
                  <a:pt x="28" y="87"/>
                </a:lnTo>
                <a:lnTo>
                  <a:pt x="32" y="86"/>
                </a:lnTo>
                <a:lnTo>
                  <a:pt x="35" y="86"/>
                </a:lnTo>
                <a:lnTo>
                  <a:pt x="36" y="84"/>
                </a:lnTo>
                <a:lnTo>
                  <a:pt x="39" y="84"/>
                </a:lnTo>
                <a:lnTo>
                  <a:pt x="41" y="84"/>
                </a:lnTo>
                <a:lnTo>
                  <a:pt x="43" y="84"/>
                </a:lnTo>
                <a:lnTo>
                  <a:pt x="47" y="83"/>
                </a:lnTo>
                <a:lnTo>
                  <a:pt x="52" y="82"/>
                </a:lnTo>
                <a:lnTo>
                  <a:pt x="54" y="81"/>
                </a:lnTo>
                <a:lnTo>
                  <a:pt x="55" y="81"/>
                </a:lnTo>
                <a:lnTo>
                  <a:pt x="57" y="80"/>
                </a:lnTo>
                <a:lnTo>
                  <a:pt x="60" y="80"/>
                </a:lnTo>
                <a:lnTo>
                  <a:pt x="62" y="80"/>
                </a:lnTo>
                <a:lnTo>
                  <a:pt x="64" y="79"/>
                </a:lnTo>
                <a:lnTo>
                  <a:pt x="67" y="77"/>
                </a:lnTo>
                <a:lnTo>
                  <a:pt x="69" y="77"/>
                </a:lnTo>
                <a:lnTo>
                  <a:pt x="70" y="76"/>
                </a:lnTo>
                <a:lnTo>
                  <a:pt x="73" y="76"/>
                </a:lnTo>
                <a:lnTo>
                  <a:pt x="75" y="75"/>
                </a:lnTo>
                <a:lnTo>
                  <a:pt x="77" y="75"/>
                </a:lnTo>
                <a:lnTo>
                  <a:pt x="81" y="73"/>
                </a:lnTo>
                <a:lnTo>
                  <a:pt x="85" y="72"/>
                </a:lnTo>
                <a:lnTo>
                  <a:pt x="89" y="70"/>
                </a:lnTo>
                <a:lnTo>
                  <a:pt x="94" y="68"/>
                </a:lnTo>
                <a:lnTo>
                  <a:pt x="97" y="67"/>
                </a:lnTo>
                <a:lnTo>
                  <a:pt x="101" y="65"/>
                </a:lnTo>
                <a:lnTo>
                  <a:pt x="104" y="62"/>
                </a:lnTo>
                <a:lnTo>
                  <a:pt x="108" y="61"/>
                </a:lnTo>
                <a:lnTo>
                  <a:pt x="111" y="58"/>
                </a:lnTo>
                <a:lnTo>
                  <a:pt x="113" y="55"/>
                </a:lnTo>
                <a:lnTo>
                  <a:pt x="116" y="53"/>
                </a:lnTo>
                <a:lnTo>
                  <a:pt x="119" y="51"/>
                </a:lnTo>
                <a:lnTo>
                  <a:pt x="122" y="48"/>
                </a:lnTo>
                <a:lnTo>
                  <a:pt x="124" y="46"/>
                </a:lnTo>
                <a:lnTo>
                  <a:pt x="126" y="42"/>
                </a:lnTo>
                <a:lnTo>
                  <a:pt x="129" y="40"/>
                </a:lnTo>
                <a:lnTo>
                  <a:pt x="130" y="38"/>
                </a:lnTo>
                <a:lnTo>
                  <a:pt x="132" y="35"/>
                </a:lnTo>
                <a:lnTo>
                  <a:pt x="133" y="33"/>
                </a:lnTo>
                <a:lnTo>
                  <a:pt x="136" y="31"/>
                </a:lnTo>
                <a:lnTo>
                  <a:pt x="137" y="27"/>
                </a:lnTo>
                <a:lnTo>
                  <a:pt x="138" y="25"/>
                </a:lnTo>
                <a:lnTo>
                  <a:pt x="139" y="23"/>
                </a:lnTo>
                <a:lnTo>
                  <a:pt x="141" y="21"/>
                </a:lnTo>
                <a:lnTo>
                  <a:pt x="141" y="19"/>
                </a:lnTo>
                <a:lnTo>
                  <a:pt x="143" y="17"/>
                </a:lnTo>
                <a:lnTo>
                  <a:pt x="144" y="14"/>
                </a:lnTo>
                <a:lnTo>
                  <a:pt x="145" y="13"/>
                </a:lnTo>
                <a:lnTo>
                  <a:pt x="146" y="9"/>
                </a:lnTo>
                <a:lnTo>
                  <a:pt x="147" y="6"/>
                </a:lnTo>
                <a:lnTo>
                  <a:pt x="147" y="4"/>
                </a:lnTo>
                <a:lnTo>
                  <a:pt x="148" y="2"/>
                </a:lnTo>
                <a:lnTo>
                  <a:pt x="148" y="0"/>
                </a:lnTo>
                <a:lnTo>
                  <a:pt x="148" y="0"/>
                </a:lnTo>
                <a:lnTo>
                  <a:pt x="148" y="0"/>
                </a:lnTo>
                <a:lnTo>
                  <a:pt x="150" y="3"/>
                </a:lnTo>
                <a:lnTo>
                  <a:pt x="150" y="4"/>
                </a:lnTo>
                <a:lnTo>
                  <a:pt x="151" y="6"/>
                </a:lnTo>
                <a:lnTo>
                  <a:pt x="152" y="7"/>
                </a:lnTo>
                <a:lnTo>
                  <a:pt x="153" y="10"/>
                </a:lnTo>
                <a:lnTo>
                  <a:pt x="153" y="12"/>
                </a:lnTo>
                <a:lnTo>
                  <a:pt x="154" y="14"/>
                </a:lnTo>
                <a:lnTo>
                  <a:pt x="155" y="18"/>
                </a:lnTo>
                <a:lnTo>
                  <a:pt x="158" y="20"/>
                </a:lnTo>
                <a:lnTo>
                  <a:pt x="159" y="23"/>
                </a:lnTo>
                <a:lnTo>
                  <a:pt x="160" y="26"/>
                </a:lnTo>
                <a:lnTo>
                  <a:pt x="161" y="28"/>
                </a:lnTo>
                <a:lnTo>
                  <a:pt x="164" y="32"/>
                </a:lnTo>
                <a:lnTo>
                  <a:pt x="165" y="34"/>
                </a:lnTo>
                <a:lnTo>
                  <a:pt x="167" y="38"/>
                </a:lnTo>
                <a:lnTo>
                  <a:pt x="168" y="40"/>
                </a:lnTo>
                <a:lnTo>
                  <a:pt x="171" y="44"/>
                </a:lnTo>
                <a:lnTo>
                  <a:pt x="173" y="46"/>
                </a:lnTo>
                <a:lnTo>
                  <a:pt x="174" y="48"/>
                </a:lnTo>
                <a:lnTo>
                  <a:pt x="176" y="52"/>
                </a:lnTo>
                <a:lnTo>
                  <a:pt x="179" y="54"/>
                </a:lnTo>
                <a:lnTo>
                  <a:pt x="181" y="56"/>
                </a:lnTo>
                <a:lnTo>
                  <a:pt x="182" y="58"/>
                </a:lnTo>
                <a:lnTo>
                  <a:pt x="185" y="59"/>
                </a:lnTo>
                <a:lnTo>
                  <a:pt x="187" y="61"/>
                </a:lnTo>
                <a:lnTo>
                  <a:pt x="189" y="62"/>
                </a:lnTo>
                <a:lnTo>
                  <a:pt x="192" y="63"/>
                </a:lnTo>
                <a:lnTo>
                  <a:pt x="194" y="63"/>
                </a:lnTo>
                <a:lnTo>
                  <a:pt x="196" y="65"/>
                </a:lnTo>
                <a:lnTo>
                  <a:pt x="200" y="65"/>
                </a:lnTo>
                <a:lnTo>
                  <a:pt x="202" y="65"/>
                </a:lnTo>
                <a:lnTo>
                  <a:pt x="204" y="65"/>
                </a:lnTo>
                <a:lnTo>
                  <a:pt x="207" y="65"/>
                </a:lnTo>
                <a:lnTo>
                  <a:pt x="210" y="65"/>
                </a:lnTo>
                <a:lnTo>
                  <a:pt x="213" y="65"/>
                </a:lnTo>
                <a:lnTo>
                  <a:pt x="213" y="63"/>
                </a:lnTo>
                <a:lnTo>
                  <a:pt x="213" y="62"/>
                </a:lnTo>
                <a:lnTo>
                  <a:pt x="214" y="61"/>
                </a:lnTo>
                <a:lnTo>
                  <a:pt x="216" y="59"/>
                </a:lnTo>
                <a:lnTo>
                  <a:pt x="218" y="55"/>
                </a:lnTo>
                <a:lnTo>
                  <a:pt x="221" y="54"/>
                </a:lnTo>
                <a:lnTo>
                  <a:pt x="223" y="52"/>
                </a:lnTo>
                <a:lnTo>
                  <a:pt x="225" y="51"/>
                </a:lnTo>
                <a:lnTo>
                  <a:pt x="228" y="49"/>
                </a:lnTo>
                <a:lnTo>
                  <a:pt x="231" y="47"/>
                </a:lnTo>
                <a:lnTo>
                  <a:pt x="235" y="46"/>
                </a:lnTo>
                <a:lnTo>
                  <a:pt x="237" y="45"/>
                </a:lnTo>
                <a:lnTo>
                  <a:pt x="239" y="45"/>
                </a:lnTo>
                <a:lnTo>
                  <a:pt x="242" y="45"/>
                </a:lnTo>
                <a:lnTo>
                  <a:pt x="244" y="45"/>
                </a:lnTo>
                <a:lnTo>
                  <a:pt x="246" y="44"/>
                </a:lnTo>
                <a:lnTo>
                  <a:pt x="249" y="44"/>
                </a:lnTo>
                <a:lnTo>
                  <a:pt x="250" y="44"/>
                </a:lnTo>
                <a:lnTo>
                  <a:pt x="252" y="44"/>
                </a:lnTo>
                <a:lnTo>
                  <a:pt x="256" y="44"/>
                </a:lnTo>
                <a:lnTo>
                  <a:pt x="260" y="45"/>
                </a:lnTo>
                <a:lnTo>
                  <a:pt x="263" y="46"/>
                </a:lnTo>
                <a:lnTo>
                  <a:pt x="265" y="47"/>
                </a:lnTo>
                <a:lnTo>
                  <a:pt x="267" y="49"/>
                </a:lnTo>
                <a:lnTo>
                  <a:pt x="270" y="52"/>
                </a:lnTo>
                <a:lnTo>
                  <a:pt x="272" y="54"/>
                </a:lnTo>
                <a:lnTo>
                  <a:pt x="273" y="55"/>
                </a:lnTo>
                <a:lnTo>
                  <a:pt x="274" y="58"/>
                </a:lnTo>
                <a:lnTo>
                  <a:pt x="276" y="60"/>
                </a:lnTo>
                <a:lnTo>
                  <a:pt x="277" y="62"/>
                </a:lnTo>
                <a:lnTo>
                  <a:pt x="278" y="63"/>
                </a:lnTo>
                <a:lnTo>
                  <a:pt x="278" y="62"/>
                </a:lnTo>
                <a:lnTo>
                  <a:pt x="279" y="60"/>
                </a:lnTo>
                <a:lnTo>
                  <a:pt x="280" y="59"/>
                </a:lnTo>
                <a:lnTo>
                  <a:pt x="283" y="56"/>
                </a:lnTo>
                <a:lnTo>
                  <a:pt x="284" y="54"/>
                </a:lnTo>
                <a:lnTo>
                  <a:pt x="286" y="53"/>
                </a:lnTo>
                <a:lnTo>
                  <a:pt x="288" y="51"/>
                </a:lnTo>
                <a:lnTo>
                  <a:pt x="291" y="48"/>
                </a:lnTo>
                <a:lnTo>
                  <a:pt x="294" y="46"/>
                </a:lnTo>
                <a:lnTo>
                  <a:pt x="298" y="44"/>
                </a:lnTo>
                <a:lnTo>
                  <a:pt x="301" y="41"/>
                </a:lnTo>
                <a:lnTo>
                  <a:pt x="305" y="40"/>
                </a:lnTo>
                <a:lnTo>
                  <a:pt x="307" y="39"/>
                </a:lnTo>
                <a:lnTo>
                  <a:pt x="309" y="38"/>
                </a:lnTo>
                <a:lnTo>
                  <a:pt x="312" y="38"/>
                </a:lnTo>
                <a:lnTo>
                  <a:pt x="314" y="37"/>
                </a:lnTo>
                <a:lnTo>
                  <a:pt x="316" y="37"/>
                </a:lnTo>
                <a:lnTo>
                  <a:pt x="319" y="35"/>
                </a:lnTo>
                <a:lnTo>
                  <a:pt x="321" y="35"/>
                </a:lnTo>
                <a:lnTo>
                  <a:pt x="323" y="35"/>
                </a:lnTo>
                <a:lnTo>
                  <a:pt x="325" y="35"/>
                </a:lnTo>
                <a:lnTo>
                  <a:pt x="327" y="35"/>
                </a:lnTo>
                <a:lnTo>
                  <a:pt x="329" y="35"/>
                </a:lnTo>
                <a:lnTo>
                  <a:pt x="332" y="37"/>
                </a:lnTo>
                <a:lnTo>
                  <a:pt x="335" y="37"/>
                </a:lnTo>
                <a:lnTo>
                  <a:pt x="340" y="39"/>
                </a:lnTo>
                <a:lnTo>
                  <a:pt x="343" y="41"/>
                </a:lnTo>
                <a:lnTo>
                  <a:pt x="347" y="44"/>
                </a:lnTo>
                <a:lnTo>
                  <a:pt x="349" y="47"/>
                </a:lnTo>
                <a:lnTo>
                  <a:pt x="351" y="51"/>
                </a:lnTo>
                <a:lnTo>
                  <a:pt x="353" y="53"/>
                </a:lnTo>
                <a:lnTo>
                  <a:pt x="354" y="54"/>
                </a:lnTo>
                <a:lnTo>
                  <a:pt x="355" y="56"/>
                </a:lnTo>
                <a:lnTo>
                  <a:pt x="356" y="59"/>
                </a:lnTo>
                <a:lnTo>
                  <a:pt x="357" y="62"/>
                </a:lnTo>
                <a:lnTo>
                  <a:pt x="357" y="65"/>
                </a:lnTo>
                <a:lnTo>
                  <a:pt x="358" y="67"/>
                </a:lnTo>
                <a:lnTo>
                  <a:pt x="358" y="70"/>
                </a:lnTo>
                <a:lnTo>
                  <a:pt x="360" y="74"/>
                </a:lnTo>
                <a:lnTo>
                  <a:pt x="360" y="76"/>
                </a:lnTo>
                <a:lnTo>
                  <a:pt x="360" y="80"/>
                </a:lnTo>
                <a:lnTo>
                  <a:pt x="360" y="84"/>
                </a:lnTo>
                <a:lnTo>
                  <a:pt x="361" y="83"/>
                </a:lnTo>
                <a:lnTo>
                  <a:pt x="362" y="80"/>
                </a:lnTo>
                <a:lnTo>
                  <a:pt x="365" y="76"/>
                </a:lnTo>
                <a:lnTo>
                  <a:pt x="369" y="73"/>
                </a:lnTo>
                <a:lnTo>
                  <a:pt x="371" y="70"/>
                </a:lnTo>
                <a:lnTo>
                  <a:pt x="374" y="68"/>
                </a:lnTo>
                <a:lnTo>
                  <a:pt x="376" y="67"/>
                </a:lnTo>
                <a:lnTo>
                  <a:pt x="378" y="65"/>
                </a:lnTo>
                <a:lnTo>
                  <a:pt x="379" y="63"/>
                </a:lnTo>
                <a:lnTo>
                  <a:pt x="382" y="62"/>
                </a:lnTo>
                <a:lnTo>
                  <a:pt x="384" y="62"/>
                </a:lnTo>
                <a:lnTo>
                  <a:pt x="386" y="62"/>
                </a:lnTo>
                <a:lnTo>
                  <a:pt x="390" y="62"/>
                </a:lnTo>
                <a:lnTo>
                  <a:pt x="393" y="66"/>
                </a:lnTo>
                <a:lnTo>
                  <a:pt x="393" y="67"/>
                </a:lnTo>
                <a:lnTo>
                  <a:pt x="395" y="70"/>
                </a:lnTo>
                <a:lnTo>
                  <a:pt x="396" y="73"/>
                </a:lnTo>
                <a:lnTo>
                  <a:pt x="397" y="76"/>
                </a:lnTo>
                <a:lnTo>
                  <a:pt x="398" y="80"/>
                </a:lnTo>
                <a:lnTo>
                  <a:pt x="399" y="83"/>
                </a:lnTo>
                <a:lnTo>
                  <a:pt x="399" y="87"/>
                </a:lnTo>
                <a:lnTo>
                  <a:pt x="400" y="90"/>
                </a:lnTo>
                <a:lnTo>
                  <a:pt x="402" y="94"/>
                </a:lnTo>
                <a:lnTo>
                  <a:pt x="403" y="97"/>
                </a:lnTo>
                <a:lnTo>
                  <a:pt x="404" y="101"/>
                </a:lnTo>
                <a:lnTo>
                  <a:pt x="406" y="104"/>
                </a:lnTo>
                <a:lnTo>
                  <a:pt x="407" y="107"/>
                </a:lnTo>
                <a:lnTo>
                  <a:pt x="411" y="110"/>
                </a:lnTo>
                <a:lnTo>
                  <a:pt x="412" y="110"/>
                </a:lnTo>
                <a:lnTo>
                  <a:pt x="413" y="111"/>
                </a:lnTo>
                <a:lnTo>
                  <a:pt x="416" y="111"/>
                </a:lnTo>
                <a:lnTo>
                  <a:pt x="418" y="112"/>
                </a:lnTo>
                <a:lnTo>
                  <a:pt x="420" y="112"/>
                </a:lnTo>
                <a:lnTo>
                  <a:pt x="423" y="112"/>
                </a:lnTo>
                <a:lnTo>
                  <a:pt x="425" y="112"/>
                </a:lnTo>
                <a:lnTo>
                  <a:pt x="427" y="112"/>
                </a:lnTo>
                <a:lnTo>
                  <a:pt x="430" y="112"/>
                </a:lnTo>
                <a:lnTo>
                  <a:pt x="432" y="112"/>
                </a:lnTo>
                <a:lnTo>
                  <a:pt x="435" y="112"/>
                </a:lnTo>
                <a:lnTo>
                  <a:pt x="438" y="112"/>
                </a:lnTo>
                <a:lnTo>
                  <a:pt x="440" y="111"/>
                </a:lnTo>
                <a:lnTo>
                  <a:pt x="442" y="111"/>
                </a:lnTo>
                <a:lnTo>
                  <a:pt x="445" y="111"/>
                </a:lnTo>
                <a:lnTo>
                  <a:pt x="447" y="110"/>
                </a:lnTo>
                <a:lnTo>
                  <a:pt x="449" y="110"/>
                </a:lnTo>
                <a:lnTo>
                  <a:pt x="452" y="110"/>
                </a:lnTo>
                <a:lnTo>
                  <a:pt x="454" y="109"/>
                </a:lnTo>
                <a:lnTo>
                  <a:pt x="456" y="109"/>
                </a:lnTo>
                <a:lnTo>
                  <a:pt x="459" y="108"/>
                </a:lnTo>
                <a:lnTo>
                  <a:pt x="462" y="108"/>
                </a:lnTo>
                <a:lnTo>
                  <a:pt x="463" y="107"/>
                </a:lnTo>
                <a:lnTo>
                  <a:pt x="463" y="107"/>
                </a:lnTo>
                <a:lnTo>
                  <a:pt x="448" y="140"/>
                </a:lnTo>
                <a:lnTo>
                  <a:pt x="428" y="150"/>
                </a:lnTo>
                <a:lnTo>
                  <a:pt x="439" y="199"/>
                </a:lnTo>
                <a:lnTo>
                  <a:pt x="439" y="199"/>
                </a:lnTo>
                <a:lnTo>
                  <a:pt x="440" y="196"/>
                </a:lnTo>
                <a:lnTo>
                  <a:pt x="442" y="193"/>
                </a:lnTo>
                <a:lnTo>
                  <a:pt x="446" y="189"/>
                </a:lnTo>
                <a:lnTo>
                  <a:pt x="448" y="187"/>
                </a:lnTo>
                <a:lnTo>
                  <a:pt x="451" y="185"/>
                </a:lnTo>
                <a:lnTo>
                  <a:pt x="453" y="182"/>
                </a:lnTo>
                <a:lnTo>
                  <a:pt x="456" y="181"/>
                </a:lnTo>
                <a:lnTo>
                  <a:pt x="459" y="179"/>
                </a:lnTo>
                <a:lnTo>
                  <a:pt x="463" y="177"/>
                </a:lnTo>
                <a:lnTo>
                  <a:pt x="465" y="175"/>
                </a:lnTo>
                <a:lnTo>
                  <a:pt x="467" y="174"/>
                </a:lnTo>
                <a:lnTo>
                  <a:pt x="469" y="173"/>
                </a:lnTo>
                <a:lnTo>
                  <a:pt x="472" y="172"/>
                </a:lnTo>
                <a:lnTo>
                  <a:pt x="475" y="170"/>
                </a:lnTo>
                <a:lnTo>
                  <a:pt x="480" y="170"/>
                </a:lnTo>
                <a:lnTo>
                  <a:pt x="482" y="168"/>
                </a:lnTo>
                <a:lnTo>
                  <a:pt x="484" y="168"/>
                </a:lnTo>
                <a:lnTo>
                  <a:pt x="486" y="170"/>
                </a:lnTo>
                <a:lnTo>
                  <a:pt x="488" y="170"/>
                </a:lnTo>
                <a:lnTo>
                  <a:pt x="493" y="171"/>
                </a:lnTo>
                <a:lnTo>
                  <a:pt x="496" y="172"/>
                </a:lnTo>
                <a:lnTo>
                  <a:pt x="500" y="173"/>
                </a:lnTo>
                <a:lnTo>
                  <a:pt x="503" y="175"/>
                </a:lnTo>
                <a:lnTo>
                  <a:pt x="507" y="177"/>
                </a:lnTo>
                <a:lnTo>
                  <a:pt x="509" y="179"/>
                </a:lnTo>
                <a:lnTo>
                  <a:pt x="511" y="181"/>
                </a:lnTo>
                <a:lnTo>
                  <a:pt x="515" y="182"/>
                </a:lnTo>
                <a:lnTo>
                  <a:pt x="517" y="186"/>
                </a:lnTo>
                <a:lnTo>
                  <a:pt x="519" y="187"/>
                </a:lnTo>
                <a:lnTo>
                  <a:pt x="512" y="203"/>
                </a:lnTo>
                <a:lnTo>
                  <a:pt x="532" y="231"/>
                </a:lnTo>
                <a:lnTo>
                  <a:pt x="529" y="264"/>
                </a:lnTo>
                <a:lnTo>
                  <a:pt x="512" y="290"/>
                </a:lnTo>
                <a:lnTo>
                  <a:pt x="515" y="324"/>
                </a:lnTo>
                <a:lnTo>
                  <a:pt x="504" y="343"/>
                </a:lnTo>
                <a:lnTo>
                  <a:pt x="424" y="364"/>
                </a:lnTo>
                <a:lnTo>
                  <a:pt x="0" y="90"/>
                </a:lnTo>
                <a:lnTo>
                  <a:pt x="0" y="90"/>
                </a:lnTo>
                <a:close/>
              </a:path>
            </a:pathLst>
          </a:custGeom>
          <a:solidFill>
            <a:srgbClr val="BF663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62" name="Freeform 62"/>
          <p:cNvSpPr>
            <a:spLocks/>
          </p:cNvSpPr>
          <p:nvPr/>
        </p:nvSpPr>
        <p:spPr bwMode="auto">
          <a:xfrm>
            <a:off x="4373563" y="1239838"/>
            <a:ext cx="279400" cy="277812"/>
          </a:xfrm>
          <a:custGeom>
            <a:avLst/>
            <a:gdLst/>
            <a:ahLst/>
            <a:cxnLst>
              <a:cxn ang="0">
                <a:pos x="23" y="239"/>
              </a:cxn>
              <a:cxn ang="0">
                <a:pos x="23" y="251"/>
              </a:cxn>
              <a:cxn ang="0">
                <a:pos x="27" y="260"/>
              </a:cxn>
              <a:cxn ang="0">
                <a:pos x="35" y="269"/>
              </a:cxn>
              <a:cxn ang="0">
                <a:pos x="46" y="276"/>
              </a:cxn>
              <a:cxn ang="0">
                <a:pos x="60" y="279"/>
              </a:cxn>
              <a:cxn ang="0">
                <a:pos x="68" y="280"/>
              </a:cxn>
              <a:cxn ang="0">
                <a:pos x="77" y="279"/>
              </a:cxn>
              <a:cxn ang="0">
                <a:pos x="86" y="278"/>
              </a:cxn>
              <a:cxn ang="0">
                <a:pos x="96" y="277"/>
              </a:cxn>
              <a:cxn ang="0">
                <a:pos x="105" y="274"/>
              </a:cxn>
              <a:cxn ang="0">
                <a:pos x="113" y="273"/>
              </a:cxn>
              <a:cxn ang="0">
                <a:pos x="128" y="269"/>
              </a:cxn>
              <a:cxn ang="0">
                <a:pos x="141" y="264"/>
              </a:cxn>
              <a:cxn ang="0">
                <a:pos x="149" y="262"/>
              </a:cxn>
              <a:cxn ang="0">
                <a:pos x="140" y="260"/>
              </a:cxn>
              <a:cxn ang="0">
                <a:pos x="131" y="255"/>
              </a:cxn>
              <a:cxn ang="0">
                <a:pos x="124" y="243"/>
              </a:cxn>
              <a:cxn ang="0">
                <a:pos x="121" y="234"/>
              </a:cxn>
              <a:cxn ang="0">
                <a:pos x="121" y="223"/>
              </a:cxn>
              <a:cxn ang="0">
                <a:pos x="127" y="214"/>
              </a:cxn>
              <a:cxn ang="0">
                <a:pos x="134" y="206"/>
              </a:cxn>
              <a:cxn ang="0">
                <a:pos x="142" y="199"/>
              </a:cxn>
              <a:cxn ang="0">
                <a:pos x="151" y="193"/>
              </a:cxn>
              <a:cxn ang="0">
                <a:pos x="165" y="186"/>
              </a:cxn>
              <a:cxn ang="0">
                <a:pos x="165" y="185"/>
              </a:cxn>
              <a:cxn ang="0">
                <a:pos x="151" y="179"/>
              </a:cxn>
              <a:cxn ang="0">
                <a:pos x="137" y="168"/>
              </a:cxn>
              <a:cxn ang="0">
                <a:pos x="130" y="155"/>
              </a:cxn>
              <a:cxn ang="0">
                <a:pos x="131" y="145"/>
              </a:cxn>
              <a:cxn ang="0">
                <a:pos x="137" y="132"/>
              </a:cxn>
              <a:cxn ang="0">
                <a:pos x="144" y="123"/>
              </a:cxn>
              <a:cxn ang="0">
                <a:pos x="154" y="115"/>
              </a:cxn>
              <a:cxn ang="0">
                <a:pos x="166" y="109"/>
              </a:cxn>
              <a:cxn ang="0">
                <a:pos x="176" y="105"/>
              </a:cxn>
              <a:cxn ang="0">
                <a:pos x="187" y="103"/>
              </a:cxn>
              <a:cxn ang="0">
                <a:pos x="197" y="102"/>
              </a:cxn>
              <a:cxn ang="0">
                <a:pos x="207" y="102"/>
              </a:cxn>
              <a:cxn ang="0">
                <a:pos x="216" y="103"/>
              </a:cxn>
              <a:cxn ang="0">
                <a:pos x="228" y="111"/>
              </a:cxn>
              <a:cxn ang="0">
                <a:pos x="236" y="123"/>
              </a:cxn>
              <a:cxn ang="0">
                <a:pos x="242" y="131"/>
              </a:cxn>
              <a:cxn ang="0">
                <a:pos x="245" y="129"/>
              </a:cxn>
              <a:cxn ang="0">
                <a:pos x="252" y="119"/>
              </a:cxn>
              <a:cxn ang="0">
                <a:pos x="254" y="110"/>
              </a:cxn>
              <a:cxn ang="0">
                <a:pos x="256" y="101"/>
              </a:cxn>
              <a:cxn ang="0">
                <a:pos x="256" y="89"/>
              </a:cxn>
              <a:cxn ang="0">
                <a:pos x="253" y="76"/>
              </a:cxn>
              <a:cxn ang="0">
                <a:pos x="246" y="61"/>
              </a:cxn>
              <a:cxn ang="0">
                <a:pos x="236" y="47"/>
              </a:cxn>
              <a:cxn ang="0">
                <a:pos x="222" y="33"/>
              </a:cxn>
              <a:cxn ang="0">
                <a:pos x="208" y="21"/>
              </a:cxn>
              <a:cxn ang="0">
                <a:pos x="194" y="11"/>
              </a:cxn>
              <a:cxn ang="0">
                <a:pos x="182" y="3"/>
              </a:cxn>
              <a:cxn ang="0">
                <a:pos x="226" y="351"/>
              </a:cxn>
              <a:cxn ang="0">
                <a:pos x="0" y="259"/>
              </a:cxn>
            </a:cxnLst>
            <a:rect l="0" t="0" r="r" b="b"/>
            <a:pathLst>
              <a:path w="352" h="351">
                <a:moveTo>
                  <a:pt x="25" y="228"/>
                </a:moveTo>
                <a:lnTo>
                  <a:pt x="23" y="231"/>
                </a:lnTo>
                <a:lnTo>
                  <a:pt x="23" y="235"/>
                </a:lnTo>
                <a:lnTo>
                  <a:pt x="23" y="239"/>
                </a:lnTo>
                <a:lnTo>
                  <a:pt x="22" y="243"/>
                </a:lnTo>
                <a:lnTo>
                  <a:pt x="23" y="246"/>
                </a:lnTo>
                <a:lnTo>
                  <a:pt x="23" y="249"/>
                </a:lnTo>
                <a:lnTo>
                  <a:pt x="23" y="251"/>
                </a:lnTo>
                <a:lnTo>
                  <a:pt x="25" y="253"/>
                </a:lnTo>
                <a:lnTo>
                  <a:pt x="26" y="256"/>
                </a:lnTo>
                <a:lnTo>
                  <a:pt x="26" y="258"/>
                </a:lnTo>
                <a:lnTo>
                  <a:pt x="27" y="260"/>
                </a:lnTo>
                <a:lnTo>
                  <a:pt x="29" y="263"/>
                </a:lnTo>
                <a:lnTo>
                  <a:pt x="30" y="265"/>
                </a:lnTo>
                <a:lnTo>
                  <a:pt x="33" y="266"/>
                </a:lnTo>
                <a:lnTo>
                  <a:pt x="35" y="269"/>
                </a:lnTo>
                <a:lnTo>
                  <a:pt x="36" y="271"/>
                </a:lnTo>
                <a:lnTo>
                  <a:pt x="40" y="273"/>
                </a:lnTo>
                <a:lnTo>
                  <a:pt x="42" y="274"/>
                </a:lnTo>
                <a:lnTo>
                  <a:pt x="46" y="276"/>
                </a:lnTo>
                <a:lnTo>
                  <a:pt x="49" y="277"/>
                </a:lnTo>
                <a:lnTo>
                  <a:pt x="53" y="278"/>
                </a:lnTo>
                <a:lnTo>
                  <a:pt x="55" y="279"/>
                </a:lnTo>
                <a:lnTo>
                  <a:pt x="60" y="279"/>
                </a:lnTo>
                <a:lnTo>
                  <a:pt x="62" y="279"/>
                </a:lnTo>
                <a:lnTo>
                  <a:pt x="63" y="279"/>
                </a:lnTo>
                <a:lnTo>
                  <a:pt x="65" y="279"/>
                </a:lnTo>
                <a:lnTo>
                  <a:pt x="68" y="280"/>
                </a:lnTo>
                <a:lnTo>
                  <a:pt x="70" y="279"/>
                </a:lnTo>
                <a:lnTo>
                  <a:pt x="72" y="279"/>
                </a:lnTo>
                <a:lnTo>
                  <a:pt x="75" y="279"/>
                </a:lnTo>
                <a:lnTo>
                  <a:pt x="77" y="279"/>
                </a:lnTo>
                <a:lnTo>
                  <a:pt x="79" y="279"/>
                </a:lnTo>
                <a:lnTo>
                  <a:pt x="82" y="279"/>
                </a:lnTo>
                <a:lnTo>
                  <a:pt x="84" y="278"/>
                </a:lnTo>
                <a:lnTo>
                  <a:pt x="86" y="278"/>
                </a:lnTo>
                <a:lnTo>
                  <a:pt x="89" y="278"/>
                </a:lnTo>
                <a:lnTo>
                  <a:pt x="91" y="277"/>
                </a:lnTo>
                <a:lnTo>
                  <a:pt x="93" y="277"/>
                </a:lnTo>
                <a:lnTo>
                  <a:pt x="96" y="277"/>
                </a:lnTo>
                <a:lnTo>
                  <a:pt x="98" y="276"/>
                </a:lnTo>
                <a:lnTo>
                  <a:pt x="100" y="276"/>
                </a:lnTo>
                <a:lnTo>
                  <a:pt x="103" y="274"/>
                </a:lnTo>
                <a:lnTo>
                  <a:pt x="105" y="274"/>
                </a:lnTo>
                <a:lnTo>
                  <a:pt x="106" y="274"/>
                </a:lnTo>
                <a:lnTo>
                  <a:pt x="109" y="273"/>
                </a:lnTo>
                <a:lnTo>
                  <a:pt x="111" y="273"/>
                </a:lnTo>
                <a:lnTo>
                  <a:pt x="113" y="273"/>
                </a:lnTo>
                <a:lnTo>
                  <a:pt x="117" y="271"/>
                </a:lnTo>
                <a:lnTo>
                  <a:pt x="121" y="270"/>
                </a:lnTo>
                <a:lnTo>
                  <a:pt x="125" y="269"/>
                </a:lnTo>
                <a:lnTo>
                  <a:pt x="128" y="269"/>
                </a:lnTo>
                <a:lnTo>
                  <a:pt x="132" y="267"/>
                </a:lnTo>
                <a:lnTo>
                  <a:pt x="135" y="266"/>
                </a:lnTo>
                <a:lnTo>
                  <a:pt x="139" y="265"/>
                </a:lnTo>
                <a:lnTo>
                  <a:pt x="141" y="264"/>
                </a:lnTo>
                <a:lnTo>
                  <a:pt x="144" y="264"/>
                </a:lnTo>
                <a:lnTo>
                  <a:pt x="145" y="263"/>
                </a:lnTo>
                <a:lnTo>
                  <a:pt x="148" y="262"/>
                </a:lnTo>
                <a:lnTo>
                  <a:pt x="149" y="262"/>
                </a:lnTo>
                <a:lnTo>
                  <a:pt x="148" y="262"/>
                </a:lnTo>
                <a:lnTo>
                  <a:pt x="145" y="262"/>
                </a:lnTo>
                <a:lnTo>
                  <a:pt x="142" y="260"/>
                </a:lnTo>
                <a:lnTo>
                  <a:pt x="140" y="260"/>
                </a:lnTo>
                <a:lnTo>
                  <a:pt x="139" y="259"/>
                </a:lnTo>
                <a:lnTo>
                  <a:pt x="137" y="258"/>
                </a:lnTo>
                <a:lnTo>
                  <a:pt x="134" y="257"/>
                </a:lnTo>
                <a:lnTo>
                  <a:pt x="131" y="255"/>
                </a:lnTo>
                <a:lnTo>
                  <a:pt x="128" y="252"/>
                </a:lnTo>
                <a:lnTo>
                  <a:pt x="127" y="250"/>
                </a:lnTo>
                <a:lnTo>
                  <a:pt x="125" y="246"/>
                </a:lnTo>
                <a:lnTo>
                  <a:pt x="124" y="243"/>
                </a:lnTo>
                <a:lnTo>
                  <a:pt x="123" y="241"/>
                </a:lnTo>
                <a:lnTo>
                  <a:pt x="121" y="238"/>
                </a:lnTo>
                <a:lnTo>
                  <a:pt x="121" y="236"/>
                </a:lnTo>
                <a:lnTo>
                  <a:pt x="121" y="234"/>
                </a:lnTo>
                <a:lnTo>
                  <a:pt x="120" y="230"/>
                </a:lnTo>
                <a:lnTo>
                  <a:pt x="121" y="228"/>
                </a:lnTo>
                <a:lnTo>
                  <a:pt x="121" y="225"/>
                </a:lnTo>
                <a:lnTo>
                  <a:pt x="121" y="223"/>
                </a:lnTo>
                <a:lnTo>
                  <a:pt x="123" y="221"/>
                </a:lnTo>
                <a:lnTo>
                  <a:pt x="124" y="217"/>
                </a:lnTo>
                <a:lnTo>
                  <a:pt x="125" y="216"/>
                </a:lnTo>
                <a:lnTo>
                  <a:pt x="127" y="214"/>
                </a:lnTo>
                <a:lnTo>
                  <a:pt x="128" y="211"/>
                </a:lnTo>
                <a:lnTo>
                  <a:pt x="130" y="209"/>
                </a:lnTo>
                <a:lnTo>
                  <a:pt x="132" y="207"/>
                </a:lnTo>
                <a:lnTo>
                  <a:pt x="134" y="206"/>
                </a:lnTo>
                <a:lnTo>
                  <a:pt x="135" y="203"/>
                </a:lnTo>
                <a:lnTo>
                  <a:pt x="138" y="202"/>
                </a:lnTo>
                <a:lnTo>
                  <a:pt x="140" y="200"/>
                </a:lnTo>
                <a:lnTo>
                  <a:pt x="142" y="199"/>
                </a:lnTo>
                <a:lnTo>
                  <a:pt x="145" y="196"/>
                </a:lnTo>
                <a:lnTo>
                  <a:pt x="147" y="195"/>
                </a:lnTo>
                <a:lnTo>
                  <a:pt x="148" y="194"/>
                </a:lnTo>
                <a:lnTo>
                  <a:pt x="151" y="193"/>
                </a:lnTo>
                <a:lnTo>
                  <a:pt x="155" y="190"/>
                </a:lnTo>
                <a:lnTo>
                  <a:pt x="159" y="188"/>
                </a:lnTo>
                <a:lnTo>
                  <a:pt x="162" y="187"/>
                </a:lnTo>
                <a:lnTo>
                  <a:pt x="165" y="186"/>
                </a:lnTo>
                <a:lnTo>
                  <a:pt x="166" y="186"/>
                </a:lnTo>
                <a:lnTo>
                  <a:pt x="167" y="186"/>
                </a:lnTo>
                <a:lnTo>
                  <a:pt x="166" y="185"/>
                </a:lnTo>
                <a:lnTo>
                  <a:pt x="165" y="185"/>
                </a:lnTo>
                <a:lnTo>
                  <a:pt x="161" y="183"/>
                </a:lnTo>
                <a:lnTo>
                  <a:pt x="159" y="182"/>
                </a:lnTo>
                <a:lnTo>
                  <a:pt x="155" y="181"/>
                </a:lnTo>
                <a:lnTo>
                  <a:pt x="151" y="179"/>
                </a:lnTo>
                <a:lnTo>
                  <a:pt x="147" y="176"/>
                </a:lnTo>
                <a:lnTo>
                  <a:pt x="144" y="174"/>
                </a:lnTo>
                <a:lnTo>
                  <a:pt x="139" y="172"/>
                </a:lnTo>
                <a:lnTo>
                  <a:pt x="137" y="168"/>
                </a:lnTo>
                <a:lnTo>
                  <a:pt x="133" y="165"/>
                </a:lnTo>
                <a:lnTo>
                  <a:pt x="131" y="160"/>
                </a:lnTo>
                <a:lnTo>
                  <a:pt x="130" y="158"/>
                </a:lnTo>
                <a:lnTo>
                  <a:pt x="130" y="155"/>
                </a:lnTo>
                <a:lnTo>
                  <a:pt x="130" y="153"/>
                </a:lnTo>
                <a:lnTo>
                  <a:pt x="130" y="151"/>
                </a:lnTo>
                <a:lnTo>
                  <a:pt x="130" y="147"/>
                </a:lnTo>
                <a:lnTo>
                  <a:pt x="131" y="145"/>
                </a:lnTo>
                <a:lnTo>
                  <a:pt x="131" y="141"/>
                </a:lnTo>
                <a:lnTo>
                  <a:pt x="133" y="139"/>
                </a:lnTo>
                <a:lnTo>
                  <a:pt x="134" y="136"/>
                </a:lnTo>
                <a:lnTo>
                  <a:pt x="137" y="132"/>
                </a:lnTo>
                <a:lnTo>
                  <a:pt x="138" y="130"/>
                </a:lnTo>
                <a:lnTo>
                  <a:pt x="140" y="127"/>
                </a:lnTo>
                <a:lnTo>
                  <a:pt x="142" y="124"/>
                </a:lnTo>
                <a:lnTo>
                  <a:pt x="144" y="123"/>
                </a:lnTo>
                <a:lnTo>
                  <a:pt x="146" y="120"/>
                </a:lnTo>
                <a:lnTo>
                  <a:pt x="149" y="118"/>
                </a:lnTo>
                <a:lnTo>
                  <a:pt x="152" y="116"/>
                </a:lnTo>
                <a:lnTo>
                  <a:pt x="154" y="115"/>
                </a:lnTo>
                <a:lnTo>
                  <a:pt x="156" y="112"/>
                </a:lnTo>
                <a:lnTo>
                  <a:pt x="160" y="111"/>
                </a:lnTo>
                <a:lnTo>
                  <a:pt x="162" y="110"/>
                </a:lnTo>
                <a:lnTo>
                  <a:pt x="166" y="109"/>
                </a:lnTo>
                <a:lnTo>
                  <a:pt x="168" y="108"/>
                </a:lnTo>
                <a:lnTo>
                  <a:pt x="172" y="108"/>
                </a:lnTo>
                <a:lnTo>
                  <a:pt x="174" y="106"/>
                </a:lnTo>
                <a:lnTo>
                  <a:pt x="176" y="105"/>
                </a:lnTo>
                <a:lnTo>
                  <a:pt x="179" y="104"/>
                </a:lnTo>
                <a:lnTo>
                  <a:pt x="182" y="104"/>
                </a:lnTo>
                <a:lnTo>
                  <a:pt x="184" y="103"/>
                </a:lnTo>
                <a:lnTo>
                  <a:pt x="187" y="103"/>
                </a:lnTo>
                <a:lnTo>
                  <a:pt x="190" y="102"/>
                </a:lnTo>
                <a:lnTo>
                  <a:pt x="193" y="102"/>
                </a:lnTo>
                <a:lnTo>
                  <a:pt x="195" y="102"/>
                </a:lnTo>
                <a:lnTo>
                  <a:pt x="197" y="102"/>
                </a:lnTo>
                <a:lnTo>
                  <a:pt x="200" y="102"/>
                </a:lnTo>
                <a:lnTo>
                  <a:pt x="202" y="102"/>
                </a:lnTo>
                <a:lnTo>
                  <a:pt x="204" y="102"/>
                </a:lnTo>
                <a:lnTo>
                  <a:pt x="207" y="102"/>
                </a:lnTo>
                <a:lnTo>
                  <a:pt x="209" y="102"/>
                </a:lnTo>
                <a:lnTo>
                  <a:pt x="210" y="102"/>
                </a:lnTo>
                <a:lnTo>
                  <a:pt x="214" y="102"/>
                </a:lnTo>
                <a:lnTo>
                  <a:pt x="216" y="103"/>
                </a:lnTo>
                <a:lnTo>
                  <a:pt x="219" y="104"/>
                </a:lnTo>
                <a:lnTo>
                  <a:pt x="223" y="106"/>
                </a:lnTo>
                <a:lnTo>
                  <a:pt x="225" y="109"/>
                </a:lnTo>
                <a:lnTo>
                  <a:pt x="228" y="111"/>
                </a:lnTo>
                <a:lnTo>
                  <a:pt x="230" y="115"/>
                </a:lnTo>
                <a:lnTo>
                  <a:pt x="232" y="117"/>
                </a:lnTo>
                <a:lnTo>
                  <a:pt x="235" y="119"/>
                </a:lnTo>
                <a:lnTo>
                  <a:pt x="236" y="123"/>
                </a:lnTo>
                <a:lnTo>
                  <a:pt x="238" y="125"/>
                </a:lnTo>
                <a:lnTo>
                  <a:pt x="239" y="127"/>
                </a:lnTo>
                <a:lnTo>
                  <a:pt x="240" y="130"/>
                </a:lnTo>
                <a:lnTo>
                  <a:pt x="242" y="131"/>
                </a:lnTo>
                <a:lnTo>
                  <a:pt x="242" y="132"/>
                </a:lnTo>
                <a:lnTo>
                  <a:pt x="243" y="132"/>
                </a:lnTo>
                <a:lnTo>
                  <a:pt x="243" y="131"/>
                </a:lnTo>
                <a:lnTo>
                  <a:pt x="245" y="129"/>
                </a:lnTo>
                <a:lnTo>
                  <a:pt x="246" y="126"/>
                </a:lnTo>
                <a:lnTo>
                  <a:pt x="249" y="124"/>
                </a:lnTo>
                <a:lnTo>
                  <a:pt x="250" y="122"/>
                </a:lnTo>
                <a:lnTo>
                  <a:pt x="252" y="119"/>
                </a:lnTo>
                <a:lnTo>
                  <a:pt x="252" y="117"/>
                </a:lnTo>
                <a:lnTo>
                  <a:pt x="253" y="115"/>
                </a:lnTo>
                <a:lnTo>
                  <a:pt x="253" y="112"/>
                </a:lnTo>
                <a:lnTo>
                  <a:pt x="254" y="110"/>
                </a:lnTo>
                <a:lnTo>
                  <a:pt x="254" y="108"/>
                </a:lnTo>
                <a:lnTo>
                  <a:pt x="256" y="105"/>
                </a:lnTo>
                <a:lnTo>
                  <a:pt x="256" y="103"/>
                </a:lnTo>
                <a:lnTo>
                  <a:pt x="256" y="101"/>
                </a:lnTo>
                <a:lnTo>
                  <a:pt x="256" y="97"/>
                </a:lnTo>
                <a:lnTo>
                  <a:pt x="256" y="95"/>
                </a:lnTo>
                <a:lnTo>
                  <a:pt x="256" y="91"/>
                </a:lnTo>
                <a:lnTo>
                  <a:pt x="256" y="89"/>
                </a:lnTo>
                <a:lnTo>
                  <a:pt x="254" y="85"/>
                </a:lnTo>
                <a:lnTo>
                  <a:pt x="254" y="82"/>
                </a:lnTo>
                <a:lnTo>
                  <a:pt x="253" y="78"/>
                </a:lnTo>
                <a:lnTo>
                  <a:pt x="253" y="76"/>
                </a:lnTo>
                <a:lnTo>
                  <a:pt x="252" y="71"/>
                </a:lnTo>
                <a:lnTo>
                  <a:pt x="250" y="68"/>
                </a:lnTo>
                <a:lnTo>
                  <a:pt x="249" y="64"/>
                </a:lnTo>
                <a:lnTo>
                  <a:pt x="246" y="61"/>
                </a:lnTo>
                <a:lnTo>
                  <a:pt x="244" y="57"/>
                </a:lnTo>
                <a:lnTo>
                  <a:pt x="242" y="54"/>
                </a:lnTo>
                <a:lnTo>
                  <a:pt x="238" y="50"/>
                </a:lnTo>
                <a:lnTo>
                  <a:pt x="236" y="47"/>
                </a:lnTo>
                <a:lnTo>
                  <a:pt x="232" y="43"/>
                </a:lnTo>
                <a:lnTo>
                  <a:pt x="229" y="40"/>
                </a:lnTo>
                <a:lnTo>
                  <a:pt x="225" y="36"/>
                </a:lnTo>
                <a:lnTo>
                  <a:pt x="222" y="33"/>
                </a:lnTo>
                <a:lnTo>
                  <a:pt x="218" y="29"/>
                </a:lnTo>
                <a:lnTo>
                  <a:pt x="215" y="26"/>
                </a:lnTo>
                <a:lnTo>
                  <a:pt x="211" y="24"/>
                </a:lnTo>
                <a:lnTo>
                  <a:pt x="208" y="21"/>
                </a:lnTo>
                <a:lnTo>
                  <a:pt x="204" y="18"/>
                </a:lnTo>
                <a:lnTo>
                  <a:pt x="201" y="15"/>
                </a:lnTo>
                <a:lnTo>
                  <a:pt x="197" y="13"/>
                </a:lnTo>
                <a:lnTo>
                  <a:pt x="194" y="11"/>
                </a:lnTo>
                <a:lnTo>
                  <a:pt x="190" y="8"/>
                </a:lnTo>
                <a:lnTo>
                  <a:pt x="187" y="6"/>
                </a:lnTo>
                <a:lnTo>
                  <a:pt x="184" y="4"/>
                </a:lnTo>
                <a:lnTo>
                  <a:pt x="182" y="3"/>
                </a:lnTo>
                <a:lnTo>
                  <a:pt x="180" y="0"/>
                </a:lnTo>
                <a:lnTo>
                  <a:pt x="228" y="1"/>
                </a:lnTo>
                <a:lnTo>
                  <a:pt x="352" y="73"/>
                </a:lnTo>
                <a:lnTo>
                  <a:pt x="226" y="351"/>
                </a:lnTo>
                <a:lnTo>
                  <a:pt x="61" y="330"/>
                </a:lnTo>
                <a:lnTo>
                  <a:pt x="27" y="318"/>
                </a:lnTo>
                <a:lnTo>
                  <a:pt x="2" y="287"/>
                </a:lnTo>
                <a:lnTo>
                  <a:pt x="0" y="259"/>
                </a:lnTo>
                <a:lnTo>
                  <a:pt x="25" y="228"/>
                </a:lnTo>
                <a:lnTo>
                  <a:pt x="25" y="228"/>
                </a:lnTo>
                <a:close/>
              </a:path>
            </a:pathLst>
          </a:custGeom>
          <a:solidFill>
            <a:srgbClr val="BF663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63" name="Freeform 63"/>
          <p:cNvSpPr>
            <a:spLocks/>
          </p:cNvSpPr>
          <p:nvPr/>
        </p:nvSpPr>
        <p:spPr bwMode="auto">
          <a:xfrm>
            <a:off x="4529138" y="1244600"/>
            <a:ext cx="344487" cy="500063"/>
          </a:xfrm>
          <a:custGeom>
            <a:avLst/>
            <a:gdLst/>
            <a:ahLst/>
            <a:cxnLst>
              <a:cxn ang="0">
                <a:pos x="183" y="0"/>
              </a:cxn>
              <a:cxn ang="0">
                <a:pos x="215" y="6"/>
              </a:cxn>
              <a:cxn ang="0">
                <a:pos x="216" y="28"/>
              </a:cxn>
              <a:cxn ang="0">
                <a:pos x="233" y="52"/>
              </a:cxn>
              <a:cxn ang="0">
                <a:pos x="251" y="56"/>
              </a:cxn>
              <a:cxn ang="0">
                <a:pos x="267" y="53"/>
              </a:cxn>
              <a:cxn ang="0">
                <a:pos x="303" y="31"/>
              </a:cxn>
              <a:cxn ang="0">
                <a:pos x="321" y="48"/>
              </a:cxn>
              <a:cxn ang="0">
                <a:pos x="337" y="48"/>
              </a:cxn>
              <a:cxn ang="0">
                <a:pos x="384" y="29"/>
              </a:cxn>
              <a:cxn ang="0">
                <a:pos x="396" y="45"/>
              </a:cxn>
              <a:cxn ang="0">
                <a:pos x="432" y="180"/>
              </a:cxn>
              <a:cxn ang="0">
                <a:pos x="434" y="279"/>
              </a:cxn>
              <a:cxn ang="0">
                <a:pos x="373" y="427"/>
              </a:cxn>
              <a:cxn ang="0">
                <a:pos x="263" y="542"/>
              </a:cxn>
              <a:cxn ang="0">
                <a:pos x="210" y="567"/>
              </a:cxn>
              <a:cxn ang="0">
                <a:pos x="156" y="571"/>
              </a:cxn>
              <a:cxn ang="0">
                <a:pos x="142" y="630"/>
              </a:cxn>
              <a:cxn ang="0">
                <a:pos x="105" y="598"/>
              </a:cxn>
              <a:cxn ang="0">
                <a:pos x="0" y="356"/>
              </a:cxn>
              <a:cxn ang="0">
                <a:pos x="183" y="0"/>
              </a:cxn>
              <a:cxn ang="0">
                <a:pos x="183" y="0"/>
              </a:cxn>
            </a:cxnLst>
            <a:rect l="0" t="0" r="r" b="b"/>
            <a:pathLst>
              <a:path w="434" h="630">
                <a:moveTo>
                  <a:pt x="183" y="0"/>
                </a:moveTo>
                <a:lnTo>
                  <a:pt x="215" y="6"/>
                </a:lnTo>
                <a:lnTo>
                  <a:pt x="216" y="28"/>
                </a:lnTo>
                <a:lnTo>
                  <a:pt x="233" y="52"/>
                </a:lnTo>
                <a:lnTo>
                  <a:pt x="251" y="56"/>
                </a:lnTo>
                <a:lnTo>
                  <a:pt x="267" y="53"/>
                </a:lnTo>
                <a:lnTo>
                  <a:pt x="303" y="31"/>
                </a:lnTo>
                <a:lnTo>
                  <a:pt x="321" y="48"/>
                </a:lnTo>
                <a:lnTo>
                  <a:pt x="337" y="48"/>
                </a:lnTo>
                <a:lnTo>
                  <a:pt x="384" y="29"/>
                </a:lnTo>
                <a:lnTo>
                  <a:pt x="396" y="45"/>
                </a:lnTo>
                <a:lnTo>
                  <a:pt x="432" y="180"/>
                </a:lnTo>
                <a:lnTo>
                  <a:pt x="434" y="279"/>
                </a:lnTo>
                <a:lnTo>
                  <a:pt x="373" y="427"/>
                </a:lnTo>
                <a:lnTo>
                  <a:pt x="263" y="542"/>
                </a:lnTo>
                <a:lnTo>
                  <a:pt x="210" y="567"/>
                </a:lnTo>
                <a:lnTo>
                  <a:pt x="156" y="571"/>
                </a:lnTo>
                <a:lnTo>
                  <a:pt x="142" y="630"/>
                </a:lnTo>
                <a:lnTo>
                  <a:pt x="105" y="598"/>
                </a:lnTo>
                <a:lnTo>
                  <a:pt x="0" y="356"/>
                </a:lnTo>
                <a:lnTo>
                  <a:pt x="183" y="0"/>
                </a:lnTo>
                <a:lnTo>
                  <a:pt x="183" y="0"/>
                </a:lnTo>
                <a:close/>
              </a:path>
            </a:pathLst>
          </a:custGeom>
          <a:solidFill>
            <a:srgbClr val="F5CF9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64" name="Freeform 64"/>
          <p:cNvSpPr>
            <a:spLocks/>
          </p:cNvSpPr>
          <p:nvPr/>
        </p:nvSpPr>
        <p:spPr bwMode="auto">
          <a:xfrm>
            <a:off x="4619625" y="1617663"/>
            <a:ext cx="63500" cy="26987"/>
          </a:xfrm>
          <a:custGeom>
            <a:avLst/>
            <a:gdLst/>
            <a:ahLst/>
            <a:cxnLst>
              <a:cxn ang="0">
                <a:pos x="3" y="6"/>
              </a:cxn>
              <a:cxn ang="0">
                <a:pos x="0" y="12"/>
              </a:cxn>
              <a:cxn ang="0">
                <a:pos x="0" y="18"/>
              </a:cxn>
              <a:cxn ang="0">
                <a:pos x="1" y="23"/>
              </a:cxn>
              <a:cxn ang="0">
                <a:pos x="5" y="27"/>
              </a:cxn>
              <a:cxn ang="0">
                <a:pos x="10" y="31"/>
              </a:cxn>
              <a:cxn ang="0">
                <a:pos x="14" y="33"/>
              </a:cxn>
              <a:cxn ang="0">
                <a:pos x="21" y="34"/>
              </a:cxn>
              <a:cxn ang="0">
                <a:pos x="28" y="33"/>
              </a:cxn>
              <a:cxn ang="0">
                <a:pos x="34" y="32"/>
              </a:cxn>
              <a:cxn ang="0">
                <a:pos x="39" y="31"/>
              </a:cxn>
              <a:cxn ang="0">
                <a:pos x="43" y="30"/>
              </a:cxn>
              <a:cxn ang="0">
                <a:pos x="48" y="28"/>
              </a:cxn>
              <a:cxn ang="0">
                <a:pos x="53" y="27"/>
              </a:cxn>
              <a:cxn ang="0">
                <a:pos x="57" y="27"/>
              </a:cxn>
              <a:cxn ang="0">
                <a:pos x="63" y="26"/>
              </a:cxn>
              <a:cxn ang="0">
                <a:pos x="71" y="24"/>
              </a:cxn>
              <a:cxn ang="0">
                <a:pos x="77" y="23"/>
              </a:cxn>
              <a:cxn ang="0">
                <a:pos x="81" y="23"/>
              </a:cxn>
              <a:cxn ang="0">
                <a:pos x="81" y="21"/>
              </a:cxn>
              <a:cxn ang="0">
                <a:pos x="77" y="21"/>
              </a:cxn>
              <a:cxn ang="0">
                <a:pos x="71" y="19"/>
              </a:cxn>
              <a:cxn ang="0">
                <a:pos x="64" y="18"/>
              </a:cxn>
              <a:cxn ang="0">
                <a:pos x="59" y="17"/>
              </a:cxn>
              <a:cxn ang="0">
                <a:pos x="54" y="16"/>
              </a:cxn>
              <a:cxn ang="0">
                <a:pos x="48" y="13"/>
              </a:cxn>
              <a:cxn ang="0">
                <a:pos x="40" y="12"/>
              </a:cxn>
              <a:cxn ang="0">
                <a:pos x="34" y="10"/>
              </a:cxn>
              <a:cxn ang="0">
                <a:pos x="28" y="7"/>
              </a:cxn>
              <a:cxn ang="0">
                <a:pos x="20" y="3"/>
              </a:cxn>
              <a:cxn ang="0">
                <a:pos x="13" y="0"/>
              </a:cxn>
              <a:cxn ang="0">
                <a:pos x="7" y="2"/>
              </a:cxn>
              <a:cxn ang="0">
                <a:pos x="6" y="4"/>
              </a:cxn>
            </a:cxnLst>
            <a:rect l="0" t="0" r="r" b="b"/>
            <a:pathLst>
              <a:path w="82" h="34">
                <a:moveTo>
                  <a:pt x="6" y="4"/>
                </a:moveTo>
                <a:lnTo>
                  <a:pt x="3" y="6"/>
                </a:lnTo>
                <a:lnTo>
                  <a:pt x="1" y="10"/>
                </a:lnTo>
                <a:lnTo>
                  <a:pt x="0" y="12"/>
                </a:lnTo>
                <a:lnTo>
                  <a:pt x="0" y="16"/>
                </a:lnTo>
                <a:lnTo>
                  <a:pt x="0" y="18"/>
                </a:lnTo>
                <a:lnTo>
                  <a:pt x="1" y="20"/>
                </a:lnTo>
                <a:lnTo>
                  <a:pt x="1" y="23"/>
                </a:lnTo>
                <a:lnTo>
                  <a:pt x="4" y="26"/>
                </a:lnTo>
                <a:lnTo>
                  <a:pt x="5" y="27"/>
                </a:lnTo>
                <a:lnTo>
                  <a:pt x="7" y="30"/>
                </a:lnTo>
                <a:lnTo>
                  <a:pt x="10" y="31"/>
                </a:lnTo>
                <a:lnTo>
                  <a:pt x="12" y="33"/>
                </a:lnTo>
                <a:lnTo>
                  <a:pt x="14" y="33"/>
                </a:lnTo>
                <a:lnTo>
                  <a:pt x="18" y="34"/>
                </a:lnTo>
                <a:lnTo>
                  <a:pt x="21" y="34"/>
                </a:lnTo>
                <a:lnTo>
                  <a:pt x="25" y="34"/>
                </a:lnTo>
                <a:lnTo>
                  <a:pt x="28" y="33"/>
                </a:lnTo>
                <a:lnTo>
                  <a:pt x="32" y="32"/>
                </a:lnTo>
                <a:lnTo>
                  <a:pt x="34" y="32"/>
                </a:lnTo>
                <a:lnTo>
                  <a:pt x="36" y="31"/>
                </a:lnTo>
                <a:lnTo>
                  <a:pt x="39" y="31"/>
                </a:lnTo>
                <a:lnTo>
                  <a:pt x="41" y="31"/>
                </a:lnTo>
                <a:lnTo>
                  <a:pt x="43" y="30"/>
                </a:lnTo>
                <a:lnTo>
                  <a:pt x="46" y="30"/>
                </a:lnTo>
                <a:lnTo>
                  <a:pt x="48" y="28"/>
                </a:lnTo>
                <a:lnTo>
                  <a:pt x="50" y="28"/>
                </a:lnTo>
                <a:lnTo>
                  <a:pt x="53" y="27"/>
                </a:lnTo>
                <a:lnTo>
                  <a:pt x="55" y="27"/>
                </a:lnTo>
                <a:lnTo>
                  <a:pt x="57" y="27"/>
                </a:lnTo>
                <a:lnTo>
                  <a:pt x="60" y="27"/>
                </a:lnTo>
                <a:lnTo>
                  <a:pt x="63" y="26"/>
                </a:lnTo>
                <a:lnTo>
                  <a:pt x="68" y="25"/>
                </a:lnTo>
                <a:lnTo>
                  <a:pt x="71" y="24"/>
                </a:lnTo>
                <a:lnTo>
                  <a:pt x="75" y="24"/>
                </a:lnTo>
                <a:lnTo>
                  <a:pt x="77" y="23"/>
                </a:lnTo>
                <a:lnTo>
                  <a:pt x="80" y="23"/>
                </a:lnTo>
                <a:lnTo>
                  <a:pt x="81" y="23"/>
                </a:lnTo>
                <a:lnTo>
                  <a:pt x="82" y="23"/>
                </a:lnTo>
                <a:lnTo>
                  <a:pt x="81" y="21"/>
                </a:lnTo>
                <a:lnTo>
                  <a:pt x="80" y="21"/>
                </a:lnTo>
                <a:lnTo>
                  <a:pt x="77" y="21"/>
                </a:lnTo>
                <a:lnTo>
                  <a:pt x="75" y="20"/>
                </a:lnTo>
                <a:lnTo>
                  <a:pt x="71" y="19"/>
                </a:lnTo>
                <a:lnTo>
                  <a:pt x="68" y="19"/>
                </a:lnTo>
                <a:lnTo>
                  <a:pt x="64" y="18"/>
                </a:lnTo>
                <a:lnTo>
                  <a:pt x="61" y="17"/>
                </a:lnTo>
                <a:lnTo>
                  <a:pt x="59" y="17"/>
                </a:lnTo>
                <a:lnTo>
                  <a:pt x="56" y="16"/>
                </a:lnTo>
                <a:lnTo>
                  <a:pt x="54" y="16"/>
                </a:lnTo>
                <a:lnTo>
                  <a:pt x="52" y="14"/>
                </a:lnTo>
                <a:lnTo>
                  <a:pt x="48" y="13"/>
                </a:lnTo>
                <a:lnTo>
                  <a:pt x="43" y="13"/>
                </a:lnTo>
                <a:lnTo>
                  <a:pt x="40" y="12"/>
                </a:lnTo>
                <a:lnTo>
                  <a:pt x="36" y="11"/>
                </a:lnTo>
                <a:lnTo>
                  <a:pt x="34" y="10"/>
                </a:lnTo>
                <a:lnTo>
                  <a:pt x="32" y="10"/>
                </a:lnTo>
                <a:lnTo>
                  <a:pt x="28" y="7"/>
                </a:lnTo>
                <a:lnTo>
                  <a:pt x="25" y="5"/>
                </a:lnTo>
                <a:lnTo>
                  <a:pt x="20" y="3"/>
                </a:lnTo>
                <a:lnTo>
                  <a:pt x="17" y="2"/>
                </a:lnTo>
                <a:lnTo>
                  <a:pt x="13" y="0"/>
                </a:lnTo>
                <a:lnTo>
                  <a:pt x="11" y="0"/>
                </a:lnTo>
                <a:lnTo>
                  <a:pt x="7" y="2"/>
                </a:lnTo>
                <a:lnTo>
                  <a:pt x="6" y="4"/>
                </a:lnTo>
                <a:lnTo>
                  <a:pt x="6" y="4"/>
                </a:lnTo>
                <a:close/>
              </a:path>
            </a:pathLst>
          </a:custGeom>
          <a:solidFill>
            <a:srgbClr val="F2BF6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65" name="Freeform 65"/>
          <p:cNvSpPr>
            <a:spLocks/>
          </p:cNvSpPr>
          <p:nvPr/>
        </p:nvSpPr>
        <p:spPr bwMode="auto">
          <a:xfrm>
            <a:off x="4702175" y="1401763"/>
            <a:ext cx="60325" cy="120650"/>
          </a:xfrm>
          <a:custGeom>
            <a:avLst/>
            <a:gdLst/>
            <a:ahLst/>
            <a:cxnLst>
              <a:cxn ang="0">
                <a:pos x="35" y="3"/>
              </a:cxn>
              <a:cxn ang="0">
                <a:pos x="31" y="11"/>
              </a:cxn>
              <a:cxn ang="0">
                <a:pos x="27" y="19"/>
              </a:cxn>
              <a:cxn ang="0">
                <a:pos x="25" y="26"/>
              </a:cxn>
              <a:cxn ang="0">
                <a:pos x="24" y="36"/>
              </a:cxn>
              <a:cxn ang="0">
                <a:pos x="20" y="45"/>
              </a:cxn>
              <a:cxn ang="0">
                <a:pos x="19" y="56"/>
              </a:cxn>
              <a:cxn ang="0">
                <a:pos x="17" y="63"/>
              </a:cxn>
              <a:cxn ang="0">
                <a:pos x="17" y="65"/>
              </a:cxn>
              <a:cxn ang="0">
                <a:pos x="12" y="68"/>
              </a:cxn>
              <a:cxn ang="0">
                <a:pos x="8" y="74"/>
              </a:cxn>
              <a:cxn ang="0">
                <a:pos x="4" y="81"/>
              </a:cxn>
              <a:cxn ang="0">
                <a:pos x="0" y="89"/>
              </a:cxn>
              <a:cxn ang="0">
                <a:pos x="0" y="96"/>
              </a:cxn>
              <a:cxn ang="0">
                <a:pos x="1" y="105"/>
              </a:cxn>
              <a:cxn ang="0">
                <a:pos x="5" y="112"/>
              </a:cxn>
              <a:cxn ang="0">
                <a:pos x="14" y="121"/>
              </a:cxn>
              <a:cxn ang="0">
                <a:pos x="24" y="128"/>
              </a:cxn>
              <a:cxn ang="0">
                <a:pos x="19" y="135"/>
              </a:cxn>
              <a:cxn ang="0">
                <a:pos x="14" y="142"/>
              </a:cxn>
              <a:cxn ang="0">
                <a:pos x="19" y="148"/>
              </a:cxn>
              <a:cxn ang="0">
                <a:pos x="26" y="150"/>
              </a:cxn>
              <a:cxn ang="0">
                <a:pos x="33" y="150"/>
              </a:cxn>
              <a:cxn ang="0">
                <a:pos x="40" y="149"/>
              </a:cxn>
              <a:cxn ang="0">
                <a:pos x="47" y="147"/>
              </a:cxn>
              <a:cxn ang="0">
                <a:pos x="54" y="144"/>
              </a:cxn>
              <a:cxn ang="0">
                <a:pos x="61" y="142"/>
              </a:cxn>
              <a:cxn ang="0">
                <a:pos x="73" y="137"/>
              </a:cxn>
              <a:cxn ang="0">
                <a:pos x="76" y="135"/>
              </a:cxn>
              <a:cxn ang="0">
                <a:pos x="60" y="114"/>
              </a:cxn>
              <a:cxn ang="0">
                <a:pos x="53" y="103"/>
              </a:cxn>
              <a:cxn ang="0">
                <a:pos x="50" y="92"/>
              </a:cxn>
              <a:cxn ang="0">
                <a:pos x="56" y="81"/>
              </a:cxn>
              <a:cxn ang="0">
                <a:pos x="63" y="75"/>
              </a:cxn>
              <a:cxn ang="0">
                <a:pos x="66" y="73"/>
              </a:cxn>
              <a:cxn ang="0">
                <a:pos x="61" y="67"/>
              </a:cxn>
              <a:cxn ang="0">
                <a:pos x="56" y="60"/>
              </a:cxn>
              <a:cxn ang="0">
                <a:pos x="52" y="52"/>
              </a:cxn>
              <a:cxn ang="0">
                <a:pos x="48" y="45"/>
              </a:cxn>
              <a:cxn ang="0">
                <a:pos x="48" y="37"/>
              </a:cxn>
              <a:cxn ang="0">
                <a:pos x="48" y="25"/>
              </a:cxn>
              <a:cxn ang="0">
                <a:pos x="48" y="15"/>
              </a:cxn>
              <a:cxn ang="0">
                <a:pos x="47" y="4"/>
              </a:cxn>
              <a:cxn ang="0">
                <a:pos x="42" y="0"/>
              </a:cxn>
              <a:cxn ang="0">
                <a:pos x="39" y="0"/>
              </a:cxn>
            </a:cxnLst>
            <a:rect l="0" t="0" r="r" b="b"/>
            <a:pathLst>
              <a:path w="76" h="150">
                <a:moveTo>
                  <a:pt x="39" y="0"/>
                </a:moveTo>
                <a:lnTo>
                  <a:pt x="36" y="1"/>
                </a:lnTo>
                <a:lnTo>
                  <a:pt x="35" y="3"/>
                </a:lnTo>
                <a:lnTo>
                  <a:pt x="33" y="5"/>
                </a:lnTo>
                <a:lnTo>
                  <a:pt x="32" y="9"/>
                </a:lnTo>
                <a:lnTo>
                  <a:pt x="31" y="11"/>
                </a:lnTo>
                <a:lnTo>
                  <a:pt x="28" y="16"/>
                </a:lnTo>
                <a:lnTo>
                  <a:pt x="28" y="18"/>
                </a:lnTo>
                <a:lnTo>
                  <a:pt x="27" y="19"/>
                </a:lnTo>
                <a:lnTo>
                  <a:pt x="27" y="22"/>
                </a:lnTo>
                <a:lnTo>
                  <a:pt x="26" y="24"/>
                </a:lnTo>
                <a:lnTo>
                  <a:pt x="25" y="26"/>
                </a:lnTo>
                <a:lnTo>
                  <a:pt x="25" y="29"/>
                </a:lnTo>
                <a:lnTo>
                  <a:pt x="24" y="32"/>
                </a:lnTo>
                <a:lnTo>
                  <a:pt x="24" y="36"/>
                </a:lnTo>
                <a:lnTo>
                  <a:pt x="22" y="38"/>
                </a:lnTo>
                <a:lnTo>
                  <a:pt x="21" y="42"/>
                </a:lnTo>
                <a:lnTo>
                  <a:pt x="20" y="45"/>
                </a:lnTo>
                <a:lnTo>
                  <a:pt x="20" y="49"/>
                </a:lnTo>
                <a:lnTo>
                  <a:pt x="19" y="52"/>
                </a:lnTo>
                <a:lnTo>
                  <a:pt x="19" y="56"/>
                </a:lnTo>
                <a:lnTo>
                  <a:pt x="18" y="58"/>
                </a:lnTo>
                <a:lnTo>
                  <a:pt x="18" y="60"/>
                </a:lnTo>
                <a:lnTo>
                  <a:pt x="17" y="63"/>
                </a:lnTo>
                <a:lnTo>
                  <a:pt x="17" y="64"/>
                </a:lnTo>
                <a:lnTo>
                  <a:pt x="17" y="65"/>
                </a:lnTo>
                <a:lnTo>
                  <a:pt x="17" y="65"/>
                </a:lnTo>
                <a:lnTo>
                  <a:pt x="15" y="66"/>
                </a:lnTo>
                <a:lnTo>
                  <a:pt x="14" y="67"/>
                </a:lnTo>
                <a:lnTo>
                  <a:pt x="12" y="68"/>
                </a:lnTo>
                <a:lnTo>
                  <a:pt x="11" y="71"/>
                </a:lnTo>
                <a:lnTo>
                  <a:pt x="10" y="72"/>
                </a:lnTo>
                <a:lnTo>
                  <a:pt x="8" y="74"/>
                </a:lnTo>
                <a:lnTo>
                  <a:pt x="6" y="77"/>
                </a:lnTo>
                <a:lnTo>
                  <a:pt x="5" y="79"/>
                </a:lnTo>
                <a:lnTo>
                  <a:pt x="4" y="81"/>
                </a:lnTo>
                <a:lnTo>
                  <a:pt x="3" y="84"/>
                </a:lnTo>
                <a:lnTo>
                  <a:pt x="1" y="86"/>
                </a:lnTo>
                <a:lnTo>
                  <a:pt x="0" y="89"/>
                </a:lnTo>
                <a:lnTo>
                  <a:pt x="0" y="92"/>
                </a:lnTo>
                <a:lnTo>
                  <a:pt x="0" y="94"/>
                </a:lnTo>
                <a:lnTo>
                  <a:pt x="0" y="96"/>
                </a:lnTo>
                <a:lnTo>
                  <a:pt x="0" y="100"/>
                </a:lnTo>
                <a:lnTo>
                  <a:pt x="0" y="102"/>
                </a:lnTo>
                <a:lnTo>
                  <a:pt x="1" y="105"/>
                </a:lnTo>
                <a:lnTo>
                  <a:pt x="3" y="107"/>
                </a:lnTo>
                <a:lnTo>
                  <a:pt x="4" y="108"/>
                </a:lnTo>
                <a:lnTo>
                  <a:pt x="5" y="112"/>
                </a:lnTo>
                <a:lnTo>
                  <a:pt x="7" y="113"/>
                </a:lnTo>
                <a:lnTo>
                  <a:pt x="11" y="116"/>
                </a:lnTo>
                <a:lnTo>
                  <a:pt x="14" y="121"/>
                </a:lnTo>
                <a:lnTo>
                  <a:pt x="18" y="123"/>
                </a:lnTo>
                <a:lnTo>
                  <a:pt x="22" y="126"/>
                </a:lnTo>
                <a:lnTo>
                  <a:pt x="24" y="128"/>
                </a:lnTo>
                <a:lnTo>
                  <a:pt x="24" y="130"/>
                </a:lnTo>
                <a:lnTo>
                  <a:pt x="21" y="133"/>
                </a:lnTo>
                <a:lnTo>
                  <a:pt x="19" y="135"/>
                </a:lnTo>
                <a:lnTo>
                  <a:pt x="17" y="137"/>
                </a:lnTo>
                <a:lnTo>
                  <a:pt x="14" y="141"/>
                </a:lnTo>
                <a:lnTo>
                  <a:pt x="14" y="142"/>
                </a:lnTo>
                <a:lnTo>
                  <a:pt x="15" y="144"/>
                </a:lnTo>
                <a:lnTo>
                  <a:pt x="17" y="145"/>
                </a:lnTo>
                <a:lnTo>
                  <a:pt x="19" y="148"/>
                </a:lnTo>
                <a:lnTo>
                  <a:pt x="21" y="149"/>
                </a:lnTo>
                <a:lnTo>
                  <a:pt x="25" y="150"/>
                </a:lnTo>
                <a:lnTo>
                  <a:pt x="26" y="150"/>
                </a:lnTo>
                <a:lnTo>
                  <a:pt x="28" y="150"/>
                </a:lnTo>
                <a:lnTo>
                  <a:pt x="31" y="150"/>
                </a:lnTo>
                <a:lnTo>
                  <a:pt x="33" y="150"/>
                </a:lnTo>
                <a:lnTo>
                  <a:pt x="35" y="149"/>
                </a:lnTo>
                <a:lnTo>
                  <a:pt x="38" y="149"/>
                </a:lnTo>
                <a:lnTo>
                  <a:pt x="40" y="149"/>
                </a:lnTo>
                <a:lnTo>
                  <a:pt x="42" y="148"/>
                </a:lnTo>
                <a:lnTo>
                  <a:pt x="45" y="147"/>
                </a:lnTo>
                <a:lnTo>
                  <a:pt x="47" y="147"/>
                </a:lnTo>
                <a:lnTo>
                  <a:pt x="49" y="145"/>
                </a:lnTo>
                <a:lnTo>
                  <a:pt x="53" y="145"/>
                </a:lnTo>
                <a:lnTo>
                  <a:pt x="54" y="144"/>
                </a:lnTo>
                <a:lnTo>
                  <a:pt x="56" y="143"/>
                </a:lnTo>
                <a:lnTo>
                  <a:pt x="59" y="142"/>
                </a:lnTo>
                <a:lnTo>
                  <a:pt x="61" y="142"/>
                </a:lnTo>
                <a:lnTo>
                  <a:pt x="66" y="140"/>
                </a:lnTo>
                <a:lnTo>
                  <a:pt x="69" y="138"/>
                </a:lnTo>
                <a:lnTo>
                  <a:pt x="73" y="137"/>
                </a:lnTo>
                <a:lnTo>
                  <a:pt x="74" y="136"/>
                </a:lnTo>
                <a:lnTo>
                  <a:pt x="76" y="135"/>
                </a:lnTo>
                <a:lnTo>
                  <a:pt x="76" y="135"/>
                </a:lnTo>
                <a:lnTo>
                  <a:pt x="62" y="116"/>
                </a:lnTo>
                <a:lnTo>
                  <a:pt x="61" y="115"/>
                </a:lnTo>
                <a:lnTo>
                  <a:pt x="60" y="114"/>
                </a:lnTo>
                <a:lnTo>
                  <a:pt x="57" y="110"/>
                </a:lnTo>
                <a:lnTo>
                  <a:pt x="55" y="108"/>
                </a:lnTo>
                <a:lnTo>
                  <a:pt x="53" y="103"/>
                </a:lnTo>
                <a:lnTo>
                  <a:pt x="52" y="100"/>
                </a:lnTo>
                <a:lnTo>
                  <a:pt x="50" y="95"/>
                </a:lnTo>
                <a:lnTo>
                  <a:pt x="50" y="92"/>
                </a:lnTo>
                <a:lnTo>
                  <a:pt x="52" y="88"/>
                </a:lnTo>
                <a:lnTo>
                  <a:pt x="54" y="85"/>
                </a:lnTo>
                <a:lnTo>
                  <a:pt x="56" y="81"/>
                </a:lnTo>
                <a:lnTo>
                  <a:pt x="59" y="79"/>
                </a:lnTo>
                <a:lnTo>
                  <a:pt x="61" y="77"/>
                </a:lnTo>
                <a:lnTo>
                  <a:pt x="63" y="75"/>
                </a:lnTo>
                <a:lnTo>
                  <a:pt x="66" y="74"/>
                </a:lnTo>
                <a:lnTo>
                  <a:pt x="66" y="74"/>
                </a:lnTo>
                <a:lnTo>
                  <a:pt x="66" y="73"/>
                </a:lnTo>
                <a:lnTo>
                  <a:pt x="63" y="71"/>
                </a:lnTo>
                <a:lnTo>
                  <a:pt x="62" y="68"/>
                </a:lnTo>
                <a:lnTo>
                  <a:pt x="61" y="67"/>
                </a:lnTo>
                <a:lnTo>
                  <a:pt x="59" y="65"/>
                </a:lnTo>
                <a:lnTo>
                  <a:pt x="57" y="63"/>
                </a:lnTo>
                <a:lnTo>
                  <a:pt x="56" y="60"/>
                </a:lnTo>
                <a:lnTo>
                  <a:pt x="55" y="58"/>
                </a:lnTo>
                <a:lnTo>
                  <a:pt x="53" y="54"/>
                </a:lnTo>
                <a:lnTo>
                  <a:pt x="52" y="52"/>
                </a:lnTo>
                <a:lnTo>
                  <a:pt x="50" y="50"/>
                </a:lnTo>
                <a:lnTo>
                  <a:pt x="49" y="47"/>
                </a:lnTo>
                <a:lnTo>
                  <a:pt x="48" y="45"/>
                </a:lnTo>
                <a:lnTo>
                  <a:pt x="48" y="43"/>
                </a:lnTo>
                <a:lnTo>
                  <a:pt x="48" y="40"/>
                </a:lnTo>
                <a:lnTo>
                  <a:pt x="48" y="37"/>
                </a:lnTo>
                <a:lnTo>
                  <a:pt x="48" y="33"/>
                </a:lnTo>
                <a:lnTo>
                  <a:pt x="48" y="30"/>
                </a:lnTo>
                <a:lnTo>
                  <a:pt x="48" y="25"/>
                </a:lnTo>
                <a:lnTo>
                  <a:pt x="48" y="22"/>
                </a:lnTo>
                <a:lnTo>
                  <a:pt x="48" y="18"/>
                </a:lnTo>
                <a:lnTo>
                  <a:pt x="48" y="15"/>
                </a:lnTo>
                <a:lnTo>
                  <a:pt x="48" y="11"/>
                </a:lnTo>
                <a:lnTo>
                  <a:pt x="47" y="8"/>
                </a:lnTo>
                <a:lnTo>
                  <a:pt x="47" y="4"/>
                </a:lnTo>
                <a:lnTo>
                  <a:pt x="46" y="3"/>
                </a:lnTo>
                <a:lnTo>
                  <a:pt x="45" y="1"/>
                </a:lnTo>
                <a:lnTo>
                  <a:pt x="42" y="0"/>
                </a:lnTo>
                <a:lnTo>
                  <a:pt x="41" y="0"/>
                </a:lnTo>
                <a:lnTo>
                  <a:pt x="39" y="0"/>
                </a:lnTo>
                <a:lnTo>
                  <a:pt x="39" y="0"/>
                </a:lnTo>
                <a:close/>
              </a:path>
            </a:pathLst>
          </a:custGeom>
          <a:solidFill>
            <a:srgbClr val="F2BF6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66" name="Freeform 66"/>
          <p:cNvSpPr>
            <a:spLocks/>
          </p:cNvSpPr>
          <p:nvPr/>
        </p:nvSpPr>
        <p:spPr bwMode="auto">
          <a:xfrm>
            <a:off x="4430713" y="1219200"/>
            <a:ext cx="257175" cy="500063"/>
          </a:xfrm>
          <a:custGeom>
            <a:avLst/>
            <a:gdLst/>
            <a:ahLst/>
            <a:cxnLst>
              <a:cxn ang="0">
                <a:pos x="318" y="39"/>
              </a:cxn>
              <a:cxn ang="0">
                <a:pos x="308" y="45"/>
              </a:cxn>
              <a:cxn ang="0">
                <a:pos x="300" y="56"/>
              </a:cxn>
              <a:cxn ang="0">
                <a:pos x="291" y="67"/>
              </a:cxn>
              <a:cxn ang="0">
                <a:pos x="285" y="77"/>
              </a:cxn>
              <a:cxn ang="0">
                <a:pos x="279" y="87"/>
              </a:cxn>
              <a:cxn ang="0">
                <a:pos x="274" y="100"/>
              </a:cxn>
              <a:cxn ang="0">
                <a:pos x="269" y="114"/>
              </a:cxn>
              <a:cxn ang="0">
                <a:pos x="263" y="130"/>
              </a:cxn>
              <a:cxn ang="0">
                <a:pos x="258" y="149"/>
              </a:cxn>
              <a:cxn ang="0">
                <a:pos x="252" y="169"/>
              </a:cxn>
              <a:cxn ang="0">
                <a:pos x="248" y="187"/>
              </a:cxn>
              <a:cxn ang="0">
                <a:pos x="244" y="205"/>
              </a:cxn>
              <a:cxn ang="0">
                <a:pos x="241" y="221"/>
              </a:cxn>
              <a:cxn ang="0">
                <a:pos x="238" y="235"/>
              </a:cxn>
              <a:cxn ang="0">
                <a:pos x="236" y="247"/>
              </a:cxn>
              <a:cxn ang="0">
                <a:pos x="235" y="259"/>
              </a:cxn>
              <a:cxn ang="0">
                <a:pos x="234" y="268"/>
              </a:cxn>
              <a:cxn ang="0">
                <a:pos x="232" y="277"/>
              </a:cxn>
              <a:cxn ang="0">
                <a:pos x="231" y="290"/>
              </a:cxn>
              <a:cxn ang="0">
                <a:pos x="231" y="298"/>
              </a:cxn>
              <a:cxn ang="0">
                <a:pos x="228" y="304"/>
              </a:cxn>
              <a:cxn ang="0">
                <a:pos x="216" y="309"/>
              </a:cxn>
              <a:cxn ang="0">
                <a:pos x="206" y="313"/>
              </a:cxn>
              <a:cxn ang="0">
                <a:pos x="197" y="319"/>
              </a:cxn>
              <a:cxn ang="0">
                <a:pos x="187" y="327"/>
              </a:cxn>
              <a:cxn ang="0">
                <a:pos x="178" y="337"/>
              </a:cxn>
              <a:cxn ang="0">
                <a:pos x="169" y="350"/>
              </a:cxn>
              <a:cxn ang="0">
                <a:pos x="166" y="360"/>
              </a:cxn>
              <a:cxn ang="0">
                <a:pos x="164" y="369"/>
              </a:cxn>
              <a:cxn ang="0">
                <a:pos x="162" y="380"/>
              </a:cxn>
              <a:cxn ang="0">
                <a:pos x="164" y="390"/>
              </a:cxn>
              <a:cxn ang="0">
                <a:pos x="164" y="402"/>
              </a:cxn>
              <a:cxn ang="0">
                <a:pos x="166" y="414"/>
              </a:cxn>
              <a:cxn ang="0">
                <a:pos x="168" y="427"/>
              </a:cxn>
              <a:cxn ang="0">
                <a:pos x="172" y="439"/>
              </a:cxn>
              <a:cxn ang="0">
                <a:pos x="175" y="451"/>
              </a:cxn>
              <a:cxn ang="0">
                <a:pos x="180" y="463"/>
              </a:cxn>
              <a:cxn ang="0">
                <a:pos x="183" y="474"/>
              </a:cxn>
              <a:cxn ang="0">
                <a:pos x="188" y="485"/>
              </a:cxn>
              <a:cxn ang="0">
                <a:pos x="193" y="495"/>
              </a:cxn>
              <a:cxn ang="0">
                <a:pos x="197" y="504"/>
              </a:cxn>
              <a:cxn ang="0">
                <a:pos x="203" y="516"/>
              </a:cxn>
              <a:cxn ang="0">
                <a:pos x="211" y="526"/>
              </a:cxn>
              <a:cxn ang="0">
                <a:pos x="222" y="537"/>
              </a:cxn>
              <a:cxn ang="0">
                <a:pos x="234" y="551"/>
              </a:cxn>
              <a:cxn ang="0">
                <a:pos x="246" y="564"/>
              </a:cxn>
              <a:cxn ang="0">
                <a:pos x="258" y="577"/>
              </a:cxn>
              <a:cxn ang="0">
                <a:pos x="269" y="589"/>
              </a:cxn>
              <a:cxn ang="0">
                <a:pos x="279" y="599"/>
              </a:cxn>
              <a:cxn ang="0">
                <a:pos x="201" y="609"/>
              </a:cxn>
              <a:cxn ang="0">
                <a:pos x="74" y="430"/>
              </a:cxn>
              <a:cxn ang="0">
                <a:pos x="7" y="378"/>
              </a:cxn>
              <a:cxn ang="0">
                <a:pos x="150" y="316"/>
              </a:cxn>
              <a:cxn ang="0">
                <a:pos x="199" y="169"/>
              </a:cxn>
              <a:cxn ang="0">
                <a:pos x="218" y="37"/>
              </a:cxn>
              <a:cxn ang="0">
                <a:pos x="325" y="37"/>
              </a:cxn>
            </a:cxnLst>
            <a:rect l="0" t="0" r="r" b="b"/>
            <a:pathLst>
              <a:path w="325" h="631">
                <a:moveTo>
                  <a:pt x="325" y="37"/>
                </a:moveTo>
                <a:lnTo>
                  <a:pt x="322" y="37"/>
                </a:lnTo>
                <a:lnTo>
                  <a:pt x="321" y="38"/>
                </a:lnTo>
                <a:lnTo>
                  <a:pt x="318" y="39"/>
                </a:lnTo>
                <a:lnTo>
                  <a:pt x="315" y="42"/>
                </a:lnTo>
                <a:lnTo>
                  <a:pt x="313" y="43"/>
                </a:lnTo>
                <a:lnTo>
                  <a:pt x="311" y="44"/>
                </a:lnTo>
                <a:lnTo>
                  <a:pt x="308" y="45"/>
                </a:lnTo>
                <a:lnTo>
                  <a:pt x="307" y="47"/>
                </a:lnTo>
                <a:lnTo>
                  <a:pt x="305" y="50"/>
                </a:lnTo>
                <a:lnTo>
                  <a:pt x="302" y="52"/>
                </a:lnTo>
                <a:lnTo>
                  <a:pt x="300" y="56"/>
                </a:lnTo>
                <a:lnTo>
                  <a:pt x="298" y="59"/>
                </a:lnTo>
                <a:lnTo>
                  <a:pt x="294" y="61"/>
                </a:lnTo>
                <a:lnTo>
                  <a:pt x="292" y="66"/>
                </a:lnTo>
                <a:lnTo>
                  <a:pt x="291" y="67"/>
                </a:lnTo>
                <a:lnTo>
                  <a:pt x="290" y="70"/>
                </a:lnTo>
                <a:lnTo>
                  <a:pt x="287" y="72"/>
                </a:lnTo>
                <a:lnTo>
                  <a:pt x="286" y="74"/>
                </a:lnTo>
                <a:lnTo>
                  <a:pt x="285" y="77"/>
                </a:lnTo>
                <a:lnTo>
                  <a:pt x="284" y="79"/>
                </a:lnTo>
                <a:lnTo>
                  <a:pt x="281" y="82"/>
                </a:lnTo>
                <a:lnTo>
                  <a:pt x="281" y="85"/>
                </a:lnTo>
                <a:lnTo>
                  <a:pt x="279" y="87"/>
                </a:lnTo>
                <a:lnTo>
                  <a:pt x="278" y="91"/>
                </a:lnTo>
                <a:lnTo>
                  <a:pt x="277" y="94"/>
                </a:lnTo>
                <a:lnTo>
                  <a:pt x="276" y="96"/>
                </a:lnTo>
                <a:lnTo>
                  <a:pt x="274" y="100"/>
                </a:lnTo>
                <a:lnTo>
                  <a:pt x="272" y="103"/>
                </a:lnTo>
                <a:lnTo>
                  <a:pt x="271" y="107"/>
                </a:lnTo>
                <a:lnTo>
                  <a:pt x="270" y="110"/>
                </a:lnTo>
                <a:lnTo>
                  <a:pt x="269" y="114"/>
                </a:lnTo>
                <a:lnTo>
                  <a:pt x="267" y="117"/>
                </a:lnTo>
                <a:lnTo>
                  <a:pt x="265" y="122"/>
                </a:lnTo>
                <a:lnTo>
                  <a:pt x="264" y="127"/>
                </a:lnTo>
                <a:lnTo>
                  <a:pt x="263" y="130"/>
                </a:lnTo>
                <a:lnTo>
                  <a:pt x="262" y="135"/>
                </a:lnTo>
                <a:lnTo>
                  <a:pt x="260" y="140"/>
                </a:lnTo>
                <a:lnTo>
                  <a:pt x="259" y="144"/>
                </a:lnTo>
                <a:lnTo>
                  <a:pt x="258" y="149"/>
                </a:lnTo>
                <a:lnTo>
                  <a:pt x="257" y="154"/>
                </a:lnTo>
                <a:lnTo>
                  <a:pt x="256" y="158"/>
                </a:lnTo>
                <a:lnTo>
                  <a:pt x="255" y="164"/>
                </a:lnTo>
                <a:lnTo>
                  <a:pt x="252" y="169"/>
                </a:lnTo>
                <a:lnTo>
                  <a:pt x="251" y="173"/>
                </a:lnTo>
                <a:lnTo>
                  <a:pt x="250" y="178"/>
                </a:lnTo>
                <a:lnTo>
                  <a:pt x="249" y="184"/>
                </a:lnTo>
                <a:lnTo>
                  <a:pt x="248" y="187"/>
                </a:lnTo>
                <a:lnTo>
                  <a:pt x="246" y="192"/>
                </a:lnTo>
                <a:lnTo>
                  <a:pt x="246" y="197"/>
                </a:lnTo>
                <a:lnTo>
                  <a:pt x="245" y="201"/>
                </a:lnTo>
                <a:lnTo>
                  <a:pt x="244" y="205"/>
                </a:lnTo>
                <a:lnTo>
                  <a:pt x="243" y="210"/>
                </a:lnTo>
                <a:lnTo>
                  <a:pt x="242" y="213"/>
                </a:lnTo>
                <a:lnTo>
                  <a:pt x="242" y="218"/>
                </a:lnTo>
                <a:lnTo>
                  <a:pt x="241" y="221"/>
                </a:lnTo>
                <a:lnTo>
                  <a:pt x="241" y="225"/>
                </a:lnTo>
                <a:lnTo>
                  <a:pt x="239" y="228"/>
                </a:lnTo>
                <a:lnTo>
                  <a:pt x="239" y="232"/>
                </a:lnTo>
                <a:lnTo>
                  <a:pt x="238" y="235"/>
                </a:lnTo>
                <a:lnTo>
                  <a:pt x="238" y="239"/>
                </a:lnTo>
                <a:lnTo>
                  <a:pt x="237" y="241"/>
                </a:lnTo>
                <a:lnTo>
                  <a:pt x="237" y="245"/>
                </a:lnTo>
                <a:lnTo>
                  <a:pt x="236" y="247"/>
                </a:lnTo>
                <a:lnTo>
                  <a:pt x="236" y="250"/>
                </a:lnTo>
                <a:lnTo>
                  <a:pt x="236" y="253"/>
                </a:lnTo>
                <a:lnTo>
                  <a:pt x="236" y="256"/>
                </a:lnTo>
                <a:lnTo>
                  <a:pt x="235" y="259"/>
                </a:lnTo>
                <a:lnTo>
                  <a:pt x="235" y="261"/>
                </a:lnTo>
                <a:lnTo>
                  <a:pt x="234" y="263"/>
                </a:lnTo>
                <a:lnTo>
                  <a:pt x="234" y="266"/>
                </a:lnTo>
                <a:lnTo>
                  <a:pt x="234" y="268"/>
                </a:lnTo>
                <a:lnTo>
                  <a:pt x="234" y="270"/>
                </a:lnTo>
                <a:lnTo>
                  <a:pt x="234" y="271"/>
                </a:lnTo>
                <a:lnTo>
                  <a:pt x="234" y="274"/>
                </a:lnTo>
                <a:lnTo>
                  <a:pt x="232" y="277"/>
                </a:lnTo>
                <a:lnTo>
                  <a:pt x="232" y="281"/>
                </a:lnTo>
                <a:lnTo>
                  <a:pt x="231" y="284"/>
                </a:lnTo>
                <a:lnTo>
                  <a:pt x="231" y="288"/>
                </a:lnTo>
                <a:lnTo>
                  <a:pt x="231" y="290"/>
                </a:lnTo>
                <a:lnTo>
                  <a:pt x="231" y="292"/>
                </a:lnTo>
                <a:lnTo>
                  <a:pt x="231" y="294"/>
                </a:lnTo>
                <a:lnTo>
                  <a:pt x="231" y="296"/>
                </a:lnTo>
                <a:lnTo>
                  <a:pt x="231" y="298"/>
                </a:lnTo>
                <a:lnTo>
                  <a:pt x="230" y="301"/>
                </a:lnTo>
                <a:lnTo>
                  <a:pt x="230" y="303"/>
                </a:lnTo>
                <a:lnTo>
                  <a:pt x="230" y="304"/>
                </a:lnTo>
                <a:lnTo>
                  <a:pt x="228" y="304"/>
                </a:lnTo>
                <a:lnTo>
                  <a:pt x="225" y="305"/>
                </a:lnTo>
                <a:lnTo>
                  <a:pt x="223" y="306"/>
                </a:lnTo>
                <a:lnTo>
                  <a:pt x="221" y="308"/>
                </a:lnTo>
                <a:lnTo>
                  <a:pt x="216" y="309"/>
                </a:lnTo>
                <a:lnTo>
                  <a:pt x="213" y="310"/>
                </a:lnTo>
                <a:lnTo>
                  <a:pt x="210" y="311"/>
                </a:lnTo>
                <a:lnTo>
                  <a:pt x="208" y="312"/>
                </a:lnTo>
                <a:lnTo>
                  <a:pt x="206" y="313"/>
                </a:lnTo>
                <a:lnTo>
                  <a:pt x="204" y="315"/>
                </a:lnTo>
                <a:lnTo>
                  <a:pt x="201" y="316"/>
                </a:lnTo>
                <a:lnTo>
                  <a:pt x="200" y="317"/>
                </a:lnTo>
                <a:lnTo>
                  <a:pt x="197" y="319"/>
                </a:lnTo>
                <a:lnTo>
                  <a:pt x="195" y="322"/>
                </a:lnTo>
                <a:lnTo>
                  <a:pt x="192" y="323"/>
                </a:lnTo>
                <a:lnTo>
                  <a:pt x="189" y="325"/>
                </a:lnTo>
                <a:lnTo>
                  <a:pt x="187" y="327"/>
                </a:lnTo>
                <a:lnTo>
                  <a:pt x="185" y="330"/>
                </a:lnTo>
                <a:lnTo>
                  <a:pt x="182" y="332"/>
                </a:lnTo>
                <a:lnTo>
                  <a:pt x="180" y="334"/>
                </a:lnTo>
                <a:lnTo>
                  <a:pt x="178" y="337"/>
                </a:lnTo>
                <a:lnTo>
                  <a:pt x="176" y="340"/>
                </a:lnTo>
                <a:lnTo>
                  <a:pt x="174" y="343"/>
                </a:lnTo>
                <a:lnTo>
                  <a:pt x="172" y="346"/>
                </a:lnTo>
                <a:lnTo>
                  <a:pt x="169" y="350"/>
                </a:lnTo>
                <a:lnTo>
                  <a:pt x="168" y="354"/>
                </a:lnTo>
                <a:lnTo>
                  <a:pt x="167" y="355"/>
                </a:lnTo>
                <a:lnTo>
                  <a:pt x="166" y="358"/>
                </a:lnTo>
                <a:lnTo>
                  <a:pt x="166" y="360"/>
                </a:lnTo>
                <a:lnTo>
                  <a:pt x="165" y="362"/>
                </a:lnTo>
                <a:lnTo>
                  <a:pt x="165" y="365"/>
                </a:lnTo>
                <a:lnTo>
                  <a:pt x="164" y="367"/>
                </a:lnTo>
                <a:lnTo>
                  <a:pt x="164" y="369"/>
                </a:lnTo>
                <a:lnTo>
                  <a:pt x="164" y="372"/>
                </a:lnTo>
                <a:lnTo>
                  <a:pt x="164" y="374"/>
                </a:lnTo>
                <a:lnTo>
                  <a:pt x="162" y="376"/>
                </a:lnTo>
                <a:lnTo>
                  <a:pt x="162" y="380"/>
                </a:lnTo>
                <a:lnTo>
                  <a:pt x="162" y="382"/>
                </a:lnTo>
                <a:lnTo>
                  <a:pt x="162" y="385"/>
                </a:lnTo>
                <a:lnTo>
                  <a:pt x="162" y="388"/>
                </a:lnTo>
                <a:lnTo>
                  <a:pt x="164" y="390"/>
                </a:lnTo>
                <a:lnTo>
                  <a:pt x="164" y="394"/>
                </a:lnTo>
                <a:lnTo>
                  <a:pt x="164" y="396"/>
                </a:lnTo>
                <a:lnTo>
                  <a:pt x="164" y="400"/>
                </a:lnTo>
                <a:lnTo>
                  <a:pt x="164" y="402"/>
                </a:lnTo>
                <a:lnTo>
                  <a:pt x="165" y="404"/>
                </a:lnTo>
                <a:lnTo>
                  <a:pt x="165" y="408"/>
                </a:lnTo>
                <a:lnTo>
                  <a:pt x="166" y="411"/>
                </a:lnTo>
                <a:lnTo>
                  <a:pt x="166" y="414"/>
                </a:lnTo>
                <a:lnTo>
                  <a:pt x="167" y="417"/>
                </a:lnTo>
                <a:lnTo>
                  <a:pt x="167" y="420"/>
                </a:lnTo>
                <a:lnTo>
                  <a:pt x="168" y="423"/>
                </a:lnTo>
                <a:lnTo>
                  <a:pt x="168" y="427"/>
                </a:lnTo>
                <a:lnTo>
                  <a:pt x="169" y="430"/>
                </a:lnTo>
                <a:lnTo>
                  <a:pt x="171" y="432"/>
                </a:lnTo>
                <a:lnTo>
                  <a:pt x="172" y="436"/>
                </a:lnTo>
                <a:lnTo>
                  <a:pt x="172" y="439"/>
                </a:lnTo>
                <a:lnTo>
                  <a:pt x="173" y="443"/>
                </a:lnTo>
                <a:lnTo>
                  <a:pt x="174" y="445"/>
                </a:lnTo>
                <a:lnTo>
                  <a:pt x="175" y="448"/>
                </a:lnTo>
                <a:lnTo>
                  <a:pt x="175" y="451"/>
                </a:lnTo>
                <a:lnTo>
                  <a:pt x="176" y="455"/>
                </a:lnTo>
                <a:lnTo>
                  <a:pt x="178" y="457"/>
                </a:lnTo>
                <a:lnTo>
                  <a:pt x="179" y="460"/>
                </a:lnTo>
                <a:lnTo>
                  <a:pt x="180" y="463"/>
                </a:lnTo>
                <a:lnTo>
                  <a:pt x="181" y="466"/>
                </a:lnTo>
                <a:lnTo>
                  <a:pt x="181" y="469"/>
                </a:lnTo>
                <a:lnTo>
                  <a:pt x="182" y="472"/>
                </a:lnTo>
                <a:lnTo>
                  <a:pt x="183" y="474"/>
                </a:lnTo>
                <a:lnTo>
                  <a:pt x="185" y="478"/>
                </a:lnTo>
                <a:lnTo>
                  <a:pt x="186" y="480"/>
                </a:lnTo>
                <a:lnTo>
                  <a:pt x="187" y="483"/>
                </a:lnTo>
                <a:lnTo>
                  <a:pt x="188" y="485"/>
                </a:lnTo>
                <a:lnTo>
                  <a:pt x="189" y="488"/>
                </a:lnTo>
                <a:lnTo>
                  <a:pt x="190" y="491"/>
                </a:lnTo>
                <a:lnTo>
                  <a:pt x="192" y="493"/>
                </a:lnTo>
                <a:lnTo>
                  <a:pt x="193" y="495"/>
                </a:lnTo>
                <a:lnTo>
                  <a:pt x="194" y="498"/>
                </a:lnTo>
                <a:lnTo>
                  <a:pt x="195" y="499"/>
                </a:lnTo>
                <a:lnTo>
                  <a:pt x="196" y="501"/>
                </a:lnTo>
                <a:lnTo>
                  <a:pt x="197" y="504"/>
                </a:lnTo>
                <a:lnTo>
                  <a:pt x="199" y="506"/>
                </a:lnTo>
                <a:lnTo>
                  <a:pt x="200" y="509"/>
                </a:lnTo>
                <a:lnTo>
                  <a:pt x="202" y="513"/>
                </a:lnTo>
                <a:lnTo>
                  <a:pt x="203" y="516"/>
                </a:lnTo>
                <a:lnTo>
                  <a:pt x="206" y="519"/>
                </a:lnTo>
                <a:lnTo>
                  <a:pt x="207" y="521"/>
                </a:lnTo>
                <a:lnTo>
                  <a:pt x="209" y="523"/>
                </a:lnTo>
                <a:lnTo>
                  <a:pt x="211" y="526"/>
                </a:lnTo>
                <a:lnTo>
                  <a:pt x="214" y="529"/>
                </a:lnTo>
                <a:lnTo>
                  <a:pt x="216" y="532"/>
                </a:lnTo>
                <a:lnTo>
                  <a:pt x="220" y="534"/>
                </a:lnTo>
                <a:lnTo>
                  <a:pt x="222" y="537"/>
                </a:lnTo>
                <a:lnTo>
                  <a:pt x="225" y="541"/>
                </a:lnTo>
                <a:lnTo>
                  <a:pt x="228" y="544"/>
                </a:lnTo>
                <a:lnTo>
                  <a:pt x="231" y="548"/>
                </a:lnTo>
                <a:lnTo>
                  <a:pt x="234" y="551"/>
                </a:lnTo>
                <a:lnTo>
                  <a:pt x="237" y="555"/>
                </a:lnTo>
                <a:lnTo>
                  <a:pt x="241" y="557"/>
                </a:lnTo>
                <a:lnTo>
                  <a:pt x="243" y="561"/>
                </a:lnTo>
                <a:lnTo>
                  <a:pt x="246" y="564"/>
                </a:lnTo>
                <a:lnTo>
                  <a:pt x="250" y="568"/>
                </a:lnTo>
                <a:lnTo>
                  <a:pt x="252" y="571"/>
                </a:lnTo>
                <a:lnTo>
                  <a:pt x="255" y="575"/>
                </a:lnTo>
                <a:lnTo>
                  <a:pt x="258" y="577"/>
                </a:lnTo>
                <a:lnTo>
                  <a:pt x="260" y="581"/>
                </a:lnTo>
                <a:lnTo>
                  <a:pt x="263" y="583"/>
                </a:lnTo>
                <a:lnTo>
                  <a:pt x="266" y="586"/>
                </a:lnTo>
                <a:lnTo>
                  <a:pt x="269" y="589"/>
                </a:lnTo>
                <a:lnTo>
                  <a:pt x="271" y="591"/>
                </a:lnTo>
                <a:lnTo>
                  <a:pt x="274" y="595"/>
                </a:lnTo>
                <a:lnTo>
                  <a:pt x="278" y="598"/>
                </a:lnTo>
                <a:lnTo>
                  <a:pt x="279" y="599"/>
                </a:lnTo>
                <a:lnTo>
                  <a:pt x="280" y="600"/>
                </a:lnTo>
                <a:lnTo>
                  <a:pt x="272" y="627"/>
                </a:lnTo>
                <a:lnTo>
                  <a:pt x="228" y="631"/>
                </a:lnTo>
                <a:lnTo>
                  <a:pt x="201" y="609"/>
                </a:lnTo>
                <a:lnTo>
                  <a:pt x="208" y="581"/>
                </a:lnTo>
                <a:lnTo>
                  <a:pt x="175" y="563"/>
                </a:lnTo>
                <a:lnTo>
                  <a:pt x="110" y="494"/>
                </a:lnTo>
                <a:lnTo>
                  <a:pt x="74" y="430"/>
                </a:lnTo>
                <a:lnTo>
                  <a:pt x="60" y="381"/>
                </a:lnTo>
                <a:lnTo>
                  <a:pt x="53" y="372"/>
                </a:lnTo>
                <a:lnTo>
                  <a:pt x="28" y="389"/>
                </a:lnTo>
                <a:lnTo>
                  <a:pt x="7" y="378"/>
                </a:lnTo>
                <a:lnTo>
                  <a:pt x="0" y="359"/>
                </a:lnTo>
                <a:lnTo>
                  <a:pt x="69" y="355"/>
                </a:lnTo>
                <a:lnTo>
                  <a:pt x="118" y="339"/>
                </a:lnTo>
                <a:lnTo>
                  <a:pt x="150" y="316"/>
                </a:lnTo>
                <a:lnTo>
                  <a:pt x="157" y="270"/>
                </a:lnTo>
                <a:lnTo>
                  <a:pt x="180" y="231"/>
                </a:lnTo>
                <a:lnTo>
                  <a:pt x="173" y="194"/>
                </a:lnTo>
                <a:lnTo>
                  <a:pt x="199" y="169"/>
                </a:lnTo>
                <a:lnTo>
                  <a:pt x="206" y="131"/>
                </a:lnTo>
                <a:lnTo>
                  <a:pt x="203" y="98"/>
                </a:lnTo>
                <a:lnTo>
                  <a:pt x="182" y="36"/>
                </a:lnTo>
                <a:lnTo>
                  <a:pt x="218" y="37"/>
                </a:lnTo>
                <a:lnTo>
                  <a:pt x="244" y="26"/>
                </a:lnTo>
                <a:lnTo>
                  <a:pt x="291" y="0"/>
                </a:lnTo>
                <a:lnTo>
                  <a:pt x="301" y="22"/>
                </a:lnTo>
                <a:lnTo>
                  <a:pt x="325" y="37"/>
                </a:lnTo>
                <a:lnTo>
                  <a:pt x="325" y="37"/>
                </a:lnTo>
                <a:close/>
              </a:path>
            </a:pathLst>
          </a:custGeom>
          <a:solidFill>
            <a:srgbClr val="F2BF6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67" name="Freeform 67"/>
          <p:cNvSpPr>
            <a:spLocks/>
          </p:cNvSpPr>
          <p:nvPr/>
        </p:nvSpPr>
        <p:spPr bwMode="auto">
          <a:xfrm>
            <a:off x="4608513" y="1517650"/>
            <a:ext cx="128587" cy="104775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19" y="90"/>
              </a:cxn>
              <a:cxn ang="0">
                <a:pos x="49" y="121"/>
              </a:cxn>
              <a:cxn ang="0">
                <a:pos x="73" y="132"/>
              </a:cxn>
              <a:cxn ang="0">
                <a:pos x="95" y="130"/>
              </a:cxn>
              <a:cxn ang="0">
                <a:pos x="129" y="111"/>
              </a:cxn>
              <a:cxn ang="0">
                <a:pos x="163" y="84"/>
              </a:cxn>
              <a:cxn ang="0">
                <a:pos x="131" y="35"/>
              </a:cxn>
              <a:cxn ang="0">
                <a:pos x="110" y="24"/>
              </a:cxn>
              <a:cxn ang="0">
                <a:pos x="72" y="21"/>
              </a:cxn>
              <a:cxn ang="0">
                <a:pos x="12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163" h="132">
                <a:moveTo>
                  <a:pt x="0" y="2"/>
                </a:moveTo>
                <a:lnTo>
                  <a:pt x="19" y="90"/>
                </a:lnTo>
                <a:lnTo>
                  <a:pt x="49" y="121"/>
                </a:lnTo>
                <a:lnTo>
                  <a:pt x="73" y="132"/>
                </a:lnTo>
                <a:lnTo>
                  <a:pt x="95" y="130"/>
                </a:lnTo>
                <a:lnTo>
                  <a:pt x="129" y="111"/>
                </a:lnTo>
                <a:lnTo>
                  <a:pt x="163" y="84"/>
                </a:lnTo>
                <a:lnTo>
                  <a:pt x="131" y="35"/>
                </a:lnTo>
                <a:lnTo>
                  <a:pt x="110" y="24"/>
                </a:lnTo>
                <a:lnTo>
                  <a:pt x="72" y="21"/>
                </a:lnTo>
                <a:lnTo>
                  <a:pt x="12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rgbClr val="99336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68" name="Freeform 68"/>
          <p:cNvSpPr>
            <a:spLocks/>
          </p:cNvSpPr>
          <p:nvPr/>
        </p:nvSpPr>
        <p:spPr bwMode="auto">
          <a:xfrm>
            <a:off x="4613275" y="1530350"/>
            <a:ext cx="142875" cy="65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" y="25"/>
              </a:cxn>
              <a:cxn ang="0">
                <a:pos x="100" y="40"/>
              </a:cxn>
              <a:cxn ang="0">
                <a:pos x="181" y="29"/>
              </a:cxn>
              <a:cxn ang="0">
                <a:pos x="155" y="54"/>
              </a:cxn>
              <a:cxn ang="0">
                <a:pos x="86" y="82"/>
              </a:cxn>
              <a:cxn ang="0">
                <a:pos x="68" y="80"/>
              </a:cxn>
              <a:cxn ang="0">
                <a:pos x="4" y="4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81" h="82">
                <a:moveTo>
                  <a:pt x="0" y="0"/>
                </a:moveTo>
                <a:lnTo>
                  <a:pt x="50" y="25"/>
                </a:lnTo>
                <a:lnTo>
                  <a:pt x="100" y="40"/>
                </a:lnTo>
                <a:lnTo>
                  <a:pt x="181" y="29"/>
                </a:lnTo>
                <a:lnTo>
                  <a:pt x="155" y="54"/>
                </a:lnTo>
                <a:lnTo>
                  <a:pt x="86" y="82"/>
                </a:lnTo>
                <a:lnTo>
                  <a:pt x="68" y="80"/>
                </a:lnTo>
                <a:lnTo>
                  <a:pt x="4" y="4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69" name="Freeform 69"/>
          <p:cNvSpPr>
            <a:spLocks/>
          </p:cNvSpPr>
          <p:nvPr/>
        </p:nvSpPr>
        <p:spPr bwMode="auto">
          <a:xfrm>
            <a:off x="4760913" y="1466850"/>
            <a:ext cx="26987" cy="19050"/>
          </a:xfrm>
          <a:custGeom>
            <a:avLst/>
            <a:gdLst/>
            <a:ahLst/>
            <a:cxnLst>
              <a:cxn ang="0">
                <a:pos x="17" y="0"/>
              </a:cxn>
              <a:cxn ang="0">
                <a:pos x="14" y="0"/>
              </a:cxn>
              <a:cxn ang="0">
                <a:pos x="9" y="1"/>
              </a:cxn>
              <a:cxn ang="0">
                <a:pos x="6" y="4"/>
              </a:cxn>
              <a:cxn ang="0">
                <a:pos x="3" y="6"/>
              </a:cxn>
              <a:cxn ang="0">
                <a:pos x="1" y="8"/>
              </a:cxn>
              <a:cxn ang="0">
                <a:pos x="0" y="11"/>
              </a:cxn>
              <a:cxn ang="0">
                <a:pos x="0" y="14"/>
              </a:cxn>
              <a:cxn ang="0">
                <a:pos x="2" y="18"/>
              </a:cxn>
              <a:cxn ang="0">
                <a:pos x="3" y="19"/>
              </a:cxn>
              <a:cxn ang="0">
                <a:pos x="6" y="20"/>
              </a:cxn>
              <a:cxn ang="0">
                <a:pos x="8" y="21"/>
              </a:cxn>
              <a:cxn ang="0">
                <a:pos x="10" y="22"/>
              </a:cxn>
              <a:cxn ang="0">
                <a:pos x="13" y="22"/>
              </a:cxn>
              <a:cxn ang="0">
                <a:pos x="16" y="24"/>
              </a:cxn>
              <a:cxn ang="0">
                <a:pos x="18" y="24"/>
              </a:cxn>
              <a:cxn ang="0">
                <a:pos x="22" y="24"/>
              </a:cxn>
              <a:cxn ang="0">
                <a:pos x="24" y="22"/>
              </a:cxn>
              <a:cxn ang="0">
                <a:pos x="27" y="22"/>
              </a:cxn>
              <a:cxn ang="0">
                <a:pos x="28" y="21"/>
              </a:cxn>
              <a:cxn ang="0">
                <a:pos x="30" y="21"/>
              </a:cxn>
              <a:cxn ang="0">
                <a:pos x="34" y="19"/>
              </a:cxn>
              <a:cxn ang="0">
                <a:pos x="35" y="17"/>
              </a:cxn>
              <a:cxn ang="0">
                <a:pos x="35" y="13"/>
              </a:cxn>
              <a:cxn ang="0">
                <a:pos x="34" y="10"/>
              </a:cxn>
              <a:cxn ang="0">
                <a:pos x="32" y="6"/>
              </a:cxn>
              <a:cxn ang="0">
                <a:pos x="31" y="4"/>
              </a:cxn>
              <a:cxn ang="0">
                <a:pos x="29" y="1"/>
              </a:cxn>
              <a:cxn ang="0">
                <a:pos x="27" y="1"/>
              </a:cxn>
              <a:cxn ang="0">
                <a:pos x="24" y="0"/>
              </a:cxn>
              <a:cxn ang="0">
                <a:pos x="22" y="0"/>
              </a:cxn>
              <a:cxn ang="0">
                <a:pos x="20" y="0"/>
              </a:cxn>
              <a:cxn ang="0">
                <a:pos x="17" y="0"/>
              </a:cxn>
              <a:cxn ang="0">
                <a:pos x="17" y="0"/>
              </a:cxn>
            </a:cxnLst>
            <a:rect l="0" t="0" r="r" b="b"/>
            <a:pathLst>
              <a:path w="35" h="24">
                <a:moveTo>
                  <a:pt x="17" y="0"/>
                </a:moveTo>
                <a:lnTo>
                  <a:pt x="14" y="0"/>
                </a:lnTo>
                <a:lnTo>
                  <a:pt x="9" y="1"/>
                </a:lnTo>
                <a:lnTo>
                  <a:pt x="6" y="4"/>
                </a:lnTo>
                <a:lnTo>
                  <a:pt x="3" y="6"/>
                </a:lnTo>
                <a:lnTo>
                  <a:pt x="1" y="8"/>
                </a:lnTo>
                <a:lnTo>
                  <a:pt x="0" y="11"/>
                </a:lnTo>
                <a:lnTo>
                  <a:pt x="0" y="14"/>
                </a:lnTo>
                <a:lnTo>
                  <a:pt x="2" y="18"/>
                </a:lnTo>
                <a:lnTo>
                  <a:pt x="3" y="19"/>
                </a:lnTo>
                <a:lnTo>
                  <a:pt x="6" y="20"/>
                </a:lnTo>
                <a:lnTo>
                  <a:pt x="8" y="21"/>
                </a:lnTo>
                <a:lnTo>
                  <a:pt x="10" y="22"/>
                </a:lnTo>
                <a:lnTo>
                  <a:pt x="13" y="22"/>
                </a:lnTo>
                <a:lnTo>
                  <a:pt x="16" y="24"/>
                </a:lnTo>
                <a:lnTo>
                  <a:pt x="18" y="24"/>
                </a:lnTo>
                <a:lnTo>
                  <a:pt x="22" y="24"/>
                </a:lnTo>
                <a:lnTo>
                  <a:pt x="24" y="22"/>
                </a:lnTo>
                <a:lnTo>
                  <a:pt x="27" y="22"/>
                </a:lnTo>
                <a:lnTo>
                  <a:pt x="28" y="21"/>
                </a:lnTo>
                <a:lnTo>
                  <a:pt x="30" y="21"/>
                </a:lnTo>
                <a:lnTo>
                  <a:pt x="34" y="19"/>
                </a:lnTo>
                <a:lnTo>
                  <a:pt x="35" y="17"/>
                </a:lnTo>
                <a:lnTo>
                  <a:pt x="35" y="13"/>
                </a:lnTo>
                <a:lnTo>
                  <a:pt x="34" y="10"/>
                </a:lnTo>
                <a:lnTo>
                  <a:pt x="32" y="6"/>
                </a:lnTo>
                <a:lnTo>
                  <a:pt x="31" y="4"/>
                </a:lnTo>
                <a:lnTo>
                  <a:pt x="29" y="1"/>
                </a:lnTo>
                <a:lnTo>
                  <a:pt x="27" y="1"/>
                </a:lnTo>
                <a:lnTo>
                  <a:pt x="24" y="0"/>
                </a:lnTo>
                <a:lnTo>
                  <a:pt x="22" y="0"/>
                </a:lnTo>
                <a:lnTo>
                  <a:pt x="20" y="0"/>
                </a:lnTo>
                <a:lnTo>
                  <a:pt x="17" y="0"/>
                </a:lnTo>
                <a:lnTo>
                  <a:pt x="17" y="0"/>
                </a:lnTo>
                <a:close/>
              </a:path>
            </a:pathLst>
          </a:custGeom>
          <a:solidFill>
            <a:srgbClr val="F7DEB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70" name="Freeform 70"/>
          <p:cNvSpPr>
            <a:spLocks/>
          </p:cNvSpPr>
          <p:nvPr/>
        </p:nvSpPr>
        <p:spPr bwMode="auto">
          <a:xfrm>
            <a:off x="4808538" y="1439863"/>
            <a:ext cx="46037" cy="68262"/>
          </a:xfrm>
          <a:custGeom>
            <a:avLst/>
            <a:gdLst/>
            <a:ahLst/>
            <a:cxnLst>
              <a:cxn ang="0">
                <a:pos x="26" y="4"/>
              </a:cxn>
              <a:cxn ang="0">
                <a:pos x="21" y="6"/>
              </a:cxn>
              <a:cxn ang="0">
                <a:pos x="15" y="7"/>
              </a:cxn>
              <a:cxn ang="0">
                <a:pos x="10" y="10"/>
              </a:cxn>
              <a:cxn ang="0">
                <a:pos x="5" y="12"/>
              </a:cxn>
              <a:cxn ang="0">
                <a:pos x="1" y="16"/>
              </a:cxn>
              <a:cxn ang="0">
                <a:pos x="0" y="21"/>
              </a:cxn>
              <a:cxn ang="0">
                <a:pos x="1" y="27"/>
              </a:cxn>
              <a:cxn ang="0">
                <a:pos x="3" y="31"/>
              </a:cxn>
              <a:cxn ang="0">
                <a:pos x="4" y="35"/>
              </a:cxn>
              <a:cxn ang="0">
                <a:pos x="6" y="40"/>
              </a:cxn>
              <a:cxn ang="0">
                <a:pos x="7" y="46"/>
              </a:cxn>
              <a:cxn ang="0">
                <a:pos x="10" y="52"/>
              </a:cxn>
              <a:cxn ang="0">
                <a:pos x="11" y="56"/>
              </a:cxn>
              <a:cxn ang="0">
                <a:pos x="12" y="62"/>
              </a:cxn>
              <a:cxn ang="0">
                <a:pos x="14" y="67"/>
              </a:cxn>
              <a:cxn ang="0">
                <a:pos x="15" y="72"/>
              </a:cxn>
              <a:cxn ang="0">
                <a:pos x="18" y="79"/>
              </a:cxn>
              <a:cxn ang="0">
                <a:pos x="22" y="84"/>
              </a:cxn>
              <a:cxn ang="0">
                <a:pos x="26" y="86"/>
              </a:cxn>
              <a:cxn ang="0">
                <a:pos x="31" y="83"/>
              </a:cxn>
              <a:cxn ang="0">
                <a:pos x="35" y="79"/>
              </a:cxn>
              <a:cxn ang="0">
                <a:pos x="39" y="74"/>
              </a:cxn>
              <a:cxn ang="0">
                <a:pos x="41" y="69"/>
              </a:cxn>
              <a:cxn ang="0">
                <a:pos x="43" y="65"/>
              </a:cxn>
              <a:cxn ang="0">
                <a:pos x="47" y="59"/>
              </a:cxn>
              <a:cxn ang="0">
                <a:pos x="49" y="53"/>
              </a:cxn>
              <a:cxn ang="0">
                <a:pos x="52" y="48"/>
              </a:cxn>
              <a:cxn ang="0">
                <a:pos x="54" y="42"/>
              </a:cxn>
              <a:cxn ang="0">
                <a:pos x="55" y="38"/>
              </a:cxn>
              <a:cxn ang="0">
                <a:pos x="56" y="32"/>
              </a:cxn>
              <a:cxn ang="0">
                <a:pos x="59" y="27"/>
              </a:cxn>
              <a:cxn ang="0">
                <a:pos x="59" y="23"/>
              </a:cxn>
              <a:cxn ang="0">
                <a:pos x="60" y="16"/>
              </a:cxn>
              <a:cxn ang="0">
                <a:pos x="60" y="10"/>
              </a:cxn>
              <a:cxn ang="0">
                <a:pos x="55" y="4"/>
              </a:cxn>
              <a:cxn ang="0">
                <a:pos x="48" y="0"/>
              </a:cxn>
              <a:cxn ang="0">
                <a:pos x="40" y="0"/>
              </a:cxn>
              <a:cxn ang="0">
                <a:pos x="32" y="2"/>
              </a:cxn>
              <a:cxn ang="0">
                <a:pos x="29" y="4"/>
              </a:cxn>
            </a:cxnLst>
            <a:rect l="0" t="0" r="r" b="b"/>
            <a:pathLst>
              <a:path w="60" h="86">
                <a:moveTo>
                  <a:pt x="29" y="4"/>
                </a:moveTo>
                <a:lnTo>
                  <a:pt x="26" y="4"/>
                </a:lnTo>
                <a:lnTo>
                  <a:pt x="24" y="5"/>
                </a:lnTo>
                <a:lnTo>
                  <a:pt x="21" y="6"/>
                </a:lnTo>
                <a:lnTo>
                  <a:pt x="18" y="6"/>
                </a:lnTo>
                <a:lnTo>
                  <a:pt x="15" y="7"/>
                </a:lnTo>
                <a:lnTo>
                  <a:pt x="12" y="9"/>
                </a:lnTo>
                <a:lnTo>
                  <a:pt x="10" y="10"/>
                </a:lnTo>
                <a:lnTo>
                  <a:pt x="7" y="11"/>
                </a:lnTo>
                <a:lnTo>
                  <a:pt x="5" y="12"/>
                </a:lnTo>
                <a:lnTo>
                  <a:pt x="4" y="14"/>
                </a:lnTo>
                <a:lnTo>
                  <a:pt x="1" y="16"/>
                </a:lnTo>
                <a:lnTo>
                  <a:pt x="1" y="19"/>
                </a:lnTo>
                <a:lnTo>
                  <a:pt x="0" y="21"/>
                </a:lnTo>
                <a:lnTo>
                  <a:pt x="1" y="25"/>
                </a:lnTo>
                <a:lnTo>
                  <a:pt x="1" y="27"/>
                </a:lnTo>
                <a:lnTo>
                  <a:pt x="1" y="28"/>
                </a:lnTo>
                <a:lnTo>
                  <a:pt x="3" y="31"/>
                </a:lnTo>
                <a:lnTo>
                  <a:pt x="4" y="33"/>
                </a:lnTo>
                <a:lnTo>
                  <a:pt x="4" y="35"/>
                </a:lnTo>
                <a:lnTo>
                  <a:pt x="5" y="38"/>
                </a:lnTo>
                <a:lnTo>
                  <a:pt x="6" y="40"/>
                </a:lnTo>
                <a:lnTo>
                  <a:pt x="7" y="44"/>
                </a:lnTo>
                <a:lnTo>
                  <a:pt x="7" y="46"/>
                </a:lnTo>
                <a:lnTo>
                  <a:pt x="8" y="48"/>
                </a:lnTo>
                <a:lnTo>
                  <a:pt x="10" y="52"/>
                </a:lnTo>
                <a:lnTo>
                  <a:pt x="11" y="54"/>
                </a:lnTo>
                <a:lnTo>
                  <a:pt x="11" y="56"/>
                </a:lnTo>
                <a:lnTo>
                  <a:pt x="12" y="60"/>
                </a:lnTo>
                <a:lnTo>
                  <a:pt x="12" y="62"/>
                </a:lnTo>
                <a:lnTo>
                  <a:pt x="13" y="65"/>
                </a:lnTo>
                <a:lnTo>
                  <a:pt x="14" y="67"/>
                </a:lnTo>
                <a:lnTo>
                  <a:pt x="15" y="69"/>
                </a:lnTo>
                <a:lnTo>
                  <a:pt x="15" y="72"/>
                </a:lnTo>
                <a:lnTo>
                  <a:pt x="17" y="74"/>
                </a:lnTo>
                <a:lnTo>
                  <a:pt x="18" y="79"/>
                </a:lnTo>
                <a:lnTo>
                  <a:pt x="20" y="82"/>
                </a:lnTo>
                <a:lnTo>
                  <a:pt x="22" y="84"/>
                </a:lnTo>
                <a:lnTo>
                  <a:pt x="24" y="86"/>
                </a:lnTo>
                <a:lnTo>
                  <a:pt x="26" y="86"/>
                </a:lnTo>
                <a:lnTo>
                  <a:pt x="28" y="86"/>
                </a:lnTo>
                <a:lnTo>
                  <a:pt x="31" y="83"/>
                </a:lnTo>
                <a:lnTo>
                  <a:pt x="34" y="81"/>
                </a:lnTo>
                <a:lnTo>
                  <a:pt x="35" y="79"/>
                </a:lnTo>
                <a:lnTo>
                  <a:pt x="36" y="76"/>
                </a:lnTo>
                <a:lnTo>
                  <a:pt x="39" y="74"/>
                </a:lnTo>
                <a:lnTo>
                  <a:pt x="40" y="72"/>
                </a:lnTo>
                <a:lnTo>
                  <a:pt x="41" y="69"/>
                </a:lnTo>
                <a:lnTo>
                  <a:pt x="42" y="67"/>
                </a:lnTo>
                <a:lnTo>
                  <a:pt x="43" y="65"/>
                </a:lnTo>
                <a:lnTo>
                  <a:pt x="46" y="61"/>
                </a:lnTo>
                <a:lnTo>
                  <a:pt x="47" y="59"/>
                </a:lnTo>
                <a:lnTo>
                  <a:pt x="48" y="56"/>
                </a:lnTo>
                <a:lnTo>
                  <a:pt x="49" y="53"/>
                </a:lnTo>
                <a:lnTo>
                  <a:pt x="50" y="51"/>
                </a:lnTo>
                <a:lnTo>
                  <a:pt x="52" y="48"/>
                </a:lnTo>
                <a:lnTo>
                  <a:pt x="53" y="46"/>
                </a:lnTo>
                <a:lnTo>
                  <a:pt x="54" y="42"/>
                </a:lnTo>
                <a:lnTo>
                  <a:pt x="55" y="40"/>
                </a:lnTo>
                <a:lnTo>
                  <a:pt x="55" y="38"/>
                </a:lnTo>
                <a:lnTo>
                  <a:pt x="56" y="34"/>
                </a:lnTo>
                <a:lnTo>
                  <a:pt x="56" y="32"/>
                </a:lnTo>
                <a:lnTo>
                  <a:pt x="57" y="30"/>
                </a:lnTo>
                <a:lnTo>
                  <a:pt x="59" y="27"/>
                </a:lnTo>
                <a:lnTo>
                  <a:pt x="59" y="25"/>
                </a:lnTo>
                <a:lnTo>
                  <a:pt x="59" y="23"/>
                </a:lnTo>
                <a:lnTo>
                  <a:pt x="60" y="20"/>
                </a:lnTo>
                <a:lnTo>
                  <a:pt x="60" y="16"/>
                </a:lnTo>
                <a:lnTo>
                  <a:pt x="60" y="12"/>
                </a:lnTo>
                <a:lnTo>
                  <a:pt x="60" y="10"/>
                </a:lnTo>
                <a:lnTo>
                  <a:pt x="59" y="7"/>
                </a:lnTo>
                <a:lnTo>
                  <a:pt x="55" y="4"/>
                </a:lnTo>
                <a:lnTo>
                  <a:pt x="52" y="3"/>
                </a:lnTo>
                <a:lnTo>
                  <a:pt x="48" y="0"/>
                </a:lnTo>
                <a:lnTo>
                  <a:pt x="43" y="0"/>
                </a:lnTo>
                <a:lnTo>
                  <a:pt x="40" y="0"/>
                </a:lnTo>
                <a:lnTo>
                  <a:pt x="35" y="0"/>
                </a:lnTo>
                <a:lnTo>
                  <a:pt x="32" y="2"/>
                </a:lnTo>
                <a:lnTo>
                  <a:pt x="29" y="4"/>
                </a:lnTo>
                <a:lnTo>
                  <a:pt x="29" y="4"/>
                </a:lnTo>
                <a:close/>
              </a:path>
            </a:pathLst>
          </a:custGeom>
          <a:solidFill>
            <a:srgbClr val="F7DEB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71" name="Freeform 71"/>
          <p:cNvSpPr>
            <a:spLocks/>
          </p:cNvSpPr>
          <p:nvPr/>
        </p:nvSpPr>
        <p:spPr bwMode="auto">
          <a:xfrm>
            <a:off x="4819650" y="1317625"/>
            <a:ext cx="19050" cy="41275"/>
          </a:xfrm>
          <a:custGeom>
            <a:avLst/>
            <a:gdLst/>
            <a:ahLst/>
            <a:cxnLst>
              <a:cxn ang="0">
                <a:pos x="17" y="0"/>
              </a:cxn>
              <a:cxn ang="0">
                <a:pos x="13" y="0"/>
              </a:cxn>
              <a:cxn ang="0">
                <a:pos x="10" y="1"/>
              </a:cxn>
              <a:cxn ang="0">
                <a:pos x="6" y="4"/>
              </a:cxn>
              <a:cxn ang="0">
                <a:pos x="4" y="6"/>
              </a:cxn>
              <a:cxn ang="0">
                <a:pos x="1" y="10"/>
              </a:cxn>
              <a:cxn ang="0">
                <a:pos x="0" y="13"/>
              </a:cxn>
              <a:cxn ang="0">
                <a:pos x="0" y="15"/>
              </a:cxn>
              <a:cxn ang="0">
                <a:pos x="0" y="17"/>
              </a:cxn>
              <a:cxn ang="0">
                <a:pos x="1" y="20"/>
              </a:cxn>
              <a:cxn ang="0">
                <a:pos x="3" y="22"/>
              </a:cxn>
              <a:cxn ang="0">
                <a:pos x="4" y="26"/>
              </a:cxn>
              <a:cxn ang="0">
                <a:pos x="5" y="29"/>
              </a:cxn>
              <a:cxn ang="0">
                <a:pos x="6" y="32"/>
              </a:cxn>
              <a:cxn ang="0">
                <a:pos x="7" y="35"/>
              </a:cxn>
              <a:cxn ang="0">
                <a:pos x="8" y="39"/>
              </a:cxn>
              <a:cxn ang="0">
                <a:pos x="10" y="42"/>
              </a:cxn>
              <a:cxn ang="0">
                <a:pos x="11" y="45"/>
              </a:cxn>
              <a:cxn ang="0">
                <a:pos x="12" y="48"/>
              </a:cxn>
              <a:cxn ang="0">
                <a:pos x="13" y="49"/>
              </a:cxn>
              <a:cxn ang="0">
                <a:pos x="14" y="52"/>
              </a:cxn>
              <a:cxn ang="0">
                <a:pos x="15" y="53"/>
              </a:cxn>
              <a:cxn ang="0">
                <a:pos x="17" y="54"/>
              </a:cxn>
              <a:cxn ang="0">
                <a:pos x="18" y="53"/>
              </a:cxn>
              <a:cxn ang="0">
                <a:pos x="19" y="53"/>
              </a:cxn>
              <a:cxn ang="0">
                <a:pos x="20" y="52"/>
              </a:cxn>
              <a:cxn ang="0">
                <a:pos x="21" y="49"/>
              </a:cxn>
              <a:cxn ang="0">
                <a:pos x="22" y="46"/>
              </a:cxn>
              <a:cxn ang="0">
                <a:pos x="24" y="42"/>
              </a:cxn>
              <a:cxn ang="0">
                <a:pos x="24" y="39"/>
              </a:cxn>
              <a:cxn ang="0">
                <a:pos x="25" y="35"/>
              </a:cxn>
              <a:cxn ang="0">
                <a:pos x="24" y="33"/>
              </a:cxn>
              <a:cxn ang="0">
                <a:pos x="24" y="31"/>
              </a:cxn>
              <a:cxn ang="0">
                <a:pos x="24" y="28"/>
              </a:cxn>
              <a:cxn ang="0">
                <a:pos x="24" y="26"/>
              </a:cxn>
              <a:cxn ang="0">
                <a:pos x="24" y="22"/>
              </a:cxn>
              <a:cxn ang="0">
                <a:pos x="24" y="19"/>
              </a:cxn>
              <a:cxn ang="0">
                <a:pos x="22" y="14"/>
              </a:cxn>
              <a:cxn ang="0">
                <a:pos x="22" y="11"/>
              </a:cxn>
              <a:cxn ang="0">
                <a:pos x="21" y="7"/>
              </a:cxn>
              <a:cxn ang="0">
                <a:pos x="20" y="5"/>
              </a:cxn>
              <a:cxn ang="0">
                <a:pos x="19" y="3"/>
              </a:cxn>
              <a:cxn ang="0">
                <a:pos x="18" y="1"/>
              </a:cxn>
              <a:cxn ang="0">
                <a:pos x="17" y="0"/>
              </a:cxn>
              <a:cxn ang="0">
                <a:pos x="17" y="0"/>
              </a:cxn>
              <a:cxn ang="0">
                <a:pos x="17" y="0"/>
              </a:cxn>
            </a:cxnLst>
            <a:rect l="0" t="0" r="r" b="b"/>
            <a:pathLst>
              <a:path w="25" h="54">
                <a:moveTo>
                  <a:pt x="17" y="0"/>
                </a:moveTo>
                <a:lnTo>
                  <a:pt x="13" y="0"/>
                </a:lnTo>
                <a:lnTo>
                  <a:pt x="10" y="1"/>
                </a:lnTo>
                <a:lnTo>
                  <a:pt x="6" y="4"/>
                </a:lnTo>
                <a:lnTo>
                  <a:pt x="4" y="6"/>
                </a:lnTo>
                <a:lnTo>
                  <a:pt x="1" y="10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1" y="20"/>
                </a:lnTo>
                <a:lnTo>
                  <a:pt x="3" y="22"/>
                </a:lnTo>
                <a:lnTo>
                  <a:pt x="4" y="26"/>
                </a:lnTo>
                <a:lnTo>
                  <a:pt x="5" y="29"/>
                </a:lnTo>
                <a:lnTo>
                  <a:pt x="6" y="32"/>
                </a:lnTo>
                <a:lnTo>
                  <a:pt x="7" y="35"/>
                </a:lnTo>
                <a:lnTo>
                  <a:pt x="8" y="39"/>
                </a:lnTo>
                <a:lnTo>
                  <a:pt x="10" y="42"/>
                </a:lnTo>
                <a:lnTo>
                  <a:pt x="11" y="45"/>
                </a:lnTo>
                <a:lnTo>
                  <a:pt x="12" y="48"/>
                </a:lnTo>
                <a:lnTo>
                  <a:pt x="13" y="49"/>
                </a:lnTo>
                <a:lnTo>
                  <a:pt x="14" y="52"/>
                </a:lnTo>
                <a:lnTo>
                  <a:pt x="15" y="53"/>
                </a:lnTo>
                <a:lnTo>
                  <a:pt x="17" y="54"/>
                </a:lnTo>
                <a:lnTo>
                  <a:pt x="18" y="53"/>
                </a:lnTo>
                <a:lnTo>
                  <a:pt x="19" y="53"/>
                </a:lnTo>
                <a:lnTo>
                  <a:pt x="20" y="52"/>
                </a:lnTo>
                <a:lnTo>
                  <a:pt x="21" y="49"/>
                </a:lnTo>
                <a:lnTo>
                  <a:pt x="22" y="46"/>
                </a:lnTo>
                <a:lnTo>
                  <a:pt x="24" y="42"/>
                </a:lnTo>
                <a:lnTo>
                  <a:pt x="24" y="39"/>
                </a:lnTo>
                <a:lnTo>
                  <a:pt x="25" y="35"/>
                </a:lnTo>
                <a:lnTo>
                  <a:pt x="24" y="33"/>
                </a:lnTo>
                <a:lnTo>
                  <a:pt x="24" y="31"/>
                </a:lnTo>
                <a:lnTo>
                  <a:pt x="24" y="28"/>
                </a:lnTo>
                <a:lnTo>
                  <a:pt x="24" y="26"/>
                </a:lnTo>
                <a:lnTo>
                  <a:pt x="24" y="22"/>
                </a:lnTo>
                <a:lnTo>
                  <a:pt x="24" y="19"/>
                </a:lnTo>
                <a:lnTo>
                  <a:pt x="22" y="14"/>
                </a:lnTo>
                <a:lnTo>
                  <a:pt x="22" y="11"/>
                </a:lnTo>
                <a:lnTo>
                  <a:pt x="21" y="7"/>
                </a:lnTo>
                <a:lnTo>
                  <a:pt x="20" y="5"/>
                </a:lnTo>
                <a:lnTo>
                  <a:pt x="19" y="3"/>
                </a:lnTo>
                <a:lnTo>
                  <a:pt x="18" y="1"/>
                </a:lnTo>
                <a:lnTo>
                  <a:pt x="17" y="0"/>
                </a:lnTo>
                <a:lnTo>
                  <a:pt x="17" y="0"/>
                </a:lnTo>
                <a:lnTo>
                  <a:pt x="17" y="0"/>
                </a:lnTo>
                <a:close/>
              </a:path>
            </a:pathLst>
          </a:custGeom>
          <a:solidFill>
            <a:srgbClr val="F7DEB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72" name="Freeform 72"/>
          <p:cNvSpPr>
            <a:spLocks/>
          </p:cNvSpPr>
          <p:nvPr/>
        </p:nvSpPr>
        <p:spPr bwMode="auto">
          <a:xfrm>
            <a:off x="4592638" y="1466850"/>
            <a:ext cx="60325" cy="23813"/>
          </a:xfrm>
          <a:custGeom>
            <a:avLst/>
            <a:gdLst/>
            <a:ahLst/>
            <a:cxnLst>
              <a:cxn ang="0">
                <a:pos x="26" y="1"/>
              </a:cxn>
              <a:cxn ang="0">
                <a:pos x="23" y="2"/>
              </a:cxn>
              <a:cxn ang="0">
                <a:pos x="19" y="4"/>
              </a:cxn>
              <a:cxn ang="0">
                <a:pos x="14" y="5"/>
              </a:cxn>
              <a:cxn ang="0">
                <a:pos x="12" y="7"/>
              </a:cxn>
              <a:cxn ang="0">
                <a:pos x="9" y="8"/>
              </a:cxn>
              <a:cxn ang="0">
                <a:pos x="6" y="11"/>
              </a:cxn>
              <a:cxn ang="0">
                <a:pos x="4" y="12"/>
              </a:cxn>
              <a:cxn ang="0">
                <a:pos x="3" y="14"/>
              </a:cxn>
              <a:cxn ang="0">
                <a:pos x="0" y="18"/>
              </a:cxn>
              <a:cxn ang="0">
                <a:pos x="0" y="21"/>
              </a:cxn>
              <a:cxn ang="0">
                <a:pos x="2" y="23"/>
              </a:cxn>
              <a:cxn ang="0">
                <a:pos x="3" y="25"/>
              </a:cxn>
              <a:cxn ang="0">
                <a:pos x="5" y="26"/>
              </a:cxn>
              <a:cxn ang="0">
                <a:pos x="9" y="27"/>
              </a:cxn>
              <a:cxn ang="0">
                <a:pos x="10" y="28"/>
              </a:cxn>
              <a:cxn ang="0">
                <a:pos x="12" y="28"/>
              </a:cxn>
              <a:cxn ang="0">
                <a:pos x="13" y="28"/>
              </a:cxn>
              <a:cxn ang="0">
                <a:pos x="17" y="29"/>
              </a:cxn>
              <a:cxn ang="0">
                <a:pos x="19" y="29"/>
              </a:cxn>
              <a:cxn ang="0">
                <a:pos x="21" y="30"/>
              </a:cxn>
              <a:cxn ang="0">
                <a:pos x="24" y="30"/>
              </a:cxn>
              <a:cxn ang="0">
                <a:pos x="27" y="30"/>
              </a:cxn>
              <a:cxn ang="0">
                <a:pos x="31" y="30"/>
              </a:cxn>
              <a:cxn ang="0">
                <a:pos x="33" y="32"/>
              </a:cxn>
              <a:cxn ang="0">
                <a:pos x="37" y="32"/>
              </a:cxn>
              <a:cxn ang="0">
                <a:pos x="40" y="32"/>
              </a:cxn>
              <a:cxn ang="0">
                <a:pos x="42" y="32"/>
              </a:cxn>
              <a:cxn ang="0">
                <a:pos x="46" y="32"/>
              </a:cxn>
              <a:cxn ang="0">
                <a:pos x="49" y="32"/>
              </a:cxn>
              <a:cxn ang="0">
                <a:pos x="53" y="32"/>
              </a:cxn>
              <a:cxn ang="0">
                <a:pos x="55" y="32"/>
              </a:cxn>
              <a:cxn ang="0">
                <a:pos x="58" y="30"/>
              </a:cxn>
              <a:cxn ang="0">
                <a:pos x="61" y="30"/>
              </a:cxn>
              <a:cxn ang="0">
                <a:pos x="63" y="30"/>
              </a:cxn>
              <a:cxn ang="0">
                <a:pos x="66" y="29"/>
              </a:cxn>
              <a:cxn ang="0">
                <a:pos x="68" y="29"/>
              </a:cxn>
              <a:cxn ang="0">
                <a:pos x="70" y="28"/>
              </a:cxn>
              <a:cxn ang="0">
                <a:pos x="73" y="28"/>
              </a:cxn>
              <a:cxn ang="0">
                <a:pos x="75" y="27"/>
              </a:cxn>
              <a:cxn ang="0">
                <a:pos x="77" y="26"/>
              </a:cxn>
              <a:cxn ang="0">
                <a:pos x="77" y="23"/>
              </a:cxn>
              <a:cxn ang="0">
                <a:pos x="77" y="21"/>
              </a:cxn>
              <a:cxn ang="0">
                <a:pos x="75" y="18"/>
              </a:cxn>
              <a:cxn ang="0">
                <a:pos x="73" y="15"/>
              </a:cxn>
              <a:cxn ang="0">
                <a:pos x="69" y="13"/>
              </a:cxn>
              <a:cxn ang="0">
                <a:pos x="67" y="11"/>
              </a:cxn>
              <a:cxn ang="0">
                <a:pos x="63" y="8"/>
              </a:cxn>
              <a:cxn ang="0">
                <a:pos x="61" y="7"/>
              </a:cxn>
              <a:cxn ang="0">
                <a:pos x="58" y="5"/>
              </a:cxn>
              <a:cxn ang="0">
                <a:pos x="54" y="4"/>
              </a:cxn>
              <a:cxn ang="0">
                <a:pos x="51" y="2"/>
              </a:cxn>
              <a:cxn ang="0">
                <a:pos x="47" y="1"/>
              </a:cxn>
              <a:cxn ang="0">
                <a:pos x="44" y="0"/>
              </a:cxn>
              <a:cxn ang="0">
                <a:pos x="40" y="0"/>
              </a:cxn>
              <a:cxn ang="0">
                <a:pos x="37" y="0"/>
              </a:cxn>
              <a:cxn ang="0">
                <a:pos x="33" y="0"/>
              </a:cxn>
              <a:cxn ang="0">
                <a:pos x="30" y="0"/>
              </a:cxn>
              <a:cxn ang="0">
                <a:pos x="26" y="1"/>
              </a:cxn>
              <a:cxn ang="0">
                <a:pos x="26" y="1"/>
              </a:cxn>
            </a:cxnLst>
            <a:rect l="0" t="0" r="r" b="b"/>
            <a:pathLst>
              <a:path w="77" h="32">
                <a:moveTo>
                  <a:pt x="26" y="1"/>
                </a:moveTo>
                <a:lnTo>
                  <a:pt x="23" y="2"/>
                </a:lnTo>
                <a:lnTo>
                  <a:pt x="19" y="4"/>
                </a:lnTo>
                <a:lnTo>
                  <a:pt x="14" y="5"/>
                </a:lnTo>
                <a:lnTo>
                  <a:pt x="12" y="7"/>
                </a:lnTo>
                <a:lnTo>
                  <a:pt x="9" y="8"/>
                </a:lnTo>
                <a:lnTo>
                  <a:pt x="6" y="11"/>
                </a:lnTo>
                <a:lnTo>
                  <a:pt x="4" y="12"/>
                </a:lnTo>
                <a:lnTo>
                  <a:pt x="3" y="14"/>
                </a:lnTo>
                <a:lnTo>
                  <a:pt x="0" y="18"/>
                </a:lnTo>
                <a:lnTo>
                  <a:pt x="0" y="21"/>
                </a:lnTo>
                <a:lnTo>
                  <a:pt x="2" y="23"/>
                </a:lnTo>
                <a:lnTo>
                  <a:pt x="3" y="25"/>
                </a:lnTo>
                <a:lnTo>
                  <a:pt x="5" y="26"/>
                </a:lnTo>
                <a:lnTo>
                  <a:pt x="9" y="27"/>
                </a:lnTo>
                <a:lnTo>
                  <a:pt x="10" y="28"/>
                </a:lnTo>
                <a:lnTo>
                  <a:pt x="12" y="28"/>
                </a:lnTo>
                <a:lnTo>
                  <a:pt x="13" y="28"/>
                </a:lnTo>
                <a:lnTo>
                  <a:pt x="17" y="29"/>
                </a:lnTo>
                <a:lnTo>
                  <a:pt x="19" y="29"/>
                </a:lnTo>
                <a:lnTo>
                  <a:pt x="21" y="30"/>
                </a:lnTo>
                <a:lnTo>
                  <a:pt x="24" y="30"/>
                </a:lnTo>
                <a:lnTo>
                  <a:pt x="27" y="30"/>
                </a:lnTo>
                <a:lnTo>
                  <a:pt x="31" y="30"/>
                </a:lnTo>
                <a:lnTo>
                  <a:pt x="33" y="32"/>
                </a:lnTo>
                <a:lnTo>
                  <a:pt x="37" y="32"/>
                </a:lnTo>
                <a:lnTo>
                  <a:pt x="40" y="32"/>
                </a:lnTo>
                <a:lnTo>
                  <a:pt x="42" y="32"/>
                </a:lnTo>
                <a:lnTo>
                  <a:pt x="46" y="32"/>
                </a:lnTo>
                <a:lnTo>
                  <a:pt x="49" y="32"/>
                </a:lnTo>
                <a:lnTo>
                  <a:pt x="53" y="32"/>
                </a:lnTo>
                <a:lnTo>
                  <a:pt x="55" y="32"/>
                </a:lnTo>
                <a:lnTo>
                  <a:pt x="58" y="30"/>
                </a:lnTo>
                <a:lnTo>
                  <a:pt x="61" y="30"/>
                </a:lnTo>
                <a:lnTo>
                  <a:pt x="63" y="30"/>
                </a:lnTo>
                <a:lnTo>
                  <a:pt x="66" y="29"/>
                </a:lnTo>
                <a:lnTo>
                  <a:pt x="68" y="29"/>
                </a:lnTo>
                <a:lnTo>
                  <a:pt x="70" y="28"/>
                </a:lnTo>
                <a:lnTo>
                  <a:pt x="73" y="28"/>
                </a:lnTo>
                <a:lnTo>
                  <a:pt x="75" y="27"/>
                </a:lnTo>
                <a:lnTo>
                  <a:pt x="77" y="26"/>
                </a:lnTo>
                <a:lnTo>
                  <a:pt x="77" y="23"/>
                </a:lnTo>
                <a:lnTo>
                  <a:pt x="77" y="21"/>
                </a:lnTo>
                <a:lnTo>
                  <a:pt x="75" y="18"/>
                </a:lnTo>
                <a:lnTo>
                  <a:pt x="73" y="15"/>
                </a:lnTo>
                <a:lnTo>
                  <a:pt x="69" y="13"/>
                </a:lnTo>
                <a:lnTo>
                  <a:pt x="67" y="11"/>
                </a:lnTo>
                <a:lnTo>
                  <a:pt x="63" y="8"/>
                </a:lnTo>
                <a:lnTo>
                  <a:pt x="61" y="7"/>
                </a:lnTo>
                <a:lnTo>
                  <a:pt x="58" y="5"/>
                </a:lnTo>
                <a:lnTo>
                  <a:pt x="54" y="4"/>
                </a:lnTo>
                <a:lnTo>
                  <a:pt x="51" y="2"/>
                </a:lnTo>
                <a:lnTo>
                  <a:pt x="47" y="1"/>
                </a:lnTo>
                <a:lnTo>
                  <a:pt x="44" y="0"/>
                </a:lnTo>
                <a:lnTo>
                  <a:pt x="40" y="0"/>
                </a:lnTo>
                <a:lnTo>
                  <a:pt x="37" y="0"/>
                </a:lnTo>
                <a:lnTo>
                  <a:pt x="33" y="0"/>
                </a:lnTo>
                <a:lnTo>
                  <a:pt x="30" y="0"/>
                </a:lnTo>
                <a:lnTo>
                  <a:pt x="26" y="1"/>
                </a:lnTo>
                <a:lnTo>
                  <a:pt x="26" y="1"/>
                </a:lnTo>
                <a:close/>
              </a:path>
            </a:pathLst>
          </a:custGeom>
          <a:solidFill>
            <a:srgbClr val="F7DEB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73" name="Freeform 73"/>
          <p:cNvSpPr>
            <a:spLocks/>
          </p:cNvSpPr>
          <p:nvPr/>
        </p:nvSpPr>
        <p:spPr bwMode="auto">
          <a:xfrm>
            <a:off x="4675188" y="1644650"/>
            <a:ext cx="52387" cy="26988"/>
          </a:xfrm>
          <a:custGeom>
            <a:avLst/>
            <a:gdLst/>
            <a:ahLst/>
            <a:cxnLst>
              <a:cxn ang="0">
                <a:pos x="33" y="1"/>
              </a:cxn>
              <a:cxn ang="0">
                <a:pos x="31" y="1"/>
              </a:cxn>
              <a:cxn ang="0">
                <a:pos x="27" y="2"/>
              </a:cxn>
              <a:cxn ang="0">
                <a:pos x="25" y="2"/>
              </a:cxn>
              <a:cxn ang="0">
                <a:pos x="24" y="4"/>
              </a:cxn>
              <a:cxn ang="0">
                <a:pos x="21" y="5"/>
              </a:cxn>
              <a:cxn ang="0">
                <a:pos x="19" y="6"/>
              </a:cxn>
              <a:cxn ang="0">
                <a:pos x="17" y="7"/>
              </a:cxn>
              <a:cxn ang="0">
                <a:pos x="16" y="8"/>
              </a:cxn>
              <a:cxn ang="0">
                <a:pos x="12" y="11"/>
              </a:cxn>
              <a:cxn ang="0">
                <a:pos x="9" y="12"/>
              </a:cxn>
              <a:cxn ang="0">
                <a:pos x="6" y="14"/>
              </a:cxn>
              <a:cxn ang="0">
                <a:pos x="4" y="18"/>
              </a:cxn>
              <a:cxn ang="0">
                <a:pos x="3" y="19"/>
              </a:cxn>
              <a:cxn ang="0">
                <a:pos x="2" y="21"/>
              </a:cxn>
              <a:cxn ang="0">
                <a:pos x="0" y="23"/>
              </a:cxn>
              <a:cxn ang="0">
                <a:pos x="0" y="26"/>
              </a:cxn>
              <a:cxn ang="0">
                <a:pos x="2" y="28"/>
              </a:cxn>
              <a:cxn ang="0">
                <a:pos x="3" y="30"/>
              </a:cxn>
              <a:cxn ang="0">
                <a:pos x="5" y="32"/>
              </a:cxn>
              <a:cxn ang="0">
                <a:pos x="7" y="33"/>
              </a:cxn>
              <a:cxn ang="0">
                <a:pos x="11" y="34"/>
              </a:cxn>
              <a:cxn ang="0">
                <a:pos x="14" y="34"/>
              </a:cxn>
              <a:cxn ang="0">
                <a:pos x="17" y="34"/>
              </a:cxn>
              <a:cxn ang="0">
                <a:pos x="18" y="34"/>
              </a:cxn>
              <a:cxn ang="0">
                <a:pos x="21" y="34"/>
              </a:cxn>
              <a:cxn ang="0">
                <a:pos x="24" y="35"/>
              </a:cxn>
              <a:cxn ang="0">
                <a:pos x="26" y="34"/>
              </a:cxn>
              <a:cxn ang="0">
                <a:pos x="28" y="34"/>
              </a:cxn>
              <a:cxn ang="0">
                <a:pos x="31" y="34"/>
              </a:cxn>
              <a:cxn ang="0">
                <a:pos x="33" y="34"/>
              </a:cxn>
              <a:cxn ang="0">
                <a:pos x="35" y="33"/>
              </a:cxn>
              <a:cxn ang="0">
                <a:pos x="39" y="33"/>
              </a:cxn>
              <a:cxn ang="0">
                <a:pos x="41" y="33"/>
              </a:cxn>
              <a:cxn ang="0">
                <a:pos x="44" y="32"/>
              </a:cxn>
              <a:cxn ang="0">
                <a:pos x="46" y="32"/>
              </a:cxn>
              <a:cxn ang="0">
                <a:pos x="48" y="30"/>
              </a:cxn>
              <a:cxn ang="0">
                <a:pos x="51" y="29"/>
              </a:cxn>
              <a:cxn ang="0">
                <a:pos x="53" y="29"/>
              </a:cxn>
              <a:cxn ang="0">
                <a:pos x="56" y="27"/>
              </a:cxn>
              <a:cxn ang="0">
                <a:pos x="60" y="26"/>
              </a:cxn>
              <a:cxn ang="0">
                <a:pos x="62" y="23"/>
              </a:cxn>
              <a:cxn ang="0">
                <a:pos x="65" y="21"/>
              </a:cxn>
              <a:cxn ang="0">
                <a:pos x="66" y="19"/>
              </a:cxn>
              <a:cxn ang="0">
                <a:pos x="66" y="18"/>
              </a:cxn>
              <a:cxn ang="0">
                <a:pos x="63" y="14"/>
              </a:cxn>
              <a:cxn ang="0">
                <a:pos x="62" y="12"/>
              </a:cxn>
              <a:cxn ang="0">
                <a:pos x="61" y="11"/>
              </a:cxn>
              <a:cxn ang="0">
                <a:pos x="60" y="8"/>
              </a:cxn>
              <a:cxn ang="0">
                <a:pos x="56" y="5"/>
              </a:cxn>
              <a:cxn ang="0">
                <a:pos x="53" y="2"/>
              </a:cxn>
              <a:cxn ang="0">
                <a:pos x="51" y="1"/>
              </a:cxn>
              <a:cxn ang="0">
                <a:pos x="48" y="1"/>
              </a:cxn>
              <a:cxn ang="0">
                <a:pos x="46" y="0"/>
              </a:cxn>
              <a:cxn ang="0">
                <a:pos x="44" y="0"/>
              </a:cxn>
              <a:cxn ang="0">
                <a:pos x="40" y="0"/>
              </a:cxn>
              <a:cxn ang="0">
                <a:pos x="38" y="0"/>
              </a:cxn>
              <a:cxn ang="0">
                <a:pos x="35" y="0"/>
              </a:cxn>
              <a:cxn ang="0">
                <a:pos x="33" y="1"/>
              </a:cxn>
              <a:cxn ang="0">
                <a:pos x="33" y="1"/>
              </a:cxn>
            </a:cxnLst>
            <a:rect l="0" t="0" r="r" b="b"/>
            <a:pathLst>
              <a:path w="66" h="35">
                <a:moveTo>
                  <a:pt x="33" y="1"/>
                </a:moveTo>
                <a:lnTo>
                  <a:pt x="31" y="1"/>
                </a:lnTo>
                <a:lnTo>
                  <a:pt x="27" y="2"/>
                </a:lnTo>
                <a:lnTo>
                  <a:pt x="25" y="2"/>
                </a:lnTo>
                <a:lnTo>
                  <a:pt x="24" y="4"/>
                </a:lnTo>
                <a:lnTo>
                  <a:pt x="21" y="5"/>
                </a:lnTo>
                <a:lnTo>
                  <a:pt x="19" y="6"/>
                </a:lnTo>
                <a:lnTo>
                  <a:pt x="17" y="7"/>
                </a:lnTo>
                <a:lnTo>
                  <a:pt x="16" y="8"/>
                </a:lnTo>
                <a:lnTo>
                  <a:pt x="12" y="11"/>
                </a:lnTo>
                <a:lnTo>
                  <a:pt x="9" y="12"/>
                </a:lnTo>
                <a:lnTo>
                  <a:pt x="6" y="14"/>
                </a:lnTo>
                <a:lnTo>
                  <a:pt x="4" y="18"/>
                </a:lnTo>
                <a:lnTo>
                  <a:pt x="3" y="19"/>
                </a:lnTo>
                <a:lnTo>
                  <a:pt x="2" y="21"/>
                </a:lnTo>
                <a:lnTo>
                  <a:pt x="0" y="23"/>
                </a:lnTo>
                <a:lnTo>
                  <a:pt x="0" y="26"/>
                </a:lnTo>
                <a:lnTo>
                  <a:pt x="2" y="28"/>
                </a:lnTo>
                <a:lnTo>
                  <a:pt x="3" y="30"/>
                </a:lnTo>
                <a:lnTo>
                  <a:pt x="5" y="32"/>
                </a:lnTo>
                <a:lnTo>
                  <a:pt x="7" y="33"/>
                </a:lnTo>
                <a:lnTo>
                  <a:pt x="11" y="34"/>
                </a:lnTo>
                <a:lnTo>
                  <a:pt x="14" y="34"/>
                </a:lnTo>
                <a:lnTo>
                  <a:pt x="17" y="34"/>
                </a:lnTo>
                <a:lnTo>
                  <a:pt x="18" y="34"/>
                </a:lnTo>
                <a:lnTo>
                  <a:pt x="21" y="34"/>
                </a:lnTo>
                <a:lnTo>
                  <a:pt x="24" y="35"/>
                </a:lnTo>
                <a:lnTo>
                  <a:pt x="26" y="34"/>
                </a:lnTo>
                <a:lnTo>
                  <a:pt x="28" y="34"/>
                </a:lnTo>
                <a:lnTo>
                  <a:pt x="31" y="34"/>
                </a:lnTo>
                <a:lnTo>
                  <a:pt x="33" y="34"/>
                </a:lnTo>
                <a:lnTo>
                  <a:pt x="35" y="33"/>
                </a:lnTo>
                <a:lnTo>
                  <a:pt x="39" y="33"/>
                </a:lnTo>
                <a:lnTo>
                  <a:pt x="41" y="33"/>
                </a:lnTo>
                <a:lnTo>
                  <a:pt x="44" y="32"/>
                </a:lnTo>
                <a:lnTo>
                  <a:pt x="46" y="32"/>
                </a:lnTo>
                <a:lnTo>
                  <a:pt x="48" y="30"/>
                </a:lnTo>
                <a:lnTo>
                  <a:pt x="51" y="29"/>
                </a:lnTo>
                <a:lnTo>
                  <a:pt x="53" y="29"/>
                </a:lnTo>
                <a:lnTo>
                  <a:pt x="56" y="27"/>
                </a:lnTo>
                <a:lnTo>
                  <a:pt x="60" y="26"/>
                </a:lnTo>
                <a:lnTo>
                  <a:pt x="62" y="23"/>
                </a:lnTo>
                <a:lnTo>
                  <a:pt x="65" y="21"/>
                </a:lnTo>
                <a:lnTo>
                  <a:pt x="66" y="19"/>
                </a:lnTo>
                <a:lnTo>
                  <a:pt x="66" y="18"/>
                </a:lnTo>
                <a:lnTo>
                  <a:pt x="63" y="14"/>
                </a:lnTo>
                <a:lnTo>
                  <a:pt x="62" y="12"/>
                </a:lnTo>
                <a:lnTo>
                  <a:pt x="61" y="11"/>
                </a:lnTo>
                <a:lnTo>
                  <a:pt x="60" y="8"/>
                </a:lnTo>
                <a:lnTo>
                  <a:pt x="56" y="5"/>
                </a:lnTo>
                <a:lnTo>
                  <a:pt x="53" y="2"/>
                </a:lnTo>
                <a:lnTo>
                  <a:pt x="51" y="1"/>
                </a:lnTo>
                <a:lnTo>
                  <a:pt x="48" y="1"/>
                </a:lnTo>
                <a:lnTo>
                  <a:pt x="46" y="0"/>
                </a:lnTo>
                <a:lnTo>
                  <a:pt x="44" y="0"/>
                </a:lnTo>
                <a:lnTo>
                  <a:pt x="40" y="0"/>
                </a:lnTo>
                <a:lnTo>
                  <a:pt x="38" y="0"/>
                </a:lnTo>
                <a:lnTo>
                  <a:pt x="35" y="0"/>
                </a:lnTo>
                <a:lnTo>
                  <a:pt x="33" y="1"/>
                </a:lnTo>
                <a:lnTo>
                  <a:pt x="33" y="1"/>
                </a:lnTo>
                <a:close/>
              </a:path>
            </a:pathLst>
          </a:custGeom>
          <a:solidFill>
            <a:srgbClr val="F7DEB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74" name="Freeform 74"/>
          <p:cNvSpPr>
            <a:spLocks/>
          </p:cNvSpPr>
          <p:nvPr/>
        </p:nvSpPr>
        <p:spPr bwMode="auto">
          <a:xfrm>
            <a:off x="4537075" y="1982788"/>
            <a:ext cx="22225" cy="42862"/>
          </a:xfrm>
          <a:custGeom>
            <a:avLst/>
            <a:gdLst/>
            <a:ahLst/>
            <a:cxnLst>
              <a:cxn ang="0">
                <a:pos x="14" y="2"/>
              </a:cxn>
              <a:cxn ang="0">
                <a:pos x="12" y="2"/>
              </a:cxn>
              <a:cxn ang="0">
                <a:pos x="10" y="1"/>
              </a:cxn>
              <a:cxn ang="0">
                <a:pos x="7" y="1"/>
              </a:cxn>
              <a:cxn ang="0">
                <a:pos x="5" y="0"/>
              </a:cxn>
              <a:cxn ang="0">
                <a:pos x="3" y="0"/>
              </a:cxn>
              <a:cxn ang="0">
                <a:pos x="0" y="0"/>
              </a:cxn>
              <a:cxn ang="0">
                <a:pos x="0" y="1"/>
              </a:cxn>
              <a:cxn ang="0">
                <a:pos x="2" y="2"/>
              </a:cxn>
              <a:cxn ang="0">
                <a:pos x="2" y="5"/>
              </a:cxn>
              <a:cxn ang="0">
                <a:pos x="3" y="7"/>
              </a:cxn>
              <a:cxn ang="0">
                <a:pos x="4" y="9"/>
              </a:cxn>
              <a:cxn ang="0">
                <a:pos x="5" y="12"/>
              </a:cxn>
              <a:cxn ang="0">
                <a:pos x="7" y="15"/>
              </a:cxn>
              <a:cxn ang="0">
                <a:pos x="10" y="19"/>
              </a:cxn>
              <a:cxn ang="0">
                <a:pos x="9" y="22"/>
              </a:cxn>
              <a:cxn ang="0">
                <a:pos x="6" y="26"/>
              </a:cxn>
              <a:cxn ang="0">
                <a:pos x="5" y="29"/>
              </a:cxn>
              <a:cxn ang="0">
                <a:pos x="5" y="33"/>
              </a:cxn>
              <a:cxn ang="0">
                <a:pos x="7" y="35"/>
              </a:cxn>
              <a:cxn ang="0">
                <a:pos x="9" y="39"/>
              </a:cxn>
              <a:cxn ang="0">
                <a:pos x="10" y="41"/>
              </a:cxn>
              <a:cxn ang="0">
                <a:pos x="11" y="42"/>
              </a:cxn>
              <a:cxn ang="0">
                <a:pos x="13" y="46"/>
              </a:cxn>
              <a:cxn ang="0">
                <a:pos x="17" y="49"/>
              </a:cxn>
              <a:cxn ang="0">
                <a:pos x="19" y="50"/>
              </a:cxn>
              <a:cxn ang="0">
                <a:pos x="20" y="51"/>
              </a:cxn>
              <a:cxn ang="0">
                <a:pos x="21" y="53"/>
              </a:cxn>
              <a:cxn ang="0">
                <a:pos x="23" y="54"/>
              </a:cxn>
              <a:cxn ang="0">
                <a:pos x="23" y="53"/>
              </a:cxn>
              <a:cxn ang="0">
                <a:pos x="24" y="50"/>
              </a:cxn>
              <a:cxn ang="0">
                <a:pos x="24" y="47"/>
              </a:cxn>
              <a:cxn ang="0">
                <a:pos x="25" y="43"/>
              </a:cxn>
              <a:cxn ang="0">
                <a:pos x="25" y="41"/>
              </a:cxn>
              <a:cxn ang="0">
                <a:pos x="26" y="39"/>
              </a:cxn>
              <a:cxn ang="0">
                <a:pos x="26" y="36"/>
              </a:cxn>
              <a:cxn ang="0">
                <a:pos x="27" y="35"/>
              </a:cxn>
              <a:cxn ang="0">
                <a:pos x="27" y="32"/>
              </a:cxn>
              <a:cxn ang="0">
                <a:pos x="28" y="28"/>
              </a:cxn>
              <a:cxn ang="0">
                <a:pos x="28" y="27"/>
              </a:cxn>
              <a:cxn ang="0">
                <a:pos x="28" y="26"/>
              </a:cxn>
              <a:cxn ang="0">
                <a:pos x="27" y="23"/>
              </a:cxn>
              <a:cxn ang="0">
                <a:pos x="27" y="21"/>
              </a:cxn>
              <a:cxn ang="0">
                <a:pos x="25" y="18"/>
              </a:cxn>
              <a:cxn ang="0">
                <a:pos x="24" y="13"/>
              </a:cxn>
              <a:cxn ang="0">
                <a:pos x="21" y="11"/>
              </a:cxn>
              <a:cxn ang="0">
                <a:pos x="20" y="8"/>
              </a:cxn>
              <a:cxn ang="0">
                <a:pos x="20" y="7"/>
              </a:cxn>
              <a:cxn ang="0">
                <a:pos x="19" y="6"/>
              </a:cxn>
              <a:cxn ang="0">
                <a:pos x="16" y="4"/>
              </a:cxn>
              <a:cxn ang="0">
                <a:pos x="14" y="2"/>
              </a:cxn>
              <a:cxn ang="0">
                <a:pos x="14" y="2"/>
              </a:cxn>
            </a:cxnLst>
            <a:rect l="0" t="0" r="r" b="b"/>
            <a:pathLst>
              <a:path w="28" h="54">
                <a:moveTo>
                  <a:pt x="14" y="2"/>
                </a:moveTo>
                <a:lnTo>
                  <a:pt x="12" y="2"/>
                </a:lnTo>
                <a:lnTo>
                  <a:pt x="10" y="1"/>
                </a:lnTo>
                <a:lnTo>
                  <a:pt x="7" y="1"/>
                </a:lnTo>
                <a:lnTo>
                  <a:pt x="5" y="0"/>
                </a:lnTo>
                <a:lnTo>
                  <a:pt x="3" y="0"/>
                </a:lnTo>
                <a:lnTo>
                  <a:pt x="0" y="0"/>
                </a:lnTo>
                <a:lnTo>
                  <a:pt x="0" y="1"/>
                </a:lnTo>
                <a:lnTo>
                  <a:pt x="2" y="2"/>
                </a:lnTo>
                <a:lnTo>
                  <a:pt x="2" y="5"/>
                </a:lnTo>
                <a:lnTo>
                  <a:pt x="3" y="7"/>
                </a:lnTo>
                <a:lnTo>
                  <a:pt x="4" y="9"/>
                </a:lnTo>
                <a:lnTo>
                  <a:pt x="5" y="12"/>
                </a:lnTo>
                <a:lnTo>
                  <a:pt x="7" y="15"/>
                </a:lnTo>
                <a:lnTo>
                  <a:pt x="10" y="19"/>
                </a:lnTo>
                <a:lnTo>
                  <a:pt x="9" y="22"/>
                </a:lnTo>
                <a:lnTo>
                  <a:pt x="6" y="26"/>
                </a:lnTo>
                <a:lnTo>
                  <a:pt x="5" y="29"/>
                </a:lnTo>
                <a:lnTo>
                  <a:pt x="5" y="33"/>
                </a:lnTo>
                <a:lnTo>
                  <a:pt x="7" y="35"/>
                </a:lnTo>
                <a:lnTo>
                  <a:pt x="9" y="39"/>
                </a:lnTo>
                <a:lnTo>
                  <a:pt x="10" y="41"/>
                </a:lnTo>
                <a:lnTo>
                  <a:pt x="11" y="42"/>
                </a:lnTo>
                <a:lnTo>
                  <a:pt x="13" y="46"/>
                </a:lnTo>
                <a:lnTo>
                  <a:pt x="17" y="49"/>
                </a:lnTo>
                <a:lnTo>
                  <a:pt x="19" y="50"/>
                </a:lnTo>
                <a:lnTo>
                  <a:pt x="20" y="51"/>
                </a:lnTo>
                <a:lnTo>
                  <a:pt x="21" y="53"/>
                </a:lnTo>
                <a:lnTo>
                  <a:pt x="23" y="54"/>
                </a:lnTo>
                <a:lnTo>
                  <a:pt x="23" y="53"/>
                </a:lnTo>
                <a:lnTo>
                  <a:pt x="24" y="50"/>
                </a:lnTo>
                <a:lnTo>
                  <a:pt x="24" y="47"/>
                </a:lnTo>
                <a:lnTo>
                  <a:pt x="25" y="43"/>
                </a:lnTo>
                <a:lnTo>
                  <a:pt x="25" y="41"/>
                </a:lnTo>
                <a:lnTo>
                  <a:pt x="26" y="39"/>
                </a:lnTo>
                <a:lnTo>
                  <a:pt x="26" y="36"/>
                </a:lnTo>
                <a:lnTo>
                  <a:pt x="27" y="35"/>
                </a:lnTo>
                <a:lnTo>
                  <a:pt x="27" y="32"/>
                </a:lnTo>
                <a:lnTo>
                  <a:pt x="28" y="28"/>
                </a:lnTo>
                <a:lnTo>
                  <a:pt x="28" y="27"/>
                </a:lnTo>
                <a:lnTo>
                  <a:pt x="28" y="26"/>
                </a:lnTo>
                <a:lnTo>
                  <a:pt x="27" y="23"/>
                </a:lnTo>
                <a:lnTo>
                  <a:pt x="27" y="21"/>
                </a:lnTo>
                <a:lnTo>
                  <a:pt x="25" y="18"/>
                </a:lnTo>
                <a:lnTo>
                  <a:pt x="24" y="13"/>
                </a:lnTo>
                <a:lnTo>
                  <a:pt x="21" y="11"/>
                </a:lnTo>
                <a:lnTo>
                  <a:pt x="20" y="8"/>
                </a:lnTo>
                <a:lnTo>
                  <a:pt x="20" y="7"/>
                </a:lnTo>
                <a:lnTo>
                  <a:pt x="19" y="6"/>
                </a:lnTo>
                <a:lnTo>
                  <a:pt x="16" y="4"/>
                </a:lnTo>
                <a:lnTo>
                  <a:pt x="14" y="2"/>
                </a:lnTo>
                <a:lnTo>
                  <a:pt x="14" y="2"/>
                </a:lnTo>
                <a:close/>
              </a:path>
            </a:pathLst>
          </a:custGeom>
          <a:solidFill>
            <a:srgbClr val="F7DEB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75" name="Freeform 75"/>
          <p:cNvSpPr>
            <a:spLocks/>
          </p:cNvSpPr>
          <p:nvPr/>
        </p:nvSpPr>
        <p:spPr bwMode="auto">
          <a:xfrm>
            <a:off x="4376738" y="2057400"/>
            <a:ext cx="15875" cy="20638"/>
          </a:xfrm>
          <a:custGeom>
            <a:avLst/>
            <a:gdLst/>
            <a:ahLst/>
            <a:cxnLst>
              <a:cxn ang="0">
                <a:pos x="7" y="2"/>
              </a:cxn>
              <a:cxn ang="0">
                <a:pos x="3" y="2"/>
              </a:cxn>
              <a:cxn ang="0">
                <a:pos x="1" y="4"/>
              </a:cxn>
              <a:cxn ang="0">
                <a:pos x="0" y="4"/>
              </a:cxn>
              <a:cxn ang="0">
                <a:pos x="1" y="6"/>
              </a:cxn>
              <a:cxn ang="0">
                <a:pos x="1" y="9"/>
              </a:cxn>
              <a:cxn ang="0">
                <a:pos x="3" y="11"/>
              </a:cxn>
              <a:cxn ang="0">
                <a:pos x="4" y="13"/>
              </a:cxn>
              <a:cxn ang="0">
                <a:pos x="8" y="17"/>
              </a:cxn>
              <a:cxn ang="0">
                <a:pos x="10" y="20"/>
              </a:cxn>
              <a:cxn ang="0">
                <a:pos x="14" y="24"/>
              </a:cxn>
              <a:cxn ang="0">
                <a:pos x="16" y="26"/>
              </a:cxn>
              <a:cxn ang="0">
                <a:pos x="18" y="27"/>
              </a:cxn>
              <a:cxn ang="0">
                <a:pos x="19" y="27"/>
              </a:cxn>
              <a:cxn ang="0">
                <a:pos x="21" y="26"/>
              </a:cxn>
              <a:cxn ang="0">
                <a:pos x="21" y="24"/>
              </a:cxn>
              <a:cxn ang="0">
                <a:pos x="19" y="23"/>
              </a:cxn>
              <a:cxn ang="0">
                <a:pos x="19" y="20"/>
              </a:cxn>
              <a:cxn ang="0">
                <a:pos x="19" y="18"/>
              </a:cxn>
              <a:cxn ang="0">
                <a:pos x="18" y="16"/>
              </a:cxn>
              <a:cxn ang="0">
                <a:pos x="17" y="13"/>
              </a:cxn>
              <a:cxn ang="0">
                <a:pos x="17" y="11"/>
              </a:cxn>
              <a:cxn ang="0">
                <a:pos x="16" y="10"/>
              </a:cxn>
              <a:cxn ang="0">
                <a:pos x="14" y="5"/>
              </a:cxn>
              <a:cxn ang="0">
                <a:pos x="11" y="3"/>
              </a:cxn>
              <a:cxn ang="0">
                <a:pos x="9" y="0"/>
              </a:cxn>
              <a:cxn ang="0">
                <a:pos x="7" y="2"/>
              </a:cxn>
              <a:cxn ang="0">
                <a:pos x="7" y="2"/>
              </a:cxn>
            </a:cxnLst>
            <a:rect l="0" t="0" r="r" b="b"/>
            <a:pathLst>
              <a:path w="21" h="27">
                <a:moveTo>
                  <a:pt x="7" y="2"/>
                </a:moveTo>
                <a:lnTo>
                  <a:pt x="3" y="2"/>
                </a:lnTo>
                <a:lnTo>
                  <a:pt x="1" y="4"/>
                </a:lnTo>
                <a:lnTo>
                  <a:pt x="0" y="4"/>
                </a:lnTo>
                <a:lnTo>
                  <a:pt x="1" y="6"/>
                </a:lnTo>
                <a:lnTo>
                  <a:pt x="1" y="9"/>
                </a:lnTo>
                <a:lnTo>
                  <a:pt x="3" y="11"/>
                </a:lnTo>
                <a:lnTo>
                  <a:pt x="4" y="13"/>
                </a:lnTo>
                <a:lnTo>
                  <a:pt x="8" y="17"/>
                </a:lnTo>
                <a:lnTo>
                  <a:pt x="10" y="20"/>
                </a:lnTo>
                <a:lnTo>
                  <a:pt x="14" y="24"/>
                </a:lnTo>
                <a:lnTo>
                  <a:pt x="16" y="26"/>
                </a:lnTo>
                <a:lnTo>
                  <a:pt x="18" y="27"/>
                </a:lnTo>
                <a:lnTo>
                  <a:pt x="19" y="27"/>
                </a:lnTo>
                <a:lnTo>
                  <a:pt x="21" y="26"/>
                </a:lnTo>
                <a:lnTo>
                  <a:pt x="21" y="24"/>
                </a:lnTo>
                <a:lnTo>
                  <a:pt x="19" y="23"/>
                </a:lnTo>
                <a:lnTo>
                  <a:pt x="19" y="20"/>
                </a:lnTo>
                <a:lnTo>
                  <a:pt x="19" y="18"/>
                </a:lnTo>
                <a:lnTo>
                  <a:pt x="18" y="16"/>
                </a:lnTo>
                <a:lnTo>
                  <a:pt x="17" y="13"/>
                </a:lnTo>
                <a:lnTo>
                  <a:pt x="17" y="11"/>
                </a:lnTo>
                <a:lnTo>
                  <a:pt x="16" y="10"/>
                </a:lnTo>
                <a:lnTo>
                  <a:pt x="14" y="5"/>
                </a:lnTo>
                <a:lnTo>
                  <a:pt x="11" y="3"/>
                </a:lnTo>
                <a:lnTo>
                  <a:pt x="9" y="0"/>
                </a:lnTo>
                <a:lnTo>
                  <a:pt x="7" y="2"/>
                </a:lnTo>
                <a:lnTo>
                  <a:pt x="7" y="2"/>
                </a:lnTo>
                <a:close/>
              </a:path>
            </a:pathLst>
          </a:custGeom>
          <a:solidFill>
            <a:srgbClr val="F7DEB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76" name="Freeform 76"/>
          <p:cNvSpPr>
            <a:spLocks/>
          </p:cNvSpPr>
          <p:nvPr/>
        </p:nvSpPr>
        <p:spPr bwMode="auto">
          <a:xfrm>
            <a:off x="4621213" y="2246313"/>
            <a:ext cx="15875" cy="127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7" y="0"/>
              </a:cxn>
              <a:cxn ang="0">
                <a:pos x="5" y="0"/>
              </a:cxn>
              <a:cxn ang="0">
                <a:pos x="3" y="2"/>
              </a:cxn>
              <a:cxn ang="0">
                <a:pos x="2" y="3"/>
              </a:cxn>
              <a:cxn ang="0">
                <a:pos x="0" y="4"/>
              </a:cxn>
              <a:cxn ang="0">
                <a:pos x="0" y="5"/>
              </a:cxn>
              <a:cxn ang="0">
                <a:pos x="0" y="7"/>
              </a:cxn>
              <a:cxn ang="0">
                <a:pos x="1" y="10"/>
              </a:cxn>
              <a:cxn ang="0">
                <a:pos x="3" y="11"/>
              </a:cxn>
              <a:cxn ang="0">
                <a:pos x="7" y="13"/>
              </a:cxn>
              <a:cxn ang="0">
                <a:pos x="9" y="14"/>
              </a:cxn>
              <a:cxn ang="0">
                <a:pos x="12" y="17"/>
              </a:cxn>
              <a:cxn ang="0">
                <a:pos x="15" y="17"/>
              </a:cxn>
              <a:cxn ang="0">
                <a:pos x="17" y="18"/>
              </a:cxn>
              <a:cxn ang="0">
                <a:pos x="19" y="17"/>
              </a:cxn>
              <a:cxn ang="0">
                <a:pos x="21" y="16"/>
              </a:cxn>
              <a:cxn ang="0">
                <a:pos x="21" y="13"/>
              </a:cxn>
              <a:cxn ang="0">
                <a:pos x="19" y="10"/>
              </a:cxn>
              <a:cxn ang="0">
                <a:pos x="17" y="7"/>
              </a:cxn>
              <a:cxn ang="0">
                <a:pos x="16" y="5"/>
              </a:cxn>
              <a:cxn ang="0">
                <a:pos x="14" y="3"/>
              </a:cxn>
              <a:cxn ang="0">
                <a:pos x="11" y="2"/>
              </a:cxn>
              <a:cxn ang="0">
                <a:pos x="9" y="0"/>
              </a:cxn>
              <a:cxn ang="0">
                <a:pos x="8" y="0"/>
              </a:cxn>
              <a:cxn ang="0">
                <a:pos x="8" y="0"/>
              </a:cxn>
            </a:cxnLst>
            <a:rect l="0" t="0" r="r" b="b"/>
            <a:pathLst>
              <a:path w="21" h="18">
                <a:moveTo>
                  <a:pt x="8" y="0"/>
                </a:moveTo>
                <a:lnTo>
                  <a:pt x="7" y="0"/>
                </a:lnTo>
                <a:lnTo>
                  <a:pt x="5" y="0"/>
                </a:lnTo>
                <a:lnTo>
                  <a:pt x="3" y="2"/>
                </a:lnTo>
                <a:lnTo>
                  <a:pt x="2" y="3"/>
                </a:lnTo>
                <a:lnTo>
                  <a:pt x="0" y="4"/>
                </a:lnTo>
                <a:lnTo>
                  <a:pt x="0" y="5"/>
                </a:lnTo>
                <a:lnTo>
                  <a:pt x="0" y="7"/>
                </a:lnTo>
                <a:lnTo>
                  <a:pt x="1" y="10"/>
                </a:lnTo>
                <a:lnTo>
                  <a:pt x="3" y="11"/>
                </a:lnTo>
                <a:lnTo>
                  <a:pt x="7" y="13"/>
                </a:lnTo>
                <a:lnTo>
                  <a:pt x="9" y="14"/>
                </a:lnTo>
                <a:lnTo>
                  <a:pt x="12" y="17"/>
                </a:lnTo>
                <a:lnTo>
                  <a:pt x="15" y="17"/>
                </a:lnTo>
                <a:lnTo>
                  <a:pt x="17" y="18"/>
                </a:lnTo>
                <a:lnTo>
                  <a:pt x="19" y="17"/>
                </a:lnTo>
                <a:lnTo>
                  <a:pt x="21" y="16"/>
                </a:lnTo>
                <a:lnTo>
                  <a:pt x="21" y="13"/>
                </a:lnTo>
                <a:lnTo>
                  <a:pt x="19" y="10"/>
                </a:lnTo>
                <a:lnTo>
                  <a:pt x="17" y="7"/>
                </a:lnTo>
                <a:lnTo>
                  <a:pt x="16" y="5"/>
                </a:lnTo>
                <a:lnTo>
                  <a:pt x="14" y="3"/>
                </a:lnTo>
                <a:lnTo>
                  <a:pt x="11" y="2"/>
                </a:lnTo>
                <a:lnTo>
                  <a:pt x="9" y="0"/>
                </a:lnTo>
                <a:lnTo>
                  <a:pt x="8" y="0"/>
                </a:lnTo>
                <a:lnTo>
                  <a:pt x="8" y="0"/>
                </a:lnTo>
                <a:close/>
              </a:path>
            </a:pathLst>
          </a:custGeom>
          <a:solidFill>
            <a:srgbClr val="F7DEB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77" name="Freeform 77"/>
          <p:cNvSpPr>
            <a:spLocks/>
          </p:cNvSpPr>
          <p:nvPr/>
        </p:nvSpPr>
        <p:spPr bwMode="auto">
          <a:xfrm>
            <a:off x="4630738" y="2282825"/>
            <a:ext cx="93662" cy="117475"/>
          </a:xfrm>
          <a:custGeom>
            <a:avLst/>
            <a:gdLst/>
            <a:ahLst/>
            <a:cxnLst>
              <a:cxn ang="0">
                <a:pos x="11" y="1"/>
              </a:cxn>
              <a:cxn ang="0">
                <a:pos x="6" y="4"/>
              </a:cxn>
              <a:cxn ang="0">
                <a:pos x="2" y="6"/>
              </a:cxn>
              <a:cxn ang="0">
                <a:pos x="0" y="11"/>
              </a:cxn>
              <a:cxn ang="0">
                <a:pos x="2" y="13"/>
              </a:cxn>
              <a:cxn ang="0">
                <a:pos x="5" y="16"/>
              </a:cxn>
              <a:cxn ang="0">
                <a:pos x="10" y="23"/>
              </a:cxn>
              <a:cxn ang="0">
                <a:pos x="16" y="30"/>
              </a:cxn>
              <a:cxn ang="0">
                <a:pos x="19" y="35"/>
              </a:cxn>
              <a:cxn ang="0">
                <a:pos x="24" y="40"/>
              </a:cxn>
              <a:cxn ang="0">
                <a:pos x="28" y="46"/>
              </a:cxn>
              <a:cxn ang="0">
                <a:pos x="33" y="51"/>
              </a:cxn>
              <a:cxn ang="0">
                <a:pos x="38" y="57"/>
              </a:cxn>
              <a:cxn ang="0">
                <a:pos x="44" y="64"/>
              </a:cxn>
              <a:cxn ang="0">
                <a:pos x="48" y="70"/>
              </a:cxn>
              <a:cxn ang="0">
                <a:pos x="54" y="77"/>
              </a:cxn>
              <a:cxn ang="0">
                <a:pos x="60" y="84"/>
              </a:cxn>
              <a:cxn ang="0">
                <a:pos x="66" y="90"/>
              </a:cxn>
              <a:cxn ang="0">
                <a:pos x="72" y="96"/>
              </a:cxn>
              <a:cxn ang="0">
                <a:pos x="76" y="103"/>
              </a:cxn>
              <a:cxn ang="0">
                <a:pos x="82" y="109"/>
              </a:cxn>
              <a:cxn ang="0">
                <a:pos x="87" y="114"/>
              </a:cxn>
              <a:cxn ang="0">
                <a:pos x="91" y="120"/>
              </a:cxn>
              <a:cxn ang="0">
                <a:pos x="96" y="125"/>
              </a:cxn>
              <a:cxn ang="0">
                <a:pos x="101" y="131"/>
              </a:cxn>
              <a:cxn ang="0">
                <a:pos x="107" y="137"/>
              </a:cxn>
              <a:cxn ang="0">
                <a:pos x="112" y="144"/>
              </a:cxn>
              <a:cxn ang="0">
                <a:pos x="117" y="148"/>
              </a:cxn>
              <a:cxn ang="0">
                <a:pos x="116" y="146"/>
              </a:cxn>
              <a:cxn ang="0">
                <a:pos x="112" y="140"/>
              </a:cxn>
              <a:cxn ang="0">
                <a:pos x="109" y="135"/>
              </a:cxn>
              <a:cxn ang="0">
                <a:pos x="107" y="131"/>
              </a:cxn>
              <a:cxn ang="0">
                <a:pos x="104" y="126"/>
              </a:cxn>
              <a:cxn ang="0">
                <a:pos x="101" y="121"/>
              </a:cxn>
              <a:cxn ang="0">
                <a:pos x="97" y="116"/>
              </a:cxn>
              <a:cxn ang="0">
                <a:pos x="93" y="110"/>
              </a:cxn>
              <a:cxn ang="0">
                <a:pos x="89" y="103"/>
              </a:cxn>
              <a:cxn ang="0">
                <a:pos x="86" y="97"/>
              </a:cxn>
              <a:cxn ang="0">
                <a:pos x="81" y="91"/>
              </a:cxn>
              <a:cxn ang="0">
                <a:pos x="76" y="84"/>
              </a:cxn>
              <a:cxn ang="0">
                <a:pos x="73" y="77"/>
              </a:cxn>
              <a:cxn ang="0">
                <a:pos x="68" y="70"/>
              </a:cxn>
              <a:cxn ang="0">
                <a:pos x="63" y="64"/>
              </a:cxn>
              <a:cxn ang="0">
                <a:pos x="59" y="57"/>
              </a:cxn>
              <a:cxn ang="0">
                <a:pos x="54" y="50"/>
              </a:cxn>
              <a:cxn ang="0">
                <a:pos x="51" y="44"/>
              </a:cxn>
              <a:cxn ang="0">
                <a:pos x="46" y="37"/>
              </a:cxn>
              <a:cxn ang="0">
                <a:pos x="41" y="33"/>
              </a:cxn>
              <a:cxn ang="0">
                <a:pos x="38" y="27"/>
              </a:cxn>
              <a:cxn ang="0">
                <a:pos x="34" y="22"/>
              </a:cxn>
              <a:cxn ang="0">
                <a:pos x="31" y="18"/>
              </a:cxn>
              <a:cxn ang="0">
                <a:pos x="27" y="13"/>
              </a:cxn>
              <a:cxn ang="0">
                <a:pos x="23" y="7"/>
              </a:cxn>
              <a:cxn ang="0">
                <a:pos x="18" y="2"/>
              </a:cxn>
              <a:cxn ang="0">
                <a:pos x="14" y="0"/>
              </a:cxn>
              <a:cxn ang="0">
                <a:pos x="14" y="1"/>
              </a:cxn>
            </a:cxnLst>
            <a:rect l="0" t="0" r="r" b="b"/>
            <a:pathLst>
              <a:path w="117" h="148">
                <a:moveTo>
                  <a:pt x="14" y="1"/>
                </a:moveTo>
                <a:lnTo>
                  <a:pt x="11" y="1"/>
                </a:lnTo>
                <a:lnTo>
                  <a:pt x="9" y="2"/>
                </a:lnTo>
                <a:lnTo>
                  <a:pt x="6" y="4"/>
                </a:lnTo>
                <a:lnTo>
                  <a:pt x="4" y="5"/>
                </a:lnTo>
                <a:lnTo>
                  <a:pt x="2" y="6"/>
                </a:lnTo>
                <a:lnTo>
                  <a:pt x="0" y="8"/>
                </a:lnTo>
                <a:lnTo>
                  <a:pt x="0" y="11"/>
                </a:lnTo>
                <a:lnTo>
                  <a:pt x="2" y="13"/>
                </a:lnTo>
                <a:lnTo>
                  <a:pt x="2" y="13"/>
                </a:lnTo>
                <a:lnTo>
                  <a:pt x="3" y="14"/>
                </a:lnTo>
                <a:lnTo>
                  <a:pt x="5" y="16"/>
                </a:lnTo>
                <a:lnTo>
                  <a:pt x="7" y="20"/>
                </a:lnTo>
                <a:lnTo>
                  <a:pt x="10" y="23"/>
                </a:lnTo>
                <a:lnTo>
                  <a:pt x="13" y="28"/>
                </a:lnTo>
                <a:lnTo>
                  <a:pt x="16" y="30"/>
                </a:lnTo>
                <a:lnTo>
                  <a:pt x="17" y="33"/>
                </a:lnTo>
                <a:lnTo>
                  <a:pt x="19" y="35"/>
                </a:lnTo>
                <a:lnTo>
                  <a:pt x="21" y="37"/>
                </a:lnTo>
                <a:lnTo>
                  <a:pt x="24" y="40"/>
                </a:lnTo>
                <a:lnTo>
                  <a:pt x="26" y="42"/>
                </a:lnTo>
                <a:lnTo>
                  <a:pt x="28" y="46"/>
                </a:lnTo>
                <a:lnTo>
                  <a:pt x="31" y="48"/>
                </a:lnTo>
                <a:lnTo>
                  <a:pt x="33" y="51"/>
                </a:lnTo>
                <a:lnTo>
                  <a:pt x="35" y="54"/>
                </a:lnTo>
                <a:lnTo>
                  <a:pt x="38" y="57"/>
                </a:lnTo>
                <a:lnTo>
                  <a:pt x="41" y="61"/>
                </a:lnTo>
                <a:lnTo>
                  <a:pt x="44" y="64"/>
                </a:lnTo>
                <a:lnTo>
                  <a:pt x="46" y="67"/>
                </a:lnTo>
                <a:lnTo>
                  <a:pt x="48" y="70"/>
                </a:lnTo>
                <a:lnTo>
                  <a:pt x="52" y="74"/>
                </a:lnTo>
                <a:lnTo>
                  <a:pt x="54" y="77"/>
                </a:lnTo>
                <a:lnTo>
                  <a:pt x="58" y="81"/>
                </a:lnTo>
                <a:lnTo>
                  <a:pt x="60" y="84"/>
                </a:lnTo>
                <a:lnTo>
                  <a:pt x="63" y="88"/>
                </a:lnTo>
                <a:lnTo>
                  <a:pt x="66" y="90"/>
                </a:lnTo>
                <a:lnTo>
                  <a:pt x="69" y="93"/>
                </a:lnTo>
                <a:lnTo>
                  <a:pt x="72" y="96"/>
                </a:lnTo>
                <a:lnTo>
                  <a:pt x="74" y="99"/>
                </a:lnTo>
                <a:lnTo>
                  <a:pt x="76" y="103"/>
                </a:lnTo>
                <a:lnTo>
                  <a:pt x="79" y="105"/>
                </a:lnTo>
                <a:lnTo>
                  <a:pt x="82" y="109"/>
                </a:lnTo>
                <a:lnTo>
                  <a:pt x="84" y="112"/>
                </a:lnTo>
                <a:lnTo>
                  <a:pt x="87" y="114"/>
                </a:lnTo>
                <a:lnTo>
                  <a:pt x="89" y="117"/>
                </a:lnTo>
                <a:lnTo>
                  <a:pt x="91" y="120"/>
                </a:lnTo>
                <a:lnTo>
                  <a:pt x="94" y="123"/>
                </a:lnTo>
                <a:lnTo>
                  <a:pt x="96" y="125"/>
                </a:lnTo>
                <a:lnTo>
                  <a:pt x="98" y="128"/>
                </a:lnTo>
                <a:lnTo>
                  <a:pt x="101" y="131"/>
                </a:lnTo>
                <a:lnTo>
                  <a:pt x="103" y="133"/>
                </a:lnTo>
                <a:lnTo>
                  <a:pt x="107" y="137"/>
                </a:lnTo>
                <a:lnTo>
                  <a:pt x="110" y="140"/>
                </a:lnTo>
                <a:lnTo>
                  <a:pt x="112" y="144"/>
                </a:lnTo>
                <a:lnTo>
                  <a:pt x="115" y="146"/>
                </a:lnTo>
                <a:lnTo>
                  <a:pt x="117" y="148"/>
                </a:lnTo>
                <a:lnTo>
                  <a:pt x="117" y="148"/>
                </a:lnTo>
                <a:lnTo>
                  <a:pt x="116" y="146"/>
                </a:lnTo>
                <a:lnTo>
                  <a:pt x="115" y="144"/>
                </a:lnTo>
                <a:lnTo>
                  <a:pt x="112" y="140"/>
                </a:lnTo>
                <a:lnTo>
                  <a:pt x="111" y="138"/>
                </a:lnTo>
                <a:lnTo>
                  <a:pt x="109" y="135"/>
                </a:lnTo>
                <a:lnTo>
                  <a:pt x="108" y="133"/>
                </a:lnTo>
                <a:lnTo>
                  <a:pt x="107" y="131"/>
                </a:lnTo>
                <a:lnTo>
                  <a:pt x="105" y="128"/>
                </a:lnTo>
                <a:lnTo>
                  <a:pt x="104" y="126"/>
                </a:lnTo>
                <a:lnTo>
                  <a:pt x="102" y="124"/>
                </a:lnTo>
                <a:lnTo>
                  <a:pt x="101" y="121"/>
                </a:lnTo>
                <a:lnTo>
                  <a:pt x="100" y="119"/>
                </a:lnTo>
                <a:lnTo>
                  <a:pt x="97" y="116"/>
                </a:lnTo>
                <a:lnTo>
                  <a:pt x="95" y="112"/>
                </a:lnTo>
                <a:lnTo>
                  <a:pt x="93" y="110"/>
                </a:lnTo>
                <a:lnTo>
                  <a:pt x="91" y="106"/>
                </a:lnTo>
                <a:lnTo>
                  <a:pt x="89" y="103"/>
                </a:lnTo>
                <a:lnTo>
                  <a:pt x="87" y="100"/>
                </a:lnTo>
                <a:lnTo>
                  <a:pt x="86" y="97"/>
                </a:lnTo>
                <a:lnTo>
                  <a:pt x="83" y="95"/>
                </a:lnTo>
                <a:lnTo>
                  <a:pt x="81" y="91"/>
                </a:lnTo>
                <a:lnTo>
                  <a:pt x="79" y="88"/>
                </a:lnTo>
                <a:lnTo>
                  <a:pt x="76" y="84"/>
                </a:lnTo>
                <a:lnTo>
                  <a:pt x="74" y="81"/>
                </a:lnTo>
                <a:lnTo>
                  <a:pt x="73" y="77"/>
                </a:lnTo>
                <a:lnTo>
                  <a:pt x="70" y="74"/>
                </a:lnTo>
                <a:lnTo>
                  <a:pt x="68" y="70"/>
                </a:lnTo>
                <a:lnTo>
                  <a:pt x="66" y="68"/>
                </a:lnTo>
                <a:lnTo>
                  <a:pt x="63" y="64"/>
                </a:lnTo>
                <a:lnTo>
                  <a:pt x="61" y="61"/>
                </a:lnTo>
                <a:lnTo>
                  <a:pt x="59" y="57"/>
                </a:lnTo>
                <a:lnTo>
                  <a:pt x="56" y="54"/>
                </a:lnTo>
                <a:lnTo>
                  <a:pt x="54" y="50"/>
                </a:lnTo>
                <a:lnTo>
                  <a:pt x="53" y="47"/>
                </a:lnTo>
                <a:lnTo>
                  <a:pt x="51" y="44"/>
                </a:lnTo>
                <a:lnTo>
                  <a:pt x="48" y="42"/>
                </a:lnTo>
                <a:lnTo>
                  <a:pt x="46" y="37"/>
                </a:lnTo>
                <a:lnTo>
                  <a:pt x="44" y="35"/>
                </a:lnTo>
                <a:lnTo>
                  <a:pt x="41" y="33"/>
                </a:lnTo>
                <a:lnTo>
                  <a:pt x="40" y="29"/>
                </a:lnTo>
                <a:lnTo>
                  <a:pt x="38" y="27"/>
                </a:lnTo>
                <a:lnTo>
                  <a:pt x="37" y="25"/>
                </a:lnTo>
                <a:lnTo>
                  <a:pt x="34" y="22"/>
                </a:lnTo>
                <a:lnTo>
                  <a:pt x="33" y="20"/>
                </a:lnTo>
                <a:lnTo>
                  <a:pt x="31" y="18"/>
                </a:lnTo>
                <a:lnTo>
                  <a:pt x="28" y="15"/>
                </a:lnTo>
                <a:lnTo>
                  <a:pt x="27" y="13"/>
                </a:lnTo>
                <a:lnTo>
                  <a:pt x="26" y="11"/>
                </a:lnTo>
                <a:lnTo>
                  <a:pt x="23" y="7"/>
                </a:lnTo>
                <a:lnTo>
                  <a:pt x="20" y="5"/>
                </a:lnTo>
                <a:lnTo>
                  <a:pt x="18" y="2"/>
                </a:lnTo>
                <a:lnTo>
                  <a:pt x="17" y="1"/>
                </a:lnTo>
                <a:lnTo>
                  <a:pt x="14" y="0"/>
                </a:lnTo>
                <a:lnTo>
                  <a:pt x="14" y="1"/>
                </a:lnTo>
                <a:lnTo>
                  <a:pt x="14" y="1"/>
                </a:lnTo>
                <a:close/>
              </a:path>
            </a:pathLst>
          </a:custGeom>
          <a:solidFill>
            <a:srgbClr val="F7DEB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78" name="Freeform 78"/>
          <p:cNvSpPr>
            <a:spLocks/>
          </p:cNvSpPr>
          <p:nvPr/>
        </p:nvSpPr>
        <p:spPr bwMode="auto">
          <a:xfrm>
            <a:off x="4338638" y="1703388"/>
            <a:ext cx="273050" cy="330200"/>
          </a:xfrm>
          <a:custGeom>
            <a:avLst/>
            <a:gdLst/>
            <a:ahLst/>
            <a:cxnLst>
              <a:cxn ang="0">
                <a:pos x="45" y="410"/>
              </a:cxn>
              <a:cxn ang="0">
                <a:pos x="39" y="406"/>
              </a:cxn>
              <a:cxn ang="0">
                <a:pos x="32" y="401"/>
              </a:cxn>
              <a:cxn ang="0">
                <a:pos x="29" y="398"/>
              </a:cxn>
              <a:cxn ang="0">
                <a:pos x="24" y="393"/>
              </a:cxn>
              <a:cxn ang="0">
                <a:pos x="22" y="387"/>
              </a:cxn>
              <a:cxn ang="0">
                <a:pos x="21" y="382"/>
              </a:cxn>
              <a:cxn ang="0">
                <a:pos x="21" y="378"/>
              </a:cxn>
              <a:cxn ang="0">
                <a:pos x="21" y="373"/>
              </a:cxn>
              <a:cxn ang="0">
                <a:pos x="21" y="368"/>
              </a:cxn>
              <a:cxn ang="0">
                <a:pos x="21" y="364"/>
              </a:cxn>
              <a:cxn ang="0">
                <a:pos x="20" y="358"/>
              </a:cxn>
              <a:cxn ang="0">
                <a:pos x="20" y="351"/>
              </a:cxn>
              <a:cxn ang="0">
                <a:pos x="20" y="345"/>
              </a:cxn>
              <a:cxn ang="0">
                <a:pos x="20" y="338"/>
              </a:cxn>
              <a:cxn ang="0">
                <a:pos x="20" y="331"/>
              </a:cxn>
              <a:cxn ang="0">
                <a:pos x="18" y="324"/>
              </a:cxn>
              <a:cxn ang="0">
                <a:pos x="18" y="317"/>
              </a:cxn>
              <a:cxn ang="0">
                <a:pos x="18" y="310"/>
              </a:cxn>
              <a:cxn ang="0">
                <a:pos x="18" y="302"/>
              </a:cxn>
              <a:cxn ang="0">
                <a:pos x="18" y="295"/>
              </a:cxn>
              <a:cxn ang="0">
                <a:pos x="17" y="288"/>
              </a:cxn>
              <a:cxn ang="0">
                <a:pos x="17" y="281"/>
              </a:cxn>
              <a:cxn ang="0">
                <a:pos x="17" y="274"/>
              </a:cxn>
              <a:cxn ang="0">
                <a:pos x="17" y="268"/>
              </a:cxn>
              <a:cxn ang="0">
                <a:pos x="17" y="261"/>
              </a:cxn>
              <a:cxn ang="0">
                <a:pos x="17" y="256"/>
              </a:cxn>
              <a:cxn ang="0">
                <a:pos x="17" y="251"/>
              </a:cxn>
              <a:cxn ang="0">
                <a:pos x="17" y="246"/>
              </a:cxn>
              <a:cxn ang="0">
                <a:pos x="17" y="239"/>
              </a:cxn>
              <a:cxn ang="0">
                <a:pos x="17" y="233"/>
              </a:cxn>
              <a:cxn ang="0">
                <a:pos x="17" y="230"/>
              </a:cxn>
              <a:cxn ang="0">
                <a:pos x="18" y="230"/>
              </a:cxn>
              <a:cxn ang="0">
                <a:pos x="24" y="230"/>
              </a:cxn>
              <a:cxn ang="0">
                <a:pos x="29" y="228"/>
              </a:cxn>
              <a:cxn ang="0">
                <a:pos x="34" y="225"/>
              </a:cxn>
              <a:cxn ang="0">
                <a:pos x="35" y="218"/>
              </a:cxn>
              <a:cxn ang="0">
                <a:pos x="36" y="211"/>
              </a:cxn>
              <a:cxn ang="0">
                <a:pos x="36" y="205"/>
              </a:cxn>
              <a:cxn ang="0">
                <a:pos x="36" y="203"/>
              </a:cxn>
              <a:cxn ang="0">
                <a:pos x="247" y="39"/>
              </a:cxn>
              <a:cxn ang="0">
                <a:pos x="247" y="42"/>
              </a:cxn>
              <a:cxn ang="0">
                <a:pos x="248" y="45"/>
              </a:cxn>
              <a:cxn ang="0">
                <a:pos x="251" y="49"/>
              </a:cxn>
              <a:cxn ang="0">
                <a:pos x="256" y="50"/>
              </a:cxn>
              <a:cxn ang="0">
                <a:pos x="262" y="46"/>
              </a:cxn>
              <a:cxn ang="0">
                <a:pos x="267" y="44"/>
              </a:cxn>
              <a:cxn ang="0">
                <a:pos x="274" y="43"/>
              </a:cxn>
              <a:cxn ang="0">
                <a:pos x="280" y="39"/>
              </a:cxn>
              <a:cxn ang="0">
                <a:pos x="288" y="37"/>
              </a:cxn>
              <a:cxn ang="0">
                <a:pos x="295" y="35"/>
              </a:cxn>
              <a:cxn ang="0">
                <a:pos x="303" y="32"/>
              </a:cxn>
              <a:cxn ang="0">
                <a:pos x="310" y="30"/>
              </a:cxn>
              <a:cxn ang="0">
                <a:pos x="318" y="28"/>
              </a:cxn>
              <a:cxn ang="0">
                <a:pos x="324" y="25"/>
              </a:cxn>
              <a:cxn ang="0">
                <a:pos x="331" y="23"/>
              </a:cxn>
              <a:cxn ang="0">
                <a:pos x="336" y="22"/>
              </a:cxn>
              <a:cxn ang="0">
                <a:pos x="340" y="21"/>
              </a:cxn>
              <a:cxn ang="0">
                <a:pos x="344" y="20"/>
              </a:cxn>
              <a:cxn ang="0">
                <a:pos x="242" y="14"/>
              </a:cxn>
              <a:cxn ang="0">
                <a:pos x="18" y="200"/>
              </a:cxn>
              <a:cxn ang="0">
                <a:pos x="2" y="413"/>
              </a:cxn>
              <a:cxn ang="0">
                <a:pos x="46" y="410"/>
              </a:cxn>
            </a:cxnLst>
            <a:rect l="0" t="0" r="r" b="b"/>
            <a:pathLst>
              <a:path w="344" h="416">
                <a:moveTo>
                  <a:pt x="46" y="410"/>
                </a:moveTo>
                <a:lnTo>
                  <a:pt x="45" y="410"/>
                </a:lnTo>
                <a:lnTo>
                  <a:pt x="43" y="408"/>
                </a:lnTo>
                <a:lnTo>
                  <a:pt x="39" y="406"/>
                </a:lnTo>
                <a:lnTo>
                  <a:pt x="35" y="403"/>
                </a:lnTo>
                <a:lnTo>
                  <a:pt x="32" y="401"/>
                </a:lnTo>
                <a:lnTo>
                  <a:pt x="31" y="400"/>
                </a:lnTo>
                <a:lnTo>
                  <a:pt x="29" y="398"/>
                </a:lnTo>
                <a:lnTo>
                  <a:pt x="27" y="396"/>
                </a:lnTo>
                <a:lnTo>
                  <a:pt x="24" y="393"/>
                </a:lnTo>
                <a:lnTo>
                  <a:pt x="22" y="389"/>
                </a:lnTo>
                <a:lnTo>
                  <a:pt x="22" y="387"/>
                </a:lnTo>
                <a:lnTo>
                  <a:pt x="22" y="386"/>
                </a:lnTo>
                <a:lnTo>
                  <a:pt x="21" y="382"/>
                </a:lnTo>
                <a:lnTo>
                  <a:pt x="21" y="379"/>
                </a:lnTo>
                <a:lnTo>
                  <a:pt x="21" y="378"/>
                </a:lnTo>
                <a:lnTo>
                  <a:pt x="21" y="375"/>
                </a:lnTo>
                <a:lnTo>
                  <a:pt x="21" y="373"/>
                </a:lnTo>
                <a:lnTo>
                  <a:pt x="21" y="371"/>
                </a:lnTo>
                <a:lnTo>
                  <a:pt x="21" y="368"/>
                </a:lnTo>
                <a:lnTo>
                  <a:pt x="21" y="366"/>
                </a:lnTo>
                <a:lnTo>
                  <a:pt x="21" y="364"/>
                </a:lnTo>
                <a:lnTo>
                  <a:pt x="21" y="360"/>
                </a:lnTo>
                <a:lnTo>
                  <a:pt x="20" y="358"/>
                </a:lnTo>
                <a:lnTo>
                  <a:pt x="20" y="354"/>
                </a:lnTo>
                <a:lnTo>
                  <a:pt x="20" y="351"/>
                </a:lnTo>
                <a:lnTo>
                  <a:pt x="20" y="349"/>
                </a:lnTo>
                <a:lnTo>
                  <a:pt x="20" y="345"/>
                </a:lnTo>
                <a:lnTo>
                  <a:pt x="20" y="342"/>
                </a:lnTo>
                <a:lnTo>
                  <a:pt x="20" y="338"/>
                </a:lnTo>
                <a:lnTo>
                  <a:pt x="20" y="335"/>
                </a:lnTo>
                <a:lnTo>
                  <a:pt x="20" y="331"/>
                </a:lnTo>
                <a:lnTo>
                  <a:pt x="20" y="328"/>
                </a:lnTo>
                <a:lnTo>
                  <a:pt x="18" y="324"/>
                </a:lnTo>
                <a:lnTo>
                  <a:pt x="18" y="321"/>
                </a:lnTo>
                <a:lnTo>
                  <a:pt x="18" y="317"/>
                </a:lnTo>
                <a:lnTo>
                  <a:pt x="18" y="314"/>
                </a:lnTo>
                <a:lnTo>
                  <a:pt x="18" y="310"/>
                </a:lnTo>
                <a:lnTo>
                  <a:pt x="18" y="307"/>
                </a:lnTo>
                <a:lnTo>
                  <a:pt x="18" y="302"/>
                </a:lnTo>
                <a:lnTo>
                  <a:pt x="18" y="298"/>
                </a:lnTo>
                <a:lnTo>
                  <a:pt x="18" y="295"/>
                </a:lnTo>
                <a:lnTo>
                  <a:pt x="18" y="291"/>
                </a:lnTo>
                <a:lnTo>
                  <a:pt x="17" y="288"/>
                </a:lnTo>
                <a:lnTo>
                  <a:pt x="17" y="284"/>
                </a:lnTo>
                <a:lnTo>
                  <a:pt x="17" y="281"/>
                </a:lnTo>
                <a:lnTo>
                  <a:pt x="17" y="277"/>
                </a:lnTo>
                <a:lnTo>
                  <a:pt x="17" y="274"/>
                </a:lnTo>
                <a:lnTo>
                  <a:pt x="17" y="270"/>
                </a:lnTo>
                <a:lnTo>
                  <a:pt x="17" y="268"/>
                </a:lnTo>
                <a:lnTo>
                  <a:pt x="17" y="265"/>
                </a:lnTo>
                <a:lnTo>
                  <a:pt x="17" y="261"/>
                </a:lnTo>
                <a:lnTo>
                  <a:pt x="17" y="259"/>
                </a:lnTo>
                <a:lnTo>
                  <a:pt x="17" y="256"/>
                </a:lnTo>
                <a:lnTo>
                  <a:pt x="17" y="254"/>
                </a:lnTo>
                <a:lnTo>
                  <a:pt x="17" y="251"/>
                </a:lnTo>
                <a:lnTo>
                  <a:pt x="17" y="248"/>
                </a:lnTo>
                <a:lnTo>
                  <a:pt x="17" y="246"/>
                </a:lnTo>
                <a:lnTo>
                  <a:pt x="17" y="244"/>
                </a:lnTo>
                <a:lnTo>
                  <a:pt x="17" y="239"/>
                </a:lnTo>
                <a:lnTo>
                  <a:pt x="17" y="237"/>
                </a:lnTo>
                <a:lnTo>
                  <a:pt x="17" y="233"/>
                </a:lnTo>
                <a:lnTo>
                  <a:pt x="17" y="232"/>
                </a:lnTo>
                <a:lnTo>
                  <a:pt x="17" y="230"/>
                </a:lnTo>
                <a:lnTo>
                  <a:pt x="17" y="230"/>
                </a:lnTo>
                <a:lnTo>
                  <a:pt x="18" y="230"/>
                </a:lnTo>
                <a:lnTo>
                  <a:pt x="21" y="230"/>
                </a:lnTo>
                <a:lnTo>
                  <a:pt x="24" y="230"/>
                </a:lnTo>
                <a:lnTo>
                  <a:pt x="27" y="228"/>
                </a:lnTo>
                <a:lnTo>
                  <a:pt x="29" y="228"/>
                </a:lnTo>
                <a:lnTo>
                  <a:pt x="31" y="227"/>
                </a:lnTo>
                <a:lnTo>
                  <a:pt x="34" y="225"/>
                </a:lnTo>
                <a:lnTo>
                  <a:pt x="34" y="221"/>
                </a:lnTo>
                <a:lnTo>
                  <a:pt x="35" y="218"/>
                </a:lnTo>
                <a:lnTo>
                  <a:pt x="35" y="214"/>
                </a:lnTo>
                <a:lnTo>
                  <a:pt x="36" y="211"/>
                </a:lnTo>
                <a:lnTo>
                  <a:pt x="36" y="207"/>
                </a:lnTo>
                <a:lnTo>
                  <a:pt x="36" y="205"/>
                </a:lnTo>
                <a:lnTo>
                  <a:pt x="36" y="204"/>
                </a:lnTo>
                <a:lnTo>
                  <a:pt x="36" y="203"/>
                </a:lnTo>
                <a:lnTo>
                  <a:pt x="231" y="41"/>
                </a:lnTo>
                <a:lnTo>
                  <a:pt x="247" y="39"/>
                </a:lnTo>
                <a:lnTo>
                  <a:pt x="247" y="41"/>
                </a:lnTo>
                <a:lnTo>
                  <a:pt x="247" y="42"/>
                </a:lnTo>
                <a:lnTo>
                  <a:pt x="247" y="43"/>
                </a:lnTo>
                <a:lnTo>
                  <a:pt x="248" y="45"/>
                </a:lnTo>
                <a:lnTo>
                  <a:pt x="249" y="48"/>
                </a:lnTo>
                <a:lnTo>
                  <a:pt x="251" y="49"/>
                </a:lnTo>
                <a:lnTo>
                  <a:pt x="253" y="50"/>
                </a:lnTo>
                <a:lnTo>
                  <a:pt x="256" y="50"/>
                </a:lnTo>
                <a:lnTo>
                  <a:pt x="259" y="48"/>
                </a:lnTo>
                <a:lnTo>
                  <a:pt x="262" y="46"/>
                </a:lnTo>
                <a:lnTo>
                  <a:pt x="265" y="45"/>
                </a:lnTo>
                <a:lnTo>
                  <a:pt x="267" y="44"/>
                </a:lnTo>
                <a:lnTo>
                  <a:pt x="269" y="43"/>
                </a:lnTo>
                <a:lnTo>
                  <a:pt x="274" y="43"/>
                </a:lnTo>
                <a:lnTo>
                  <a:pt x="276" y="41"/>
                </a:lnTo>
                <a:lnTo>
                  <a:pt x="280" y="39"/>
                </a:lnTo>
                <a:lnTo>
                  <a:pt x="283" y="38"/>
                </a:lnTo>
                <a:lnTo>
                  <a:pt x="288" y="37"/>
                </a:lnTo>
                <a:lnTo>
                  <a:pt x="291" y="36"/>
                </a:lnTo>
                <a:lnTo>
                  <a:pt x="295" y="35"/>
                </a:lnTo>
                <a:lnTo>
                  <a:pt x="298" y="34"/>
                </a:lnTo>
                <a:lnTo>
                  <a:pt x="303" y="32"/>
                </a:lnTo>
                <a:lnTo>
                  <a:pt x="307" y="31"/>
                </a:lnTo>
                <a:lnTo>
                  <a:pt x="310" y="30"/>
                </a:lnTo>
                <a:lnTo>
                  <a:pt x="315" y="29"/>
                </a:lnTo>
                <a:lnTo>
                  <a:pt x="318" y="28"/>
                </a:lnTo>
                <a:lnTo>
                  <a:pt x="321" y="27"/>
                </a:lnTo>
                <a:lnTo>
                  <a:pt x="324" y="25"/>
                </a:lnTo>
                <a:lnTo>
                  <a:pt x="328" y="24"/>
                </a:lnTo>
                <a:lnTo>
                  <a:pt x="331" y="23"/>
                </a:lnTo>
                <a:lnTo>
                  <a:pt x="333" y="22"/>
                </a:lnTo>
                <a:lnTo>
                  <a:pt x="336" y="22"/>
                </a:lnTo>
                <a:lnTo>
                  <a:pt x="338" y="21"/>
                </a:lnTo>
                <a:lnTo>
                  <a:pt x="340" y="21"/>
                </a:lnTo>
                <a:lnTo>
                  <a:pt x="343" y="20"/>
                </a:lnTo>
                <a:lnTo>
                  <a:pt x="344" y="20"/>
                </a:lnTo>
                <a:lnTo>
                  <a:pt x="318" y="0"/>
                </a:lnTo>
                <a:lnTo>
                  <a:pt x="242" y="14"/>
                </a:lnTo>
                <a:lnTo>
                  <a:pt x="228" y="11"/>
                </a:lnTo>
                <a:lnTo>
                  <a:pt x="18" y="200"/>
                </a:lnTo>
                <a:lnTo>
                  <a:pt x="0" y="227"/>
                </a:lnTo>
                <a:lnTo>
                  <a:pt x="2" y="413"/>
                </a:lnTo>
                <a:lnTo>
                  <a:pt x="13" y="416"/>
                </a:lnTo>
                <a:lnTo>
                  <a:pt x="46" y="410"/>
                </a:lnTo>
                <a:lnTo>
                  <a:pt x="46" y="410"/>
                </a:lnTo>
                <a:close/>
              </a:path>
            </a:pathLst>
          </a:custGeom>
          <a:solidFill>
            <a:srgbClr val="F5757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79" name="Freeform 79"/>
          <p:cNvSpPr>
            <a:spLocks/>
          </p:cNvSpPr>
          <p:nvPr/>
        </p:nvSpPr>
        <p:spPr bwMode="auto">
          <a:xfrm>
            <a:off x="4503738" y="1784350"/>
            <a:ext cx="223837" cy="161925"/>
          </a:xfrm>
          <a:custGeom>
            <a:avLst/>
            <a:gdLst/>
            <a:ahLst/>
            <a:cxnLst>
              <a:cxn ang="0">
                <a:pos x="7" y="15"/>
              </a:cxn>
              <a:cxn ang="0">
                <a:pos x="13" y="19"/>
              </a:cxn>
              <a:cxn ang="0">
                <a:pos x="20" y="17"/>
              </a:cxn>
              <a:cxn ang="0">
                <a:pos x="27" y="8"/>
              </a:cxn>
              <a:cxn ang="0">
                <a:pos x="32" y="0"/>
              </a:cxn>
              <a:cxn ang="0">
                <a:pos x="33" y="3"/>
              </a:cxn>
              <a:cxn ang="0">
                <a:pos x="37" y="11"/>
              </a:cxn>
              <a:cxn ang="0">
                <a:pos x="40" y="20"/>
              </a:cxn>
              <a:cxn ang="0">
                <a:pos x="45" y="31"/>
              </a:cxn>
              <a:cxn ang="0">
                <a:pos x="48" y="38"/>
              </a:cxn>
              <a:cxn ang="0">
                <a:pos x="53" y="41"/>
              </a:cxn>
              <a:cxn ang="0">
                <a:pos x="59" y="41"/>
              </a:cxn>
              <a:cxn ang="0">
                <a:pos x="66" y="41"/>
              </a:cxn>
              <a:cxn ang="0">
                <a:pos x="73" y="40"/>
              </a:cxn>
              <a:cxn ang="0">
                <a:pos x="82" y="40"/>
              </a:cxn>
              <a:cxn ang="0">
                <a:pos x="90" y="38"/>
              </a:cxn>
              <a:cxn ang="0">
                <a:pos x="98" y="36"/>
              </a:cxn>
              <a:cxn ang="0">
                <a:pos x="107" y="35"/>
              </a:cxn>
              <a:cxn ang="0">
                <a:pos x="112" y="34"/>
              </a:cxn>
              <a:cxn ang="0">
                <a:pos x="238" y="69"/>
              </a:cxn>
              <a:cxn ang="0">
                <a:pos x="234" y="68"/>
              </a:cxn>
              <a:cxn ang="0">
                <a:pos x="226" y="67"/>
              </a:cxn>
              <a:cxn ang="0">
                <a:pos x="217" y="67"/>
              </a:cxn>
              <a:cxn ang="0">
                <a:pos x="208" y="67"/>
              </a:cxn>
              <a:cxn ang="0">
                <a:pos x="201" y="67"/>
              </a:cxn>
              <a:cxn ang="0">
                <a:pos x="193" y="67"/>
              </a:cxn>
              <a:cxn ang="0">
                <a:pos x="182" y="67"/>
              </a:cxn>
              <a:cxn ang="0">
                <a:pos x="172" y="68"/>
              </a:cxn>
              <a:cxn ang="0">
                <a:pos x="160" y="69"/>
              </a:cxn>
              <a:cxn ang="0">
                <a:pos x="149" y="69"/>
              </a:cxn>
              <a:cxn ang="0">
                <a:pos x="139" y="70"/>
              </a:cxn>
              <a:cxn ang="0">
                <a:pos x="130" y="70"/>
              </a:cxn>
              <a:cxn ang="0">
                <a:pos x="123" y="70"/>
              </a:cxn>
              <a:cxn ang="0">
                <a:pos x="119" y="71"/>
              </a:cxn>
              <a:cxn ang="0">
                <a:pos x="114" y="71"/>
              </a:cxn>
              <a:cxn ang="0">
                <a:pos x="105" y="73"/>
              </a:cxn>
              <a:cxn ang="0">
                <a:pos x="97" y="74"/>
              </a:cxn>
              <a:cxn ang="0">
                <a:pos x="90" y="76"/>
              </a:cxn>
              <a:cxn ang="0">
                <a:pos x="81" y="77"/>
              </a:cxn>
              <a:cxn ang="0">
                <a:pos x="73" y="78"/>
              </a:cxn>
              <a:cxn ang="0">
                <a:pos x="67" y="80"/>
              </a:cxn>
              <a:cxn ang="0">
                <a:pos x="61" y="82"/>
              </a:cxn>
              <a:cxn ang="0">
                <a:pos x="58" y="85"/>
              </a:cxn>
              <a:cxn ang="0">
                <a:pos x="58" y="91"/>
              </a:cxn>
              <a:cxn ang="0">
                <a:pos x="58" y="99"/>
              </a:cxn>
              <a:cxn ang="0">
                <a:pos x="60" y="109"/>
              </a:cxn>
              <a:cxn ang="0">
                <a:pos x="61" y="118"/>
              </a:cxn>
              <a:cxn ang="0">
                <a:pos x="63" y="127"/>
              </a:cxn>
              <a:cxn ang="0">
                <a:pos x="65" y="137"/>
              </a:cxn>
              <a:cxn ang="0">
                <a:pos x="67" y="145"/>
              </a:cxn>
              <a:cxn ang="0">
                <a:pos x="68" y="151"/>
              </a:cxn>
              <a:cxn ang="0">
                <a:pos x="69" y="157"/>
              </a:cxn>
              <a:cxn ang="0">
                <a:pos x="28" y="175"/>
              </a:cxn>
              <a:cxn ang="0">
                <a:pos x="0" y="21"/>
              </a:cxn>
            </a:cxnLst>
            <a:rect l="0" t="0" r="r" b="b"/>
            <a:pathLst>
              <a:path w="283" h="204">
                <a:moveTo>
                  <a:pt x="4" y="13"/>
                </a:moveTo>
                <a:lnTo>
                  <a:pt x="5" y="14"/>
                </a:lnTo>
                <a:lnTo>
                  <a:pt x="7" y="15"/>
                </a:lnTo>
                <a:lnTo>
                  <a:pt x="10" y="17"/>
                </a:lnTo>
                <a:lnTo>
                  <a:pt x="11" y="18"/>
                </a:lnTo>
                <a:lnTo>
                  <a:pt x="13" y="19"/>
                </a:lnTo>
                <a:lnTo>
                  <a:pt x="16" y="19"/>
                </a:lnTo>
                <a:lnTo>
                  <a:pt x="18" y="19"/>
                </a:lnTo>
                <a:lnTo>
                  <a:pt x="20" y="17"/>
                </a:lnTo>
                <a:lnTo>
                  <a:pt x="21" y="14"/>
                </a:lnTo>
                <a:lnTo>
                  <a:pt x="24" y="12"/>
                </a:lnTo>
                <a:lnTo>
                  <a:pt x="27" y="8"/>
                </a:lnTo>
                <a:lnTo>
                  <a:pt x="28" y="5"/>
                </a:lnTo>
                <a:lnTo>
                  <a:pt x="31" y="3"/>
                </a:lnTo>
                <a:lnTo>
                  <a:pt x="32" y="0"/>
                </a:lnTo>
                <a:lnTo>
                  <a:pt x="32" y="0"/>
                </a:lnTo>
                <a:lnTo>
                  <a:pt x="33" y="1"/>
                </a:lnTo>
                <a:lnTo>
                  <a:pt x="33" y="3"/>
                </a:lnTo>
                <a:lnTo>
                  <a:pt x="34" y="5"/>
                </a:lnTo>
                <a:lnTo>
                  <a:pt x="35" y="7"/>
                </a:lnTo>
                <a:lnTo>
                  <a:pt x="37" y="11"/>
                </a:lnTo>
                <a:lnTo>
                  <a:pt x="38" y="14"/>
                </a:lnTo>
                <a:lnTo>
                  <a:pt x="39" y="18"/>
                </a:lnTo>
                <a:lnTo>
                  <a:pt x="40" y="20"/>
                </a:lnTo>
                <a:lnTo>
                  <a:pt x="41" y="24"/>
                </a:lnTo>
                <a:lnTo>
                  <a:pt x="44" y="27"/>
                </a:lnTo>
                <a:lnTo>
                  <a:pt x="45" y="31"/>
                </a:lnTo>
                <a:lnTo>
                  <a:pt x="46" y="33"/>
                </a:lnTo>
                <a:lnTo>
                  <a:pt x="47" y="35"/>
                </a:lnTo>
                <a:lnTo>
                  <a:pt x="48" y="38"/>
                </a:lnTo>
                <a:lnTo>
                  <a:pt x="49" y="40"/>
                </a:lnTo>
                <a:lnTo>
                  <a:pt x="51" y="41"/>
                </a:lnTo>
                <a:lnTo>
                  <a:pt x="53" y="41"/>
                </a:lnTo>
                <a:lnTo>
                  <a:pt x="54" y="41"/>
                </a:lnTo>
                <a:lnTo>
                  <a:pt x="56" y="41"/>
                </a:lnTo>
                <a:lnTo>
                  <a:pt x="59" y="41"/>
                </a:lnTo>
                <a:lnTo>
                  <a:pt x="61" y="41"/>
                </a:lnTo>
                <a:lnTo>
                  <a:pt x="62" y="41"/>
                </a:lnTo>
                <a:lnTo>
                  <a:pt x="66" y="41"/>
                </a:lnTo>
                <a:lnTo>
                  <a:pt x="68" y="40"/>
                </a:lnTo>
                <a:lnTo>
                  <a:pt x="70" y="40"/>
                </a:lnTo>
                <a:lnTo>
                  <a:pt x="73" y="40"/>
                </a:lnTo>
                <a:lnTo>
                  <a:pt x="76" y="40"/>
                </a:lnTo>
                <a:lnTo>
                  <a:pt x="80" y="40"/>
                </a:lnTo>
                <a:lnTo>
                  <a:pt x="82" y="40"/>
                </a:lnTo>
                <a:lnTo>
                  <a:pt x="86" y="39"/>
                </a:lnTo>
                <a:lnTo>
                  <a:pt x="88" y="39"/>
                </a:lnTo>
                <a:lnTo>
                  <a:pt x="90" y="38"/>
                </a:lnTo>
                <a:lnTo>
                  <a:pt x="94" y="38"/>
                </a:lnTo>
                <a:lnTo>
                  <a:pt x="96" y="36"/>
                </a:lnTo>
                <a:lnTo>
                  <a:pt x="98" y="36"/>
                </a:lnTo>
                <a:lnTo>
                  <a:pt x="101" y="36"/>
                </a:lnTo>
                <a:lnTo>
                  <a:pt x="103" y="36"/>
                </a:lnTo>
                <a:lnTo>
                  <a:pt x="107" y="35"/>
                </a:lnTo>
                <a:lnTo>
                  <a:pt x="110" y="34"/>
                </a:lnTo>
                <a:lnTo>
                  <a:pt x="112" y="34"/>
                </a:lnTo>
                <a:lnTo>
                  <a:pt x="112" y="34"/>
                </a:lnTo>
                <a:lnTo>
                  <a:pt x="283" y="27"/>
                </a:lnTo>
                <a:lnTo>
                  <a:pt x="277" y="36"/>
                </a:lnTo>
                <a:lnTo>
                  <a:pt x="238" y="69"/>
                </a:lnTo>
                <a:lnTo>
                  <a:pt x="237" y="69"/>
                </a:lnTo>
                <a:lnTo>
                  <a:pt x="236" y="68"/>
                </a:lnTo>
                <a:lnTo>
                  <a:pt x="234" y="68"/>
                </a:lnTo>
                <a:lnTo>
                  <a:pt x="230" y="68"/>
                </a:lnTo>
                <a:lnTo>
                  <a:pt x="228" y="68"/>
                </a:lnTo>
                <a:lnTo>
                  <a:pt x="226" y="67"/>
                </a:lnTo>
                <a:lnTo>
                  <a:pt x="223" y="67"/>
                </a:lnTo>
                <a:lnTo>
                  <a:pt x="221" y="67"/>
                </a:lnTo>
                <a:lnTo>
                  <a:pt x="217" y="67"/>
                </a:lnTo>
                <a:lnTo>
                  <a:pt x="215" y="67"/>
                </a:lnTo>
                <a:lnTo>
                  <a:pt x="212" y="67"/>
                </a:lnTo>
                <a:lnTo>
                  <a:pt x="208" y="67"/>
                </a:lnTo>
                <a:lnTo>
                  <a:pt x="206" y="67"/>
                </a:lnTo>
                <a:lnTo>
                  <a:pt x="203" y="67"/>
                </a:lnTo>
                <a:lnTo>
                  <a:pt x="201" y="67"/>
                </a:lnTo>
                <a:lnTo>
                  <a:pt x="199" y="67"/>
                </a:lnTo>
                <a:lnTo>
                  <a:pt x="195" y="67"/>
                </a:lnTo>
                <a:lnTo>
                  <a:pt x="193" y="67"/>
                </a:lnTo>
                <a:lnTo>
                  <a:pt x="189" y="67"/>
                </a:lnTo>
                <a:lnTo>
                  <a:pt x="186" y="67"/>
                </a:lnTo>
                <a:lnTo>
                  <a:pt x="182" y="67"/>
                </a:lnTo>
                <a:lnTo>
                  <a:pt x="179" y="68"/>
                </a:lnTo>
                <a:lnTo>
                  <a:pt x="175" y="68"/>
                </a:lnTo>
                <a:lnTo>
                  <a:pt x="172" y="68"/>
                </a:lnTo>
                <a:lnTo>
                  <a:pt x="167" y="68"/>
                </a:lnTo>
                <a:lnTo>
                  <a:pt x="164" y="68"/>
                </a:lnTo>
                <a:lnTo>
                  <a:pt x="160" y="69"/>
                </a:lnTo>
                <a:lnTo>
                  <a:pt x="157" y="69"/>
                </a:lnTo>
                <a:lnTo>
                  <a:pt x="152" y="69"/>
                </a:lnTo>
                <a:lnTo>
                  <a:pt x="149" y="69"/>
                </a:lnTo>
                <a:lnTo>
                  <a:pt x="145" y="69"/>
                </a:lnTo>
                <a:lnTo>
                  <a:pt x="143" y="70"/>
                </a:lnTo>
                <a:lnTo>
                  <a:pt x="139" y="70"/>
                </a:lnTo>
                <a:lnTo>
                  <a:pt x="136" y="70"/>
                </a:lnTo>
                <a:lnTo>
                  <a:pt x="132" y="70"/>
                </a:lnTo>
                <a:lnTo>
                  <a:pt x="130" y="70"/>
                </a:lnTo>
                <a:lnTo>
                  <a:pt x="128" y="70"/>
                </a:lnTo>
                <a:lnTo>
                  <a:pt x="125" y="70"/>
                </a:lnTo>
                <a:lnTo>
                  <a:pt x="123" y="70"/>
                </a:lnTo>
                <a:lnTo>
                  <a:pt x="122" y="71"/>
                </a:lnTo>
                <a:lnTo>
                  <a:pt x="119" y="71"/>
                </a:lnTo>
                <a:lnTo>
                  <a:pt x="119" y="71"/>
                </a:lnTo>
                <a:lnTo>
                  <a:pt x="118" y="71"/>
                </a:lnTo>
                <a:lnTo>
                  <a:pt x="116" y="71"/>
                </a:lnTo>
                <a:lnTo>
                  <a:pt x="114" y="71"/>
                </a:lnTo>
                <a:lnTo>
                  <a:pt x="110" y="73"/>
                </a:lnTo>
                <a:lnTo>
                  <a:pt x="108" y="73"/>
                </a:lnTo>
                <a:lnTo>
                  <a:pt x="105" y="73"/>
                </a:lnTo>
                <a:lnTo>
                  <a:pt x="103" y="74"/>
                </a:lnTo>
                <a:lnTo>
                  <a:pt x="101" y="74"/>
                </a:lnTo>
                <a:lnTo>
                  <a:pt x="97" y="74"/>
                </a:lnTo>
                <a:lnTo>
                  <a:pt x="95" y="75"/>
                </a:lnTo>
                <a:lnTo>
                  <a:pt x="93" y="75"/>
                </a:lnTo>
                <a:lnTo>
                  <a:pt x="90" y="76"/>
                </a:lnTo>
                <a:lnTo>
                  <a:pt x="87" y="76"/>
                </a:lnTo>
                <a:lnTo>
                  <a:pt x="84" y="77"/>
                </a:lnTo>
                <a:lnTo>
                  <a:pt x="81" y="77"/>
                </a:lnTo>
                <a:lnTo>
                  <a:pt x="79" y="78"/>
                </a:lnTo>
                <a:lnTo>
                  <a:pt x="75" y="78"/>
                </a:lnTo>
                <a:lnTo>
                  <a:pt x="73" y="78"/>
                </a:lnTo>
                <a:lnTo>
                  <a:pt x="70" y="78"/>
                </a:lnTo>
                <a:lnTo>
                  <a:pt x="68" y="80"/>
                </a:lnTo>
                <a:lnTo>
                  <a:pt x="67" y="80"/>
                </a:lnTo>
                <a:lnTo>
                  <a:pt x="65" y="81"/>
                </a:lnTo>
                <a:lnTo>
                  <a:pt x="62" y="81"/>
                </a:lnTo>
                <a:lnTo>
                  <a:pt x="61" y="82"/>
                </a:lnTo>
                <a:lnTo>
                  <a:pt x="59" y="83"/>
                </a:lnTo>
                <a:lnTo>
                  <a:pt x="59" y="84"/>
                </a:lnTo>
                <a:lnTo>
                  <a:pt x="58" y="85"/>
                </a:lnTo>
                <a:lnTo>
                  <a:pt x="58" y="88"/>
                </a:lnTo>
                <a:lnTo>
                  <a:pt x="58" y="89"/>
                </a:lnTo>
                <a:lnTo>
                  <a:pt x="58" y="91"/>
                </a:lnTo>
                <a:lnTo>
                  <a:pt x="58" y="94"/>
                </a:lnTo>
                <a:lnTo>
                  <a:pt x="58" y="97"/>
                </a:lnTo>
                <a:lnTo>
                  <a:pt x="58" y="99"/>
                </a:lnTo>
                <a:lnTo>
                  <a:pt x="59" y="102"/>
                </a:lnTo>
                <a:lnTo>
                  <a:pt x="59" y="105"/>
                </a:lnTo>
                <a:lnTo>
                  <a:pt x="60" y="109"/>
                </a:lnTo>
                <a:lnTo>
                  <a:pt x="60" y="111"/>
                </a:lnTo>
                <a:lnTo>
                  <a:pt x="61" y="115"/>
                </a:lnTo>
                <a:lnTo>
                  <a:pt x="61" y="118"/>
                </a:lnTo>
                <a:lnTo>
                  <a:pt x="62" y="122"/>
                </a:lnTo>
                <a:lnTo>
                  <a:pt x="62" y="125"/>
                </a:lnTo>
                <a:lnTo>
                  <a:pt x="63" y="127"/>
                </a:lnTo>
                <a:lnTo>
                  <a:pt x="63" y="131"/>
                </a:lnTo>
                <a:lnTo>
                  <a:pt x="65" y="134"/>
                </a:lnTo>
                <a:lnTo>
                  <a:pt x="65" y="137"/>
                </a:lnTo>
                <a:lnTo>
                  <a:pt x="66" y="139"/>
                </a:lnTo>
                <a:lnTo>
                  <a:pt x="67" y="143"/>
                </a:lnTo>
                <a:lnTo>
                  <a:pt x="67" y="145"/>
                </a:lnTo>
                <a:lnTo>
                  <a:pt x="67" y="147"/>
                </a:lnTo>
                <a:lnTo>
                  <a:pt x="68" y="150"/>
                </a:lnTo>
                <a:lnTo>
                  <a:pt x="68" y="151"/>
                </a:lnTo>
                <a:lnTo>
                  <a:pt x="69" y="153"/>
                </a:lnTo>
                <a:lnTo>
                  <a:pt x="69" y="155"/>
                </a:lnTo>
                <a:lnTo>
                  <a:pt x="69" y="157"/>
                </a:lnTo>
                <a:lnTo>
                  <a:pt x="54" y="204"/>
                </a:lnTo>
                <a:lnTo>
                  <a:pt x="23" y="199"/>
                </a:lnTo>
                <a:lnTo>
                  <a:pt x="28" y="175"/>
                </a:lnTo>
                <a:lnTo>
                  <a:pt x="48" y="152"/>
                </a:lnTo>
                <a:lnTo>
                  <a:pt x="41" y="115"/>
                </a:lnTo>
                <a:lnTo>
                  <a:pt x="0" y="21"/>
                </a:lnTo>
                <a:lnTo>
                  <a:pt x="4" y="13"/>
                </a:lnTo>
                <a:lnTo>
                  <a:pt x="4" y="13"/>
                </a:lnTo>
                <a:close/>
              </a:path>
            </a:pathLst>
          </a:custGeom>
          <a:solidFill>
            <a:srgbClr val="F5757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80" name="Freeform 80"/>
          <p:cNvSpPr>
            <a:spLocks/>
          </p:cNvSpPr>
          <p:nvPr/>
        </p:nvSpPr>
        <p:spPr bwMode="auto">
          <a:xfrm>
            <a:off x="4664075" y="1595438"/>
            <a:ext cx="41275" cy="14287"/>
          </a:xfrm>
          <a:custGeom>
            <a:avLst/>
            <a:gdLst/>
            <a:ahLst/>
            <a:cxnLst>
              <a:cxn ang="0">
                <a:pos x="21" y="3"/>
              </a:cxn>
              <a:cxn ang="0">
                <a:pos x="18" y="3"/>
              </a:cxn>
              <a:cxn ang="0">
                <a:pos x="14" y="5"/>
              </a:cxn>
              <a:cxn ang="0">
                <a:pos x="10" y="6"/>
              </a:cxn>
              <a:cxn ang="0">
                <a:pos x="6" y="8"/>
              </a:cxn>
              <a:cxn ang="0">
                <a:pos x="3" y="11"/>
              </a:cxn>
              <a:cxn ang="0">
                <a:pos x="1" y="13"/>
              </a:cxn>
              <a:cxn ang="0">
                <a:pos x="0" y="15"/>
              </a:cxn>
              <a:cxn ang="0">
                <a:pos x="1" y="18"/>
              </a:cxn>
              <a:cxn ang="0">
                <a:pos x="3" y="18"/>
              </a:cxn>
              <a:cxn ang="0">
                <a:pos x="5" y="19"/>
              </a:cxn>
              <a:cxn ang="0">
                <a:pos x="7" y="18"/>
              </a:cxn>
              <a:cxn ang="0">
                <a:pos x="11" y="18"/>
              </a:cxn>
              <a:cxn ang="0">
                <a:pos x="13" y="17"/>
              </a:cxn>
              <a:cxn ang="0">
                <a:pos x="15" y="17"/>
              </a:cxn>
              <a:cxn ang="0">
                <a:pos x="18" y="17"/>
              </a:cxn>
              <a:cxn ang="0">
                <a:pos x="20" y="15"/>
              </a:cxn>
              <a:cxn ang="0">
                <a:pos x="22" y="15"/>
              </a:cxn>
              <a:cxn ang="0">
                <a:pos x="25" y="15"/>
              </a:cxn>
              <a:cxn ang="0">
                <a:pos x="27" y="14"/>
              </a:cxn>
              <a:cxn ang="0">
                <a:pos x="29" y="14"/>
              </a:cxn>
              <a:cxn ang="0">
                <a:pos x="32" y="13"/>
              </a:cxn>
              <a:cxn ang="0">
                <a:pos x="34" y="13"/>
              </a:cxn>
              <a:cxn ang="0">
                <a:pos x="36" y="12"/>
              </a:cxn>
              <a:cxn ang="0">
                <a:pos x="39" y="11"/>
              </a:cxn>
              <a:cxn ang="0">
                <a:pos x="42" y="10"/>
              </a:cxn>
              <a:cxn ang="0">
                <a:pos x="46" y="8"/>
              </a:cxn>
              <a:cxn ang="0">
                <a:pos x="49" y="7"/>
              </a:cxn>
              <a:cxn ang="0">
                <a:pos x="52" y="5"/>
              </a:cxn>
              <a:cxn ang="0">
                <a:pos x="53" y="4"/>
              </a:cxn>
              <a:cxn ang="0">
                <a:pos x="54" y="3"/>
              </a:cxn>
              <a:cxn ang="0">
                <a:pos x="53" y="1"/>
              </a:cxn>
              <a:cxn ang="0">
                <a:pos x="52" y="1"/>
              </a:cxn>
              <a:cxn ang="0">
                <a:pos x="49" y="0"/>
              </a:cxn>
              <a:cxn ang="0">
                <a:pos x="48" y="0"/>
              </a:cxn>
              <a:cxn ang="0">
                <a:pos x="45" y="0"/>
              </a:cxn>
              <a:cxn ang="0">
                <a:pos x="42" y="0"/>
              </a:cxn>
              <a:cxn ang="0">
                <a:pos x="39" y="0"/>
              </a:cxn>
              <a:cxn ang="0">
                <a:pos x="36" y="0"/>
              </a:cxn>
              <a:cxn ang="0">
                <a:pos x="33" y="0"/>
              </a:cxn>
              <a:cxn ang="0">
                <a:pos x="31" y="1"/>
              </a:cxn>
              <a:cxn ang="0">
                <a:pos x="28" y="1"/>
              </a:cxn>
              <a:cxn ang="0">
                <a:pos x="26" y="1"/>
              </a:cxn>
              <a:cxn ang="0">
                <a:pos x="22" y="3"/>
              </a:cxn>
              <a:cxn ang="0">
                <a:pos x="21" y="3"/>
              </a:cxn>
              <a:cxn ang="0">
                <a:pos x="21" y="3"/>
              </a:cxn>
            </a:cxnLst>
            <a:rect l="0" t="0" r="r" b="b"/>
            <a:pathLst>
              <a:path w="54" h="19">
                <a:moveTo>
                  <a:pt x="21" y="3"/>
                </a:moveTo>
                <a:lnTo>
                  <a:pt x="18" y="3"/>
                </a:lnTo>
                <a:lnTo>
                  <a:pt x="14" y="5"/>
                </a:lnTo>
                <a:lnTo>
                  <a:pt x="10" y="6"/>
                </a:lnTo>
                <a:lnTo>
                  <a:pt x="6" y="8"/>
                </a:lnTo>
                <a:lnTo>
                  <a:pt x="3" y="11"/>
                </a:lnTo>
                <a:lnTo>
                  <a:pt x="1" y="13"/>
                </a:lnTo>
                <a:lnTo>
                  <a:pt x="0" y="15"/>
                </a:lnTo>
                <a:lnTo>
                  <a:pt x="1" y="18"/>
                </a:lnTo>
                <a:lnTo>
                  <a:pt x="3" y="18"/>
                </a:lnTo>
                <a:lnTo>
                  <a:pt x="5" y="19"/>
                </a:lnTo>
                <a:lnTo>
                  <a:pt x="7" y="18"/>
                </a:lnTo>
                <a:lnTo>
                  <a:pt x="11" y="18"/>
                </a:lnTo>
                <a:lnTo>
                  <a:pt x="13" y="17"/>
                </a:lnTo>
                <a:lnTo>
                  <a:pt x="15" y="17"/>
                </a:lnTo>
                <a:lnTo>
                  <a:pt x="18" y="17"/>
                </a:lnTo>
                <a:lnTo>
                  <a:pt x="20" y="15"/>
                </a:lnTo>
                <a:lnTo>
                  <a:pt x="22" y="15"/>
                </a:lnTo>
                <a:lnTo>
                  <a:pt x="25" y="15"/>
                </a:lnTo>
                <a:lnTo>
                  <a:pt x="27" y="14"/>
                </a:lnTo>
                <a:lnTo>
                  <a:pt x="29" y="14"/>
                </a:lnTo>
                <a:lnTo>
                  <a:pt x="32" y="13"/>
                </a:lnTo>
                <a:lnTo>
                  <a:pt x="34" y="13"/>
                </a:lnTo>
                <a:lnTo>
                  <a:pt x="36" y="12"/>
                </a:lnTo>
                <a:lnTo>
                  <a:pt x="39" y="11"/>
                </a:lnTo>
                <a:lnTo>
                  <a:pt x="42" y="10"/>
                </a:lnTo>
                <a:lnTo>
                  <a:pt x="46" y="8"/>
                </a:lnTo>
                <a:lnTo>
                  <a:pt x="49" y="7"/>
                </a:lnTo>
                <a:lnTo>
                  <a:pt x="52" y="5"/>
                </a:lnTo>
                <a:lnTo>
                  <a:pt x="53" y="4"/>
                </a:lnTo>
                <a:lnTo>
                  <a:pt x="54" y="3"/>
                </a:lnTo>
                <a:lnTo>
                  <a:pt x="53" y="1"/>
                </a:lnTo>
                <a:lnTo>
                  <a:pt x="52" y="1"/>
                </a:lnTo>
                <a:lnTo>
                  <a:pt x="49" y="0"/>
                </a:lnTo>
                <a:lnTo>
                  <a:pt x="48" y="0"/>
                </a:lnTo>
                <a:lnTo>
                  <a:pt x="45" y="0"/>
                </a:lnTo>
                <a:lnTo>
                  <a:pt x="42" y="0"/>
                </a:lnTo>
                <a:lnTo>
                  <a:pt x="39" y="0"/>
                </a:lnTo>
                <a:lnTo>
                  <a:pt x="36" y="0"/>
                </a:lnTo>
                <a:lnTo>
                  <a:pt x="33" y="0"/>
                </a:lnTo>
                <a:lnTo>
                  <a:pt x="31" y="1"/>
                </a:lnTo>
                <a:lnTo>
                  <a:pt x="28" y="1"/>
                </a:lnTo>
                <a:lnTo>
                  <a:pt x="26" y="1"/>
                </a:lnTo>
                <a:lnTo>
                  <a:pt x="22" y="3"/>
                </a:lnTo>
                <a:lnTo>
                  <a:pt x="21" y="3"/>
                </a:lnTo>
                <a:lnTo>
                  <a:pt x="21" y="3"/>
                </a:lnTo>
                <a:close/>
              </a:path>
            </a:pathLst>
          </a:custGeom>
          <a:solidFill>
            <a:srgbClr val="B366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81" name="Freeform 81"/>
          <p:cNvSpPr>
            <a:spLocks/>
          </p:cNvSpPr>
          <p:nvPr/>
        </p:nvSpPr>
        <p:spPr bwMode="auto">
          <a:xfrm>
            <a:off x="4408488" y="1046163"/>
            <a:ext cx="512762" cy="179387"/>
          </a:xfrm>
          <a:custGeom>
            <a:avLst/>
            <a:gdLst/>
            <a:ahLst/>
            <a:cxnLst>
              <a:cxn ang="0">
                <a:pos x="1" y="194"/>
              </a:cxn>
              <a:cxn ang="0">
                <a:pos x="4" y="168"/>
              </a:cxn>
              <a:cxn ang="0">
                <a:pos x="12" y="136"/>
              </a:cxn>
              <a:cxn ang="0">
                <a:pos x="27" y="102"/>
              </a:cxn>
              <a:cxn ang="0">
                <a:pos x="52" y="73"/>
              </a:cxn>
              <a:cxn ang="0">
                <a:pos x="87" y="53"/>
              </a:cxn>
              <a:cxn ang="0">
                <a:pos x="129" y="45"/>
              </a:cxn>
              <a:cxn ang="0">
                <a:pos x="169" y="48"/>
              </a:cxn>
              <a:cxn ang="0">
                <a:pos x="208" y="59"/>
              </a:cxn>
              <a:cxn ang="0">
                <a:pos x="241" y="72"/>
              </a:cxn>
              <a:cxn ang="0">
                <a:pos x="269" y="87"/>
              </a:cxn>
              <a:cxn ang="0">
                <a:pos x="284" y="79"/>
              </a:cxn>
              <a:cxn ang="0">
                <a:pos x="308" y="53"/>
              </a:cxn>
              <a:cxn ang="0">
                <a:pos x="339" y="31"/>
              </a:cxn>
              <a:cxn ang="0">
                <a:pos x="381" y="12"/>
              </a:cxn>
              <a:cxn ang="0">
                <a:pos x="437" y="2"/>
              </a:cxn>
              <a:cxn ang="0">
                <a:pos x="490" y="3"/>
              </a:cxn>
              <a:cxn ang="0">
                <a:pos x="517" y="14"/>
              </a:cxn>
              <a:cxn ang="0">
                <a:pos x="543" y="32"/>
              </a:cxn>
              <a:cxn ang="0">
                <a:pos x="564" y="56"/>
              </a:cxn>
              <a:cxn ang="0">
                <a:pos x="571" y="82"/>
              </a:cxn>
              <a:cxn ang="0">
                <a:pos x="579" y="96"/>
              </a:cxn>
              <a:cxn ang="0">
                <a:pos x="613" y="98"/>
              </a:cxn>
              <a:cxn ang="0">
                <a:pos x="643" y="116"/>
              </a:cxn>
              <a:cxn ang="0">
                <a:pos x="645" y="146"/>
              </a:cxn>
              <a:cxn ang="0">
                <a:pos x="633" y="172"/>
              </a:cxn>
              <a:cxn ang="0">
                <a:pos x="602" y="174"/>
              </a:cxn>
              <a:cxn ang="0">
                <a:pos x="593" y="146"/>
              </a:cxn>
              <a:cxn ang="0">
                <a:pos x="610" y="166"/>
              </a:cxn>
              <a:cxn ang="0">
                <a:pos x="635" y="147"/>
              </a:cxn>
              <a:cxn ang="0">
                <a:pos x="634" y="124"/>
              </a:cxn>
              <a:cxn ang="0">
                <a:pos x="615" y="108"/>
              </a:cxn>
              <a:cxn ang="0">
                <a:pos x="592" y="103"/>
              </a:cxn>
              <a:cxn ang="0">
                <a:pos x="568" y="102"/>
              </a:cxn>
              <a:cxn ang="0">
                <a:pos x="549" y="112"/>
              </a:cxn>
              <a:cxn ang="0">
                <a:pos x="539" y="111"/>
              </a:cxn>
              <a:cxn ang="0">
                <a:pos x="560" y="94"/>
              </a:cxn>
              <a:cxn ang="0">
                <a:pos x="556" y="69"/>
              </a:cxn>
              <a:cxn ang="0">
                <a:pos x="531" y="34"/>
              </a:cxn>
              <a:cxn ang="0">
                <a:pos x="505" y="18"/>
              </a:cxn>
              <a:cxn ang="0">
                <a:pos x="467" y="6"/>
              </a:cxn>
              <a:cxn ang="0">
                <a:pos x="427" y="7"/>
              </a:cxn>
              <a:cxn ang="0">
                <a:pos x="388" y="19"/>
              </a:cxn>
              <a:cxn ang="0">
                <a:pos x="350" y="40"/>
              </a:cxn>
              <a:cxn ang="0">
                <a:pos x="320" y="62"/>
              </a:cxn>
              <a:cxn ang="0">
                <a:pos x="297" y="87"/>
              </a:cxn>
              <a:cxn ang="0">
                <a:pos x="274" y="110"/>
              </a:cxn>
              <a:cxn ang="0">
                <a:pos x="251" y="93"/>
              </a:cxn>
              <a:cxn ang="0">
                <a:pos x="224" y="76"/>
              </a:cxn>
              <a:cxn ang="0">
                <a:pos x="190" y="61"/>
              </a:cxn>
              <a:cxn ang="0">
                <a:pos x="152" y="52"/>
              </a:cxn>
              <a:cxn ang="0">
                <a:pos x="112" y="52"/>
              </a:cxn>
              <a:cxn ang="0">
                <a:pos x="74" y="67"/>
              </a:cxn>
              <a:cxn ang="0">
                <a:pos x="45" y="94"/>
              </a:cxn>
              <a:cxn ang="0">
                <a:pos x="27" y="128"/>
              </a:cxn>
              <a:cxn ang="0">
                <a:pos x="17" y="164"/>
              </a:cxn>
              <a:cxn ang="0">
                <a:pos x="11" y="195"/>
              </a:cxn>
              <a:cxn ang="0">
                <a:pos x="11" y="221"/>
              </a:cxn>
            </a:cxnLst>
            <a:rect l="0" t="0" r="r" b="b"/>
            <a:pathLst>
              <a:path w="648" h="227">
                <a:moveTo>
                  <a:pt x="1" y="213"/>
                </a:moveTo>
                <a:lnTo>
                  <a:pt x="0" y="212"/>
                </a:lnTo>
                <a:lnTo>
                  <a:pt x="0" y="210"/>
                </a:lnTo>
                <a:lnTo>
                  <a:pt x="0" y="209"/>
                </a:lnTo>
                <a:lnTo>
                  <a:pt x="0" y="207"/>
                </a:lnTo>
                <a:lnTo>
                  <a:pt x="0" y="203"/>
                </a:lnTo>
                <a:lnTo>
                  <a:pt x="1" y="200"/>
                </a:lnTo>
                <a:lnTo>
                  <a:pt x="1" y="199"/>
                </a:lnTo>
                <a:lnTo>
                  <a:pt x="1" y="196"/>
                </a:lnTo>
                <a:lnTo>
                  <a:pt x="1" y="194"/>
                </a:lnTo>
                <a:lnTo>
                  <a:pt x="1" y="192"/>
                </a:lnTo>
                <a:lnTo>
                  <a:pt x="1" y="189"/>
                </a:lnTo>
                <a:lnTo>
                  <a:pt x="1" y="187"/>
                </a:lnTo>
                <a:lnTo>
                  <a:pt x="3" y="185"/>
                </a:lnTo>
                <a:lnTo>
                  <a:pt x="3" y="182"/>
                </a:lnTo>
                <a:lnTo>
                  <a:pt x="3" y="179"/>
                </a:lnTo>
                <a:lnTo>
                  <a:pt x="3" y="177"/>
                </a:lnTo>
                <a:lnTo>
                  <a:pt x="4" y="173"/>
                </a:lnTo>
                <a:lnTo>
                  <a:pt x="4" y="171"/>
                </a:lnTo>
                <a:lnTo>
                  <a:pt x="4" y="168"/>
                </a:lnTo>
                <a:lnTo>
                  <a:pt x="5" y="165"/>
                </a:lnTo>
                <a:lnTo>
                  <a:pt x="5" y="161"/>
                </a:lnTo>
                <a:lnTo>
                  <a:pt x="6" y="159"/>
                </a:lnTo>
                <a:lnTo>
                  <a:pt x="7" y="156"/>
                </a:lnTo>
                <a:lnTo>
                  <a:pt x="7" y="152"/>
                </a:lnTo>
                <a:lnTo>
                  <a:pt x="8" y="149"/>
                </a:lnTo>
                <a:lnTo>
                  <a:pt x="10" y="146"/>
                </a:lnTo>
                <a:lnTo>
                  <a:pt x="11" y="143"/>
                </a:lnTo>
                <a:lnTo>
                  <a:pt x="11" y="139"/>
                </a:lnTo>
                <a:lnTo>
                  <a:pt x="12" y="136"/>
                </a:lnTo>
                <a:lnTo>
                  <a:pt x="14" y="132"/>
                </a:lnTo>
                <a:lnTo>
                  <a:pt x="15" y="129"/>
                </a:lnTo>
                <a:lnTo>
                  <a:pt x="15" y="125"/>
                </a:lnTo>
                <a:lnTo>
                  <a:pt x="18" y="122"/>
                </a:lnTo>
                <a:lnTo>
                  <a:pt x="19" y="119"/>
                </a:lnTo>
                <a:lnTo>
                  <a:pt x="20" y="115"/>
                </a:lnTo>
                <a:lnTo>
                  <a:pt x="22" y="111"/>
                </a:lnTo>
                <a:lnTo>
                  <a:pt x="24" y="109"/>
                </a:lnTo>
                <a:lnTo>
                  <a:pt x="26" y="105"/>
                </a:lnTo>
                <a:lnTo>
                  <a:pt x="27" y="102"/>
                </a:lnTo>
                <a:lnTo>
                  <a:pt x="29" y="98"/>
                </a:lnTo>
                <a:lnTo>
                  <a:pt x="32" y="96"/>
                </a:lnTo>
                <a:lnTo>
                  <a:pt x="34" y="93"/>
                </a:lnTo>
                <a:lnTo>
                  <a:pt x="36" y="89"/>
                </a:lnTo>
                <a:lnTo>
                  <a:pt x="39" y="87"/>
                </a:lnTo>
                <a:lnTo>
                  <a:pt x="41" y="83"/>
                </a:lnTo>
                <a:lnTo>
                  <a:pt x="43" y="81"/>
                </a:lnTo>
                <a:lnTo>
                  <a:pt x="46" y="77"/>
                </a:lnTo>
                <a:lnTo>
                  <a:pt x="49" y="75"/>
                </a:lnTo>
                <a:lnTo>
                  <a:pt x="52" y="73"/>
                </a:lnTo>
                <a:lnTo>
                  <a:pt x="55" y="70"/>
                </a:lnTo>
                <a:lnTo>
                  <a:pt x="57" y="68"/>
                </a:lnTo>
                <a:lnTo>
                  <a:pt x="61" y="66"/>
                </a:lnTo>
                <a:lnTo>
                  <a:pt x="64" y="63"/>
                </a:lnTo>
                <a:lnTo>
                  <a:pt x="68" y="61"/>
                </a:lnTo>
                <a:lnTo>
                  <a:pt x="71" y="59"/>
                </a:lnTo>
                <a:lnTo>
                  <a:pt x="75" y="58"/>
                </a:lnTo>
                <a:lnTo>
                  <a:pt x="80" y="55"/>
                </a:lnTo>
                <a:lnTo>
                  <a:pt x="83" y="54"/>
                </a:lnTo>
                <a:lnTo>
                  <a:pt x="87" y="53"/>
                </a:lnTo>
                <a:lnTo>
                  <a:pt x="91" y="51"/>
                </a:lnTo>
                <a:lnTo>
                  <a:pt x="95" y="49"/>
                </a:lnTo>
                <a:lnTo>
                  <a:pt x="99" y="48"/>
                </a:lnTo>
                <a:lnTo>
                  <a:pt x="103" y="47"/>
                </a:lnTo>
                <a:lnTo>
                  <a:pt x="108" y="47"/>
                </a:lnTo>
                <a:lnTo>
                  <a:pt x="111" y="46"/>
                </a:lnTo>
                <a:lnTo>
                  <a:pt x="116" y="46"/>
                </a:lnTo>
                <a:lnTo>
                  <a:pt x="119" y="45"/>
                </a:lnTo>
                <a:lnTo>
                  <a:pt x="124" y="45"/>
                </a:lnTo>
                <a:lnTo>
                  <a:pt x="129" y="45"/>
                </a:lnTo>
                <a:lnTo>
                  <a:pt x="133" y="45"/>
                </a:lnTo>
                <a:lnTo>
                  <a:pt x="137" y="45"/>
                </a:lnTo>
                <a:lnTo>
                  <a:pt x="141" y="45"/>
                </a:lnTo>
                <a:lnTo>
                  <a:pt x="145" y="45"/>
                </a:lnTo>
                <a:lnTo>
                  <a:pt x="150" y="46"/>
                </a:lnTo>
                <a:lnTo>
                  <a:pt x="153" y="46"/>
                </a:lnTo>
                <a:lnTo>
                  <a:pt x="158" y="46"/>
                </a:lnTo>
                <a:lnTo>
                  <a:pt x="161" y="46"/>
                </a:lnTo>
                <a:lnTo>
                  <a:pt x="166" y="47"/>
                </a:lnTo>
                <a:lnTo>
                  <a:pt x="169" y="48"/>
                </a:lnTo>
                <a:lnTo>
                  <a:pt x="174" y="48"/>
                </a:lnTo>
                <a:lnTo>
                  <a:pt x="178" y="49"/>
                </a:lnTo>
                <a:lnTo>
                  <a:pt x="182" y="51"/>
                </a:lnTo>
                <a:lnTo>
                  <a:pt x="186" y="52"/>
                </a:lnTo>
                <a:lnTo>
                  <a:pt x="189" y="53"/>
                </a:lnTo>
                <a:lnTo>
                  <a:pt x="193" y="54"/>
                </a:lnTo>
                <a:lnTo>
                  <a:pt x="197" y="55"/>
                </a:lnTo>
                <a:lnTo>
                  <a:pt x="201" y="56"/>
                </a:lnTo>
                <a:lnTo>
                  <a:pt x="204" y="58"/>
                </a:lnTo>
                <a:lnTo>
                  <a:pt x="208" y="59"/>
                </a:lnTo>
                <a:lnTo>
                  <a:pt x="213" y="60"/>
                </a:lnTo>
                <a:lnTo>
                  <a:pt x="215" y="61"/>
                </a:lnTo>
                <a:lnTo>
                  <a:pt x="218" y="62"/>
                </a:lnTo>
                <a:lnTo>
                  <a:pt x="222" y="63"/>
                </a:lnTo>
                <a:lnTo>
                  <a:pt x="225" y="66"/>
                </a:lnTo>
                <a:lnTo>
                  <a:pt x="229" y="67"/>
                </a:lnTo>
                <a:lnTo>
                  <a:pt x="231" y="67"/>
                </a:lnTo>
                <a:lnTo>
                  <a:pt x="235" y="69"/>
                </a:lnTo>
                <a:lnTo>
                  <a:pt x="238" y="70"/>
                </a:lnTo>
                <a:lnTo>
                  <a:pt x="241" y="72"/>
                </a:lnTo>
                <a:lnTo>
                  <a:pt x="243" y="73"/>
                </a:lnTo>
                <a:lnTo>
                  <a:pt x="246" y="74"/>
                </a:lnTo>
                <a:lnTo>
                  <a:pt x="249" y="75"/>
                </a:lnTo>
                <a:lnTo>
                  <a:pt x="251" y="76"/>
                </a:lnTo>
                <a:lnTo>
                  <a:pt x="253" y="79"/>
                </a:lnTo>
                <a:lnTo>
                  <a:pt x="256" y="80"/>
                </a:lnTo>
                <a:lnTo>
                  <a:pt x="258" y="81"/>
                </a:lnTo>
                <a:lnTo>
                  <a:pt x="263" y="83"/>
                </a:lnTo>
                <a:lnTo>
                  <a:pt x="266" y="86"/>
                </a:lnTo>
                <a:lnTo>
                  <a:pt x="269" y="87"/>
                </a:lnTo>
                <a:lnTo>
                  <a:pt x="272" y="89"/>
                </a:lnTo>
                <a:lnTo>
                  <a:pt x="273" y="89"/>
                </a:lnTo>
                <a:lnTo>
                  <a:pt x="276" y="90"/>
                </a:lnTo>
                <a:lnTo>
                  <a:pt x="276" y="91"/>
                </a:lnTo>
                <a:lnTo>
                  <a:pt x="277" y="91"/>
                </a:lnTo>
                <a:lnTo>
                  <a:pt x="277" y="90"/>
                </a:lnTo>
                <a:lnTo>
                  <a:pt x="279" y="87"/>
                </a:lnTo>
                <a:lnTo>
                  <a:pt x="280" y="84"/>
                </a:lnTo>
                <a:lnTo>
                  <a:pt x="283" y="82"/>
                </a:lnTo>
                <a:lnTo>
                  <a:pt x="284" y="79"/>
                </a:lnTo>
                <a:lnTo>
                  <a:pt x="287" y="76"/>
                </a:lnTo>
                <a:lnTo>
                  <a:pt x="290" y="72"/>
                </a:lnTo>
                <a:lnTo>
                  <a:pt x="293" y="68"/>
                </a:lnTo>
                <a:lnTo>
                  <a:pt x="295" y="66"/>
                </a:lnTo>
                <a:lnTo>
                  <a:pt x="297" y="65"/>
                </a:lnTo>
                <a:lnTo>
                  <a:pt x="299" y="62"/>
                </a:lnTo>
                <a:lnTo>
                  <a:pt x="301" y="60"/>
                </a:lnTo>
                <a:lnTo>
                  <a:pt x="304" y="58"/>
                </a:lnTo>
                <a:lnTo>
                  <a:pt x="306" y="55"/>
                </a:lnTo>
                <a:lnTo>
                  <a:pt x="308" y="53"/>
                </a:lnTo>
                <a:lnTo>
                  <a:pt x="311" y="52"/>
                </a:lnTo>
                <a:lnTo>
                  <a:pt x="314" y="49"/>
                </a:lnTo>
                <a:lnTo>
                  <a:pt x="316" y="47"/>
                </a:lnTo>
                <a:lnTo>
                  <a:pt x="319" y="45"/>
                </a:lnTo>
                <a:lnTo>
                  <a:pt x="322" y="42"/>
                </a:lnTo>
                <a:lnTo>
                  <a:pt x="326" y="40"/>
                </a:lnTo>
                <a:lnTo>
                  <a:pt x="328" y="38"/>
                </a:lnTo>
                <a:lnTo>
                  <a:pt x="332" y="35"/>
                </a:lnTo>
                <a:lnTo>
                  <a:pt x="335" y="33"/>
                </a:lnTo>
                <a:lnTo>
                  <a:pt x="339" y="31"/>
                </a:lnTo>
                <a:lnTo>
                  <a:pt x="342" y="28"/>
                </a:lnTo>
                <a:lnTo>
                  <a:pt x="347" y="27"/>
                </a:lnTo>
                <a:lnTo>
                  <a:pt x="350" y="25"/>
                </a:lnTo>
                <a:lnTo>
                  <a:pt x="354" y="23"/>
                </a:lnTo>
                <a:lnTo>
                  <a:pt x="358" y="21"/>
                </a:lnTo>
                <a:lnTo>
                  <a:pt x="362" y="19"/>
                </a:lnTo>
                <a:lnTo>
                  <a:pt x="367" y="18"/>
                </a:lnTo>
                <a:lnTo>
                  <a:pt x="371" y="14"/>
                </a:lnTo>
                <a:lnTo>
                  <a:pt x="376" y="13"/>
                </a:lnTo>
                <a:lnTo>
                  <a:pt x="381" y="12"/>
                </a:lnTo>
                <a:lnTo>
                  <a:pt x="386" y="11"/>
                </a:lnTo>
                <a:lnTo>
                  <a:pt x="391" y="10"/>
                </a:lnTo>
                <a:lnTo>
                  <a:pt x="396" y="7"/>
                </a:lnTo>
                <a:lnTo>
                  <a:pt x="402" y="6"/>
                </a:lnTo>
                <a:lnTo>
                  <a:pt x="407" y="5"/>
                </a:lnTo>
                <a:lnTo>
                  <a:pt x="413" y="4"/>
                </a:lnTo>
                <a:lnTo>
                  <a:pt x="419" y="3"/>
                </a:lnTo>
                <a:lnTo>
                  <a:pt x="425" y="3"/>
                </a:lnTo>
                <a:lnTo>
                  <a:pt x="431" y="2"/>
                </a:lnTo>
                <a:lnTo>
                  <a:pt x="437" y="2"/>
                </a:lnTo>
                <a:lnTo>
                  <a:pt x="444" y="0"/>
                </a:lnTo>
                <a:lnTo>
                  <a:pt x="449" y="0"/>
                </a:lnTo>
                <a:lnTo>
                  <a:pt x="456" y="0"/>
                </a:lnTo>
                <a:lnTo>
                  <a:pt x="462" y="0"/>
                </a:lnTo>
                <a:lnTo>
                  <a:pt x="469" y="0"/>
                </a:lnTo>
                <a:lnTo>
                  <a:pt x="476" y="0"/>
                </a:lnTo>
                <a:lnTo>
                  <a:pt x="484" y="2"/>
                </a:lnTo>
                <a:lnTo>
                  <a:pt x="484" y="2"/>
                </a:lnTo>
                <a:lnTo>
                  <a:pt x="488" y="3"/>
                </a:lnTo>
                <a:lnTo>
                  <a:pt x="490" y="3"/>
                </a:lnTo>
                <a:lnTo>
                  <a:pt x="493" y="4"/>
                </a:lnTo>
                <a:lnTo>
                  <a:pt x="496" y="5"/>
                </a:lnTo>
                <a:lnTo>
                  <a:pt x="500" y="7"/>
                </a:lnTo>
                <a:lnTo>
                  <a:pt x="503" y="9"/>
                </a:lnTo>
                <a:lnTo>
                  <a:pt x="507" y="10"/>
                </a:lnTo>
                <a:lnTo>
                  <a:pt x="508" y="11"/>
                </a:lnTo>
                <a:lnTo>
                  <a:pt x="510" y="12"/>
                </a:lnTo>
                <a:lnTo>
                  <a:pt x="512" y="13"/>
                </a:lnTo>
                <a:lnTo>
                  <a:pt x="515" y="14"/>
                </a:lnTo>
                <a:lnTo>
                  <a:pt x="517" y="14"/>
                </a:lnTo>
                <a:lnTo>
                  <a:pt x="519" y="17"/>
                </a:lnTo>
                <a:lnTo>
                  <a:pt x="521" y="18"/>
                </a:lnTo>
                <a:lnTo>
                  <a:pt x="523" y="18"/>
                </a:lnTo>
                <a:lnTo>
                  <a:pt x="525" y="19"/>
                </a:lnTo>
                <a:lnTo>
                  <a:pt x="528" y="21"/>
                </a:lnTo>
                <a:lnTo>
                  <a:pt x="530" y="23"/>
                </a:lnTo>
                <a:lnTo>
                  <a:pt x="532" y="24"/>
                </a:lnTo>
                <a:lnTo>
                  <a:pt x="536" y="27"/>
                </a:lnTo>
                <a:lnTo>
                  <a:pt x="540" y="30"/>
                </a:lnTo>
                <a:lnTo>
                  <a:pt x="543" y="32"/>
                </a:lnTo>
                <a:lnTo>
                  <a:pt x="545" y="33"/>
                </a:lnTo>
                <a:lnTo>
                  <a:pt x="546" y="35"/>
                </a:lnTo>
                <a:lnTo>
                  <a:pt x="549" y="38"/>
                </a:lnTo>
                <a:lnTo>
                  <a:pt x="552" y="41"/>
                </a:lnTo>
                <a:lnTo>
                  <a:pt x="556" y="45"/>
                </a:lnTo>
                <a:lnTo>
                  <a:pt x="558" y="47"/>
                </a:lnTo>
                <a:lnTo>
                  <a:pt x="559" y="49"/>
                </a:lnTo>
                <a:lnTo>
                  <a:pt x="560" y="52"/>
                </a:lnTo>
                <a:lnTo>
                  <a:pt x="563" y="54"/>
                </a:lnTo>
                <a:lnTo>
                  <a:pt x="564" y="56"/>
                </a:lnTo>
                <a:lnTo>
                  <a:pt x="565" y="59"/>
                </a:lnTo>
                <a:lnTo>
                  <a:pt x="566" y="61"/>
                </a:lnTo>
                <a:lnTo>
                  <a:pt x="567" y="63"/>
                </a:lnTo>
                <a:lnTo>
                  <a:pt x="567" y="66"/>
                </a:lnTo>
                <a:lnTo>
                  <a:pt x="568" y="68"/>
                </a:lnTo>
                <a:lnTo>
                  <a:pt x="570" y="70"/>
                </a:lnTo>
                <a:lnTo>
                  <a:pt x="571" y="74"/>
                </a:lnTo>
                <a:lnTo>
                  <a:pt x="571" y="76"/>
                </a:lnTo>
                <a:lnTo>
                  <a:pt x="571" y="79"/>
                </a:lnTo>
                <a:lnTo>
                  <a:pt x="571" y="82"/>
                </a:lnTo>
                <a:lnTo>
                  <a:pt x="571" y="84"/>
                </a:lnTo>
                <a:lnTo>
                  <a:pt x="571" y="88"/>
                </a:lnTo>
                <a:lnTo>
                  <a:pt x="571" y="90"/>
                </a:lnTo>
                <a:lnTo>
                  <a:pt x="571" y="94"/>
                </a:lnTo>
                <a:lnTo>
                  <a:pt x="570" y="97"/>
                </a:lnTo>
                <a:lnTo>
                  <a:pt x="571" y="97"/>
                </a:lnTo>
                <a:lnTo>
                  <a:pt x="573" y="96"/>
                </a:lnTo>
                <a:lnTo>
                  <a:pt x="574" y="96"/>
                </a:lnTo>
                <a:lnTo>
                  <a:pt x="577" y="96"/>
                </a:lnTo>
                <a:lnTo>
                  <a:pt x="579" y="96"/>
                </a:lnTo>
                <a:lnTo>
                  <a:pt x="582" y="96"/>
                </a:lnTo>
                <a:lnTo>
                  <a:pt x="585" y="96"/>
                </a:lnTo>
                <a:lnTo>
                  <a:pt x="587" y="96"/>
                </a:lnTo>
                <a:lnTo>
                  <a:pt x="591" y="96"/>
                </a:lnTo>
                <a:lnTo>
                  <a:pt x="594" y="96"/>
                </a:lnTo>
                <a:lnTo>
                  <a:pt x="598" y="96"/>
                </a:lnTo>
                <a:lnTo>
                  <a:pt x="602" y="96"/>
                </a:lnTo>
                <a:lnTo>
                  <a:pt x="606" y="97"/>
                </a:lnTo>
                <a:lnTo>
                  <a:pt x="609" y="97"/>
                </a:lnTo>
                <a:lnTo>
                  <a:pt x="613" y="98"/>
                </a:lnTo>
                <a:lnTo>
                  <a:pt x="616" y="98"/>
                </a:lnTo>
                <a:lnTo>
                  <a:pt x="620" y="100"/>
                </a:lnTo>
                <a:lnTo>
                  <a:pt x="623" y="101"/>
                </a:lnTo>
                <a:lnTo>
                  <a:pt x="627" y="102"/>
                </a:lnTo>
                <a:lnTo>
                  <a:pt x="630" y="104"/>
                </a:lnTo>
                <a:lnTo>
                  <a:pt x="633" y="107"/>
                </a:lnTo>
                <a:lnTo>
                  <a:pt x="636" y="109"/>
                </a:lnTo>
                <a:lnTo>
                  <a:pt x="638" y="110"/>
                </a:lnTo>
                <a:lnTo>
                  <a:pt x="641" y="114"/>
                </a:lnTo>
                <a:lnTo>
                  <a:pt x="643" y="116"/>
                </a:lnTo>
                <a:lnTo>
                  <a:pt x="644" y="119"/>
                </a:lnTo>
                <a:lnTo>
                  <a:pt x="645" y="122"/>
                </a:lnTo>
                <a:lnTo>
                  <a:pt x="647" y="126"/>
                </a:lnTo>
                <a:lnTo>
                  <a:pt x="647" y="128"/>
                </a:lnTo>
                <a:lnTo>
                  <a:pt x="647" y="130"/>
                </a:lnTo>
                <a:lnTo>
                  <a:pt x="647" y="132"/>
                </a:lnTo>
                <a:lnTo>
                  <a:pt x="648" y="135"/>
                </a:lnTo>
                <a:lnTo>
                  <a:pt x="647" y="139"/>
                </a:lnTo>
                <a:lnTo>
                  <a:pt x="645" y="143"/>
                </a:lnTo>
                <a:lnTo>
                  <a:pt x="645" y="146"/>
                </a:lnTo>
                <a:lnTo>
                  <a:pt x="644" y="151"/>
                </a:lnTo>
                <a:lnTo>
                  <a:pt x="643" y="153"/>
                </a:lnTo>
                <a:lnTo>
                  <a:pt x="643" y="157"/>
                </a:lnTo>
                <a:lnTo>
                  <a:pt x="642" y="159"/>
                </a:lnTo>
                <a:lnTo>
                  <a:pt x="641" y="163"/>
                </a:lnTo>
                <a:lnTo>
                  <a:pt x="640" y="164"/>
                </a:lnTo>
                <a:lnTo>
                  <a:pt x="638" y="166"/>
                </a:lnTo>
                <a:lnTo>
                  <a:pt x="637" y="167"/>
                </a:lnTo>
                <a:lnTo>
                  <a:pt x="636" y="170"/>
                </a:lnTo>
                <a:lnTo>
                  <a:pt x="633" y="172"/>
                </a:lnTo>
                <a:lnTo>
                  <a:pt x="630" y="174"/>
                </a:lnTo>
                <a:lnTo>
                  <a:pt x="627" y="175"/>
                </a:lnTo>
                <a:lnTo>
                  <a:pt x="623" y="177"/>
                </a:lnTo>
                <a:lnTo>
                  <a:pt x="620" y="177"/>
                </a:lnTo>
                <a:lnTo>
                  <a:pt x="616" y="178"/>
                </a:lnTo>
                <a:lnTo>
                  <a:pt x="613" y="177"/>
                </a:lnTo>
                <a:lnTo>
                  <a:pt x="610" y="177"/>
                </a:lnTo>
                <a:lnTo>
                  <a:pt x="608" y="177"/>
                </a:lnTo>
                <a:lnTo>
                  <a:pt x="606" y="175"/>
                </a:lnTo>
                <a:lnTo>
                  <a:pt x="602" y="174"/>
                </a:lnTo>
                <a:lnTo>
                  <a:pt x="600" y="173"/>
                </a:lnTo>
                <a:lnTo>
                  <a:pt x="598" y="172"/>
                </a:lnTo>
                <a:lnTo>
                  <a:pt x="595" y="171"/>
                </a:lnTo>
                <a:lnTo>
                  <a:pt x="592" y="167"/>
                </a:lnTo>
                <a:lnTo>
                  <a:pt x="589" y="164"/>
                </a:lnTo>
                <a:lnTo>
                  <a:pt x="587" y="159"/>
                </a:lnTo>
                <a:lnTo>
                  <a:pt x="587" y="156"/>
                </a:lnTo>
                <a:lnTo>
                  <a:pt x="586" y="152"/>
                </a:lnTo>
                <a:lnTo>
                  <a:pt x="587" y="150"/>
                </a:lnTo>
                <a:lnTo>
                  <a:pt x="593" y="146"/>
                </a:lnTo>
                <a:lnTo>
                  <a:pt x="593" y="147"/>
                </a:lnTo>
                <a:lnTo>
                  <a:pt x="594" y="150"/>
                </a:lnTo>
                <a:lnTo>
                  <a:pt x="595" y="152"/>
                </a:lnTo>
                <a:lnTo>
                  <a:pt x="598" y="157"/>
                </a:lnTo>
                <a:lnTo>
                  <a:pt x="599" y="158"/>
                </a:lnTo>
                <a:lnTo>
                  <a:pt x="601" y="160"/>
                </a:lnTo>
                <a:lnTo>
                  <a:pt x="602" y="161"/>
                </a:lnTo>
                <a:lnTo>
                  <a:pt x="605" y="164"/>
                </a:lnTo>
                <a:lnTo>
                  <a:pt x="607" y="165"/>
                </a:lnTo>
                <a:lnTo>
                  <a:pt x="610" y="166"/>
                </a:lnTo>
                <a:lnTo>
                  <a:pt x="613" y="167"/>
                </a:lnTo>
                <a:lnTo>
                  <a:pt x="616" y="168"/>
                </a:lnTo>
                <a:lnTo>
                  <a:pt x="619" y="168"/>
                </a:lnTo>
                <a:lnTo>
                  <a:pt x="622" y="167"/>
                </a:lnTo>
                <a:lnTo>
                  <a:pt x="624" y="165"/>
                </a:lnTo>
                <a:lnTo>
                  <a:pt x="627" y="163"/>
                </a:lnTo>
                <a:lnTo>
                  <a:pt x="629" y="159"/>
                </a:lnTo>
                <a:lnTo>
                  <a:pt x="631" y="156"/>
                </a:lnTo>
                <a:lnTo>
                  <a:pt x="633" y="152"/>
                </a:lnTo>
                <a:lnTo>
                  <a:pt x="635" y="147"/>
                </a:lnTo>
                <a:lnTo>
                  <a:pt x="635" y="145"/>
                </a:lnTo>
                <a:lnTo>
                  <a:pt x="635" y="143"/>
                </a:lnTo>
                <a:lnTo>
                  <a:pt x="635" y="140"/>
                </a:lnTo>
                <a:lnTo>
                  <a:pt x="636" y="138"/>
                </a:lnTo>
                <a:lnTo>
                  <a:pt x="636" y="136"/>
                </a:lnTo>
                <a:lnTo>
                  <a:pt x="636" y="133"/>
                </a:lnTo>
                <a:lnTo>
                  <a:pt x="635" y="131"/>
                </a:lnTo>
                <a:lnTo>
                  <a:pt x="635" y="129"/>
                </a:lnTo>
                <a:lnTo>
                  <a:pt x="635" y="126"/>
                </a:lnTo>
                <a:lnTo>
                  <a:pt x="634" y="124"/>
                </a:lnTo>
                <a:lnTo>
                  <a:pt x="634" y="123"/>
                </a:lnTo>
                <a:lnTo>
                  <a:pt x="633" y="121"/>
                </a:lnTo>
                <a:lnTo>
                  <a:pt x="630" y="117"/>
                </a:lnTo>
                <a:lnTo>
                  <a:pt x="628" y="115"/>
                </a:lnTo>
                <a:lnTo>
                  <a:pt x="626" y="114"/>
                </a:lnTo>
                <a:lnTo>
                  <a:pt x="624" y="111"/>
                </a:lnTo>
                <a:lnTo>
                  <a:pt x="622" y="111"/>
                </a:lnTo>
                <a:lnTo>
                  <a:pt x="620" y="110"/>
                </a:lnTo>
                <a:lnTo>
                  <a:pt x="617" y="109"/>
                </a:lnTo>
                <a:lnTo>
                  <a:pt x="615" y="108"/>
                </a:lnTo>
                <a:lnTo>
                  <a:pt x="613" y="107"/>
                </a:lnTo>
                <a:lnTo>
                  <a:pt x="610" y="107"/>
                </a:lnTo>
                <a:lnTo>
                  <a:pt x="608" y="105"/>
                </a:lnTo>
                <a:lnTo>
                  <a:pt x="606" y="105"/>
                </a:lnTo>
                <a:lnTo>
                  <a:pt x="603" y="104"/>
                </a:lnTo>
                <a:lnTo>
                  <a:pt x="601" y="104"/>
                </a:lnTo>
                <a:lnTo>
                  <a:pt x="599" y="103"/>
                </a:lnTo>
                <a:lnTo>
                  <a:pt x="596" y="103"/>
                </a:lnTo>
                <a:lnTo>
                  <a:pt x="594" y="103"/>
                </a:lnTo>
                <a:lnTo>
                  <a:pt x="592" y="103"/>
                </a:lnTo>
                <a:lnTo>
                  <a:pt x="588" y="102"/>
                </a:lnTo>
                <a:lnTo>
                  <a:pt x="586" y="102"/>
                </a:lnTo>
                <a:lnTo>
                  <a:pt x="584" y="102"/>
                </a:lnTo>
                <a:lnTo>
                  <a:pt x="582" y="102"/>
                </a:lnTo>
                <a:lnTo>
                  <a:pt x="580" y="102"/>
                </a:lnTo>
                <a:lnTo>
                  <a:pt x="578" y="102"/>
                </a:lnTo>
                <a:lnTo>
                  <a:pt x="575" y="102"/>
                </a:lnTo>
                <a:lnTo>
                  <a:pt x="574" y="102"/>
                </a:lnTo>
                <a:lnTo>
                  <a:pt x="571" y="102"/>
                </a:lnTo>
                <a:lnTo>
                  <a:pt x="568" y="102"/>
                </a:lnTo>
                <a:lnTo>
                  <a:pt x="566" y="102"/>
                </a:lnTo>
                <a:lnTo>
                  <a:pt x="566" y="103"/>
                </a:lnTo>
                <a:lnTo>
                  <a:pt x="564" y="103"/>
                </a:lnTo>
                <a:lnTo>
                  <a:pt x="561" y="104"/>
                </a:lnTo>
                <a:lnTo>
                  <a:pt x="558" y="105"/>
                </a:lnTo>
                <a:lnTo>
                  <a:pt x="556" y="107"/>
                </a:lnTo>
                <a:lnTo>
                  <a:pt x="553" y="108"/>
                </a:lnTo>
                <a:lnTo>
                  <a:pt x="551" y="109"/>
                </a:lnTo>
                <a:lnTo>
                  <a:pt x="549" y="111"/>
                </a:lnTo>
                <a:lnTo>
                  <a:pt x="549" y="112"/>
                </a:lnTo>
                <a:lnTo>
                  <a:pt x="546" y="115"/>
                </a:lnTo>
                <a:lnTo>
                  <a:pt x="545" y="119"/>
                </a:lnTo>
                <a:lnTo>
                  <a:pt x="545" y="122"/>
                </a:lnTo>
                <a:lnTo>
                  <a:pt x="543" y="123"/>
                </a:lnTo>
                <a:lnTo>
                  <a:pt x="540" y="123"/>
                </a:lnTo>
                <a:lnTo>
                  <a:pt x="539" y="122"/>
                </a:lnTo>
                <a:lnTo>
                  <a:pt x="538" y="119"/>
                </a:lnTo>
                <a:lnTo>
                  <a:pt x="538" y="116"/>
                </a:lnTo>
                <a:lnTo>
                  <a:pt x="538" y="114"/>
                </a:lnTo>
                <a:lnTo>
                  <a:pt x="539" y="111"/>
                </a:lnTo>
                <a:lnTo>
                  <a:pt x="540" y="109"/>
                </a:lnTo>
                <a:lnTo>
                  <a:pt x="542" y="107"/>
                </a:lnTo>
                <a:lnTo>
                  <a:pt x="545" y="102"/>
                </a:lnTo>
                <a:lnTo>
                  <a:pt x="550" y="100"/>
                </a:lnTo>
                <a:lnTo>
                  <a:pt x="552" y="97"/>
                </a:lnTo>
                <a:lnTo>
                  <a:pt x="557" y="96"/>
                </a:lnTo>
                <a:lnTo>
                  <a:pt x="559" y="96"/>
                </a:lnTo>
                <a:lnTo>
                  <a:pt x="560" y="96"/>
                </a:lnTo>
                <a:lnTo>
                  <a:pt x="560" y="95"/>
                </a:lnTo>
                <a:lnTo>
                  <a:pt x="560" y="94"/>
                </a:lnTo>
                <a:lnTo>
                  <a:pt x="560" y="91"/>
                </a:lnTo>
                <a:lnTo>
                  <a:pt x="560" y="90"/>
                </a:lnTo>
                <a:lnTo>
                  <a:pt x="560" y="88"/>
                </a:lnTo>
                <a:lnTo>
                  <a:pt x="560" y="86"/>
                </a:lnTo>
                <a:lnTo>
                  <a:pt x="559" y="83"/>
                </a:lnTo>
                <a:lnTo>
                  <a:pt x="559" y="81"/>
                </a:lnTo>
                <a:lnTo>
                  <a:pt x="558" y="77"/>
                </a:lnTo>
                <a:lnTo>
                  <a:pt x="558" y="75"/>
                </a:lnTo>
                <a:lnTo>
                  <a:pt x="557" y="72"/>
                </a:lnTo>
                <a:lnTo>
                  <a:pt x="556" y="69"/>
                </a:lnTo>
                <a:lnTo>
                  <a:pt x="554" y="66"/>
                </a:lnTo>
                <a:lnTo>
                  <a:pt x="553" y="62"/>
                </a:lnTo>
                <a:lnTo>
                  <a:pt x="552" y="59"/>
                </a:lnTo>
                <a:lnTo>
                  <a:pt x="550" y="55"/>
                </a:lnTo>
                <a:lnTo>
                  <a:pt x="547" y="52"/>
                </a:lnTo>
                <a:lnTo>
                  <a:pt x="545" y="48"/>
                </a:lnTo>
                <a:lnTo>
                  <a:pt x="542" y="45"/>
                </a:lnTo>
                <a:lnTo>
                  <a:pt x="538" y="41"/>
                </a:lnTo>
                <a:lnTo>
                  <a:pt x="535" y="38"/>
                </a:lnTo>
                <a:lnTo>
                  <a:pt x="531" y="34"/>
                </a:lnTo>
                <a:lnTo>
                  <a:pt x="529" y="32"/>
                </a:lnTo>
                <a:lnTo>
                  <a:pt x="526" y="31"/>
                </a:lnTo>
                <a:lnTo>
                  <a:pt x="524" y="28"/>
                </a:lnTo>
                <a:lnTo>
                  <a:pt x="522" y="27"/>
                </a:lnTo>
                <a:lnTo>
                  <a:pt x="519" y="25"/>
                </a:lnTo>
                <a:lnTo>
                  <a:pt x="517" y="24"/>
                </a:lnTo>
                <a:lnTo>
                  <a:pt x="514" y="23"/>
                </a:lnTo>
                <a:lnTo>
                  <a:pt x="511" y="21"/>
                </a:lnTo>
                <a:lnTo>
                  <a:pt x="508" y="19"/>
                </a:lnTo>
                <a:lnTo>
                  <a:pt x="505" y="18"/>
                </a:lnTo>
                <a:lnTo>
                  <a:pt x="502" y="17"/>
                </a:lnTo>
                <a:lnTo>
                  <a:pt x="498" y="14"/>
                </a:lnTo>
                <a:lnTo>
                  <a:pt x="495" y="14"/>
                </a:lnTo>
                <a:lnTo>
                  <a:pt x="491" y="13"/>
                </a:lnTo>
                <a:lnTo>
                  <a:pt x="487" y="12"/>
                </a:lnTo>
                <a:lnTo>
                  <a:pt x="484" y="11"/>
                </a:lnTo>
                <a:lnTo>
                  <a:pt x="480" y="9"/>
                </a:lnTo>
                <a:lnTo>
                  <a:pt x="475" y="7"/>
                </a:lnTo>
                <a:lnTo>
                  <a:pt x="472" y="7"/>
                </a:lnTo>
                <a:lnTo>
                  <a:pt x="467" y="6"/>
                </a:lnTo>
                <a:lnTo>
                  <a:pt x="463" y="5"/>
                </a:lnTo>
                <a:lnTo>
                  <a:pt x="459" y="5"/>
                </a:lnTo>
                <a:lnTo>
                  <a:pt x="455" y="5"/>
                </a:lnTo>
                <a:lnTo>
                  <a:pt x="451" y="5"/>
                </a:lnTo>
                <a:lnTo>
                  <a:pt x="447" y="5"/>
                </a:lnTo>
                <a:lnTo>
                  <a:pt x="444" y="5"/>
                </a:lnTo>
                <a:lnTo>
                  <a:pt x="439" y="5"/>
                </a:lnTo>
                <a:lnTo>
                  <a:pt x="435" y="6"/>
                </a:lnTo>
                <a:lnTo>
                  <a:pt x="431" y="6"/>
                </a:lnTo>
                <a:lnTo>
                  <a:pt x="427" y="7"/>
                </a:lnTo>
                <a:lnTo>
                  <a:pt x="423" y="7"/>
                </a:lnTo>
                <a:lnTo>
                  <a:pt x="419" y="9"/>
                </a:lnTo>
                <a:lnTo>
                  <a:pt x="414" y="10"/>
                </a:lnTo>
                <a:lnTo>
                  <a:pt x="411" y="11"/>
                </a:lnTo>
                <a:lnTo>
                  <a:pt x="406" y="12"/>
                </a:lnTo>
                <a:lnTo>
                  <a:pt x="403" y="13"/>
                </a:lnTo>
                <a:lnTo>
                  <a:pt x="398" y="14"/>
                </a:lnTo>
                <a:lnTo>
                  <a:pt x="395" y="17"/>
                </a:lnTo>
                <a:lnTo>
                  <a:pt x="391" y="18"/>
                </a:lnTo>
                <a:lnTo>
                  <a:pt x="388" y="19"/>
                </a:lnTo>
                <a:lnTo>
                  <a:pt x="383" y="21"/>
                </a:lnTo>
                <a:lnTo>
                  <a:pt x="379" y="23"/>
                </a:lnTo>
                <a:lnTo>
                  <a:pt x="375" y="25"/>
                </a:lnTo>
                <a:lnTo>
                  <a:pt x="371" y="27"/>
                </a:lnTo>
                <a:lnTo>
                  <a:pt x="368" y="28"/>
                </a:lnTo>
                <a:lnTo>
                  <a:pt x="364" y="31"/>
                </a:lnTo>
                <a:lnTo>
                  <a:pt x="361" y="33"/>
                </a:lnTo>
                <a:lnTo>
                  <a:pt x="358" y="35"/>
                </a:lnTo>
                <a:lnTo>
                  <a:pt x="354" y="38"/>
                </a:lnTo>
                <a:lnTo>
                  <a:pt x="350" y="40"/>
                </a:lnTo>
                <a:lnTo>
                  <a:pt x="347" y="42"/>
                </a:lnTo>
                <a:lnTo>
                  <a:pt x="344" y="45"/>
                </a:lnTo>
                <a:lnTo>
                  <a:pt x="341" y="47"/>
                </a:lnTo>
                <a:lnTo>
                  <a:pt x="337" y="49"/>
                </a:lnTo>
                <a:lnTo>
                  <a:pt x="334" y="52"/>
                </a:lnTo>
                <a:lnTo>
                  <a:pt x="332" y="54"/>
                </a:lnTo>
                <a:lnTo>
                  <a:pt x="328" y="56"/>
                </a:lnTo>
                <a:lnTo>
                  <a:pt x="325" y="59"/>
                </a:lnTo>
                <a:lnTo>
                  <a:pt x="322" y="61"/>
                </a:lnTo>
                <a:lnTo>
                  <a:pt x="320" y="62"/>
                </a:lnTo>
                <a:lnTo>
                  <a:pt x="316" y="66"/>
                </a:lnTo>
                <a:lnTo>
                  <a:pt x="314" y="68"/>
                </a:lnTo>
                <a:lnTo>
                  <a:pt x="312" y="70"/>
                </a:lnTo>
                <a:lnTo>
                  <a:pt x="309" y="73"/>
                </a:lnTo>
                <a:lnTo>
                  <a:pt x="307" y="75"/>
                </a:lnTo>
                <a:lnTo>
                  <a:pt x="305" y="77"/>
                </a:lnTo>
                <a:lnTo>
                  <a:pt x="302" y="80"/>
                </a:lnTo>
                <a:lnTo>
                  <a:pt x="300" y="82"/>
                </a:lnTo>
                <a:lnTo>
                  <a:pt x="298" y="84"/>
                </a:lnTo>
                <a:lnTo>
                  <a:pt x="297" y="87"/>
                </a:lnTo>
                <a:lnTo>
                  <a:pt x="294" y="89"/>
                </a:lnTo>
                <a:lnTo>
                  <a:pt x="293" y="91"/>
                </a:lnTo>
                <a:lnTo>
                  <a:pt x="290" y="95"/>
                </a:lnTo>
                <a:lnTo>
                  <a:pt x="287" y="98"/>
                </a:lnTo>
                <a:lnTo>
                  <a:pt x="285" y="102"/>
                </a:lnTo>
                <a:lnTo>
                  <a:pt x="284" y="107"/>
                </a:lnTo>
                <a:lnTo>
                  <a:pt x="283" y="107"/>
                </a:lnTo>
                <a:lnTo>
                  <a:pt x="280" y="109"/>
                </a:lnTo>
                <a:lnTo>
                  <a:pt x="277" y="110"/>
                </a:lnTo>
                <a:lnTo>
                  <a:pt x="274" y="110"/>
                </a:lnTo>
                <a:lnTo>
                  <a:pt x="273" y="110"/>
                </a:lnTo>
                <a:lnTo>
                  <a:pt x="272" y="109"/>
                </a:lnTo>
                <a:lnTo>
                  <a:pt x="271" y="107"/>
                </a:lnTo>
                <a:lnTo>
                  <a:pt x="269" y="105"/>
                </a:lnTo>
                <a:lnTo>
                  <a:pt x="266" y="103"/>
                </a:lnTo>
                <a:lnTo>
                  <a:pt x="263" y="101"/>
                </a:lnTo>
                <a:lnTo>
                  <a:pt x="259" y="98"/>
                </a:lnTo>
                <a:lnTo>
                  <a:pt x="256" y="96"/>
                </a:lnTo>
                <a:lnTo>
                  <a:pt x="253" y="94"/>
                </a:lnTo>
                <a:lnTo>
                  <a:pt x="251" y="93"/>
                </a:lnTo>
                <a:lnTo>
                  <a:pt x="249" y="91"/>
                </a:lnTo>
                <a:lnTo>
                  <a:pt x="246" y="90"/>
                </a:lnTo>
                <a:lnTo>
                  <a:pt x="244" y="88"/>
                </a:lnTo>
                <a:lnTo>
                  <a:pt x="242" y="87"/>
                </a:lnTo>
                <a:lnTo>
                  <a:pt x="238" y="84"/>
                </a:lnTo>
                <a:lnTo>
                  <a:pt x="236" y="83"/>
                </a:lnTo>
                <a:lnTo>
                  <a:pt x="232" y="82"/>
                </a:lnTo>
                <a:lnTo>
                  <a:pt x="230" y="80"/>
                </a:lnTo>
                <a:lnTo>
                  <a:pt x="228" y="79"/>
                </a:lnTo>
                <a:lnTo>
                  <a:pt x="224" y="76"/>
                </a:lnTo>
                <a:lnTo>
                  <a:pt x="221" y="75"/>
                </a:lnTo>
                <a:lnTo>
                  <a:pt x="218" y="74"/>
                </a:lnTo>
                <a:lnTo>
                  <a:pt x="215" y="72"/>
                </a:lnTo>
                <a:lnTo>
                  <a:pt x="211" y="70"/>
                </a:lnTo>
                <a:lnTo>
                  <a:pt x="208" y="68"/>
                </a:lnTo>
                <a:lnTo>
                  <a:pt x="204" y="67"/>
                </a:lnTo>
                <a:lnTo>
                  <a:pt x="201" y="66"/>
                </a:lnTo>
                <a:lnTo>
                  <a:pt x="197" y="65"/>
                </a:lnTo>
                <a:lnTo>
                  <a:pt x="194" y="62"/>
                </a:lnTo>
                <a:lnTo>
                  <a:pt x="190" y="61"/>
                </a:lnTo>
                <a:lnTo>
                  <a:pt x="187" y="60"/>
                </a:lnTo>
                <a:lnTo>
                  <a:pt x="183" y="59"/>
                </a:lnTo>
                <a:lnTo>
                  <a:pt x="179" y="58"/>
                </a:lnTo>
                <a:lnTo>
                  <a:pt x="175" y="56"/>
                </a:lnTo>
                <a:lnTo>
                  <a:pt x="172" y="55"/>
                </a:lnTo>
                <a:lnTo>
                  <a:pt x="168" y="55"/>
                </a:lnTo>
                <a:lnTo>
                  <a:pt x="164" y="54"/>
                </a:lnTo>
                <a:lnTo>
                  <a:pt x="160" y="53"/>
                </a:lnTo>
                <a:lnTo>
                  <a:pt x="155" y="53"/>
                </a:lnTo>
                <a:lnTo>
                  <a:pt x="152" y="52"/>
                </a:lnTo>
                <a:lnTo>
                  <a:pt x="148" y="52"/>
                </a:lnTo>
                <a:lnTo>
                  <a:pt x="144" y="51"/>
                </a:lnTo>
                <a:lnTo>
                  <a:pt x="140" y="51"/>
                </a:lnTo>
                <a:lnTo>
                  <a:pt x="137" y="51"/>
                </a:lnTo>
                <a:lnTo>
                  <a:pt x="132" y="51"/>
                </a:lnTo>
                <a:lnTo>
                  <a:pt x="129" y="51"/>
                </a:lnTo>
                <a:lnTo>
                  <a:pt x="124" y="51"/>
                </a:lnTo>
                <a:lnTo>
                  <a:pt x="120" y="52"/>
                </a:lnTo>
                <a:lnTo>
                  <a:pt x="116" y="52"/>
                </a:lnTo>
                <a:lnTo>
                  <a:pt x="112" y="52"/>
                </a:lnTo>
                <a:lnTo>
                  <a:pt x="108" y="53"/>
                </a:lnTo>
                <a:lnTo>
                  <a:pt x="104" y="54"/>
                </a:lnTo>
                <a:lnTo>
                  <a:pt x="101" y="55"/>
                </a:lnTo>
                <a:lnTo>
                  <a:pt x="97" y="56"/>
                </a:lnTo>
                <a:lnTo>
                  <a:pt x="92" y="58"/>
                </a:lnTo>
                <a:lnTo>
                  <a:pt x="89" y="60"/>
                </a:lnTo>
                <a:lnTo>
                  <a:pt x="84" y="61"/>
                </a:lnTo>
                <a:lnTo>
                  <a:pt x="81" y="62"/>
                </a:lnTo>
                <a:lnTo>
                  <a:pt x="77" y="65"/>
                </a:lnTo>
                <a:lnTo>
                  <a:pt x="74" y="67"/>
                </a:lnTo>
                <a:lnTo>
                  <a:pt x="70" y="69"/>
                </a:lnTo>
                <a:lnTo>
                  <a:pt x="67" y="72"/>
                </a:lnTo>
                <a:lnTo>
                  <a:pt x="63" y="74"/>
                </a:lnTo>
                <a:lnTo>
                  <a:pt x="61" y="76"/>
                </a:lnTo>
                <a:lnTo>
                  <a:pt x="57" y="79"/>
                </a:lnTo>
                <a:lnTo>
                  <a:pt x="55" y="82"/>
                </a:lnTo>
                <a:lnTo>
                  <a:pt x="52" y="84"/>
                </a:lnTo>
                <a:lnTo>
                  <a:pt x="50" y="88"/>
                </a:lnTo>
                <a:lnTo>
                  <a:pt x="47" y="90"/>
                </a:lnTo>
                <a:lnTo>
                  <a:pt x="45" y="94"/>
                </a:lnTo>
                <a:lnTo>
                  <a:pt x="43" y="97"/>
                </a:lnTo>
                <a:lnTo>
                  <a:pt x="41" y="101"/>
                </a:lnTo>
                <a:lnTo>
                  <a:pt x="39" y="104"/>
                </a:lnTo>
                <a:lnTo>
                  <a:pt x="36" y="107"/>
                </a:lnTo>
                <a:lnTo>
                  <a:pt x="34" y="110"/>
                </a:lnTo>
                <a:lnTo>
                  <a:pt x="33" y="114"/>
                </a:lnTo>
                <a:lnTo>
                  <a:pt x="31" y="117"/>
                </a:lnTo>
                <a:lnTo>
                  <a:pt x="29" y="121"/>
                </a:lnTo>
                <a:lnTo>
                  <a:pt x="28" y="124"/>
                </a:lnTo>
                <a:lnTo>
                  <a:pt x="27" y="128"/>
                </a:lnTo>
                <a:lnTo>
                  <a:pt x="25" y="131"/>
                </a:lnTo>
                <a:lnTo>
                  <a:pt x="24" y="135"/>
                </a:lnTo>
                <a:lnTo>
                  <a:pt x="22" y="138"/>
                </a:lnTo>
                <a:lnTo>
                  <a:pt x="21" y="142"/>
                </a:lnTo>
                <a:lnTo>
                  <a:pt x="20" y="145"/>
                </a:lnTo>
                <a:lnTo>
                  <a:pt x="19" y="150"/>
                </a:lnTo>
                <a:lnTo>
                  <a:pt x="19" y="153"/>
                </a:lnTo>
                <a:lnTo>
                  <a:pt x="18" y="157"/>
                </a:lnTo>
                <a:lnTo>
                  <a:pt x="17" y="160"/>
                </a:lnTo>
                <a:lnTo>
                  <a:pt x="17" y="164"/>
                </a:lnTo>
                <a:lnTo>
                  <a:pt x="15" y="167"/>
                </a:lnTo>
                <a:lnTo>
                  <a:pt x="15" y="170"/>
                </a:lnTo>
                <a:lnTo>
                  <a:pt x="14" y="173"/>
                </a:lnTo>
                <a:lnTo>
                  <a:pt x="14" y="177"/>
                </a:lnTo>
                <a:lnTo>
                  <a:pt x="13" y="180"/>
                </a:lnTo>
                <a:lnTo>
                  <a:pt x="13" y="184"/>
                </a:lnTo>
                <a:lnTo>
                  <a:pt x="12" y="186"/>
                </a:lnTo>
                <a:lnTo>
                  <a:pt x="12" y="189"/>
                </a:lnTo>
                <a:lnTo>
                  <a:pt x="11" y="192"/>
                </a:lnTo>
                <a:lnTo>
                  <a:pt x="11" y="195"/>
                </a:lnTo>
                <a:lnTo>
                  <a:pt x="11" y="198"/>
                </a:lnTo>
                <a:lnTo>
                  <a:pt x="11" y="200"/>
                </a:lnTo>
                <a:lnTo>
                  <a:pt x="11" y="203"/>
                </a:lnTo>
                <a:lnTo>
                  <a:pt x="11" y="206"/>
                </a:lnTo>
                <a:lnTo>
                  <a:pt x="11" y="208"/>
                </a:lnTo>
                <a:lnTo>
                  <a:pt x="11" y="210"/>
                </a:lnTo>
                <a:lnTo>
                  <a:pt x="11" y="213"/>
                </a:lnTo>
                <a:lnTo>
                  <a:pt x="11" y="215"/>
                </a:lnTo>
                <a:lnTo>
                  <a:pt x="11" y="217"/>
                </a:lnTo>
                <a:lnTo>
                  <a:pt x="11" y="221"/>
                </a:lnTo>
                <a:lnTo>
                  <a:pt x="11" y="223"/>
                </a:lnTo>
                <a:lnTo>
                  <a:pt x="11" y="226"/>
                </a:lnTo>
                <a:lnTo>
                  <a:pt x="11" y="227"/>
                </a:lnTo>
                <a:lnTo>
                  <a:pt x="11" y="227"/>
                </a:lnTo>
                <a:lnTo>
                  <a:pt x="1" y="213"/>
                </a:lnTo>
                <a:lnTo>
                  <a:pt x="1" y="2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82" name="Freeform 82"/>
          <p:cNvSpPr>
            <a:spLocks/>
          </p:cNvSpPr>
          <p:nvPr/>
        </p:nvSpPr>
        <p:spPr bwMode="auto">
          <a:xfrm>
            <a:off x="4835525" y="1123950"/>
            <a:ext cx="23813" cy="28575"/>
          </a:xfrm>
          <a:custGeom>
            <a:avLst/>
            <a:gdLst/>
            <a:ahLst/>
            <a:cxnLst>
              <a:cxn ang="0">
                <a:pos x="3" y="14"/>
              </a:cxn>
              <a:cxn ang="0">
                <a:pos x="3" y="14"/>
              </a:cxn>
              <a:cxn ang="0">
                <a:pos x="4" y="15"/>
              </a:cxn>
              <a:cxn ang="0">
                <a:pos x="5" y="17"/>
              </a:cxn>
              <a:cxn ang="0">
                <a:pos x="6" y="19"/>
              </a:cxn>
              <a:cxn ang="0">
                <a:pos x="8" y="21"/>
              </a:cxn>
              <a:cxn ang="0">
                <a:pos x="11" y="23"/>
              </a:cxn>
              <a:cxn ang="0">
                <a:pos x="12" y="24"/>
              </a:cxn>
              <a:cxn ang="0">
                <a:pos x="14" y="24"/>
              </a:cxn>
              <a:cxn ang="0">
                <a:pos x="17" y="22"/>
              </a:cxn>
              <a:cxn ang="0">
                <a:pos x="18" y="19"/>
              </a:cxn>
              <a:cxn ang="0">
                <a:pos x="19" y="16"/>
              </a:cxn>
              <a:cxn ang="0">
                <a:pos x="19" y="15"/>
              </a:cxn>
              <a:cxn ang="0">
                <a:pos x="20" y="12"/>
              </a:cxn>
              <a:cxn ang="0">
                <a:pos x="21" y="11"/>
              </a:cxn>
              <a:cxn ang="0">
                <a:pos x="21" y="9"/>
              </a:cxn>
              <a:cxn ang="0">
                <a:pos x="21" y="7"/>
              </a:cxn>
              <a:cxn ang="0">
                <a:pos x="22" y="4"/>
              </a:cxn>
              <a:cxn ang="0">
                <a:pos x="22" y="3"/>
              </a:cxn>
              <a:cxn ang="0">
                <a:pos x="24" y="1"/>
              </a:cxn>
              <a:cxn ang="0">
                <a:pos x="24" y="0"/>
              </a:cxn>
              <a:cxn ang="0">
                <a:pos x="29" y="2"/>
              </a:cxn>
              <a:cxn ang="0">
                <a:pos x="29" y="2"/>
              </a:cxn>
              <a:cxn ang="0">
                <a:pos x="28" y="5"/>
              </a:cxn>
              <a:cxn ang="0">
                <a:pos x="28" y="7"/>
              </a:cxn>
              <a:cxn ang="0">
                <a:pos x="28" y="10"/>
              </a:cxn>
              <a:cxn ang="0">
                <a:pos x="28" y="11"/>
              </a:cxn>
              <a:cxn ang="0">
                <a:pos x="28" y="15"/>
              </a:cxn>
              <a:cxn ang="0">
                <a:pos x="27" y="17"/>
              </a:cxn>
              <a:cxn ang="0">
                <a:pos x="26" y="19"/>
              </a:cxn>
              <a:cxn ang="0">
                <a:pos x="26" y="23"/>
              </a:cxn>
              <a:cxn ang="0">
                <a:pos x="25" y="25"/>
              </a:cxn>
              <a:cxn ang="0">
                <a:pos x="24" y="28"/>
              </a:cxn>
              <a:cxn ang="0">
                <a:pos x="24" y="30"/>
              </a:cxn>
              <a:cxn ang="0">
                <a:pos x="22" y="31"/>
              </a:cxn>
              <a:cxn ang="0">
                <a:pos x="21" y="32"/>
              </a:cxn>
              <a:cxn ang="0">
                <a:pos x="18" y="33"/>
              </a:cxn>
              <a:cxn ang="0">
                <a:pos x="15" y="35"/>
              </a:cxn>
              <a:cxn ang="0">
                <a:pos x="13" y="33"/>
              </a:cxn>
              <a:cxn ang="0">
                <a:pos x="11" y="32"/>
              </a:cxn>
              <a:cxn ang="0">
                <a:pos x="7" y="30"/>
              </a:cxn>
              <a:cxn ang="0">
                <a:pos x="5" y="28"/>
              </a:cxn>
              <a:cxn ang="0">
                <a:pos x="3" y="25"/>
              </a:cxn>
              <a:cxn ang="0">
                <a:pos x="0" y="22"/>
              </a:cxn>
              <a:cxn ang="0">
                <a:pos x="3" y="14"/>
              </a:cxn>
              <a:cxn ang="0">
                <a:pos x="3" y="14"/>
              </a:cxn>
            </a:cxnLst>
            <a:rect l="0" t="0" r="r" b="b"/>
            <a:pathLst>
              <a:path w="29" h="35">
                <a:moveTo>
                  <a:pt x="3" y="14"/>
                </a:moveTo>
                <a:lnTo>
                  <a:pt x="3" y="14"/>
                </a:lnTo>
                <a:lnTo>
                  <a:pt x="4" y="15"/>
                </a:lnTo>
                <a:lnTo>
                  <a:pt x="5" y="17"/>
                </a:lnTo>
                <a:lnTo>
                  <a:pt x="6" y="19"/>
                </a:lnTo>
                <a:lnTo>
                  <a:pt x="8" y="21"/>
                </a:lnTo>
                <a:lnTo>
                  <a:pt x="11" y="23"/>
                </a:lnTo>
                <a:lnTo>
                  <a:pt x="12" y="24"/>
                </a:lnTo>
                <a:lnTo>
                  <a:pt x="14" y="24"/>
                </a:lnTo>
                <a:lnTo>
                  <a:pt x="17" y="22"/>
                </a:lnTo>
                <a:lnTo>
                  <a:pt x="18" y="19"/>
                </a:lnTo>
                <a:lnTo>
                  <a:pt x="19" y="16"/>
                </a:lnTo>
                <a:lnTo>
                  <a:pt x="19" y="15"/>
                </a:lnTo>
                <a:lnTo>
                  <a:pt x="20" y="12"/>
                </a:lnTo>
                <a:lnTo>
                  <a:pt x="21" y="11"/>
                </a:lnTo>
                <a:lnTo>
                  <a:pt x="21" y="9"/>
                </a:lnTo>
                <a:lnTo>
                  <a:pt x="21" y="7"/>
                </a:lnTo>
                <a:lnTo>
                  <a:pt x="22" y="4"/>
                </a:lnTo>
                <a:lnTo>
                  <a:pt x="22" y="3"/>
                </a:lnTo>
                <a:lnTo>
                  <a:pt x="24" y="1"/>
                </a:lnTo>
                <a:lnTo>
                  <a:pt x="24" y="0"/>
                </a:lnTo>
                <a:lnTo>
                  <a:pt x="29" y="2"/>
                </a:lnTo>
                <a:lnTo>
                  <a:pt x="29" y="2"/>
                </a:lnTo>
                <a:lnTo>
                  <a:pt x="28" y="5"/>
                </a:lnTo>
                <a:lnTo>
                  <a:pt x="28" y="7"/>
                </a:lnTo>
                <a:lnTo>
                  <a:pt x="28" y="10"/>
                </a:lnTo>
                <a:lnTo>
                  <a:pt x="28" y="11"/>
                </a:lnTo>
                <a:lnTo>
                  <a:pt x="28" y="15"/>
                </a:lnTo>
                <a:lnTo>
                  <a:pt x="27" y="17"/>
                </a:lnTo>
                <a:lnTo>
                  <a:pt x="26" y="19"/>
                </a:lnTo>
                <a:lnTo>
                  <a:pt x="26" y="23"/>
                </a:lnTo>
                <a:lnTo>
                  <a:pt x="25" y="25"/>
                </a:lnTo>
                <a:lnTo>
                  <a:pt x="24" y="28"/>
                </a:lnTo>
                <a:lnTo>
                  <a:pt x="24" y="30"/>
                </a:lnTo>
                <a:lnTo>
                  <a:pt x="22" y="31"/>
                </a:lnTo>
                <a:lnTo>
                  <a:pt x="21" y="32"/>
                </a:lnTo>
                <a:lnTo>
                  <a:pt x="18" y="33"/>
                </a:lnTo>
                <a:lnTo>
                  <a:pt x="15" y="35"/>
                </a:lnTo>
                <a:lnTo>
                  <a:pt x="13" y="33"/>
                </a:lnTo>
                <a:lnTo>
                  <a:pt x="11" y="32"/>
                </a:lnTo>
                <a:lnTo>
                  <a:pt x="7" y="30"/>
                </a:lnTo>
                <a:lnTo>
                  <a:pt x="5" y="28"/>
                </a:lnTo>
                <a:lnTo>
                  <a:pt x="3" y="25"/>
                </a:lnTo>
                <a:lnTo>
                  <a:pt x="0" y="22"/>
                </a:lnTo>
                <a:lnTo>
                  <a:pt x="3" y="14"/>
                </a:lnTo>
                <a:lnTo>
                  <a:pt x="3" y="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83" name="Freeform 83"/>
          <p:cNvSpPr>
            <a:spLocks/>
          </p:cNvSpPr>
          <p:nvPr/>
        </p:nvSpPr>
        <p:spPr bwMode="auto">
          <a:xfrm>
            <a:off x="4873625" y="1155700"/>
            <a:ext cx="95250" cy="200025"/>
          </a:xfrm>
          <a:custGeom>
            <a:avLst/>
            <a:gdLst/>
            <a:ahLst/>
            <a:cxnLst>
              <a:cxn ang="0">
                <a:pos x="12" y="15"/>
              </a:cxn>
              <a:cxn ang="0">
                <a:pos x="21" y="11"/>
              </a:cxn>
              <a:cxn ang="0">
                <a:pos x="37" y="12"/>
              </a:cxn>
              <a:cxn ang="0">
                <a:pos x="48" y="15"/>
              </a:cxn>
              <a:cxn ang="0">
                <a:pos x="64" y="29"/>
              </a:cxn>
              <a:cxn ang="0">
                <a:pos x="69" y="41"/>
              </a:cxn>
              <a:cxn ang="0">
                <a:pos x="68" y="53"/>
              </a:cxn>
              <a:cxn ang="0">
                <a:pos x="61" y="68"/>
              </a:cxn>
              <a:cxn ang="0">
                <a:pos x="49" y="81"/>
              </a:cxn>
              <a:cxn ang="0">
                <a:pos x="60" y="88"/>
              </a:cxn>
              <a:cxn ang="0">
                <a:pos x="74" y="85"/>
              </a:cxn>
              <a:cxn ang="0">
                <a:pos x="90" y="85"/>
              </a:cxn>
              <a:cxn ang="0">
                <a:pos x="100" y="93"/>
              </a:cxn>
              <a:cxn ang="0">
                <a:pos x="104" y="104"/>
              </a:cxn>
              <a:cxn ang="0">
                <a:pos x="106" y="119"/>
              </a:cxn>
              <a:cxn ang="0">
                <a:pos x="105" y="135"/>
              </a:cxn>
              <a:cxn ang="0">
                <a:pos x="102" y="155"/>
              </a:cxn>
              <a:cxn ang="0">
                <a:pos x="96" y="175"/>
              </a:cxn>
              <a:cxn ang="0">
                <a:pos x="91" y="187"/>
              </a:cxn>
              <a:cxn ang="0">
                <a:pos x="83" y="204"/>
              </a:cxn>
              <a:cxn ang="0">
                <a:pos x="74" y="219"/>
              </a:cxn>
              <a:cxn ang="0">
                <a:pos x="67" y="230"/>
              </a:cxn>
              <a:cxn ang="0">
                <a:pos x="51" y="244"/>
              </a:cxn>
              <a:cxn ang="0">
                <a:pos x="39" y="243"/>
              </a:cxn>
              <a:cxn ang="0">
                <a:pos x="36" y="230"/>
              </a:cxn>
              <a:cxn ang="0">
                <a:pos x="36" y="219"/>
              </a:cxn>
              <a:cxn ang="0">
                <a:pos x="25" y="229"/>
              </a:cxn>
              <a:cxn ang="0">
                <a:pos x="21" y="243"/>
              </a:cxn>
              <a:cxn ang="0">
                <a:pos x="33" y="250"/>
              </a:cxn>
              <a:cxn ang="0">
                <a:pos x="46" y="252"/>
              </a:cxn>
              <a:cxn ang="0">
                <a:pos x="57" y="246"/>
              </a:cxn>
              <a:cxn ang="0">
                <a:pos x="69" y="238"/>
              </a:cxn>
              <a:cxn ang="0">
                <a:pos x="81" y="225"/>
              </a:cxn>
              <a:cxn ang="0">
                <a:pos x="92" y="209"/>
              </a:cxn>
              <a:cxn ang="0">
                <a:pos x="103" y="189"/>
              </a:cxn>
              <a:cxn ang="0">
                <a:pos x="109" y="176"/>
              </a:cxn>
              <a:cxn ang="0">
                <a:pos x="112" y="166"/>
              </a:cxn>
              <a:cxn ang="0">
                <a:pos x="114" y="154"/>
              </a:cxn>
              <a:cxn ang="0">
                <a:pos x="117" y="144"/>
              </a:cxn>
              <a:cxn ang="0">
                <a:pos x="119" y="126"/>
              </a:cxn>
              <a:cxn ang="0">
                <a:pos x="119" y="110"/>
              </a:cxn>
              <a:cxn ang="0">
                <a:pos x="117" y="96"/>
              </a:cxn>
              <a:cxn ang="0">
                <a:pos x="112" y="84"/>
              </a:cxn>
              <a:cxn ang="0">
                <a:pos x="98" y="75"/>
              </a:cxn>
              <a:cxn ang="0">
                <a:pos x="83" y="74"/>
              </a:cxn>
              <a:cxn ang="0">
                <a:pos x="72" y="75"/>
              </a:cxn>
              <a:cxn ang="0">
                <a:pos x="71" y="70"/>
              </a:cxn>
              <a:cxn ang="0">
                <a:pos x="76" y="57"/>
              </a:cxn>
              <a:cxn ang="0">
                <a:pos x="79" y="41"/>
              </a:cxn>
              <a:cxn ang="0">
                <a:pos x="75" y="26"/>
              </a:cxn>
              <a:cxn ang="0">
                <a:pos x="62" y="13"/>
              </a:cxn>
              <a:cxn ang="0">
                <a:pos x="47" y="4"/>
              </a:cxn>
              <a:cxn ang="0">
                <a:pos x="33" y="0"/>
              </a:cxn>
              <a:cxn ang="0">
                <a:pos x="21" y="0"/>
              </a:cxn>
              <a:cxn ang="0">
                <a:pos x="8" y="2"/>
              </a:cxn>
              <a:cxn ang="0">
                <a:pos x="1" y="11"/>
              </a:cxn>
            </a:cxnLst>
            <a:rect l="0" t="0" r="r" b="b"/>
            <a:pathLst>
              <a:path w="119" h="252">
                <a:moveTo>
                  <a:pt x="9" y="25"/>
                </a:moveTo>
                <a:lnTo>
                  <a:pt x="9" y="23"/>
                </a:lnTo>
                <a:lnTo>
                  <a:pt x="9" y="20"/>
                </a:lnTo>
                <a:lnTo>
                  <a:pt x="11" y="18"/>
                </a:lnTo>
                <a:lnTo>
                  <a:pt x="12" y="15"/>
                </a:lnTo>
                <a:lnTo>
                  <a:pt x="13" y="13"/>
                </a:lnTo>
                <a:lnTo>
                  <a:pt x="15" y="12"/>
                </a:lnTo>
                <a:lnTo>
                  <a:pt x="16" y="11"/>
                </a:lnTo>
                <a:lnTo>
                  <a:pt x="19" y="11"/>
                </a:lnTo>
                <a:lnTo>
                  <a:pt x="21" y="11"/>
                </a:lnTo>
                <a:lnTo>
                  <a:pt x="25" y="11"/>
                </a:lnTo>
                <a:lnTo>
                  <a:pt x="28" y="11"/>
                </a:lnTo>
                <a:lnTo>
                  <a:pt x="33" y="11"/>
                </a:lnTo>
                <a:lnTo>
                  <a:pt x="35" y="11"/>
                </a:lnTo>
                <a:lnTo>
                  <a:pt x="37" y="12"/>
                </a:lnTo>
                <a:lnTo>
                  <a:pt x="40" y="12"/>
                </a:lnTo>
                <a:lnTo>
                  <a:pt x="42" y="13"/>
                </a:lnTo>
                <a:lnTo>
                  <a:pt x="43" y="14"/>
                </a:lnTo>
                <a:lnTo>
                  <a:pt x="46" y="14"/>
                </a:lnTo>
                <a:lnTo>
                  <a:pt x="48" y="15"/>
                </a:lnTo>
                <a:lnTo>
                  <a:pt x="50" y="16"/>
                </a:lnTo>
                <a:lnTo>
                  <a:pt x="54" y="19"/>
                </a:lnTo>
                <a:lnTo>
                  <a:pt x="58" y="22"/>
                </a:lnTo>
                <a:lnTo>
                  <a:pt x="61" y="26"/>
                </a:lnTo>
                <a:lnTo>
                  <a:pt x="64" y="29"/>
                </a:lnTo>
                <a:lnTo>
                  <a:pt x="65" y="32"/>
                </a:lnTo>
                <a:lnTo>
                  <a:pt x="67" y="34"/>
                </a:lnTo>
                <a:lnTo>
                  <a:pt x="68" y="36"/>
                </a:lnTo>
                <a:lnTo>
                  <a:pt x="69" y="39"/>
                </a:lnTo>
                <a:lnTo>
                  <a:pt x="69" y="41"/>
                </a:lnTo>
                <a:lnTo>
                  <a:pt x="69" y="43"/>
                </a:lnTo>
                <a:lnTo>
                  <a:pt x="69" y="46"/>
                </a:lnTo>
                <a:lnTo>
                  <a:pt x="69" y="48"/>
                </a:lnTo>
                <a:lnTo>
                  <a:pt x="69" y="50"/>
                </a:lnTo>
                <a:lnTo>
                  <a:pt x="68" y="53"/>
                </a:lnTo>
                <a:lnTo>
                  <a:pt x="68" y="55"/>
                </a:lnTo>
                <a:lnTo>
                  <a:pt x="67" y="57"/>
                </a:lnTo>
                <a:lnTo>
                  <a:pt x="65" y="61"/>
                </a:lnTo>
                <a:lnTo>
                  <a:pt x="63" y="65"/>
                </a:lnTo>
                <a:lnTo>
                  <a:pt x="61" y="68"/>
                </a:lnTo>
                <a:lnTo>
                  <a:pt x="58" y="71"/>
                </a:lnTo>
                <a:lnTo>
                  <a:pt x="56" y="74"/>
                </a:lnTo>
                <a:lnTo>
                  <a:pt x="54" y="77"/>
                </a:lnTo>
                <a:lnTo>
                  <a:pt x="51" y="78"/>
                </a:lnTo>
                <a:lnTo>
                  <a:pt x="49" y="81"/>
                </a:lnTo>
                <a:lnTo>
                  <a:pt x="46" y="83"/>
                </a:lnTo>
                <a:lnTo>
                  <a:pt x="46" y="84"/>
                </a:lnTo>
                <a:lnTo>
                  <a:pt x="55" y="89"/>
                </a:lnTo>
                <a:lnTo>
                  <a:pt x="56" y="89"/>
                </a:lnTo>
                <a:lnTo>
                  <a:pt x="60" y="88"/>
                </a:lnTo>
                <a:lnTo>
                  <a:pt x="62" y="86"/>
                </a:lnTo>
                <a:lnTo>
                  <a:pt x="64" y="86"/>
                </a:lnTo>
                <a:lnTo>
                  <a:pt x="67" y="85"/>
                </a:lnTo>
                <a:lnTo>
                  <a:pt x="70" y="85"/>
                </a:lnTo>
                <a:lnTo>
                  <a:pt x="74" y="85"/>
                </a:lnTo>
                <a:lnTo>
                  <a:pt x="77" y="84"/>
                </a:lnTo>
                <a:lnTo>
                  <a:pt x="79" y="84"/>
                </a:lnTo>
                <a:lnTo>
                  <a:pt x="83" y="85"/>
                </a:lnTo>
                <a:lnTo>
                  <a:pt x="86" y="85"/>
                </a:lnTo>
                <a:lnTo>
                  <a:pt x="90" y="85"/>
                </a:lnTo>
                <a:lnTo>
                  <a:pt x="92" y="86"/>
                </a:lnTo>
                <a:lnTo>
                  <a:pt x="96" y="88"/>
                </a:lnTo>
                <a:lnTo>
                  <a:pt x="98" y="89"/>
                </a:lnTo>
                <a:lnTo>
                  <a:pt x="99" y="92"/>
                </a:lnTo>
                <a:lnTo>
                  <a:pt x="100" y="93"/>
                </a:lnTo>
                <a:lnTo>
                  <a:pt x="102" y="95"/>
                </a:lnTo>
                <a:lnTo>
                  <a:pt x="102" y="97"/>
                </a:lnTo>
                <a:lnTo>
                  <a:pt x="103" y="99"/>
                </a:lnTo>
                <a:lnTo>
                  <a:pt x="104" y="102"/>
                </a:lnTo>
                <a:lnTo>
                  <a:pt x="104" y="104"/>
                </a:lnTo>
                <a:lnTo>
                  <a:pt x="104" y="106"/>
                </a:lnTo>
                <a:lnTo>
                  <a:pt x="105" y="110"/>
                </a:lnTo>
                <a:lnTo>
                  <a:pt x="105" y="112"/>
                </a:lnTo>
                <a:lnTo>
                  <a:pt x="105" y="116"/>
                </a:lnTo>
                <a:lnTo>
                  <a:pt x="106" y="119"/>
                </a:lnTo>
                <a:lnTo>
                  <a:pt x="106" y="123"/>
                </a:lnTo>
                <a:lnTo>
                  <a:pt x="106" y="125"/>
                </a:lnTo>
                <a:lnTo>
                  <a:pt x="106" y="128"/>
                </a:lnTo>
                <a:lnTo>
                  <a:pt x="105" y="132"/>
                </a:lnTo>
                <a:lnTo>
                  <a:pt x="105" y="135"/>
                </a:lnTo>
                <a:lnTo>
                  <a:pt x="104" y="139"/>
                </a:lnTo>
                <a:lnTo>
                  <a:pt x="104" y="144"/>
                </a:lnTo>
                <a:lnTo>
                  <a:pt x="104" y="147"/>
                </a:lnTo>
                <a:lnTo>
                  <a:pt x="103" y="152"/>
                </a:lnTo>
                <a:lnTo>
                  <a:pt x="102" y="155"/>
                </a:lnTo>
                <a:lnTo>
                  <a:pt x="100" y="159"/>
                </a:lnTo>
                <a:lnTo>
                  <a:pt x="99" y="163"/>
                </a:lnTo>
                <a:lnTo>
                  <a:pt x="99" y="167"/>
                </a:lnTo>
                <a:lnTo>
                  <a:pt x="97" y="172"/>
                </a:lnTo>
                <a:lnTo>
                  <a:pt x="96" y="175"/>
                </a:lnTo>
                <a:lnTo>
                  <a:pt x="96" y="177"/>
                </a:lnTo>
                <a:lnTo>
                  <a:pt x="95" y="180"/>
                </a:lnTo>
                <a:lnTo>
                  <a:pt x="93" y="181"/>
                </a:lnTo>
                <a:lnTo>
                  <a:pt x="93" y="183"/>
                </a:lnTo>
                <a:lnTo>
                  <a:pt x="91" y="187"/>
                </a:lnTo>
                <a:lnTo>
                  <a:pt x="90" y="191"/>
                </a:lnTo>
                <a:lnTo>
                  <a:pt x="88" y="195"/>
                </a:lnTo>
                <a:lnTo>
                  <a:pt x="86" y="198"/>
                </a:lnTo>
                <a:lnTo>
                  <a:pt x="84" y="201"/>
                </a:lnTo>
                <a:lnTo>
                  <a:pt x="83" y="204"/>
                </a:lnTo>
                <a:lnTo>
                  <a:pt x="81" y="208"/>
                </a:lnTo>
                <a:lnTo>
                  <a:pt x="79" y="211"/>
                </a:lnTo>
                <a:lnTo>
                  <a:pt x="77" y="214"/>
                </a:lnTo>
                <a:lnTo>
                  <a:pt x="76" y="217"/>
                </a:lnTo>
                <a:lnTo>
                  <a:pt x="74" y="219"/>
                </a:lnTo>
                <a:lnTo>
                  <a:pt x="72" y="222"/>
                </a:lnTo>
                <a:lnTo>
                  <a:pt x="70" y="224"/>
                </a:lnTo>
                <a:lnTo>
                  <a:pt x="69" y="226"/>
                </a:lnTo>
                <a:lnTo>
                  <a:pt x="68" y="229"/>
                </a:lnTo>
                <a:lnTo>
                  <a:pt x="67" y="230"/>
                </a:lnTo>
                <a:lnTo>
                  <a:pt x="63" y="233"/>
                </a:lnTo>
                <a:lnTo>
                  <a:pt x="61" y="237"/>
                </a:lnTo>
                <a:lnTo>
                  <a:pt x="57" y="239"/>
                </a:lnTo>
                <a:lnTo>
                  <a:pt x="55" y="242"/>
                </a:lnTo>
                <a:lnTo>
                  <a:pt x="51" y="244"/>
                </a:lnTo>
                <a:lnTo>
                  <a:pt x="49" y="245"/>
                </a:lnTo>
                <a:lnTo>
                  <a:pt x="47" y="246"/>
                </a:lnTo>
                <a:lnTo>
                  <a:pt x="46" y="246"/>
                </a:lnTo>
                <a:lnTo>
                  <a:pt x="41" y="245"/>
                </a:lnTo>
                <a:lnTo>
                  <a:pt x="39" y="243"/>
                </a:lnTo>
                <a:lnTo>
                  <a:pt x="37" y="240"/>
                </a:lnTo>
                <a:lnTo>
                  <a:pt x="37" y="238"/>
                </a:lnTo>
                <a:lnTo>
                  <a:pt x="36" y="236"/>
                </a:lnTo>
                <a:lnTo>
                  <a:pt x="36" y="233"/>
                </a:lnTo>
                <a:lnTo>
                  <a:pt x="36" y="230"/>
                </a:lnTo>
                <a:lnTo>
                  <a:pt x="36" y="228"/>
                </a:lnTo>
                <a:lnTo>
                  <a:pt x="36" y="225"/>
                </a:lnTo>
                <a:lnTo>
                  <a:pt x="36" y="224"/>
                </a:lnTo>
                <a:lnTo>
                  <a:pt x="36" y="221"/>
                </a:lnTo>
                <a:lnTo>
                  <a:pt x="36" y="219"/>
                </a:lnTo>
                <a:lnTo>
                  <a:pt x="35" y="219"/>
                </a:lnTo>
                <a:lnTo>
                  <a:pt x="34" y="221"/>
                </a:lnTo>
                <a:lnTo>
                  <a:pt x="30" y="223"/>
                </a:lnTo>
                <a:lnTo>
                  <a:pt x="28" y="225"/>
                </a:lnTo>
                <a:lnTo>
                  <a:pt x="25" y="229"/>
                </a:lnTo>
                <a:lnTo>
                  <a:pt x="22" y="231"/>
                </a:lnTo>
                <a:lnTo>
                  <a:pt x="20" y="235"/>
                </a:lnTo>
                <a:lnTo>
                  <a:pt x="20" y="238"/>
                </a:lnTo>
                <a:lnTo>
                  <a:pt x="19" y="240"/>
                </a:lnTo>
                <a:lnTo>
                  <a:pt x="21" y="243"/>
                </a:lnTo>
                <a:lnTo>
                  <a:pt x="23" y="245"/>
                </a:lnTo>
                <a:lnTo>
                  <a:pt x="26" y="247"/>
                </a:lnTo>
                <a:lnTo>
                  <a:pt x="28" y="247"/>
                </a:lnTo>
                <a:lnTo>
                  <a:pt x="30" y="249"/>
                </a:lnTo>
                <a:lnTo>
                  <a:pt x="33" y="250"/>
                </a:lnTo>
                <a:lnTo>
                  <a:pt x="35" y="250"/>
                </a:lnTo>
                <a:lnTo>
                  <a:pt x="37" y="251"/>
                </a:lnTo>
                <a:lnTo>
                  <a:pt x="41" y="251"/>
                </a:lnTo>
                <a:lnTo>
                  <a:pt x="43" y="251"/>
                </a:lnTo>
                <a:lnTo>
                  <a:pt x="46" y="252"/>
                </a:lnTo>
                <a:lnTo>
                  <a:pt x="48" y="251"/>
                </a:lnTo>
                <a:lnTo>
                  <a:pt x="51" y="250"/>
                </a:lnTo>
                <a:lnTo>
                  <a:pt x="54" y="249"/>
                </a:lnTo>
                <a:lnTo>
                  <a:pt x="55" y="247"/>
                </a:lnTo>
                <a:lnTo>
                  <a:pt x="57" y="246"/>
                </a:lnTo>
                <a:lnTo>
                  <a:pt x="60" y="245"/>
                </a:lnTo>
                <a:lnTo>
                  <a:pt x="62" y="243"/>
                </a:lnTo>
                <a:lnTo>
                  <a:pt x="64" y="242"/>
                </a:lnTo>
                <a:lnTo>
                  <a:pt x="67" y="239"/>
                </a:lnTo>
                <a:lnTo>
                  <a:pt x="69" y="238"/>
                </a:lnTo>
                <a:lnTo>
                  <a:pt x="71" y="236"/>
                </a:lnTo>
                <a:lnTo>
                  <a:pt x="74" y="233"/>
                </a:lnTo>
                <a:lnTo>
                  <a:pt x="76" y="230"/>
                </a:lnTo>
                <a:lnTo>
                  <a:pt x="78" y="229"/>
                </a:lnTo>
                <a:lnTo>
                  <a:pt x="81" y="225"/>
                </a:lnTo>
                <a:lnTo>
                  <a:pt x="83" y="222"/>
                </a:lnTo>
                <a:lnTo>
                  <a:pt x="85" y="219"/>
                </a:lnTo>
                <a:lnTo>
                  <a:pt x="88" y="216"/>
                </a:lnTo>
                <a:lnTo>
                  <a:pt x="90" y="212"/>
                </a:lnTo>
                <a:lnTo>
                  <a:pt x="92" y="209"/>
                </a:lnTo>
                <a:lnTo>
                  <a:pt x="95" y="205"/>
                </a:lnTo>
                <a:lnTo>
                  <a:pt x="97" y="202"/>
                </a:lnTo>
                <a:lnTo>
                  <a:pt x="98" y="197"/>
                </a:lnTo>
                <a:lnTo>
                  <a:pt x="100" y="194"/>
                </a:lnTo>
                <a:lnTo>
                  <a:pt x="103" y="189"/>
                </a:lnTo>
                <a:lnTo>
                  <a:pt x="105" y="186"/>
                </a:lnTo>
                <a:lnTo>
                  <a:pt x="105" y="183"/>
                </a:lnTo>
                <a:lnTo>
                  <a:pt x="106" y="181"/>
                </a:lnTo>
                <a:lnTo>
                  <a:pt x="107" y="179"/>
                </a:lnTo>
                <a:lnTo>
                  <a:pt x="109" y="176"/>
                </a:lnTo>
                <a:lnTo>
                  <a:pt x="109" y="175"/>
                </a:lnTo>
                <a:lnTo>
                  <a:pt x="110" y="173"/>
                </a:lnTo>
                <a:lnTo>
                  <a:pt x="111" y="170"/>
                </a:lnTo>
                <a:lnTo>
                  <a:pt x="111" y="168"/>
                </a:lnTo>
                <a:lnTo>
                  <a:pt x="112" y="166"/>
                </a:lnTo>
                <a:lnTo>
                  <a:pt x="112" y="163"/>
                </a:lnTo>
                <a:lnTo>
                  <a:pt x="112" y="161"/>
                </a:lnTo>
                <a:lnTo>
                  <a:pt x="113" y="159"/>
                </a:lnTo>
                <a:lnTo>
                  <a:pt x="114" y="156"/>
                </a:lnTo>
                <a:lnTo>
                  <a:pt x="114" y="154"/>
                </a:lnTo>
                <a:lnTo>
                  <a:pt x="114" y="152"/>
                </a:lnTo>
                <a:lnTo>
                  <a:pt x="116" y="149"/>
                </a:lnTo>
                <a:lnTo>
                  <a:pt x="116" y="147"/>
                </a:lnTo>
                <a:lnTo>
                  <a:pt x="117" y="145"/>
                </a:lnTo>
                <a:lnTo>
                  <a:pt x="117" y="144"/>
                </a:lnTo>
                <a:lnTo>
                  <a:pt x="117" y="141"/>
                </a:lnTo>
                <a:lnTo>
                  <a:pt x="118" y="137"/>
                </a:lnTo>
                <a:lnTo>
                  <a:pt x="119" y="133"/>
                </a:lnTo>
                <a:lnTo>
                  <a:pt x="119" y="130"/>
                </a:lnTo>
                <a:lnTo>
                  <a:pt x="119" y="126"/>
                </a:lnTo>
                <a:lnTo>
                  <a:pt x="119" y="123"/>
                </a:lnTo>
                <a:lnTo>
                  <a:pt x="119" y="119"/>
                </a:lnTo>
                <a:lnTo>
                  <a:pt x="119" y="116"/>
                </a:lnTo>
                <a:lnTo>
                  <a:pt x="119" y="113"/>
                </a:lnTo>
                <a:lnTo>
                  <a:pt x="119" y="110"/>
                </a:lnTo>
                <a:lnTo>
                  <a:pt x="119" y="107"/>
                </a:lnTo>
                <a:lnTo>
                  <a:pt x="119" y="104"/>
                </a:lnTo>
                <a:lnTo>
                  <a:pt x="118" y="102"/>
                </a:lnTo>
                <a:lnTo>
                  <a:pt x="118" y="98"/>
                </a:lnTo>
                <a:lnTo>
                  <a:pt x="117" y="96"/>
                </a:lnTo>
                <a:lnTo>
                  <a:pt x="117" y="93"/>
                </a:lnTo>
                <a:lnTo>
                  <a:pt x="116" y="91"/>
                </a:lnTo>
                <a:lnTo>
                  <a:pt x="114" y="90"/>
                </a:lnTo>
                <a:lnTo>
                  <a:pt x="114" y="88"/>
                </a:lnTo>
                <a:lnTo>
                  <a:pt x="112" y="84"/>
                </a:lnTo>
                <a:lnTo>
                  <a:pt x="110" y="82"/>
                </a:lnTo>
                <a:lnTo>
                  <a:pt x="107" y="79"/>
                </a:lnTo>
                <a:lnTo>
                  <a:pt x="104" y="78"/>
                </a:lnTo>
                <a:lnTo>
                  <a:pt x="100" y="76"/>
                </a:lnTo>
                <a:lnTo>
                  <a:pt x="98" y="75"/>
                </a:lnTo>
                <a:lnTo>
                  <a:pt x="95" y="74"/>
                </a:lnTo>
                <a:lnTo>
                  <a:pt x="92" y="74"/>
                </a:lnTo>
                <a:lnTo>
                  <a:pt x="89" y="72"/>
                </a:lnTo>
                <a:lnTo>
                  <a:pt x="85" y="72"/>
                </a:lnTo>
                <a:lnTo>
                  <a:pt x="83" y="74"/>
                </a:lnTo>
                <a:lnTo>
                  <a:pt x="81" y="74"/>
                </a:lnTo>
                <a:lnTo>
                  <a:pt x="78" y="74"/>
                </a:lnTo>
                <a:lnTo>
                  <a:pt x="76" y="75"/>
                </a:lnTo>
                <a:lnTo>
                  <a:pt x="74" y="75"/>
                </a:lnTo>
                <a:lnTo>
                  <a:pt x="72" y="75"/>
                </a:lnTo>
                <a:lnTo>
                  <a:pt x="70" y="76"/>
                </a:lnTo>
                <a:lnTo>
                  <a:pt x="70" y="77"/>
                </a:lnTo>
                <a:lnTo>
                  <a:pt x="70" y="75"/>
                </a:lnTo>
                <a:lnTo>
                  <a:pt x="71" y="72"/>
                </a:lnTo>
                <a:lnTo>
                  <a:pt x="71" y="70"/>
                </a:lnTo>
                <a:lnTo>
                  <a:pt x="72" y="69"/>
                </a:lnTo>
                <a:lnTo>
                  <a:pt x="74" y="65"/>
                </a:lnTo>
                <a:lnTo>
                  <a:pt x="75" y="63"/>
                </a:lnTo>
                <a:lnTo>
                  <a:pt x="76" y="61"/>
                </a:lnTo>
                <a:lnTo>
                  <a:pt x="76" y="57"/>
                </a:lnTo>
                <a:lnTo>
                  <a:pt x="77" y="54"/>
                </a:lnTo>
                <a:lnTo>
                  <a:pt x="78" y="51"/>
                </a:lnTo>
                <a:lnTo>
                  <a:pt x="78" y="48"/>
                </a:lnTo>
                <a:lnTo>
                  <a:pt x="79" y="44"/>
                </a:lnTo>
                <a:lnTo>
                  <a:pt x="79" y="41"/>
                </a:lnTo>
                <a:lnTo>
                  <a:pt x="79" y="37"/>
                </a:lnTo>
                <a:lnTo>
                  <a:pt x="78" y="34"/>
                </a:lnTo>
                <a:lnTo>
                  <a:pt x="77" y="32"/>
                </a:lnTo>
                <a:lnTo>
                  <a:pt x="76" y="29"/>
                </a:lnTo>
                <a:lnTo>
                  <a:pt x="75" y="26"/>
                </a:lnTo>
                <a:lnTo>
                  <a:pt x="72" y="23"/>
                </a:lnTo>
                <a:lnTo>
                  <a:pt x="70" y="20"/>
                </a:lnTo>
                <a:lnTo>
                  <a:pt x="68" y="18"/>
                </a:lnTo>
                <a:lnTo>
                  <a:pt x="65" y="15"/>
                </a:lnTo>
                <a:lnTo>
                  <a:pt x="62" y="13"/>
                </a:lnTo>
                <a:lnTo>
                  <a:pt x="58" y="11"/>
                </a:lnTo>
                <a:lnTo>
                  <a:pt x="56" y="8"/>
                </a:lnTo>
                <a:lnTo>
                  <a:pt x="53" y="7"/>
                </a:lnTo>
                <a:lnTo>
                  <a:pt x="49" y="5"/>
                </a:lnTo>
                <a:lnTo>
                  <a:pt x="47" y="4"/>
                </a:lnTo>
                <a:lnTo>
                  <a:pt x="43" y="2"/>
                </a:lnTo>
                <a:lnTo>
                  <a:pt x="41" y="2"/>
                </a:lnTo>
                <a:lnTo>
                  <a:pt x="39" y="1"/>
                </a:lnTo>
                <a:lnTo>
                  <a:pt x="35" y="1"/>
                </a:lnTo>
                <a:lnTo>
                  <a:pt x="33" y="0"/>
                </a:lnTo>
                <a:lnTo>
                  <a:pt x="30" y="0"/>
                </a:lnTo>
                <a:lnTo>
                  <a:pt x="28" y="0"/>
                </a:lnTo>
                <a:lnTo>
                  <a:pt x="25" y="0"/>
                </a:lnTo>
                <a:lnTo>
                  <a:pt x="23" y="0"/>
                </a:lnTo>
                <a:lnTo>
                  <a:pt x="21" y="0"/>
                </a:lnTo>
                <a:lnTo>
                  <a:pt x="19" y="0"/>
                </a:lnTo>
                <a:lnTo>
                  <a:pt x="16" y="0"/>
                </a:lnTo>
                <a:lnTo>
                  <a:pt x="14" y="1"/>
                </a:lnTo>
                <a:lnTo>
                  <a:pt x="12" y="1"/>
                </a:lnTo>
                <a:lnTo>
                  <a:pt x="8" y="2"/>
                </a:lnTo>
                <a:lnTo>
                  <a:pt x="6" y="4"/>
                </a:lnTo>
                <a:lnTo>
                  <a:pt x="4" y="5"/>
                </a:lnTo>
                <a:lnTo>
                  <a:pt x="2" y="6"/>
                </a:lnTo>
                <a:lnTo>
                  <a:pt x="1" y="8"/>
                </a:lnTo>
                <a:lnTo>
                  <a:pt x="1" y="11"/>
                </a:lnTo>
                <a:lnTo>
                  <a:pt x="0" y="14"/>
                </a:lnTo>
                <a:lnTo>
                  <a:pt x="1" y="16"/>
                </a:lnTo>
                <a:lnTo>
                  <a:pt x="9" y="25"/>
                </a:lnTo>
                <a:lnTo>
                  <a:pt x="9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84" name="Freeform 84"/>
          <p:cNvSpPr>
            <a:spLocks/>
          </p:cNvSpPr>
          <p:nvPr/>
        </p:nvSpPr>
        <p:spPr bwMode="auto">
          <a:xfrm>
            <a:off x="4889500" y="1319213"/>
            <a:ext cx="68263" cy="90487"/>
          </a:xfrm>
          <a:custGeom>
            <a:avLst/>
            <a:gdLst/>
            <a:ahLst/>
            <a:cxnLst>
              <a:cxn ang="0">
                <a:pos x="13" y="20"/>
              </a:cxn>
              <a:cxn ang="0">
                <a:pos x="19" y="16"/>
              </a:cxn>
              <a:cxn ang="0">
                <a:pos x="24" y="11"/>
              </a:cxn>
              <a:cxn ang="0">
                <a:pos x="33" y="8"/>
              </a:cxn>
              <a:cxn ang="0">
                <a:pos x="41" y="8"/>
              </a:cxn>
              <a:cxn ang="0">
                <a:pos x="47" y="10"/>
              </a:cxn>
              <a:cxn ang="0">
                <a:pos x="55" y="15"/>
              </a:cxn>
              <a:cxn ang="0">
                <a:pos x="63" y="22"/>
              </a:cxn>
              <a:cxn ang="0">
                <a:pos x="69" y="31"/>
              </a:cxn>
              <a:cxn ang="0">
                <a:pos x="71" y="37"/>
              </a:cxn>
              <a:cxn ang="0">
                <a:pos x="72" y="44"/>
              </a:cxn>
              <a:cxn ang="0">
                <a:pos x="73" y="51"/>
              </a:cxn>
              <a:cxn ang="0">
                <a:pos x="72" y="58"/>
              </a:cxn>
              <a:cxn ang="0">
                <a:pos x="71" y="65"/>
              </a:cxn>
              <a:cxn ang="0">
                <a:pos x="68" y="74"/>
              </a:cxn>
              <a:cxn ang="0">
                <a:pos x="63" y="85"/>
              </a:cxn>
              <a:cxn ang="0">
                <a:pos x="56" y="93"/>
              </a:cxn>
              <a:cxn ang="0">
                <a:pos x="49" y="99"/>
              </a:cxn>
              <a:cxn ang="0">
                <a:pos x="41" y="102"/>
              </a:cxn>
              <a:cxn ang="0">
                <a:pos x="34" y="105"/>
              </a:cxn>
              <a:cxn ang="0">
                <a:pos x="27" y="107"/>
              </a:cxn>
              <a:cxn ang="0">
                <a:pos x="17" y="104"/>
              </a:cxn>
              <a:cxn ang="0">
                <a:pos x="14" y="95"/>
              </a:cxn>
              <a:cxn ang="0">
                <a:pos x="13" y="85"/>
              </a:cxn>
              <a:cxn ang="0">
                <a:pos x="13" y="81"/>
              </a:cxn>
              <a:cxn ang="0">
                <a:pos x="9" y="84"/>
              </a:cxn>
              <a:cxn ang="0">
                <a:pos x="3" y="92"/>
              </a:cxn>
              <a:cxn ang="0">
                <a:pos x="2" y="101"/>
              </a:cxn>
              <a:cxn ang="0">
                <a:pos x="9" y="108"/>
              </a:cxn>
              <a:cxn ang="0">
                <a:pos x="16" y="111"/>
              </a:cxn>
              <a:cxn ang="0">
                <a:pos x="24" y="112"/>
              </a:cxn>
              <a:cxn ang="0">
                <a:pos x="35" y="112"/>
              </a:cxn>
              <a:cxn ang="0">
                <a:pos x="47" y="108"/>
              </a:cxn>
              <a:cxn ang="0">
                <a:pos x="56" y="102"/>
              </a:cxn>
              <a:cxn ang="0">
                <a:pos x="63" y="98"/>
              </a:cxn>
              <a:cxn ang="0">
                <a:pos x="72" y="87"/>
              </a:cxn>
              <a:cxn ang="0">
                <a:pos x="77" y="80"/>
              </a:cxn>
              <a:cxn ang="0">
                <a:pos x="80" y="72"/>
              </a:cxn>
              <a:cxn ang="0">
                <a:pos x="84" y="65"/>
              </a:cxn>
              <a:cxn ang="0">
                <a:pos x="85" y="57"/>
              </a:cxn>
              <a:cxn ang="0">
                <a:pos x="86" y="49"/>
              </a:cxn>
              <a:cxn ang="0">
                <a:pos x="85" y="41"/>
              </a:cxn>
              <a:cxn ang="0">
                <a:pos x="83" y="34"/>
              </a:cxn>
              <a:cxn ang="0">
                <a:pos x="79" y="25"/>
              </a:cxn>
              <a:cxn ang="0">
                <a:pos x="71" y="15"/>
              </a:cxn>
              <a:cxn ang="0">
                <a:pos x="61" y="7"/>
              </a:cxn>
              <a:cxn ang="0">
                <a:pos x="49" y="2"/>
              </a:cxn>
              <a:cxn ang="0">
                <a:pos x="42" y="0"/>
              </a:cxn>
              <a:cxn ang="0">
                <a:pos x="33" y="0"/>
              </a:cxn>
              <a:cxn ang="0">
                <a:pos x="22" y="2"/>
              </a:cxn>
              <a:cxn ang="0">
                <a:pos x="15" y="7"/>
              </a:cxn>
              <a:cxn ang="0">
                <a:pos x="8" y="13"/>
              </a:cxn>
              <a:cxn ang="0">
                <a:pos x="3" y="20"/>
              </a:cxn>
              <a:cxn ang="0">
                <a:pos x="0" y="27"/>
              </a:cxn>
              <a:cxn ang="0">
                <a:pos x="0" y="31"/>
              </a:cxn>
            </a:cxnLst>
            <a:rect l="0" t="0" r="r" b="b"/>
            <a:pathLst>
              <a:path w="86" h="113">
                <a:moveTo>
                  <a:pt x="10" y="22"/>
                </a:moveTo>
                <a:lnTo>
                  <a:pt x="12" y="21"/>
                </a:lnTo>
                <a:lnTo>
                  <a:pt x="13" y="20"/>
                </a:lnTo>
                <a:lnTo>
                  <a:pt x="14" y="18"/>
                </a:lnTo>
                <a:lnTo>
                  <a:pt x="16" y="17"/>
                </a:lnTo>
                <a:lnTo>
                  <a:pt x="19" y="16"/>
                </a:lnTo>
                <a:lnTo>
                  <a:pt x="21" y="15"/>
                </a:lnTo>
                <a:lnTo>
                  <a:pt x="22" y="13"/>
                </a:lnTo>
                <a:lnTo>
                  <a:pt x="24" y="11"/>
                </a:lnTo>
                <a:lnTo>
                  <a:pt x="27" y="10"/>
                </a:lnTo>
                <a:lnTo>
                  <a:pt x="30" y="9"/>
                </a:lnTo>
                <a:lnTo>
                  <a:pt x="33" y="8"/>
                </a:lnTo>
                <a:lnTo>
                  <a:pt x="35" y="8"/>
                </a:lnTo>
                <a:lnTo>
                  <a:pt x="37" y="8"/>
                </a:lnTo>
                <a:lnTo>
                  <a:pt x="41" y="8"/>
                </a:lnTo>
                <a:lnTo>
                  <a:pt x="42" y="8"/>
                </a:lnTo>
                <a:lnTo>
                  <a:pt x="44" y="9"/>
                </a:lnTo>
                <a:lnTo>
                  <a:pt x="47" y="10"/>
                </a:lnTo>
                <a:lnTo>
                  <a:pt x="50" y="11"/>
                </a:lnTo>
                <a:lnTo>
                  <a:pt x="52" y="13"/>
                </a:lnTo>
                <a:lnTo>
                  <a:pt x="55" y="15"/>
                </a:lnTo>
                <a:lnTo>
                  <a:pt x="57" y="17"/>
                </a:lnTo>
                <a:lnTo>
                  <a:pt x="61" y="20"/>
                </a:lnTo>
                <a:lnTo>
                  <a:pt x="63" y="22"/>
                </a:lnTo>
                <a:lnTo>
                  <a:pt x="65" y="24"/>
                </a:lnTo>
                <a:lnTo>
                  <a:pt x="66" y="28"/>
                </a:lnTo>
                <a:lnTo>
                  <a:pt x="69" y="31"/>
                </a:lnTo>
                <a:lnTo>
                  <a:pt x="70" y="34"/>
                </a:lnTo>
                <a:lnTo>
                  <a:pt x="70" y="35"/>
                </a:lnTo>
                <a:lnTo>
                  <a:pt x="71" y="37"/>
                </a:lnTo>
                <a:lnTo>
                  <a:pt x="72" y="39"/>
                </a:lnTo>
                <a:lnTo>
                  <a:pt x="72" y="42"/>
                </a:lnTo>
                <a:lnTo>
                  <a:pt x="72" y="44"/>
                </a:lnTo>
                <a:lnTo>
                  <a:pt x="73" y="46"/>
                </a:lnTo>
                <a:lnTo>
                  <a:pt x="73" y="49"/>
                </a:lnTo>
                <a:lnTo>
                  <a:pt x="73" y="51"/>
                </a:lnTo>
                <a:lnTo>
                  <a:pt x="73" y="53"/>
                </a:lnTo>
                <a:lnTo>
                  <a:pt x="72" y="56"/>
                </a:lnTo>
                <a:lnTo>
                  <a:pt x="72" y="58"/>
                </a:lnTo>
                <a:lnTo>
                  <a:pt x="72" y="60"/>
                </a:lnTo>
                <a:lnTo>
                  <a:pt x="71" y="63"/>
                </a:lnTo>
                <a:lnTo>
                  <a:pt x="71" y="65"/>
                </a:lnTo>
                <a:lnTo>
                  <a:pt x="71" y="67"/>
                </a:lnTo>
                <a:lnTo>
                  <a:pt x="69" y="71"/>
                </a:lnTo>
                <a:lnTo>
                  <a:pt x="68" y="74"/>
                </a:lnTo>
                <a:lnTo>
                  <a:pt x="66" y="78"/>
                </a:lnTo>
                <a:lnTo>
                  <a:pt x="65" y="83"/>
                </a:lnTo>
                <a:lnTo>
                  <a:pt x="63" y="85"/>
                </a:lnTo>
                <a:lnTo>
                  <a:pt x="61" y="88"/>
                </a:lnTo>
                <a:lnTo>
                  <a:pt x="58" y="91"/>
                </a:lnTo>
                <a:lnTo>
                  <a:pt x="56" y="93"/>
                </a:lnTo>
                <a:lnTo>
                  <a:pt x="54" y="95"/>
                </a:lnTo>
                <a:lnTo>
                  <a:pt x="51" y="98"/>
                </a:lnTo>
                <a:lnTo>
                  <a:pt x="49" y="99"/>
                </a:lnTo>
                <a:lnTo>
                  <a:pt x="47" y="100"/>
                </a:lnTo>
                <a:lnTo>
                  <a:pt x="44" y="101"/>
                </a:lnTo>
                <a:lnTo>
                  <a:pt x="41" y="102"/>
                </a:lnTo>
                <a:lnTo>
                  <a:pt x="38" y="104"/>
                </a:lnTo>
                <a:lnTo>
                  <a:pt x="36" y="105"/>
                </a:lnTo>
                <a:lnTo>
                  <a:pt x="34" y="105"/>
                </a:lnTo>
                <a:lnTo>
                  <a:pt x="31" y="106"/>
                </a:lnTo>
                <a:lnTo>
                  <a:pt x="29" y="106"/>
                </a:lnTo>
                <a:lnTo>
                  <a:pt x="27" y="107"/>
                </a:lnTo>
                <a:lnTo>
                  <a:pt x="23" y="106"/>
                </a:lnTo>
                <a:lnTo>
                  <a:pt x="20" y="106"/>
                </a:lnTo>
                <a:lnTo>
                  <a:pt x="17" y="104"/>
                </a:lnTo>
                <a:lnTo>
                  <a:pt x="15" y="101"/>
                </a:lnTo>
                <a:lnTo>
                  <a:pt x="14" y="99"/>
                </a:lnTo>
                <a:lnTo>
                  <a:pt x="14" y="95"/>
                </a:lnTo>
                <a:lnTo>
                  <a:pt x="13" y="92"/>
                </a:lnTo>
                <a:lnTo>
                  <a:pt x="13" y="88"/>
                </a:lnTo>
                <a:lnTo>
                  <a:pt x="13" y="85"/>
                </a:lnTo>
                <a:lnTo>
                  <a:pt x="13" y="83"/>
                </a:lnTo>
                <a:lnTo>
                  <a:pt x="13" y="81"/>
                </a:lnTo>
                <a:lnTo>
                  <a:pt x="13" y="81"/>
                </a:lnTo>
                <a:lnTo>
                  <a:pt x="13" y="81"/>
                </a:lnTo>
                <a:lnTo>
                  <a:pt x="12" y="83"/>
                </a:lnTo>
                <a:lnTo>
                  <a:pt x="9" y="84"/>
                </a:lnTo>
                <a:lnTo>
                  <a:pt x="7" y="86"/>
                </a:lnTo>
                <a:lnTo>
                  <a:pt x="5" y="88"/>
                </a:lnTo>
                <a:lnTo>
                  <a:pt x="3" y="92"/>
                </a:lnTo>
                <a:lnTo>
                  <a:pt x="1" y="95"/>
                </a:lnTo>
                <a:lnTo>
                  <a:pt x="1" y="99"/>
                </a:lnTo>
                <a:lnTo>
                  <a:pt x="2" y="101"/>
                </a:lnTo>
                <a:lnTo>
                  <a:pt x="3" y="104"/>
                </a:lnTo>
                <a:lnTo>
                  <a:pt x="6" y="106"/>
                </a:lnTo>
                <a:lnTo>
                  <a:pt x="9" y="108"/>
                </a:lnTo>
                <a:lnTo>
                  <a:pt x="12" y="108"/>
                </a:lnTo>
                <a:lnTo>
                  <a:pt x="14" y="109"/>
                </a:lnTo>
                <a:lnTo>
                  <a:pt x="16" y="111"/>
                </a:lnTo>
                <a:lnTo>
                  <a:pt x="19" y="111"/>
                </a:lnTo>
                <a:lnTo>
                  <a:pt x="21" y="111"/>
                </a:lnTo>
                <a:lnTo>
                  <a:pt x="24" y="112"/>
                </a:lnTo>
                <a:lnTo>
                  <a:pt x="28" y="112"/>
                </a:lnTo>
                <a:lnTo>
                  <a:pt x="31" y="113"/>
                </a:lnTo>
                <a:lnTo>
                  <a:pt x="35" y="112"/>
                </a:lnTo>
                <a:lnTo>
                  <a:pt x="38" y="112"/>
                </a:lnTo>
                <a:lnTo>
                  <a:pt x="42" y="111"/>
                </a:lnTo>
                <a:lnTo>
                  <a:pt x="47" y="108"/>
                </a:lnTo>
                <a:lnTo>
                  <a:pt x="50" y="106"/>
                </a:lnTo>
                <a:lnTo>
                  <a:pt x="55" y="104"/>
                </a:lnTo>
                <a:lnTo>
                  <a:pt x="56" y="102"/>
                </a:lnTo>
                <a:lnTo>
                  <a:pt x="58" y="101"/>
                </a:lnTo>
                <a:lnTo>
                  <a:pt x="61" y="99"/>
                </a:lnTo>
                <a:lnTo>
                  <a:pt x="63" y="98"/>
                </a:lnTo>
                <a:lnTo>
                  <a:pt x="66" y="93"/>
                </a:lnTo>
                <a:lnTo>
                  <a:pt x="70" y="90"/>
                </a:lnTo>
                <a:lnTo>
                  <a:pt x="72" y="87"/>
                </a:lnTo>
                <a:lnTo>
                  <a:pt x="73" y="85"/>
                </a:lnTo>
                <a:lnTo>
                  <a:pt x="75" y="83"/>
                </a:lnTo>
                <a:lnTo>
                  <a:pt x="77" y="80"/>
                </a:lnTo>
                <a:lnTo>
                  <a:pt x="78" y="78"/>
                </a:lnTo>
                <a:lnTo>
                  <a:pt x="79" y="76"/>
                </a:lnTo>
                <a:lnTo>
                  <a:pt x="80" y="72"/>
                </a:lnTo>
                <a:lnTo>
                  <a:pt x="82" y="70"/>
                </a:lnTo>
                <a:lnTo>
                  <a:pt x="83" y="67"/>
                </a:lnTo>
                <a:lnTo>
                  <a:pt x="84" y="65"/>
                </a:lnTo>
                <a:lnTo>
                  <a:pt x="85" y="63"/>
                </a:lnTo>
                <a:lnTo>
                  <a:pt x="85" y="60"/>
                </a:lnTo>
                <a:lnTo>
                  <a:pt x="85" y="57"/>
                </a:lnTo>
                <a:lnTo>
                  <a:pt x="86" y="55"/>
                </a:lnTo>
                <a:lnTo>
                  <a:pt x="86" y="51"/>
                </a:lnTo>
                <a:lnTo>
                  <a:pt x="86" y="49"/>
                </a:lnTo>
                <a:lnTo>
                  <a:pt x="85" y="46"/>
                </a:lnTo>
                <a:lnTo>
                  <a:pt x="85" y="43"/>
                </a:lnTo>
                <a:lnTo>
                  <a:pt x="85" y="41"/>
                </a:lnTo>
                <a:lnTo>
                  <a:pt x="85" y="38"/>
                </a:lnTo>
                <a:lnTo>
                  <a:pt x="84" y="36"/>
                </a:lnTo>
                <a:lnTo>
                  <a:pt x="83" y="34"/>
                </a:lnTo>
                <a:lnTo>
                  <a:pt x="83" y="31"/>
                </a:lnTo>
                <a:lnTo>
                  <a:pt x="82" y="29"/>
                </a:lnTo>
                <a:lnTo>
                  <a:pt x="79" y="25"/>
                </a:lnTo>
                <a:lnTo>
                  <a:pt x="77" y="22"/>
                </a:lnTo>
                <a:lnTo>
                  <a:pt x="75" y="17"/>
                </a:lnTo>
                <a:lnTo>
                  <a:pt x="71" y="15"/>
                </a:lnTo>
                <a:lnTo>
                  <a:pt x="68" y="11"/>
                </a:lnTo>
                <a:lnTo>
                  <a:pt x="64" y="9"/>
                </a:lnTo>
                <a:lnTo>
                  <a:pt x="61" y="7"/>
                </a:lnTo>
                <a:lnTo>
                  <a:pt x="56" y="4"/>
                </a:lnTo>
                <a:lnTo>
                  <a:pt x="52" y="3"/>
                </a:lnTo>
                <a:lnTo>
                  <a:pt x="49" y="2"/>
                </a:lnTo>
                <a:lnTo>
                  <a:pt x="47" y="1"/>
                </a:lnTo>
                <a:lnTo>
                  <a:pt x="44" y="0"/>
                </a:lnTo>
                <a:lnTo>
                  <a:pt x="42" y="0"/>
                </a:lnTo>
                <a:lnTo>
                  <a:pt x="40" y="0"/>
                </a:lnTo>
                <a:lnTo>
                  <a:pt x="36" y="0"/>
                </a:lnTo>
                <a:lnTo>
                  <a:pt x="33" y="0"/>
                </a:lnTo>
                <a:lnTo>
                  <a:pt x="29" y="0"/>
                </a:lnTo>
                <a:lnTo>
                  <a:pt x="26" y="1"/>
                </a:lnTo>
                <a:lnTo>
                  <a:pt x="22" y="2"/>
                </a:lnTo>
                <a:lnTo>
                  <a:pt x="20" y="3"/>
                </a:lnTo>
                <a:lnTo>
                  <a:pt x="17" y="4"/>
                </a:lnTo>
                <a:lnTo>
                  <a:pt x="15" y="7"/>
                </a:lnTo>
                <a:lnTo>
                  <a:pt x="13" y="8"/>
                </a:lnTo>
                <a:lnTo>
                  <a:pt x="10" y="9"/>
                </a:lnTo>
                <a:lnTo>
                  <a:pt x="8" y="13"/>
                </a:lnTo>
                <a:lnTo>
                  <a:pt x="6" y="15"/>
                </a:lnTo>
                <a:lnTo>
                  <a:pt x="5" y="17"/>
                </a:lnTo>
                <a:lnTo>
                  <a:pt x="3" y="20"/>
                </a:lnTo>
                <a:lnTo>
                  <a:pt x="1" y="22"/>
                </a:lnTo>
                <a:lnTo>
                  <a:pt x="1" y="25"/>
                </a:lnTo>
                <a:lnTo>
                  <a:pt x="0" y="27"/>
                </a:lnTo>
                <a:lnTo>
                  <a:pt x="0" y="29"/>
                </a:lnTo>
                <a:lnTo>
                  <a:pt x="0" y="31"/>
                </a:lnTo>
                <a:lnTo>
                  <a:pt x="0" y="31"/>
                </a:lnTo>
                <a:lnTo>
                  <a:pt x="10" y="22"/>
                </a:lnTo>
                <a:lnTo>
                  <a:pt x="10" y="2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85" name="Freeform 85"/>
          <p:cNvSpPr>
            <a:spLocks/>
          </p:cNvSpPr>
          <p:nvPr/>
        </p:nvSpPr>
        <p:spPr bwMode="auto">
          <a:xfrm>
            <a:off x="4870450" y="1376363"/>
            <a:ext cx="77788" cy="79375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45" y="12"/>
              </a:cxn>
              <a:cxn ang="0">
                <a:pos x="53" y="8"/>
              </a:cxn>
              <a:cxn ang="0">
                <a:pos x="60" y="9"/>
              </a:cxn>
              <a:cxn ang="0">
                <a:pos x="67" y="14"/>
              </a:cxn>
              <a:cxn ang="0">
                <a:pos x="73" y="21"/>
              </a:cxn>
              <a:cxn ang="0">
                <a:pos x="77" y="30"/>
              </a:cxn>
              <a:cxn ang="0">
                <a:pos x="80" y="42"/>
              </a:cxn>
              <a:cxn ang="0">
                <a:pos x="81" y="54"/>
              </a:cxn>
              <a:cxn ang="0">
                <a:pos x="75" y="64"/>
              </a:cxn>
              <a:cxn ang="0">
                <a:pos x="66" y="76"/>
              </a:cxn>
              <a:cxn ang="0">
                <a:pos x="58" y="80"/>
              </a:cxn>
              <a:cxn ang="0">
                <a:pos x="49" y="84"/>
              </a:cxn>
              <a:cxn ang="0">
                <a:pos x="40" y="87"/>
              </a:cxn>
              <a:cxn ang="0">
                <a:pos x="31" y="89"/>
              </a:cxn>
              <a:cxn ang="0">
                <a:pos x="21" y="89"/>
              </a:cxn>
              <a:cxn ang="0">
                <a:pos x="11" y="87"/>
              </a:cxn>
              <a:cxn ang="0">
                <a:pos x="3" y="100"/>
              </a:cxn>
              <a:cxn ang="0">
                <a:pos x="12" y="99"/>
              </a:cxn>
              <a:cxn ang="0">
                <a:pos x="18" y="98"/>
              </a:cxn>
              <a:cxn ang="0">
                <a:pos x="25" y="97"/>
              </a:cxn>
              <a:cxn ang="0">
                <a:pos x="34" y="96"/>
              </a:cxn>
              <a:cxn ang="0">
                <a:pos x="44" y="93"/>
              </a:cxn>
              <a:cxn ang="0">
                <a:pos x="53" y="91"/>
              </a:cxn>
              <a:cxn ang="0">
                <a:pos x="63" y="87"/>
              </a:cxn>
              <a:cxn ang="0">
                <a:pos x="75" y="84"/>
              </a:cxn>
              <a:cxn ang="0">
                <a:pos x="84" y="78"/>
              </a:cxn>
              <a:cxn ang="0">
                <a:pos x="90" y="71"/>
              </a:cxn>
              <a:cxn ang="0">
                <a:pos x="95" y="64"/>
              </a:cxn>
              <a:cxn ang="0">
                <a:pos x="97" y="55"/>
              </a:cxn>
              <a:cxn ang="0">
                <a:pos x="98" y="47"/>
              </a:cxn>
              <a:cxn ang="0">
                <a:pos x="97" y="37"/>
              </a:cxn>
              <a:cxn ang="0">
                <a:pos x="95" y="29"/>
              </a:cxn>
              <a:cxn ang="0">
                <a:pos x="91" y="21"/>
              </a:cxn>
              <a:cxn ang="0">
                <a:pos x="87" y="15"/>
              </a:cxn>
              <a:cxn ang="0">
                <a:pos x="76" y="6"/>
              </a:cxn>
              <a:cxn ang="0">
                <a:pos x="66" y="1"/>
              </a:cxn>
              <a:cxn ang="0">
                <a:pos x="54" y="0"/>
              </a:cxn>
              <a:cxn ang="0">
                <a:pos x="45" y="1"/>
              </a:cxn>
              <a:cxn ang="0">
                <a:pos x="37" y="6"/>
              </a:cxn>
              <a:cxn ang="0">
                <a:pos x="33" y="13"/>
              </a:cxn>
              <a:cxn ang="0">
                <a:pos x="28" y="22"/>
              </a:cxn>
              <a:cxn ang="0">
                <a:pos x="28" y="29"/>
              </a:cxn>
            </a:cxnLst>
            <a:rect l="0" t="0" r="r" b="b"/>
            <a:pathLst>
              <a:path w="98" h="100">
                <a:moveTo>
                  <a:pt x="35" y="23"/>
                </a:moveTo>
                <a:lnTo>
                  <a:pt x="35" y="22"/>
                </a:lnTo>
                <a:lnTo>
                  <a:pt x="37" y="20"/>
                </a:lnTo>
                <a:lnTo>
                  <a:pt x="39" y="17"/>
                </a:lnTo>
                <a:lnTo>
                  <a:pt x="41" y="15"/>
                </a:lnTo>
                <a:lnTo>
                  <a:pt x="45" y="12"/>
                </a:lnTo>
                <a:lnTo>
                  <a:pt x="48" y="9"/>
                </a:lnTo>
                <a:lnTo>
                  <a:pt x="51" y="8"/>
                </a:lnTo>
                <a:lnTo>
                  <a:pt x="53" y="8"/>
                </a:lnTo>
                <a:lnTo>
                  <a:pt x="55" y="8"/>
                </a:lnTo>
                <a:lnTo>
                  <a:pt x="58" y="9"/>
                </a:lnTo>
                <a:lnTo>
                  <a:pt x="60" y="9"/>
                </a:lnTo>
                <a:lnTo>
                  <a:pt x="62" y="10"/>
                </a:lnTo>
                <a:lnTo>
                  <a:pt x="65" y="12"/>
                </a:lnTo>
                <a:lnTo>
                  <a:pt x="67" y="14"/>
                </a:lnTo>
                <a:lnTo>
                  <a:pt x="69" y="15"/>
                </a:lnTo>
                <a:lnTo>
                  <a:pt x="72" y="19"/>
                </a:lnTo>
                <a:lnTo>
                  <a:pt x="73" y="21"/>
                </a:lnTo>
                <a:lnTo>
                  <a:pt x="75" y="24"/>
                </a:lnTo>
                <a:lnTo>
                  <a:pt x="76" y="27"/>
                </a:lnTo>
                <a:lnTo>
                  <a:pt x="77" y="30"/>
                </a:lnTo>
                <a:lnTo>
                  <a:pt x="79" y="34"/>
                </a:lnTo>
                <a:lnTo>
                  <a:pt x="80" y="38"/>
                </a:lnTo>
                <a:lnTo>
                  <a:pt x="80" y="42"/>
                </a:lnTo>
                <a:lnTo>
                  <a:pt x="81" y="45"/>
                </a:lnTo>
                <a:lnTo>
                  <a:pt x="81" y="49"/>
                </a:lnTo>
                <a:lnTo>
                  <a:pt x="81" y="54"/>
                </a:lnTo>
                <a:lnTo>
                  <a:pt x="80" y="57"/>
                </a:lnTo>
                <a:lnTo>
                  <a:pt x="79" y="61"/>
                </a:lnTo>
                <a:lnTo>
                  <a:pt x="75" y="64"/>
                </a:lnTo>
                <a:lnTo>
                  <a:pt x="73" y="69"/>
                </a:lnTo>
                <a:lnTo>
                  <a:pt x="69" y="72"/>
                </a:lnTo>
                <a:lnTo>
                  <a:pt x="66" y="76"/>
                </a:lnTo>
                <a:lnTo>
                  <a:pt x="62" y="77"/>
                </a:lnTo>
                <a:lnTo>
                  <a:pt x="60" y="79"/>
                </a:lnTo>
                <a:lnTo>
                  <a:pt x="58" y="80"/>
                </a:lnTo>
                <a:lnTo>
                  <a:pt x="55" y="83"/>
                </a:lnTo>
                <a:lnTo>
                  <a:pt x="53" y="83"/>
                </a:lnTo>
                <a:lnTo>
                  <a:pt x="49" y="84"/>
                </a:lnTo>
                <a:lnTo>
                  <a:pt x="47" y="85"/>
                </a:lnTo>
                <a:lnTo>
                  <a:pt x="44" y="86"/>
                </a:lnTo>
                <a:lnTo>
                  <a:pt x="40" y="87"/>
                </a:lnTo>
                <a:lnTo>
                  <a:pt x="38" y="87"/>
                </a:lnTo>
                <a:lnTo>
                  <a:pt x="34" y="89"/>
                </a:lnTo>
                <a:lnTo>
                  <a:pt x="31" y="89"/>
                </a:lnTo>
                <a:lnTo>
                  <a:pt x="28" y="89"/>
                </a:lnTo>
                <a:lnTo>
                  <a:pt x="25" y="89"/>
                </a:lnTo>
                <a:lnTo>
                  <a:pt x="21" y="89"/>
                </a:lnTo>
                <a:lnTo>
                  <a:pt x="18" y="89"/>
                </a:lnTo>
                <a:lnTo>
                  <a:pt x="14" y="89"/>
                </a:lnTo>
                <a:lnTo>
                  <a:pt x="11" y="87"/>
                </a:lnTo>
                <a:lnTo>
                  <a:pt x="7" y="87"/>
                </a:lnTo>
                <a:lnTo>
                  <a:pt x="0" y="100"/>
                </a:lnTo>
                <a:lnTo>
                  <a:pt x="3" y="100"/>
                </a:lnTo>
                <a:lnTo>
                  <a:pt x="5" y="100"/>
                </a:lnTo>
                <a:lnTo>
                  <a:pt x="7" y="99"/>
                </a:lnTo>
                <a:lnTo>
                  <a:pt x="12" y="99"/>
                </a:lnTo>
                <a:lnTo>
                  <a:pt x="13" y="98"/>
                </a:lnTo>
                <a:lnTo>
                  <a:pt x="16" y="98"/>
                </a:lnTo>
                <a:lnTo>
                  <a:pt x="18" y="98"/>
                </a:lnTo>
                <a:lnTo>
                  <a:pt x="20" y="98"/>
                </a:lnTo>
                <a:lnTo>
                  <a:pt x="23" y="97"/>
                </a:lnTo>
                <a:lnTo>
                  <a:pt x="25" y="97"/>
                </a:lnTo>
                <a:lnTo>
                  <a:pt x="28" y="96"/>
                </a:lnTo>
                <a:lnTo>
                  <a:pt x="31" y="96"/>
                </a:lnTo>
                <a:lnTo>
                  <a:pt x="34" y="96"/>
                </a:lnTo>
                <a:lnTo>
                  <a:pt x="37" y="94"/>
                </a:lnTo>
                <a:lnTo>
                  <a:pt x="40" y="94"/>
                </a:lnTo>
                <a:lnTo>
                  <a:pt x="44" y="93"/>
                </a:lnTo>
                <a:lnTo>
                  <a:pt x="46" y="92"/>
                </a:lnTo>
                <a:lnTo>
                  <a:pt x="49" y="92"/>
                </a:lnTo>
                <a:lnTo>
                  <a:pt x="53" y="91"/>
                </a:lnTo>
                <a:lnTo>
                  <a:pt x="56" y="90"/>
                </a:lnTo>
                <a:lnTo>
                  <a:pt x="60" y="89"/>
                </a:lnTo>
                <a:lnTo>
                  <a:pt x="63" y="87"/>
                </a:lnTo>
                <a:lnTo>
                  <a:pt x="68" y="86"/>
                </a:lnTo>
                <a:lnTo>
                  <a:pt x="72" y="85"/>
                </a:lnTo>
                <a:lnTo>
                  <a:pt x="75" y="84"/>
                </a:lnTo>
                <a:lnTo>
                  <a:pt x="79" y="82"/>
                </a:lnTo>
                <a:lnTo>
                  <a:pt x="81" y="80"/>
                </a:lnTo>
                <a:lnTo>
                  <a:pt x="84" y="78"/>
                </a:lnTo>
                <a:lnTo>
                  <a:pt x="87" y="76"/>
                </a:lnTo>
                <a:lnTo>
                  <a:pt x="89" y="73"/>
                </a:lnTo>
                <a:lnTo>
                  <a:pt x="90" y="71"/>
                </a:lnTo>
                <a:lnTo>
                  <a:pt x="93" y="69"/>
                </a:lnTo>
                <a:lnTo>
                  <a:pt x="94" y="66"/>
                </a:lnTo>
                <a:lnTo>
                  <a:pt x="95" y="64"/>
                </a:lnTo>
                <a:lnTo>
                  <a:pt x="96" y="61"/>
                </a:lnTo>
                <a:lnTo>
                  <a:pt x="97" y="58"/>
                </a:lnTo>
                <a:lnTo>
                  <a:pt x="97" y="55"/>
                </a:lnTo>
                <a:lnTo>
                  <a:pt x="98" y="52"/>
                </a:lnTo>
                <a:lnTo>
                  <a:pt x="98" y="49"/>
                </a:lnTo>
                <a:lnTo>
                  <a:pt x="98" y="47"/>
                </a:lnTo>
                <a:lnTo>
                  <a:pt x="97" y="43"/>
                </a:lnTo>
                <a:lnTo>
                  <a:pt x="97" y="41"/>
                </a:lnTo>
                <a:lnTo>
                  <a:pt x="97" y="37"/>
                </a:lnTo>
                <a:lnTo>
                  <a:pt x="96" y="35"/>
                </a:lnTo>
                <a:lnTo>
                  <a:pt x="95" y="31"/>
                </a:lnTo>
                <a:lnTo>
                  <a:pt x="95" y="29"/>
                </a:lnTo>
                <a:lnTo>
                  <a:pt x="94" y="27"/>
                </a:lnTo>
                <a:lnTo>
                  <a:pt x="93" y="24"/>
                </a:lnTo>
                <a:lnTo>
                  <a:pt x="91" y="21"/>
                </a:lnTo>
                <a:lnTo>
                  <a:pt x="89" y="19"/>
                </a:lnTo>
                <a:lnTo>
                  <a:pt x="88" y="16"/>
                </a:lnTo>
                <a:lnTo>
                  <a:pt x="87" y="15"/>
                </a:lnTo>
                <a:lnTo>
                  <a:pt x="83" y="10"/>
                </a:lnTo>
                <a:lnTo>
                  <a:pt x="80" y="8"/>
                </a:lnTo>
                <a:lnTo>
                  <a:pt x="76" y="6"/>
                </a:lnTo>
                <a:lnTo>
                  <a:pt x="73" y="3"/>
                </a:lnTo>
                <a:lnTo>
                  <a:pt x="69" y="2"/>
                </a:lnTo>
                <a:lnTo>
                  <a:pt x="66" y="1"/>
                </a:lnTo>
                <a:lnTo>
                  <a:pt x="61" y="0"/>
                </a:lnTo>
                <a:lnTo>
                  <a:pt x="58" y="0"/>
                </a:lnTo>
                <a:lnTo>
                  <a:pt x="54" y="0"/>
                </a:lnTo>
                <a:lnTo>
                  <a:pt x="52" y="0"/>
                </a:lnTo>
                <a:lnTo>
                  <a:pt x="48" y="0"/>
                </a:lnTo>
                <a:lnTo>
                  <a:pt x="45" y="1"/>
                </a:lnTo>
                <a:lnTo>
                  <a:pt x="42" y="2"/>
                </a:lnTo>
                <a:lnTo>
                  <a:pt x="40" y="5"/>
                </a:lnTo>
                <a:lnTo>
                  <a:pt x="37" y="6"/>
                </a:lnTo>
                <a:lnTo>
                  <a:pt x="35" y="8"/>
                </a:lnTo>
                <a:lnTo>
                  <a:pt x="34" y="10"/>
                </a:lnTo>
                <a:lnTo>
                  <a:pt x="33" y="13"/>
                </a:lnTo>
                <a:lnTo>
                  <a:pt x="31" y="16"/>
                </a:lnTo>
                <a:lnTo>
                  <a:pt x="30" y="20"/>
                </a:lnTo>
                <a:lnTo>
                  <a:pt x="28" y="22"/>
                </a:lnTo>
                <a:lnTo>
                  <a:pt x="28" y="24"/>
                </a:lnTo>
                <a:lnTo>
                  <a:pt x="28" y="28"/>
                </a:lnTo>
                <a:lnTo>
                  <a:pt x="28" y="29"/>
                </a:lnTo>
                <a:lnTo>
                  <a:pt x="35" y="23"/>
                </a:lnTo>
                <a:lnTo>
                  <a:pt x="35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86" name="Freeform 86"/>
          <p:cNvSpPr>
            <a:spLocks/>
          </p:cNvSpPr>
          <p:nvPr/>
        </p:nvSpPr>
        <p:spPr bwMode="auto">
          <a:xfrm>
            <a:off x="4548188" y="1209675"/>
            <a:ext cx="185737" cy="46038"/>
          </a:xfrm>
          <a:custGeom>
            <a:avLst/>
            <a:gdLst/>
            <a:ahLst/>
            <a:cxnLst>
              <a:cxn ang="0">
                <a:pos x="67" y="40"/>
              </a:cxn>
              <a:cxn ang="0">
                <a:pos x="75" y="40"/>
              </a:cxn>
              <a:cxn ang="0">
                <a:pos x="83" y="37"/>
              </a:cxn>
              <a:cxn ang="0">
                <a:pos x="90" y="36"/>
              </a:cxn>
              <a:cxn ang="0">
                <a:pos x="97" y="34"/>
              </a:cxn>
              <a:cxn ang="0">
                <a:pos x="104" y="31"/>
              </a:cxn>
              <a:cxn ang="0">
                <a:pos x="115" y="27"/>
              </a:cxn>
              <a:cxn ang="0">
                <a:pos x="124" y="21"/>
              </a:cxn>
              <a:cxn ang="0">
                <a:pos x="131" y="16"/>
              </a:cxn>
              <a:cxn ang="0">
                <a:pos x="137" y="10"/>
              </a:cxn>
              <a:cxn ang="0">
                <a:pos x="144" y="2"/>
              </a:cxn>
              <a:cxn ang="0">
                <a:pos x="146" y="0"/>
              </a:cxn>
              <a:cxn ang="0">
                <a:pos x="145" y="3"/>
              </a:cxn>
              <a:cxn ang="0">
                <a:pos x="147" y="14"/>
              </a:cxn>
              <a:cxn ang="0">
                <a:pos x="152" y="26"/>
              </a:cxn>
              <a:cxn ang="0">
                <a:pos x="159" y="33"/>
              </a:cxn>
              <a:cxn ang="0">
                <a:pos x="166" y="38"/>
              </a:cxn>
              <a:cxn ang="0">
                <a:pos x="175" y="42"/>
              </a:cxn>
              <a:cxn ang="0">
                <a:pos x="184" y="44"/>
              </a:cxn>
              <a:cxn ang="0">
                <a:pos x="191" y="45"/>
              </a:cxn>
              <a:cxn ang="0">
                <a:pos x="202" y="44"/>
              </a:cxn>
              <a:cxn ang="0">
                <a:pos x="212" y="43"/>
              </a:cxn>
              <a:cxn ang="0">
                <a:pos x="220" y="41"/>
              </a:cxn>
              <a:cxn ang="0">
                <a:pos x="224" y="34"/>
              </a:cxn>
              <a:cxn ang="0">
                <a:pos x="226" y="27"/>
              </a:cxn>
              <a:cxn ang="0">
                <a:pos x="224" y="21"/>
              </a:cxn>
              <a:cxn ang="0">
                <a:pos x="230" y="21"/>
              </a:cxn>
              <a:cxn ang="0">
                <a:pos x="235" y="30"/>
              </a:cxn>
              <a:cxn ang="0">
                <a:pos x="233" y="37"/>
              </a:cxn>
              <a:cxn ang="0">
                <a:pos x="226" y="45"/>
              </a:cxn>
              <a:cxn ang="0">
                <a:pos x="220" y="48"/>
              </a:cxn>
              <a:cxn ang="0">
                <a:pos x="213" y="50"/>
              </a:cxn>
              <a:cxn ang="0">
                <a:pos x="203" y="52"/>
              </a:cxn>
              <a:cxn ang="0">
                <a:pos x="192" y="52"/>
              </a:cxn>
              <a:cxn ang="0">
                <a:pos x="186" y="52"/>
              </a:cxn>
              <a:cxn ang="0">
                <a:pos x="177" y="51"/>
              </a:cxn>
              <a:cxn ang="0">
                <a:pos x="167" y="48"/>
              </a:cxn>
              <a:cxn ang="0">
                <a:pos x="160" y="44"/>
              </a:cxn>
              <a:cxn ang="0">
                <a:pos x="152" y="38"/>
              </a:cxn>
              <a:cxn ang="0">
                <a:pos x="145" y="28"/>
              </a:cxn>
              <a:cxn ang="0">
                <a:pos x="142" y="20"/>
              </a:cxn>
              <a:cxn ang="0">
                <a:pos x="140" y="17"/>
              </a:cxn>
              <a:cxn ang="0">
                <a:pos x="133" y="26"/>
              </a:cxn>
              <a:cxn ang="0">
                <a:pos x="124" y="34"/>
              </a:cxn>
              <a:cxn ang="0">
                <a:pos x="112" y="43"/>
              </a:cxn>
              <a:cxn ang="0">
                <a:pos x="105" y="48"/>
              </a:cxn>
              <a:cxn ang="0">
                <a:pos x="97" y="51"/>
              </a:cxn>
              <a:cxn ang="0">
                <a:pos x="89" y="55"/>
              </a:cxn>
              <a:cxn ang="0">
                <a:pos x="80" y="57"/>
              </a:cxn>
              <a:cxn ang="0">
                <a:pos x="70" y="57"/>
              </a:cxn>
              <a:cxn ang="0">
                <a:pos x="61" y="57"/>
              </a:cxn>
              <a:cxn ang="0">
                <a:pos x="52" y="56"/>
              </a:cxn>
              <a:cxn ang="0">
                <a:pos x="42" y="55"/>
              </a:cxn>
              <a:cxn ang="0">
                <a:pos x="33" y="52"/>
              </a:cxn>
              <a:cxn ang="0">
                <a:pos x="25" y="50"/>
              </a:cxn>
              <a:cxn ang="0">
                <a:pos x="18" y="48"/>
              </a:cxn>
              <a:cxn ang="0">
                <a:pos x="12" y="45"/>
              </a:cxn>
              <a:cxn ang="0">
                <a:pos x="4" y="42"/>
              </a:cxn>
              <a:cxn ang="0">
                <a:pos x="0" y="38"/>
              </a:cxn>
              <a:cxn ang="0">
                <a:pos x="2" y="35"/>
              </a:cxn>
              <a:cxn ang="0">
                <a:pos x="5" y="35"/>
              </a:cxn>
            </a:cxnLst>
            <a:rect l="0" t="0" r="r" b="b"/>
            <a:pathLst>
              <a:path w="235" h="58">
                <a:moveTo>
                  <a:pt x="5" y="35"/>
                </a:moveTo>
                <a:lnTo>
                  <a:pt x="65" y="41"/>
                </a:lnTo>
                <a:lnTo>
                  <a:pt x="67" y="40"/>
                </a:lnTo>
                <a:lnTo>
                  <a:pt x="69" y="40"/>
                </a:lnTo>
                <a:lnTo>
                  <a:pt x="73" y="40"/>
                </a:lnTo>
                <a:lnTo>
                  <a:pt x="75" y="40"/>
                </a:lnTo>
                <a:lnTo>
                  <a:pt x="77" y="38"/>
                </a:lnTo>
                <a:lnTo>
                  <a:pt x="81" y="38"/>
                </a:lnTo>
                <a:lnTo>
                  <a:pt x="83" y="37"/>
                </a:lnTo>
                <a:lnTo>
                  <a:pt x="86" y="37"/>
                </a:lnTo>
                <a:lnTo>
                  <a:pt x="88" y="36"/>
                </a:lnTo>
                <a:lnTo>
                  <a:pt x="90" y="36"/>
                </a:lnTo>
                <a:lnTo>
                  <a:pt x="93" y="35"/>
                </a:lnTo>
                <a:lnTo>
                  <a:pt x="95" y="35"/>
                </a:lnTo>
                <a:lnTo>
                  <a:pt x="97" y="34"/>
                </a:lnTo>
                <a:lnTo>
                  <a:pt x="100" y="33"/>
                </a:lnTo>
                <a:lnTo>
                  <a:pt x="102" y="33"/>
                </a:lnTo>
                <a:lnTo>
                  <a:pt x="104" y="31"/>
                </a:lnTo>
                <a:lnTo>
                  <a:pt x="108" y="30"/>
                </a:lnTo>
                <a:lnTo>
                  <a:pt x="111" y="28"/>
                </a:lnTo>
                <a:lnTo>
                  <a:pt x="115" y="27"/>
                </a:lnTo>
                <a:lnTo>
                  <a:pt x="118" y="24"/>
                </a:lnTo>
                <a:lnTo>
                  <a:pt x="121" y="23"/>
                </a:lnTo>
                <a:lnTo>
                  <a:pt x="124" y="21"/>
                </a:lnTo>
                <a:lnTo>
                  <a:pt x="126" y="20"/>
                </a:lnTo>
                <a:lnTo>
                  <a:pt x="129" y="17"/>
                </a:lnTo>
                <a:lnTo>
                  <a:pt x="131" y="16"/>
                </a:lnTo>
                <a:lnTo>
                  <a:pt x="133" y="14"/>
                </a:lnTo>
                <a:lnTo>
                  <a:pt x="135" y="13"/>
                </a:lnTo>
                <a:lnTo>
                  <a:pt x="137" y="10"/>
                </a:lnTo>
                <a:lnTo>
                  <a:pt x="139" y="8"/>
                </a:lnTo>
                <a:lnTo>
                  <a:pt x="142" y="6"/>
                </a:lnTo>
                <a:lnTo>
                  <a:pt x="144" y="2"/>
                </a:lnTo>
                <a:lnTo>
                  <a:pt x="145" y="1"/>
                </a:lnTo>
                <a:lnTo>
                  <a:pt x="145" y="0"/>
                </a:lnTo>
                <a:lnTo>
                  <a:pt x="146" y="0"/>
                </a:lnTo>
                <a:lnTo>
                  <a:pt x="145" y="0"/>
                </a:lnTo>
                <a:lnTo>
                  <a:pt x="145" y="1"/>
                </a:lnTo>
                <a:lnTo>
                  <a:pt x="145" y="3"/>
                </a:lnTo>
                <a:lnTo>
                  <a:pt x="146" y="6"/>
                </a:lnTo>
                <a:lnTo>
                  <a:pt x="146" y="9"/>
                </a:lnTo>
                <a:lnTo>
                  <a:pt x="147" y="14"/>
                </a:lnTo>
                <a:lnTo>
                  <a:pt x="149" y="17"/>
                </a:lnTo>
                <a:lnTo>
                  <a:pt x="151" y="21"/>
                </a:lnTo>
                <a:lnTo>
                  <a:pt x="152" y="26"/>
                </a:lnTo>
                <a:lnTo>
                  <a:pt x="156" y="29"/>
                </a:lnTo>
                <a:lnTo>
                  <a:pt x="157" y="31"/>
                </a:lnTo>
                <a:lnTo>
                  <a:pt x="159" y="33"/>
                </a:lnTo>
                <a:lnTo>
                  <a:pt x="161" y="35"/>
                </a:lnTo>
                <a:lnTo>
                  <a:pt x="164" y="37"/>
                </a:lnTo>
                <a:lnTo>
                  <a:pt x="166" y="38"/>
                </a:lnTo>
                <a:lnTo>
                  <a:pt x="168" y="40"/>
                </a:lnTo>
                <a:lnTo>
                  <a:pt x="172" y="41"/>
                </a:lnTo>
                <a:lnTo>
                  <a:pt x="175" y="42"/>
                </a:lnTo>
                <a:lnTo>
                  <a:pt x="179" y="43"/>
                </a:lnTo>
                <a:lnTo>
                  <a:pt x="182" y="44"/>
                </a:lnTo>
                <a:lnTo>
                  <a:pt x="184" y="44"/>
                </a:lnTo>
                <a:lnTo>
                  <a:pt x="186" y="44"/>
                </a:lnTo>
                <a:lnTo>
                  <a:pt x="188" y="44"/>
                </a:lnTo>
                <a:lnTo>
                  <a:pt x="191" y="45"/>
                </a:lnTo>
                <a:lnTo>
                  <a:pt x="195" y="45"/>
                </a:lnTo>
                <a:lnTo>
                  <a:pt x="199" y="45"/>
                </a:lnTo>
                <a:lnTo>
                  <a:pt x="202" y="44"/>
                </a:lnTo>
                <a:lnTo>
                  <a:pt x="206" y="44"/>
                </a:lnTo>
                <a:lnTo>
                  <a:pt x="208" y="44"/>
                </a:lnTo>
                <a:lnTo>
                  <a:pt x="212" y="43"/>
                </a:lnTo>
                <a:lnTo>
                  <a:pt x="214" y="43"/>
                </a:lnTo>
                <a:lnTo>
                  <a:pt x="216" y="42"/>
                </a:lnTo>
                <a:lnTo>
                  <a:pt x="220" y="41"/>
                </a:lnTo>
                <a:lnTo>
                  <a:pt x="222" y="38"/>
                </a:lnTo>
                <a:lnTo>
                  <a:pt x="223" y="36"/>
                </a:lnTo>
                <a:lnTo>
                  <a:pt x="224" y="34"/>
                </a:lnTo>
                <a:lnTo>
                  <a:pt x="226" y="31"/>
                </a:lnTo>
                <a:lnTo>
                  <a:pt x="226" y="29"/>
                </a:lnTo>
                <a:lnTo>
                  <a:pt x="226" y="27"/>
                </a:lnTo>
                <a:lnTo>
                  <a:pt x="226" y="26"/>
                </a:lnTo>
                <a:lnTo>
                  <a:pt x="224" y="22"/>
                </a:lnTo>
                <a:lnTo>
                  <a:pt x="224" y="21"/>
                </a:lnTo>
                <a:lnTo>
                  <a:pt x="224" y="21"/>
                </a:lnTo>
                <a:lnTo>
                  <a:pt x="228" y="20"/>
                </a:lnTo>
                <a:lnTo>
                  <a:pt x="230" y="21"/>
                </a:lnTo>
                <a:lnTo>
                  <a:pt x="234" y="23"/>
                </a:lnTo>
                <a:lnTo>
                  <a:pt x="235" y="27"/>
                </a:lnTo>
                <a:lnTo>
                  <a:pt x="235" y="30"/>
                </a:lnTo>
                <a:lnTo>
                  <a:pt x="234" y="33"/>
                </a:lnTo>
                <a:lnTo>
                  <a:pt x="234" y="35"/>
                </a:lnTo>
                <a:lnTo>
                  <a:pt x="233" y="37"/>
                </a:lnTo>
                <a:lnTo>
                  <a:pt x="230" y="41"/>
                </a:lnTo>
                <a:lnTo>
                  <a:pt x="228" y="43"/>
                </a:lnTo>
                <a:lnTo>
                  <a:pt x="226" y="45"/>
                </a:lnTo>
                <a:lnTo>
                  <a:pt x="223" y="45"/>
                </a:lnTo>
                <a:lnTo>
                  <a:pt x="222" y="47"/>
                </a:lnTo>
                <a:lnTo>
                  <a:pt x="220" y="48"/>
                </a:lnTo>
                <a:lnTo>
                  <a:pt x="217" y="49"/>
                </a:lnTo>
                <a:lnTo>
                  <a:pt x="215" y="50"/>
                </a:lnTo>
                <a:lnTo>
                  <a:pt x="213" y="50"/>
                </a:lnTo>
                <a:lnTo>
                  <a:pt x="209" y="51"/>
                </a:lnTo>
                <a:lnTo>
                  <a:pt x="207" y="51"/>
                </a:lnTo>
                <a:lnTo>
                  <a:pt x="203" y="52"/>
                </a:lnTo>
                <a:lnTo>
                  <a:pt x="200" y="52"/>
                </a:lnTo>
                <a:lnTo>
                  <a:pt x="196" y="52"/>
                </a:lnTo>
                <a:lnTo>
                  <a:pt x="192" y="52"/>
                </a:lnTo>
                <a:lnTo>
                  <a:pt x="189" y="52"/>
                </a:lnTo>
                <a:lnTo>
                  <a:pt x="187" y="52"/>
                </a:lnTo>
                <a:lnTo>
                  <a:pt x="186" y="52"/>
                </a:lnTo>
                <a:lnTo>
                  <a:pt x="184" y="52"/>
                </a:lnTo>
                <a:lnTo>
                  <a:pt x="180" y="51"/>
                </a:lnTo>
                <a:lnTo>
                  <a:pt x="177" y="51"/>
                </a:lnTo>
                <a:lnTo>
                  <a:pt x="173" y="50"/>
                </a:lnTo>
                <a:lnTo>
                  <a:pt x="171" y="49"/>
                </a:lnTo>
                <a:lnTo>
                  <a:pt x="167" y="48"/>
                </a:lnTo>
                <a:lnTo>
                  <a:pt x="165" y="47"/>
                </a:lnTo>
                <a:lnTo>
                  <a:pt x="163" y="45"/>
                </a:lnTo>
                <a:lnTo>
                  <a:pt x="160" y="44"/>
                </a:lnTo>
                <a:lnTo>
                  <a:pt x="158" y="43"/>
                </a:lnTo>
                <a:lnTo>
                  <a:pt x="156" y="41"/>
                </a:lnTo>
                <a:lnTo>
                  <a:pt x="152" y="38"/>
                </a:lnTo>
                <a:lnTo>
                  <a:pt x="150" y="35"/>
                </a:lnTo>
                <a:lnTo>
                  <a:pt x="147" y="31"/>
                </a:lnTo>
                <a:lnTo>
                  <a:pt x="145" y="28"/>
                </a:lnTo>
                <a:lnTo>
                  <a:pt x="144" y="24"/>
                </a:lnTo>
                <a:lnTo>
                  <a:pt x="143" y="22"/>
                </a:lnTo>
                <a:lnTo>
                  <a:pt x="142" y="20"/>
                </a:lnTo>
                <a:lnTo>
                  <a:pt x="142" y="19"/>
                </a:lnTo>
                <a:lnTo>
                  <a:pt x="142" y="17"/>
                </a:lnTo>
                <a:lnTo>
                  <a:pt x="140" y="17"/>
                </a:lnTo>
                <a:lnTo>
                  <a:pt x="138" y="21"/>
                </a:lnTo>
                <a:lnTo>
                  <a:pt x="136" y="23"/>
                </a:lnTo>
                <a:lnTo>
                  <a:pt x="133" y="26"/>
                </a:lnTo>
                <a:lnTo>
                  <a:pt x="131" y="28"/>
                </a:lnTo>
                <a:lnTo>
                  <a:pt x="128" y="31"/>
                </a:lnTo>
                <a:lnTo>
                  <a:pt x="124" y="34"/>
                </a:lnTo>
                <a:lnTo>
                  <a:pt x="121" y="37"/>
                </a:lnTo>
                <a:lnTo>
                  <a:pt x="116" y="41"/>
                </a:lnTo>
                <a:lnTo>
                  <a:pt x="112" y="43"/>
                </a:lnTo>
                <a:lnTo>
                  <a:pt x="110" y="44"/>
                </a:lnTo>
                <a:lnTo>
                  <a:pt x="108" y="47"/>
                </a:lnTo>
                <a:lnTo>
                  <a:pt x="105" y="48"/>
                </a:lnTo>
                <a:lnTo>
                  <a:pt x="103" y="49"/>
                </a:lnTo>
                <a:lnTo>
                  <a:pt x="100" y="50"/>
                </a:lnTo>
                <a:lnTo>
                  <a:pt x="97" y="51"/>
                </a:lnTo>
                <a:lnTo>
                  <a:pt x="95" y="52"/>
                </a:lnTo>
                <a:lnTo>
                  <a:pt x="93" y="54"/>
                </a:lnTo>
                <a:lnTo>
                  <a:pt x="89" y="55"/>
                </a:lnTo>
                <a:lnTo>
                  <a:pt x="87" y="55"/>
                </a:lnTo>
                <a:lnTo>
                  <a:pt x="83" y="56"/>
                </a:lnTo>
                <a:lnTo>
                  <a:pt x="80" y="57"/>
                </a:lnTo>
                <a:lnTo>
                  <a:pt x="77" y="57"/>
                </a:lnTo>
                <a:lnTo>
                  <a:pt x="74" y="57"/>
                </a:lnTo>
                <a:lnTo>
                  <a:pt x="70" y="57"/>
                </a:lnTo>
                <a:lnTo>
                  <a:pt x="68" y="58"/>
                </a:lnTo>
                <a:lnTo>
                  <a:pt x="65" y="57"/>
                </a:lnTo>
                <a:lnTo>
                  <a:pt x="61" y="57"/>
                </a:lnTo>
                <a:lnTo>
                  <a:pt x="58" y="57"/>
                </a:lnTo>
                <a:lnTo>
                  <a:pt x="55" y="57"/>
                </a:lnTo>
                <a:lnTo>
                  <a:pt x="52" y="56"/>
                </a:lnTo>
                <a:lnTo>
                  <a:pt x="48" y="56"/>
                </a:lnTo>
                <a:lnTo>
                  <a:pt x="45" y="55"/>
                </a:lnTo>
                <a:lnTo>
                  <a:pt x="42" y="55"/>
                </a:lnTo>
                <a:lnTo>
                  <a:pt x="39" y="54"/>
                </a:lnTo>
                <a:lnTo>
                  <a:pt x="37" y="54"/>
                </a:lnTo>
                <a:lnTo>
                  <a:pt x="33" y="52"/>
                </a:lnTo>
                <a:lnTo>
                  <a:pt x="31" y="52"/>
                </a:lnTo>
                <a:lnTo>
                  <a:pt x="27" y="51"/>
                </a:lnTo>
                <a:lnTo>
                  <a:pt x="25" y="50"/>
                </a:lnTo>
                <a:lnTo>
                  <a:pt x="23" y="49"/>
                </a:lnTo>
                <a:lnTo>
                  <a:pt x="20" y="49"/>
                </a:lnTo>
                <a:lnTo>
                  <a:pt x="18" y="48"/>
                </a:lnTo>
                <a:lnTo>
                  <a:pt x="16" y="47"/>
                </a:lnTo>
                <a:lnTo>
                  <a:pt x="13" y="47"/>
                </a:lnTo>
                <a:lnTo>
                  <a:pt x="12" y="45"/>
                </a:lnTo>
                <a:lnTo>
                  <a:pt x="9" y="44"/>
                </a:lnTo>
                <a:lnTo>
                  <a:pt x="6" y="43"/>
                </a:lnTo>
                <a:lnTo>
                  <a:pt x="4" y="42"/>
                </a:lnTo>
                <a:lnTo>
                  <a:pt x="3" y="41"/>
                </a:lnTo>
                <a:lnTo>
                  <a:pt x="2" y="40"/>
                </a:lnTo>
                <a:lnTo>
                  <a:pt x="0" y="38"/>
                </a:lnTo>
                <a:lnTo>
                  <a:pt x="0" y="37"/>
                </a:lnTo>
                <a:lnTo>
                  <a:pt x="0" y="36"/>
                </a:lnTo>
                <a:lnTo>
                  <a:pt x="2" y="35"/>
                </a:lnTo>
                <a:lnTo>
                  <a:pt x="4" y="35"/>
                </a:lnTo>
                <a:lnTo>
                  <a:pt x="5" y="35"/>
                </a:lnTo>
                <a:lnTo>
                  <a:pt x="5" y="35"/>
                </a:lnTo>
                <a:lnTo>
                  <a:pt x="5" y="3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87" name="Freeform 87"/>
          <p:cNvSpPr>
            <a:spLocks/>
          </p:cNvSpPr>
          <p:nvPr/>
        </p:nvSpPr>
        <p:spPr bwMode="auto">
          <a:xfrm>
            <a:off x="4695825" y="1219200"/>
            <a:ext cx="100013" cy="71438"/>
          </a:xfrm>
          <a:custGeom>
            <a:avLst/>
            <a:gdLst/>
            <a:ahLst/>
            <a:cxnLst>
              <a:cxn ang="0">
                <a:pos x="43" y="14"/>
              </a:cxn>
              <a:cxn ang="0">
                <a:pos x="36" y="14"/>
              </a:cxn>
              <a:cxn ang="0">
                <a:pos x="27" y="18"/>
              </a:cxn>
              <a:cxn ang="0">
                <a:pos x="18" y="25"/>
              </a:cxn>
              <a:cxn ang="0">
                <a:pos x="14" y="34"/>
              </a:cxn>
              <a:cxn ang="0">
                <a:pos x="11" y="43"/>
              </a:cxn>
              <a:cxn ang="0">
                <a:pos x="11" y="52"/>
              </a:cxn>
              <a:cxn ang="0">
                <a:pos x="12" y="62"/>
              </a:cxn>
              <a:cxn ang="0">
                <a:pos x="16" y="69"/>
              </a:cxn>
              <a:cxn ang="0">
                <a:pos x="22" y="74"/>
              </a:cxn>
              <a:cxn ang="0">
                <a:pos x="30" y="79"/>
              </a:cxn>
              <a:cxn ang="0">
                <a:pos x="39" y="81"/>
              </a:cxn>
              <a:cxn ang="0">
                <a:pos x="50" y="83"/>
              </a:cxn>
              <a:cxn ang="0">
                <a:pos x="60" y="79"/>
              </a:cxn>
              <a:cxn ang="0">
                <a:pos x="67" y="77"/>
              </a:cxn>
              <a:cxn ang="0">
                <a:pos x="74" y="73"/>
              </a:cxn>
              <a:cxn ang="0">
                <a:pos x="81" y="69"/>
              </a:cxn>
              <a:cxn ang="0">
                <a:pos x="86" y="64"/>
              </a:cxn>
              <a:cxn ang="0">
                <a:pos x="93" y="59"/>
              </a:cxn>
              <a:cxn ang="0">
                <a:pos x="104" y="49"/>
              </a:cxn>
              <a:cxn ang="0">
                <a:pos x="112" y="39"/>
              </a:cxn>
              <a:cxn ang="0">
                <a:pos x="114" y="31"/>
              </a:cxn>
              <a:cxn ang="0">
                <a:pos x="114" y="22"/>
              </a:cxn>
              <a:cxn ang="0">
                <a:pos x="112" y="14"/>
              </a:cxn>
              <a:cxn ang="0">
                <a:pos x="109" y="8"/>
              </a:cxn>
              <a:cxn ang="0">
                <a:pos x="107" y="3"/>
              </a:cxn>
              <a:cxn ang="0">
                <a:pos x="117" y="0"/>
              </a:cxn>
              <a:cxn ang="0">
                <a:pos x="121" y="4"/>
              </a:cxn>
              <a:cxn ang="0">
                <a:pos x="126" y="15"/>
              </a:cxn>
              <a:cxn ang="0">
                <a:pos x="126" y="22"/>
              </a:cxn>
              <a:cxn ang="0">
                <a:pos x="124" y="30"/>
              </a:cxn>
              <a:cxn ang="0">
                <a:pos x="118" y="42"/>
              </a:cxn>
              <a:cxn ang="0">
                <a:pos x="113" y="50"/>
              </a:cxn>
              <a:cxn ang="0">
                <a:pos x="106" y="57"/>
              </a:cxn>
              <a:cxn ang="0">
                <a:pos x="99" y="64"/>
              </a:cxn>
              <a:cxn ang="0">
                <a:pos x="90" y="71"/>
              </a:cxn>
              <a:cxn ang="0">
                <a:pos x="81" y="77"/>
              </a:cxn>
              <a:cxn ang="0">
                <a:pos x="70" y="81"/>
              </a:cxn>
              <a:cxn ang="0">
                <a:pos x="64" y="85"/>
              </a:cxn>
              <a:cxn ang="0">
                <a:pos x="57" y="87"/>
              </a:cxn>
              <a:cxn ang="0">
                <a:pos x="50" y="88"/>
              </a:cxn>
              <a:cxn ang="0">
                <a:pos x="42" y="90"/>
              </a:cxn>
              <a:cxn ang="0">
                <a:pos x="32" y="88"/>
              </a:cxn>
              <a:cxn ang="0">
                <a:pos x="22" y="85"/>
              </a:cxn>
              <a:cxn ang="0">
                <a:pos x="15" y="78"/>
              </a:cxn>
              <a:cxn ang="0">
                <a:pos x="9" y="71"/>
              </a:cxn>
              <a:cxn ang="0">
                <a:pos x="6" y="62"/>
              </a:cxn>
              <a:cxn ang="0">
                <a:pos x="2" y="53"/>
              </a:cxn>
              <a:cxn ang="0">
                <a:pos x="1" y="45"/>
              </a:cxn>
              <a:cxn ang="0">
                <a:pos x="0" y="38"/>
              </a:cxn>
              <a:cxn ang="0">
                <a:pos x="1" y="31"/>
              </a:cxn>
              <a:cxn ang="0">
                <a:pos x="5" y="25"/>
              </a:cxn>
              <a:cxn ang="0">
                <a:pos x="9" y="18"/>
              </a:cxn>
              <a:cxn ang="0">
                <a:pos x="16" y="13"/>
              </a:cxn>
              <a:cxn ang="0">
                <a:pos x="23" y="8"/>
              </a:cxn>
              <a:cxn ang="0">
                <a:pos x="30" y="4"/>
              </a:cxn>
              <a:cxn ang="0">
                <a:pos x="40" y="4"/>
              </a:cxn>
              <a:cxn ang="0">
                <a:pos x="44" y="10"/>
              </a:cxn>
              <a:cxn ang="0">
                <a:pos x="44" y="14"/>
              </a:cxn>
            </a:cxnLst>
            <a:rect l="0" t="0" r="r" b="b"/>
            <a:pathLst>
              <a:path w="126" h="90">
                <a:moveTo>
                  <a:pt x="44" y="14"/>
                </a:moveTo>
                <a:lnTo>
                  <a:pt x="44" y="14"/>
                </a:lnTo>
                <a:lnTo>
                  <a:pt x="43" y="14"/>
                </a:lnTo>
                <a:lnTo>
                  <a:pt x="41" y="14"/>
                </a:lnTo>
                <a:lnTo>
                  <a:pt x="40" y="14"/>
                </a:lnTo>
                <a:lnTo>
                  <a:pt x="36" y="14"/>
                </a:lnTo>
                <a:lnTo>
                  <a:pt x="34" y="15"/>
                </a:lnTo>
                <a:lnTo>
                  <a:pt x="30" y="16"/>
                </a:lnTo>
                <a:lnTo>
                  <a:pt x="27" y="18"/>
                </a:lnTo>
                <a:lnTo>
                  <a:pt x="22" y="20"/>
                </a:lnTo>
                <a:lnTo>
                  <a:pt x="19" y="23"/>
                </a:lnTo>
                <a:lnTo>
                  <a:pt x="18" y="25"/>
                </a:lnTo>
                <a:lnTo>
                  <a:pt x="16" y="28"/>
                </a:lnTo>
                <a:lnTo>
                  <a:pt x="15" y="31"/>
                </a:lnTo>
                <a:lnTo>
                  <a:pt x="14" y="34"/>
                </a:lnTo>
                <a:lnTo>
                  <a:pt x="13" y="37"/>
                </a:lnTo>
                <a:lnTo>
                  <a:pt x="12" y="39"/>
                </a:lnTo>
                <a:lnTo>
                  <a:pt x="11" y="43"/>
                </a:lnTo>
                <a:lnTo>
                  <a:pt x="11" y="46"/>
                </a:lnTo>
                <a:lnTo>
                  <a:pt x="9" y="49"/>
                </a:lnTo>
                <a:lnTo>
                  <a:pt x="11" y="52"/>
                </a:lnTo>
                <a:lnTo>
                  <a:pt x="11" y="56"/>
                </a:lnTo>
                <a:lnTo>
                  <a:pt x="12" y="59"/>
                </a:lnTo>
                <a:lnTo>
                  <a:pt x="12" y="62"/>
                </a:lnTo>
                <a:lnTo>
                  <a:pt x="13" y="64"/>
                </a:lnTo>
                <a:lnTo>
                  <a:pt x="14" y="66"/>
                </a:lnTo>
                <a:lnTo>
                  <a:pt x="16" y="69"/>
                </a:lnTo>
                <a:lnTo>
                  <a:pt x="18" y="71"/>
                </a:lnTo>
                <a:lnTo>
                  <a:pt x="20" y="73"/>
                </a:lnTo>
                <a:lnTo>
                  <a:pt x="22" y="74"/>
                </a:lnTo>
                <a:lnTo>
                  <a:pt x="25" y="77"/>
                </a:lnTo>
                <a:lnTo>
                  <a:pt x="27" y="78"/>
                </a:lnTo>
                <a:lnTo>
                  <a:pt x="30" y="79"/>
                </a:lnTo>
                <a:lnTo>
                  <a:pt x="33" y="80"/>
                </a:lnTo>
                <a:lnTo>
                  <a:pt x="36" y="81"/>
                </a:lnTo>
                <a:lnTo>
                  <a:pt x="39" y="81"/>
                </a:lnTo>
                <a:lnTo>
                  <a:pt x="42" y="83"/>
                </a:lnTo>
                <a:lnTo>
                  <a:pt x="46" y="83"/>
                </a:lnTo>
                <a:lnTo>
                  <a:pt x="50" y="83"/>
                </a:lnTo>
                <a:lnTo>
                  <a:pt x="54" y="81"/>
                </a:lnTo>
                <a:lnTo>
                  <a:pt x="57" y="80"/>
                </a:lnTo>
                <a:lnTo>
                  <a:pt x="60" y="79"/>
                </a:lnTo>
                <a:lnTo>
                  <a:pt x="62" y="79"/>
                </a:lnTo>
                <a:lnTo>
                  <a:pt x="64" y="78"/>
                </a:lnTo>
                <a:lnTo>
                  <a:pt x="67" y="77"/>
                </a:lnTo>
                <a:lnTo>
                  <a:pt x="69" y="76"/>
                </a:lnTo>
                <a:lnTo>
                  <a:pt x="71" y="74"/>
                </a:lnTo>
                <a:lnTo>
                  <a:pt x="74" y="73"/>
                </a:lnTo>
                <a:lnTo>
                  <a:pt x="76" y="72"/>
                </a:lnTo>
                <a:lnTo>
                  <a:pt x="77" y="70"/>
                </a:lnTo>
                <a:lnTo>
                  <a:pt x="81" y="69"/>
                </a:lnTo>
                <a:lnTo>
                  <a:pt x="82" y="67"/>
                </a:lnTo>
                <a:lnTo>
                  <a:pt x="84" y="66"/>
                </a:lnTo>
                <a:lnTo>
                  <a:pt x="86" y="64"/>
                </a:lnTo>
                <a:lnTo>
                  <a:pt x="89" y="63"/>
                </a:lnTo>
                <a:lnTo>
                  <a:pt x="91" y="60"/>
                </a:lnTo>
                <a:lnTo>
                  <a:pt x="93" y="59"/>
                </a:lnTo>
                <a:lnTo>
                  <a:pt x="97" y="56"/>
                </a:lnTo>
                <a:lnTo>
                  <a:pt x="100" y="52"/>
                </a:lnTo>
                <a:lnTo>
                  <a:pt x="104" y="49"/>
                </a:lnTo>
                <a:lnTo>
                  <a:pt x="107" y="45"/>
                </a:lnTo>
                <a:lnTo>
                  <a:pt x="110" y="42"/>
                </a:lnTo>
                <a:lnTo>
                  <a:pt x="112" y="39"/>
                </a:lnTo>
                <a:lnTo>
                  <a:pt x="113" y="37"/>
                </a:lnTo>
                <a:lnTo>
                  <a:pt x="114" y="34"/>
                </a:lnTo>
                <a:lnTo>
                  <a:pt x="114" y="31"/>
                </a:lnTo>
                <a:lnTo>
                  <a:pt x="114" y="28"/>
                </a:lnTo>
                <a:lnTo>
                  <a:pt x="114" y="25"/>
                </a:lnTo>
                <a:lnTo>
                  <a:pt x="114" y="22"/>
                </a:lnTo>
                <a:lnTo>
                  <a:pt x="113" y="18"/>
                </a:lnTo>
                <a:lnTo>
                  <a:pt x="113" y="16"/>
                </a:lnTo>
                <a:lnTo>
                  <a:pt x="112" y="14"/>
                </a:lnTo>
                <a:lnTo>
                  <a:pt x="111" y="11"/>
                </a:lnTo>
                <a:lnTo>
                  <a:pt x="110" y="9"/>
                </a:lnTo>
                <a:lnTo>
                  <a:pt x="109" y="8"/>
                </a:lnTo>
                <a:lnTo>
                  <a:pt x="107" y="4"/>
                </a:lnTo>
                <a:lnTo>
                  <a:pt x="107" y="4"/>
                </a:lnTo>
                <a:lnTo>
                  <a:pt x="107" y="3"/>
                </a:lnTo>
                <a:lnTo>
                  <a:pt x="111" y="1"/>
                </a:lnTo>
                <a:lnTo>
                  <a:pt x="113" y="0"/>
                </a:lnTo>
                <a:lnTo>
                  <a:pt x="117" y="0"/>
                </a:lnTo>
                <a:lnTo>
                  <a:pt x="118" y="1"/>
                </a:lnTo>
                <a:lnTo>
                  <a:pt x="120" y="2"/>
                </a:lnTo>
                <a:lnTo>
                  <a:pt x="121" y="4"/>
                </a:lnTo>
                <a:lnTo>
                  <a:pt x="123" y="8"/>
                </a:lnTo>
                <a:lnTo>
                  <a:pt x="124" y="10"/>
                </a:lnTo>
                <a:lnTo>
                  <a:pt x="126" y="15"/>
                </a:lnTo>
                <a:lnTo>
                  <a:pt x="126" y="17"/>
                </a:lnTo>
                <a:lnTo>
                  <a:pt x="126" y="20"/>
                </a:lnTo>
                <a:lnTo>
                  <a:pt x="126" y="22"/>
                </a:lnTo>
                <a:lnTo>
                  <a:pt x="126" y="24"/>
                </a:lnTo>
                <a:lnTo>
                  <a:pt x="125" y="27"/>
                </a:lnTo>
                <a:lnTo>
                  <a:pt x="124" y="30"/>
                </a:lnTo>
                <a:lnTo>
                  <a:pt x="123" y="34"/>
                </a:lnTo>
                <a:lnTo>
                  <a:pt x="121" y="37"/>
                </a:lnTo>
                <a:lnTo>
                  <a:pt x="118" y="42"/>
                </a:lnTo>
                <a:lnTo>
                  <a:pt x="117" y="45"/>
                </a:lnTo>
                <a:lnTo>
                  <a:pt x="114" y="48"/>
                </a:lnTo>
                <a:lnTo>
                  <a:pt x="113" y="50"/>
                </a:lnTo>
                <a:lnTo>
                  <a:pt x="111" y="52"/>
                </a:lnTo>
                <a:lnTo>
                  <a:pt x="110" y="55"/>
                </a:lnTo>
                <a:lnTo>
                  <a:pt x="106" y="57"/>
                </a:lnTo>
                <a:lnTo>
                  <a:pt x="104" y="59"/>
                </a:lnTo>
                <a:lnTo>
                  <a:pt x="102" y="62"/>
                </a:lnTo>
                <a:lnTo>
                  <a:pt x="99" y="64"/>
                </a:lnTo>
                <a:lnTo>
                  <a:pt x="97" y="66"/>
                </a:lnTo>
                <a:lnTo>
                  <a:pt x="93" y="69"/>
                </a:lnTo>
                <a:lnTo>
                  <a:pt x="90" y="71"/>
                </a:lnTo>
                <a:lnTo>
                  <a:pt x="88" y="73"/>
                </a:lnTo>
                <a:lnTo>
                  <a:pt x="84" y="74"/>
                </a:lnTo>
                <a:lnTo>
                  <a:pt x="81" y="77"/>
                </a:lnTo>
                <a:lnTo>
                  <a:pt x="77" y="79"/>
                </a:lnTo>
                <a:lnTo>
                  <a:pt x="72" y="81"/>
                </a:lnTo>
                <a:lnTo>
                  <a:pt x="70" y="81"/>
                </a:lnTo>
                <a:lnTo>
                  <a:pt x="69" y="83"/>
                </a:lnTo>
                <a:lnTo>
                  <a:pt x="67" y="84"/>
                </a:lnTo>
                <a:lnTo>
                  <a:pt x="64" y="85"/>
                </a:lnTo>
                <a:lnTo>
                  <a:pt x="62" y="85"/>
                </a:lnTo>
                <a:lnTo>
                  <a:pt x="60" y="86"/>
                </a:lnTo>
                <a:lnTo>
                  <a:pt x="57" y="87"/>
                </a:lnTo>
                <a:lnTo>
                  <a:pt x="55" y="88"/>
                </a:lnTo>
                <a:lnTo>
                  <a:pt x="53" y="88"/>
                </a:lnTo>
                <a:lnTo>
                  <a:pt x="50" y="88"/>
                </a:lnTo>
                <a:lnTo>
                  <a:pt x="48" y="90"/>
                </a:lnTo>
                <a:lnTo>
                  <a:pt x="46" y="90"/>
                </a:lnTo>
                <a:lnTo>
                  <a:pt x="42" y="90"/>
                </a:lnTo>
                <a:lnTo>
                  <a:pt x="39" y="90"/>
                </a:lnTo>
                <a:lnTo>
                  <a:pt x="35" y="90"/>
                </a:lnTo>
                <a:lnTo>
                  <a:pt x="32" y="88"/>
                </a:lnTo>
                <a:lnTo>
                  <a:pt x="28" y="87"/>
                </a:lnTo>
                <a:lnTo>
                  <a:pt x="26" y="86"/>
                </a:lnTo>
                <a:lnTo>
                  <a:pt x="22" y="85"/>
                </a:lnTo>
                <a:lnTo>
                  <a:pt x="20" y="83"/>
                </a:lnTo>
                <a:lnTo>
                  <a:pt x="18" y="80"/>
                </a:lnTo>
                <a:lnTo>
                  <a:pt x="15" y="78"/>
                </a:lnTo>
                <a:lnTo>
                  <a:pt x="13" y="76"/>
                </a:lnTo>
                <a:lnTo>
                  <a:pt x="12" y="73"/>
                </a:lnTo>
                <a:lnTo>
                  <a:pt x="9" y="71"/>
                </a:lnTo>
                <a:lnTo>
                  <a:pt x="8" y="69"/>
                </a:lnTo>
                <a:lnTo>
                  <a:pt x="7" y="65"/>
                </a:lnTo>
                <a:lnTo>
                  <a:pt x="6" y="62"/>
                </a:lnTo>
                <a:lnTo>
                  <a:pt x="5" y="59"/>
                </a:lnTo>
                <a:lnTo>
                  <a:pt x="4" y="56"/>
                </a:lnTo>
                <a:lnTo>
                  <a:pt x="2" y="53"/>
                </a:lnTo>
                <a:lnTo>
                  <a:pt x="2" y="50"/>
                </a:lnTo>
                <a:lnTo>
                  <a:pt x="1" y="48"/>
                </a:lnTo>
                <a:lnTo>
                  <a:pt x="1" y="45"/>
                </a:lnTo>
                <a:lnTo>
                  <a:pt x="1" y="43"/>
                </a:lnTo>
                <a:lnTo>
                  <a:pt x="0" y="41"/>
                </a:lnTo>
                <a:lnTo>
                  <a:pt x="0" y="38"/>
                </a:lnTo>
                <a:lnTo>
                  <a:pt x="1" y="36"/>
                </a:lnTo>
                <a:lnTo>
                  <a:pt x="1" y="34"/>
                </a:lnTo>
                <a:lnTo>
                  <a:pt x="1" y="31"/>
                </a:lnTo>
                <a:lnTo>
                  <a:pt x="2" y="29"/>
                </a:lnTo>
                <a:lnTo>
                  <a:pt x="4" y="28"/>
                </a:lnTo>
                <a:lnTo>
                  <a:pt x="5" y="25"/>
                </a:lnTo>
                <a:lnTo>
                  <a:pt x="6" y="23"/>
                </a:lnTo>
                <a:lnTo>
                  <a:pt x="8" y="21"/>
                </a:lnTo>
                <a:lnTo>
                  <a:pt x="9" y="18"/>
                </a:lnTo>
                <a:lnTo>
                  <a:pt x="12" y="17"/>
                </a:lnTo>
                <a:lnTo>
                  <a:pt x="14" y="15"/>
                </a:lnTo>
                <a:lnTo>
                  <a:pt x="16" y="13"/>
                </a:lnTo>
                <a:lnTo>
                  <a:pt x="19" y="10"/>
                </a:lnTo>
                <a:lnTo>
                  <a:pt x="21" y="9"/>
                </a:lnTo>
                <a:lnTo>
                  <a:pt x="23" y="8"/>
                </a:lnTo>
                <a:lnTo>
                  <a:pt x="26" y="6"/>
                </a:lnTo>
                <a:lnTo>
                  <a:pt x="28" y="6"/>
                </a:lnTo>
                <a:lnTo>
                  <a:pt x="30" y="4"/>
                </a:lnTo>
                <a:lnTo>
                  <a:pt x="33" y="4"/>
                </a:lnTo>
                <a:lnTo>
                  <a:pt x="36" y="3"/>
                </a:lnTo>
                <a:lnTo>
                  <a:pt x="40" y="4"/>
                </a:lnTo>
                <a:lnTo>
                  <a:pt x="42" y="6"/>
                </a:lnTo>
                <a:lnTo>
                  <a:pt x="43" y="8"/>
                </a:lnTo>
                <a:lnTo>
                  <a:pt x="44" y="10"/>
                </a:lnTo>
                <a:lnTo>
                  <a:pt x="44" y="11"/>
                </a:lnTo>
                <a:lnTo>
                  <a:pt x="44" y="13"/>
                </a:lnTo>
                <a:lnTo>
                  <a:pt x="44" y="14"/>
                </a:lnTo>
                <a:lnTo>
                  <a:pt x="44" y="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88" name="Freeform 88"/>
          <p:cNvSpPr>
            <a:spLocks/>
          </p:cNvSpPr>
          <p:nvPr/>
        </p:nvSpPr>
        <p:spPr bwMode="auto">
          <a:xfrm>
            <a:off x="4762500" y="1216025"/>
            <a:ext cx="139700" cy="69850"/>
          </a:xfrm>
          <a:custGeom>
            <a:avLst/>
            <a:gdLst/>
            <a:ahLst/>
            <a:cxnLst>
              <a:cxn ang="0">
                <a:pos x="26" y="16"/>
              </a:cxn>
              <a:cxn ang="0">
                <a:pos x="16" y="26"/>
              </a:cxn>
              <a:cxn ang="0">
                <a:pos x="13" y="35"/>
              </a:cxn>
              <a:cxn ang="0">
                <a:pos x="11" y="46"/>
              </a:cxn>
              <a:cxn ang="0">
                <a:pos x="11" y="55"/>
              </a:cxn>
              <a:cxn ang="0">
                <a:pos x="14" y="64"/>
              </a:cxn>
              <a:cxn ang="0">
                <a:pos x="20" y="74"/>
              </a:cxn>
              <a:cxn ang="0">
                <a:pos x="29" y="81"/>
              </a:cxn>
              <a:cxn ang="0">
                <a:pos x="39" y="83"/>
              </a:cxn>
              <a:cxn ang="0">
                <a:pos x="53" y="78"/>
              </a:cxn>
              <a:cxn ang="0">
                <a:pos x="67" y="69"/>
              </a:cxn>
              <a:cxn ang="0">
                <a:pos x="79" y="57"/>
              </a:cxn>
              <a:cxn ang="0">
                <a:pos x="89" y="46"/>
              </a:cxn>
              <a:cxn ang="0">
                <a:pos x="92" y="36"/>
              </a:cxn>
              <a:cxn ang="0">
                <a:pos x="95" y="28"/>
              </a:cxn>
              <a:cxn ang="0">
                <a:pos x="100" y="35"/>
              </a:cxn>
              <a:cxn ang="0">
                <a:pos x="98" y="43"/>
              </a:cxn>
              <a:cxn ang="0">
                <a:pos x="97" y="57"/>
              </a:cxn>
              <a:cxn ang="0">
                <a:pos x="103" y="72"/>
              </a:cxn>
              <a:cxn ang="0">
                <a:pos x="112" y="78"/>
              </a:cxn>
              <a:cxn ang="0">
                <a:pos x="120" y="79"/>
              </a:cxn>
              <a:cxn ang="0">
                <a:pos x="130" y="79"/>
              </a:cxn>
              <a:cxn ang="0">
                <a:pos x="144" y="75"/>
              </a:cxn>
              <a:cxn ang="0">
                <a:pos x="156" y="64"/>
              </a:cxn>
              <a:cxn ang="0">
                <a:pos x="166" y="51"/>
              </a:cxn>
              <a:cxn ang="0">
                <a:pos x="169" y="44"/>
              </a:cxn>
              <a:cxn ang="0">
                <a:pos x="175" y="50"/>
              </a:cxn>
              <a:cxn ang="0">
                <a:pos x="174" y="57"/>
              </a:cxn>
              <a:cxn ang="0">
                <a:pos x="168" y="68"/>
              </a:cxn>
              <a:cxn ang="0">
                <a:pos x="158" y="77"/>
              </a:cxn>
              <a:cxn ang="0">
                <a:pos x="146" y="85"/>
              </a:cxn>
              <a:cxn ang="0">
                <a:pos x="132" y="88"/>
              </a:cxn>
              <a:cxn ang="0">
                <a:pos x="118" y="86"/>
              </a:cxn>
              <a:cxn ang="0">
                <a:pos x="103" y="82"/>
              </a:cxn>
              <a:cxn ang="0">
                <a:pos x="91" y="72"/>
              </a:cxn>
              <a:cxn ang="0">
                <a:pos x="86" y="71"/>
              </a:cxn>
              <a:cxn ang="0">
                <a:pos x="77" y="78"/>
              </a:cxn>
              <a:cxn ang="0">
                <a:pos x="63" y="84"/>
              </a:cxn>
              <a:cxn ang="0">
                <a:pos x="54" y="88"/>
              </a:cxn>
              <a:cxn ang="0">
                <a:pos x="44" y="89"/>
              </a:cxn>
              <a:cxn ang="0">
                <a:pos x="34" y="88"/>
              </a:cxn>
              <a:cxn ang="0">
                <a:pos x="23" y="85"/>
              </a:cxn>
              <a:cxn ang="0">
                <a:pos x="12" y="75"/>
              </a:cxn>
              <a:cxn ang="0">
                <a:pos x="5" y="60"/>
              </a:cxn>
              <a:cxn ang="0">
                <a:pos x="1" y="47"/>
              </a:cxn>
              <a:cxn ang="0">
                <a:pos x="0" y="33"/>
              </a:cxn>
              <a:cxn ang="0">
                <a:pos x="5" y="19"/>
              </a:cxn>
              <a:cxn ang="0">
                <a:pos x="12" y="8"/>
              </a:cxn>
              <a:cxn ang="0">
                <a:pos x="25" y="0"/>
              </a:cxn>
              <a:cxn ang="0">
                <a:pos x="33" y="4"/>
              </a:cxn>
            </a:cxnLst>
            <a:rect l="0" t="0" r="r" b="b"/>
            <a:pathLst>
              <a:path w="175" h="89">
                <a:moveTo>
                  <a:pt x="33" y="16"/>
                </a:moveTo>
                <a:lnTo>
                  <a:pt x="32" y="16"/>
                </a:lnTo>
                <a:lnTo>
                  <a:pt x="29" y="15"/>
                </a:lnTo>
                <a:lnTo>
                  <a:pt x="26" y="16"/>
                </a:lnTo>
                <a:lnTo>
                  <a:pt x="22" y="19"/>
                </a:lnTo>
                <a:lnTo>
                  <a:pt x="20" y="21"/>
                </a:lnTo>
                <a:lnTo>
                  <a:pt x="18" y="25"/>
                </a:lnTo>
                <a:lnTo>
                  <a:pt x="16" y="26"/>
                </a:lnTo>
                <a:lnTo>
                  <a:pt x="15" y="28"/>
                </a:lnTo>
                <a:lnTo>
                  <a:pt x="14" y="30"/>
                </a:lnTo>
                <a:lnTo>
                  <a:pt x="14" y="33"/>
                </a:lnTo>
                <a:lnTo>
                  <a:pt x="13" y="35"/>
                </a:lnTo>
                <a:lnTo>
                  <a:pt x="12" y="37"/>
                </a:lnTo>
                <a:lnTo>
                  <a:pt x="12" y="41"/>
                </a:lnTo>
                <a:lnTo>
                  <a:pt x="12" y="43"/>
                </a:lnTo>
                <a:lnTo>
                  <a:pt x="11" y="46"/>
                </a:lnTo>
                <a:lnTo>
                  <a:pt x="11" y="48"/>
                </a:lnTo>
                <a:lnTo>
                  <a:pt x="11" y="50"/>
                </a:lnTo>
                <a:lnTo>
                  <a:pt x="11" y="54"/>
                </a:lnTo>
                <a:lnTo>
                  <a:pt x="11" y="55"/>
                </a:lnTo>
                <a:lnTo>
                  <a:pt x="12" y="57"/>
                </a:lnTo>
                <a:lnTo>
                  <a:pt x="12" y="60"/>
                </a:lnTo>
                <a:lnTo>
                  <a:pt x="13" y="62"/>
                </a:lnTo>
                <a:lnTo>
                  <a:pt x="14" y="64"/>
                </a:lnTo>
                <a:lnTo>
                  <a:pt x="15" y="67"/>
                </a:lnTo>
                <a:lnTo>
                  <a:pt x="16" y="69"/>
                </a:lnTo>
                <a:lnTo>
                  <a:pt x="19" y="71"/>
                </a:lnTo>
                <a:lnTo>
                  <a:pt x="20" y="74"/>
                </a:lnTo>
                <a:lnTo>
                  <a:pt x="22" y="75"/>
                </a:lnTo>
                <a:lnTo>
                  <a:pt x="25" y="77"/>
                </a:lnTo>
                <a:lnTo>
                  <a:pt x="27" y="79"/>
                </a:lnTo>
                <a:lnTo>
                  <a:pt x="29" y="81"/>
                </a:lnTo>
                <a:lnTo>
                  <a:pt x="32" y="82"/>
                </a:lnTo>
                <a:lnTo>
                  <a:pt x="34" y="82"/>
                </a:lnTo>
                <a:lnTo>
                  <a:pt x="37" y="83"/>
                </a:lnTo>
                <a:lnTo>
                  <a:pt x="39" y="83"/>
                </a:lnTo>
                <a:lnTo>
                  <a:pt x="42" y="82"/>
                </a:lnTo>
                <a:lnTo>
                  <a:pt x="46" y="81"/>
                </a:lnTo>
                <a:lnTo>
                  <a:pt x="49" y="81"/>
                </a:lnTo>
                <a:lnTo>
                  <a:pt x="53" y="78"/>
                </a:lnTo>
                <a:lnTo>
                  <a:pt x="56" y="77"/>
                </a:lnTo>
                <a:lnTo>
                  <a:pt x="60" y="75"/>
                </a:lnTo>
                <a:lnTo>
                  <a:pt x="64" y="72"/>
                </a:lnTo>
                <a:lnTo>
                  <a:pt x="67" y="69"/>
                </a:lnTo>
                <a:lnTo>
                  <a:pt x="70" y="67"/>
                </a:lnTo>
                <a:lnTo>
                  <a:pt x="74" y="63"/>
                </a:lnTo>
                <a:lnTo>
                  <a:pt x="77" y="61"/>
                </a:lnTo>
                <a:lnTo>
                  <a:pt x="79" y="57"/>
                </a:lnTo>
                <a:lnTo>
                  <a:pt x="83" y="54"/>
                </a:lnTo>
                <a:lnTo>
                  <a:pt x="85" y="51"/>
                </a:lnTo>
                <a:lnTo>
                  <a:pt x="88" y="49"/>
                </a:lnTo>
                <a:lnTo>
                  <a:pt x="89" y="46"/>
                </a:lnTo>
                <a:lnTo>
                  <a:pt x="90" y="43"/>
                </a:lnTo>
                <a:lnTo>
                  <a:pt x="91" y="41"/>
                </a:lnTo>
                <a:lnTo>
                  <a:pt x="92" y="39"/>
                </a:lnTo>
                <a:lnTo>
                  <a:pt x="92" y="36"/>
                </a:lnTo>
                <a:lnTo>
                  <a:pt x="93" y="34"/>
                </a:lnTo>
                <a:lnTo>
                  <a:pt x="93" y="32"/>
                </a:lnTo>
                <a:lnTo>
                  <a:pt x="95" y="30"/>
                </a:lnTo>
                <a:lnTo>
                  <a:pt x="95" y="28"/>
                </a:lnTo>
                <a:lnTo>
                  <a:pt x="95" y="27"/>
                </a:lnTo>
                <a:lnTo>
                  <a:pt x="95" y="26"/>
                </a:lnTo>
                <a:lnTo>
                  <a:pt x="100" y="35"/>
                </a:lnTo>
                <a:lnTo>
                  <a:pt x="100" y="35"/>
                </a:lnTo>
                <a:lnTo>
                  <a:pt x="99" y="36"/>
                </a:lnTo>
                <a:lnTo>
                  <a:pt x="99" y="39"/>
                </a:lnTo>
                <a:lnTo>
                  <a:pt x="99" y="41"/>
                </a:lnTo>
                <a:lnTo>
                  <a:pt x="98" y="43"/>
                </a:lnTo>
                <a:lnTo>
                  <a:pt x="98" y="47"/>
                </a:lnTo>
                <a:lnTo>
                  <a:pt x="97" y="50"/>
                </a:lnTo>
                <a:lnTo>
                  <a:pt x="97" y="54"/>
                </a:lnTo>
                <a:lnTo>
                  <a:pt x="97" y="57"/>
                </a:lnTo>
                <a:lnTo>
                  <a:pt x="98" y="62"/>
                </a:lnTo>
                <a:lnTo>
                  <a:pt x="99" y="65"/>
                </a:lnTo>
                <a:lnTo>
                  <a:pt x="100" y="69"/>
                </a:lnTo>
                <a:lnTo>
                  <a:pt x="103" y="72"/>
                </a:lnTo>
                <a:lnTo>
                  <a:pt x="106" y="75"/>
                </a:lnTo>
                <a:lnTo>
                  <a:pt x="107" y="76"/>
                </a:lnTo>
                <a:lnTo>
                  <a:pt x="110" y="77"/>
                </a:lnTo>
                <a:lnTo>
                  <a:pt x="112" y="78"/>
                </a:lnTo>
                <a:lnTo>
                  <a:pt x="114" y="79"/>
                </a:lnTo>
                <a:lnTo>
                  <a:pt x="117" y="79"/>
                </a:lnTo>
                <a:lnTo>
                  <a:pt x="119" y="79"/>
                </a:lnTo>
                <a:lnTo>
                  <a:pt x="120" y="79"/>
                </a:lnTo>
                <a:lnTo>
                  <a:pt x="124" y="79"/>
                </a:lnTo>
                <a:lnTo>
                  <a:pt x="125" y="79"/>
                </a:lnTo>
                <a:lnTo>
                  <a:pt x="127" y="79"/>
                </a:lnTo>
                <a:lnTo>
                  <a:pt x="130" y="79"/>
                </a:lnTo>
                <a:lnTo>
                  <a:pt x="132" y="79"/>
                </a:lnTo>
                <a:lnTo>
                  <a:pt x="135" y="78"/>
                </a:lnTo>
                <a:lnTo>
                  <a:pt x="139" y="77"/>
                </a:lnTo>
                <a:lnTo>
                  <a:pt x="144" y="75"/>
                </a:lnTo>
                <a:lnTo>
                  <a:pt x="147" y="74"/>
                </a:lnTo>
                <a:lnTo>
                  <a:pt x="151" y="70"/>
                </a:lnTo>
                <a:lnTo>
                  <a:pt x="154" y="68"/>
                </a:lnTo>
                <a:lnTo>
                  <a:pt x="156" y="64"/>
                </a:lnTo>
                <a:lnTo>
                  <a:pt x="160" y="61"/>
                </a:lnTo>
                <a:lnTo>
                  <a:pt x="162" y="57"/>
                </a:lnTo>
                <a:lnTo>
                  <a:pt x="165" y="54"/>
                </a:lnTo>
                <a:lnTo>
                  <a:pt x="166" y="51"/>
                </a:lnTo>
                <a:lnTo>
                  <a:pt x="167" y="49"/>
                </a:lnTo>
                <a:lnTo>
                  <a:pt x="168" y="47"/>
                </a:lnTo>
                <a:lnTo>
                  <a:pt x="169" y="44"/>
                </a:lnTo>
                <a:lnTo>
                  <a:pt x="169" y="44"/>
                </a:lnTo>
                <a:lnTo>
                  <a:pt x="172" y="47"/>
                </a:lnTo>
                <a:lnTo>
                  <a:pt x="173" y="47"/>
                </a:lnTo>
                <a:lnTo>
                  <a:pt x="174" y="49"/>
                </a:lnTo>
                <a:lnTo>
                  <a:pt x="175" y="50"/>
                </a:lnTo>
                <a:lnTo>
                  <a:pt x="175" y="54"/>
                </a:lnTo>
                <a:lnTo>
                  <a:pt x="175" y="54"/>
                </a:lnTo>
                <a:lnTo>
                  <a:pt x="175" y="56"/>
                </a:lnTo>
                <a:lnTo>
                  <a:pt x="174" y="57"/>
                </a:lnTo>
                <a:lnTo>
                  <a:pt x="173" y="60"/>
                </a:lnTo>
                <a:lnTo>
                  <a:pt x="170" y="62"/>
                </a:lnTo>
                <a:lnTo>
                  <a:pt x="169" y="64"/>
                </a:lnTo>
                <a:lnTo>
                  <a:pt x="168" y="68"/>
                </a:lnTo>
                <a:lnTo>
                  <a:pt x="166" y="70"/>
                </a:lnTo>
                <a:lnTo>
                  <a:pt x="163" y="72"/>
                </a:lnTo>
                <a:lnTo>
                  <a:pt x="161" y="75"/>
                </a:lnTo>
                <a:lnTo>
                  <a:pt x="158" y="77"/>
                </a:lnTo>
                <a:lnTo>
                  <a:pt x="155" y="79"/>
                </a:lnTo>
                <a:lnTo>
                  <a:pt x="152" y="82"/>
                </a:lnTo>
                <a:lnTo>
                  <a:pt x="149" y="83"/>
                </a:lnTo>
                <a:lnTo>
                  <a:pt x="146" y="85"/>
                </a:lnTo>
                <a:lnTo>
                  <a:pt x="144" y="86"/>
                </a:lnTo>
                <a:lnTo>
                  <a:pt x="140" y="86"/>
                </a:lnTo>
                <a:lnTo>
                  <a:pt x="137" y="88"/>
                </a:lnTo>
                <a:lnTo>
                  <a:pt x="132" y="88"/>
                </a:lnTo>
                <a:lnTo>
                  <a:pt x="128" y="89"/>
                </a:lnTo>
                <a:lnTo>
                  <a:pt x="125" y="88"/>
                </a:lnTo>
                <a:lnTo>
                  <a:pt x="121" y="88"/>
                </a:lnTo>
                <a:lnTo>
                  <a:pt x="118" y="86"/>
                </a:lnTo>
                <a:lnTo>
                  <a:pt x="114" y="86"/>
                </a:lnTo>
                <a:lnTo>
                  <a:pt x="110" y="85"/>
                </a:lnTo>
                <a:lnTo>
                  <a:pt x="106" y="84"/>
                </a:lnTo>
                <a:lnTo>
                  <a:pt x="103" y="82"/>
                </a:lnTo>
                <a:lnTo>
                  <a:pt x="99" y="81"/>
                </a:lnTo>
                <a:lnTo>
                  <a:pt x="96" y="77"/>
                </a:lnTo>
                <a:lnTo>
                  <a:pt x="93" y="75"/>
                </a:lnTo>
                <a:lnTo>
                  <a:pt x="91" y="72"/>
                </a:lnTo>
                <a:lnTo>
                  <a:pt x="90" y="69"/>
                </a:lnTo>
                <a:lnTo>
                  <a:pt x="89" y="69"/>
                </a:lnTo>
                <a:lnTo>
                  <a:pt x="89" y="70"/>
                </a:lnTo>
                <a:lnTo>
                  <a:pt x="86" y="71"/>
                </a:lnTo>
                <a:lnTo>
                  <a:pt x="85" y="72"/>
                </a:lnTo>
                <a:lnTo>
                  <a:pt x="83" y="74"/>
                </a:lnTo>
                <a:lnTo>
                  <a:pt x="79" y="76"/>
                </a:lnTo>
                <a:lnTo>
                  <a:pt x="77" y="78"/>
                </a:lnTo>
                <a:lnTo>
                  <a:pt x="74" y="81"/>
                </a:lnTo>
                <a:lnTo>
                  <a:pt x="69" y="82"/>
                </a:lnTo>
                <a:lnTo>
                  <a:pt x="65" y="84"/>
                </a:lnTo>
                <a:lnTo>
                  <a:pt x="63" y="84"/>
                </a:lnTo>
                <a:lnTo>
                  <a:pt x="61" y="85"/>
                </a:lnTo>
                <a:lnTo>
                  <a:pt x="58" y="86"/>
                </a:lnTo>
                <a:lnTo>
                  <a:pt x="56" y="86"/>
                </a:lnTo>
                <a:lnTo>
                  <a:pt x="54" y="88"/>
                </a:lnTo>
                <a:lnTo>
                  <a:pt x="51" y="88"/>
                </a:lnTo>
                <a:lnTo>
                  <a:pt x="49" y="88"/>
                </a:lnTo>
                <a:lnTo>
                  <a:pt x="47" y="89"/>
                </a:lnTo>
                <a:lnTo>
                  <a:pt x="44" y="89"/>
                </a:lnTo>
                <a:lnTo>
                  <a:pt x="42" y="89"/>
                </a:lnTo>
                <a:lnTo>
                  <a:pt x="39" y="89"/>
                </a:lnTo>
                <a:lnTo>
                  <a:pt x="37" y="89"/>
                </a:lnTo>
                <a:lnTo>
                  <a:pt x="34" y="88"/>
                </a:lnTo>
                <a:lnTo>
                  <a:pt x="32" y="88"/>
                </a:lnTo>
                <a:lnTo>
                  <a:pt x="29" y="86"/>
                </a:lnTo>
                <a:lnTo>
                  <a:pt x="27" y="86"/>
                </a:lnTo>
                <a:lnTo>
                  <a:pt x="23" y="85"/>
                </a:lnTo>
                <a:lnTo>
                  <a:pt x="20" y="83"/>
                </a:lnTo>
                <a:lnTo>
                  <a:pt x="16" y="81"/>
                </a:lnTo>
                <a:lnTo>
                  <a:pt x="14" y="77"/>
                </a:lnTo>
                <a:lnTo>
                  <a:pt x="12" y="75"/>
                </a:lnTo>
                <a:lnTo>
                  <a:pt x="9" y="71"/>
                </a:lnTo>
                <a:lnTo>
                  <a:pt x="7" y="68"/>
                </a:lnTo>
                <a:lnTo>
                  <a:pt x="6" y="64"/>
                </a:lnTo>
                <a:lnTo>
                  <a:pt x="5" y="60"/>
                </a:lnTo>
                <a:lnTo>
                  <a:pt x="4" y="56"/>
                </a:lnTo>
                <a:lnTo>
                  <a:pt x="2" y="54"/>
                </a:lnTo>
                <a:lnTo>
                  <a:pt x="1" y="50"/>
                </a:lnTo>
                <a:lnTo>
                  <a:pt x="1" y="47"/>
                </a:lnTo>
                <a:lnTo>
                  <a:pt x="0" y="43"/>
                </a:lnTo>
                <a:lnTo>
                  <a:pt x="0" y="40"/>
                </a:lnTo>
                <a:lnTo>
                  <a:pt x="0" y="36"/>
                </a:lnTo>
                <a:lnTo>
                  <a:pt x="0" y="33"/>
                </a:lnTo>
                <a:lnTo>
                  <a:pt x="1" y="29"/>
                </a:lnTo>
                <a:lnTo>
                  <a:pt x="2" y="26"/>
                </a:lnTo>
                <a:lnTo>
                  <a:pt x="4" y="22"/>
                </a:lnTo>
                <a:lnTo>
                  <a:pt x="5" y="19"/>
                </a:lnTo>
                <a:lnTo>
                  <a:pt x="7" y="16"/>
                </a:lnTo>
                <a:lnTo>
                  <a:pt x="8" y="13"/>
                </a:lnTo>
                <a:lnTo>
                  <a:pt x="11" y="11"/>
                </a:lnTo>
                <a:lnTo>
                  <a:pt x="12" y="8"/>
                </a:lnTo>
                <a:lnTo>
                  <a:pt x="14" y="6"/>
                </a:lnTo>
                <a:lnTo>
                  <a:pt x="18" y="2"/>
                </a:lnTo>
                <a:lnTo>
                  <a:pt x="22" y="1"/>
                </a:lnTo>
                <a:lnTo>
                  <a:pt x="25" y="0"/>
                </a:lnTo>
                <a:lnTo>
                  <a:pt x="27" y="0"/>
                </a:lnTo>
                <a:lnTo>
                  <a:pt x="29" y="1"/>
                </a:lnTo>
                <a:lnTo>
                  <a:pt x="32" y="1"/>
                </a:lnTo>
                <a:lnTo>
                  <a:pt x="33" y="4"/>
                </a:lnTo>
                <a:lnTo>
                  <a:pt x="34" y="5"/>
                </a:lnTo>
                <a:lnTo>
                  <a:pt x="33" y="16"/>
                </a:lnTo>
                <a:lnTo>
                  <a:pt x="33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89" name="Freeform 89"/>
          <p:cNvSpPr>
            <a:spLocks/>
          </p:cNvSpPr>
          <p:nvPr/>
        </p:nvSpPr>
        <p:spPr bwMode="auto">
          <a:xfrm>
            <a:off x="4643438" y="1284288"/>
            <a:ext cx="52387" cy="38100"/>
          </a:xfrm>
          <a:custGeom>
            <a:avLst/>
            <a:gdLst/>
            <a:ahLst/>
            <a:cxnLst>
              <a:cxn ang="0">
                <a:pos x="1" y="45"/>
              </a:cxn>
              <a:cxn ang="0">
                <a:pos x="4" y="39"/>
              </a:cxn>
              <a:cxn ang="0">
                <a:pos x="8" y="34"/>
              </a:cxn>
              <a:cxn ang="0">
                <a:pos x="13" y="28"/>
              </a:cxn>
              <a:cxn ang="0">
                <a:pos x="17" y="23"/>
              </a:cxn>
              <a:cxn ang="0">
                <a:pos x="22" y="17"/>
              </a:cxn>
              <a:cxn ang="0">
                <a:pos x="28" y="13"/>
              </a:cxn>
              <a:cxn ang="0">
                <a:pos x="32" y="9"/>
              </a:cxn>
              <a:cxn ang="0">
                <a:pos x="37" y="6"/>
              </a:cxn>
              <a:cxn ang="0">
                <a:pos x="43" y="4"/>
              </a:cxn>
              <a:cxn ang="0">
                <a:pos x="48" y="2"/>
              </a:cxn>
              <a:cxn ang="0">
                <a:pos x="52" y="0"/>
              </a:cxn>
              <a:cxn ang="0">
                <a:pos x="56" y="0"/>
              </a:cxn>
              <a:cxn ang="0">
                <a:pos x="59" y="0"/>
              </a:cxn>
              <a:cxn ang="0">
                <a:pos x="62" y="2"/>
              </a:cxn>
              <a:cxn ang="0">
                <a:pos x="64" y="7"/>
              </a:cxn>
              <a:cxn ang="0">
                <a:pos x="65" y="14"/>
              </a:cxn>
              <a:cxn ang="0">
                <a:pos x="65" y="18"/>
              </a:cxn>
              <a:cxn ang="0">
                <a:pos x="64" y="23"/>
              </a:cxn>
              <a:cxn ang="0">
                <a:pos x="57" y="28"/>
              </a:cxn>
              <a:cxn ang="0">
                <a:pos x="51" y="31"/>
              </a:cxn>
              <a:cxn ang="0">
                <a:pos x="46" y="30"/>
              </a:cxn>
              <a:cxn ang="0">
                <a:pos x="42" y="30"/>
              </a:cxn>
              <a:cxn ang="0">
                <a:pos x="36" y="30"/>
              </a:cxn>
              <a:cxn ang="0">
                <a:pos x="31" y="31"/>
              </a:cxn>
              <a:cxn ang="0">
                <a:pos x="25" y="31"/>
              </a:cxn>
              <a:cxn ang="0">
                <a:pos x="21" y="33"/>
              </a:cxn>
              <a:cxn ang="0">
                <a:pos x="16" y="35"/>
              </a:cxn>
              <a:cxn ang="0">
                <a:pos x="13" y="39"/>
              </a:cxn>
              <a:cxn ang="0">
                <a:pos x="7" y="45"/>
              </a:cxn>
              <a:cxn ang="0">
                <a:pos x="6" y="48"/>
              </a:cxn>
              <a:cxn ang="0">
                <a:pos x="0" y="46"/>
              </a:cxn>
            </a:cxnLst>
            <a:rect l="0" t="0" r="r" b="b"/>
            <a:pathLst>
              <a:path w="65" h="48">
                <a:moveTo>
                  <a:pt x="0" y="46"/>
                </a:moveTo>
                <a:lnTo>
                  <a:pt x="1" y="45"/>
                </a:lnTo>
                <a:lnTo>
                  <a:pt x="3" y="41"/>
                </a:lnTo>
                <a:lnTo>
                  <a:pt x="4" y="39"/>
                </a:lnTo>
                <a:lnTo>
                  <a:pt x="6" y="37"/>
                </a:lnTo>
                <a:lnTo>
                  <a:pt x="8" y="34"/>
                </a:lnTo>
                <a:lnTo>
                  <a:pt x="10" y="32"/>
                </a:lnTo>
                <a:lnTo>
                  <a:pt x="13" y="28"/>
                </a:lnTo>
                <a:lnTo>
                  <a:pt x="15" y="26"/>
                </a:lnTo>
                <a:lnTo>
                  <a:pt x="17" y="23"/>
                </a:lnTo>
                <a:lnTo>
                  <a:pt x="20" y="20"/>
                </a:lnTo>
                <a:lnTo>
                  <a:pt x="22" y="17"/>
                </a:lnTo>
                <a:lnTo>
                  <a:pt x="24" y="14"/>
                </a:lnTo>
                <a:lnTo>
                  <a:pt x="28" y="13"/>
                </a:lnTo>
                <a:lnTo>
                  <a:pt x="30" y="11"/>
                </a:lnTo>
                <a:lnTo>
                  <a:pt x="32" y="9"/>
                </a:lnTo>
                <a:lnTo>
                  <a:pt x="35" y="7"/>
                </a:lnTo>
                <a:lnTo>
                  <a:pt x="37" y="6"/>
                </a:lnTo>
                <a:lnTo>
                  <a:pt x="41" y="5"/>
                </a:lnTo>
                <a:lnTo>
                  <a:pt x="43" y="4"/>
                </a:lnTo>
                <a:lnTo>
                  <a:pt x="45" y="3"/>
                </a:lnTo>
                <a:lnTo>
                  <a:pt x="48" y="2"/>
                </a:lnTo>
                <a:lnTo>
                  <a:pt x="50" y="2"/>
                </a:lnTo>
                <a:lnTo>
                  <a:pt x="52" y="0"/>
                </a:lnTo>
                <a:lnTo>
                  <a:pt x="53" y="0"/>
                </a:lnTo>
                <a:lnTo>
                  <a:pt x="56" y="0"/>
                </a:lnTo>
                <a:lnTo>
                  <a:pt x="57" y="0"/>
                </a:lnTo>
                <a:lnTo>
                  <a:pt x="59" y="0"/>
                </a:lnTo>
                <a:lnTo>
                  <a:pt x="60" y="0"/>
                </a:lnTo>
                <a:lnTo>
                  <a:pt x="62" y="2"/>
                </a:lnTo>
                <a:lnTo>
                  <a:pt x="63" y="4"/>
                </a:lnTo>
                <a:lnTo>
                  <a:pt x="64" y="7"/>
                </a:lnTo>
                <a:lnTo>
                  <a:pt x="65" y="10"/>
                </a:lnTo>
                <a:lnTo>
                  <a:pt x="65" y="14"/>
                </a:lnTo>
                <a:lnTo>
                  <a:pt x="65" y="17"/>
                </a:lnTo>
                <a:lnTo>
                  <a:pt x="65" y="18"/>
                </a:lnTo>
                <a:lnTo>
                  <a:pt x="64" y="20"/>
                </a:lnTo>
                <a:lnTo>
                  <a:pt x="64" y="23"/>
                </a:lnTo>
                <a:lnTo>
                  <a:pt x="60" y="26"/>
                </a:lnTo>
                <a:lnTo>
                  <a:pt x="57" y="28"/>
                </a:lnTo>
                <a:lnTo>
                  <a:pt x="55" y="30"/>
                </a:lnTo>
                <a:lnTo>
                  <a:pt x="51" y="31"/>
                </a:lnTo>
                <a:lnTo>
                  <a:pt x="49" y="30"/>
                </a:lnTo>
                <a:lnTo>
                  <a:pt x="46" y="30"/>
                </a:lnTo>
                <a:lnTo>
                  <a:pt x="44" y="30"/>
                </a:lnTo>
                <a:lnTo>
                  <a:pt x="42" y="30"/>
                </a:lnTo>
                <a:lnTo>
                  <a:pt x="38" y="30"/>
                </a:lnTo>
                <a:lnTo>
                  <a:pt x="36" y="30"/>
                </a:lnTo>
                <a:lnTo>
                  <a:pt x="34" y="30"/>
                </a:lnTo>
                <a:lnTo>
                  <a:pt x="31" y="31"/>
                </a:lnTo>
                <a:lnTo>
                  <a:pt x="28" y="31"/>
                </a:lnTo>
                <a:lnTo>
                  <a:pt x="25" y="31"/>
                </a:lnTo>
                <a:lnTo>
                  <a:pt x="23" y="32"/>
                </a:lnTo>
                <a:lnTo>
                  <a:pt x="21" y="33"/>
                </a:lnTo>
                <a:lnTo>
                  <a:pt x="18" y="34"/>
                </a:lnTo>
                <a:lnTo>
                  <a:pt x="16" y="35"/>
                </a:lnTo>
                <a:lnTo>
                  <a:pt x="14" y="38"/>
                </a:lnTo>
                <a:lnTo>
                  <a:pt x="13" y="39"/>
                </a:lnTo>
                <a:lnTo>
                  <a:pt x="9" y="42"/>
                </a:lnTo>
                <a:lnTo>
                  <a:pt x="7" y="45"/>
                </a:lnTo>
                <a:lnTo>
                  <a:pt x="6" y="47"/>
                </a:lnTo>
                <a:lnTo>
                  <a:pt x="6" y="48"/>
                </a:lnTo>
                <a:lnTo>
                  <a:pt x="0" y="46"/>
                </a:lnTo>
                <a:lnTo>
                  <a:pt x="0" y="4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90" name="Freeform 90"/>
          <p:cNvSpPr>
            <a:spLocks/>
          </p:cNvSpPr>
          <p:nvPr/>
        </p:nvSpPr>
        <p:spPr bwMode="auto">
          <a:xfrm>
            <a:off x="4786313" y="1292225"/>
            <a:ext cx="36512" cy="19050"/>
          </a:xfrm>
          <a:custGeom>
            <a:avLst/>
            <a:gdLst/>
            <a:ahLst/>
            <a:cxnLst>
              <a:cxn ang="0">
                <a:pos x="47" y="23"/>
              </a:cxn>
              <a:cxn ang="0">
                <a:pos x="47" y="22"/>
              </a:cxn>
              <a:cxn ang="0">
                <a:pos x="47" y="21"/>
              </a:cxn>
              <a:cxn ang="0">
                <a:pos x="47" y="18"/>
              </a:cxn>
              <a:cxn ang="0">
                <a:pos x="47" y="16"/>
              </a:cxn>
              <a:cxn ang="0">
                <a:pos x="46" y="13"/>
              </a:cxn>
              <a:cxn ang="0">
                <a:pos x="45" y="10"/>
              </a:cxn>
              <a:cxn ang="0">
                <a:pos x="43" y="7"/>
              </a:cxn>
              <a:cxn ang="0">
                <a:pos x="42" y="6"/>
              </a:cxn>
              <a:cxn ang="0">
                <a:pos x="41" y="4"/>
              </a:cxn>
              <a:cxn ang="0">
                <a:pos x="39" y="3"/>
              </a:cxn>
              <a:cxn ang="0">
                <a:pos x="36" y="2"/>
              </a:cxn>
              <a:cxn ang="0">
                <a:pos x="34" y="2"/>
              </a:cxn>
              <a:cxn ang="0">
                <a:pos x="31" y="1"/>
              </a:cxn>
              <a:cxn ang="0">
                <a:pos x="28" y="1"/>
              </a:cxn>
              <a:cxn ang="0">
                <a:pos x="25" y="0"/>
              </a:cxn>
              <a:cxn ang="0">
                <a:pos x="22" y="0"/>
              </a:cxn>
              <a:cxn ang="0">
                <a:pos x="19" y="0"/>
              </a:cxn>
              <a:cxn ang="0">
                <a:pos x="17" y="0"/>
              </a:cxn>
              <a:cxn ang="0">
                <a:pos x="13" y="0"/>
              </a:cxn>
              <a:cxn ang="0">
                <a:pos x="11" y="1"/>
              </a:cxn>
              <a:cxn ang="0">
                <a:pos x="8" y="1"/>
              </a:cxn>
              <a:cxn ang="0">
                <a:pos x="6" y="2"/>
              </a:cxn>
              <a:cxn ang="0">
                <a:pos x="5" y="3"/>
              </a:cxn>
              <a:cxn ang="0">
                <a:pos x="4" y="4"/>
              </a:cxn>
              <a:cxn ang="0">
                <a:pos x="1" y="7"/>
              </a:cxn>
              <a:cxn ang="0">
                <a:pos x="0" y="10"/>
              </a:cxn>
              <a:cxn ang="0">
                <a:pos x="0" y="14"/>
              </a:cxn>
              <a:cxn ang="0">
                <a:pos x="1" y="17"/>
              </a:cxn>
              <a:cxn ang="0">
                <a:pos x="1" y="20"/>
              </a:cxn>
              <a:cxn ang="0">
                <a:pos x="4" y="22"/>
              </a:cxn>
              <a:cxn ang="0">
                <a:pos x="6" y="23"/>
              </a:cxn>
              <a:cxn ang="0">
                <a:pos x="10" y="24"/>
              </a:cxn>
              <a:cxn ang="0">
                <a:pos x="12" y="23"/>
              </a:cxn>
              <a:cxn ang="0">
                <a:pos x="15" y="21"/>
              </a:cxn>
              <a:cxn ang="0">
                <a:pos x="18" y="20"/>
              </a:cxn>
              <a:cxn ang="0">
                <a:pos x="21" y="17"/>
              </a:cxn>
              <a:cxn ang="0">
                <a:pos x="24" y="15"/>
              </a:cxn>
              <a:cxn ang="0">
                <a:pos x="27" y="14"/>
              </a:cxn>
              <a:cxn ang="0">
                <a:pos x="29" y="13"/>
              </a:cxn>
              <a:cxn ang="0">
                <a:pos x="33" y="11"/>
              </a:cxn>
              <a:cxn ang="0">
                <a:pos x="35" y="11"/>
              </a:cxn>
              <a:cxn ang="0">
                <a:pos x="38" y="13"/>
              </a:cxn>
              <a:cxn ang="0">
                <a:pos x="40" y="14"/>
              </a:cxn>
              <a:cxn ang="0">
                <a:pos x="42" y="16"/>
              </a:cxn>
              <a:cxn ang="0">
                <a:pos x="43" y="18"/>
              </a:cxn>
              <a:cxn ang="0">
                <a:pos x="46" y="21"/>
              </a:cxn>
              <a:cxn ang="0">
                <a:pos x="46" y="22"/>
              </a:cxn>
              <a:cxn ang="0">
                <a:pos x="47" y="23"/>
              </a:cxn>
              <a:cxn ang="0">
                <a:pos x="47" y="23"/>
              </a:cxn>
            </a:cxnLst>
            <a:rect l="0" t="0" r="r" b="b"/>
            <a:pathLst>
              <a:path w="47" h="24">
                <a:moveTo>
                  <a:pt x="47" y="23"/>
                </a:moveTo>
                <a:lnTo>
                  <a:pt x="47" y="22"/>
                </a:lnTo>
                <a:lnTo>
                  <a:pt x="47" y="21"/>
                </a:lnTo>
                <a:lnTo>
                  <a:pt x="47" y="18"/>
                </a:lnTo>
                <a:lnTo>
                  <a:pt x="47" y="16"/>
                </a:lnTo>
                <a:lnTo>
                  <a:pt x="46" y="13"/>
                </a:lnTo>
                <a:lnTo>
                  <a:pt x="45" y="10"/>
                </a:lnTo>
                <a:lnTo>
                  <a:pt x="43" y="7"/>
                </a:lnTo>
                <a:lnTo>
                  <a:pt x="42" y="6"/>
                </a:lnTo>
                <a:lnTo>
                  <a:pt x="41" y="4"/>
                </a:lnTo>
                <a:lnTo>
                  <a:pt x="39" y="3"/>
                </a:lnTo>
                <a:lnTo>
                  <a:pt x="36" y="2"/>
                </a:lnTo>
                <a:lnTo>
                  <a:pt x="34" y="2"/>
                </a:lnTo>
                <a:lnTo>
                  <a:pt x="31" y="1"/>
                </a:lnTo>
                <a:lnTo>
                  <a:pt x="28" y="1"/>
                </a:lnTo>
                <a:lnTo>
                  <a:pt x="25" y="0"/>
                </a:lnTo>
                <a:lnTo>
                  <a:pt x="22" y="0"/>
                </a:lnTo>
                <a:lnTo>
                  <a:pt x="19" y="0"/>
                </a:lnTo>
                <a:lnTo>
                  <a:pt x="17" y="0"/>
                </a:lnTo>
                <a:lnTo>
                  <a:pt x="13" y="0"/>
                </a:lnTo>
                <a:lnTo>
                  <a:pt x="11" y="1"/>
                </a:lnTo>
                <a:lnTo>
                  <a:pt x="8" y="1"/>
                </a:lnTo>
                <a:lnTo>
                  <a:pt x="6" y="2"/>
                </a:lnTo>
                <a:lnTo>
                  <a:pt x="5" y="3"/>
                </a:lnTo>
                <a:lnTo>
                  <a:pt x="4" y="4"/>
                </a:lnTo>
                <a:lnTo>
                  <a:pt x="1" y="7"/>
                </a:lnTo>
                <a:lnTo>
                  <a:pt x="0" y="10"/>
                </a:lnTo>
                <a:lnTo>
                  <a:pt x="0" y="14"/>
                </a:lnTo>
                <a:lnTo>
                  <a:pt x="1" y="17"/>
                </a:lnTo>
                <a:lnTo>
                  <a:pt x="1" y="20"/>
                </a:lnTo>
                <a:lnTo>
                  <a:pt x="4" y="22"/>
                </a:lnTo>
                <a:lnTo>
                  <a:pt x="6" y="23"/>
                </a:lnTo>
                <a:lnTo>
                  <a:pt x="10" y="24"/>
                </a:lnTo>
                <a:lnTo>
                  <a:pt x="12" y="23"/>
                </a:lnTo>
                <a:lnTo>
                  <a:pt x="15" y="21"/>
                </a:lnTo>
                <a:lnTo>
                  <a:pt x="18" y="20"/>
                </a:lnTo>
                <a:lnTo>
                  <a:pt x="21" y="17"/>
                </a:lnTo>
                <a:lnTo>
                  <a:pt x="24" y="15"/>
                </a:lnTo>
                <a:lnTo>
                  <a:pt x="27" y="14"/>
                </a:lnTo>
                <a:lnTo>
                  <a:pt x="29" y="13"/>
                </a:lnTo>
                <a:lnTo>
                  <a:pt x="33" y="11"/>
                </a:lnTo>
                <a:lnTo>
                  <a:pt x="35" y="11"/>
                </a:lnTo>
                <a:lnTo>
                  <a:pt x="38" y="13"/>
                </a:lnTo>
                <a:lnTo>
                  <a:pt x="40" y="14"/>
                </a:lnTo>
                <a:lnTo>
                  <a:pt x="42" y="16"/>
                </a:lnTo>
                <a:lnTo>
                  <a:pt x="43" y="18"/>
                </a:lnTo>
                <a:lnTo>
                  <a:pt x="46" y="21"/>
                </a:lnTo>
                <a:lnTo>
                  <a:pt x="46" y="22"/>
                </a:lnTo>
                <a:lnTo>
                  <a:pt x="47" y="23"/>
                </a:lnTo>
                <a:lnTo>
                  <a:pt x="47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91" name="Freeform 91"/>
          <p:cNvSpPr>
            <a:spLocks/>
          </p:cNvSpPr>
          <p:nvPr/>
        </p:nvSpPr>
        <p:spPr bwMode="auto">
          <a:xfrm>
            <a:off x="4476750" y="1274763"/>
            <a:ext cx="404813" cy="427037"/>
          </a:xfrm>
          <a:custGeom>
            <a:avLst/>
            <a:gdLst/>
            <a:ahLst/>
            <a:cxnLst>
              <a:cxn ang="0">
                <a:pos x="458" y="15"/>
              </a:cxn>
              <a:cxn ang="0">
                <a:pos x="463" y="40"/>
              </a:cxn>
              <a:cxn ang="0">
                <a:pos x="469" y="68"/>
              </a:cxn>
              <a:cxn ang="0">
                <a:pos x="473" y="94"/>
              </a:cxn>
              <a:cxn ang="0">
                <a:pos x="479" y="123"/>
              </a:cxn>
              <a:cxn ang="0">
                <a:pos x="484" y="141"/>
              </a:cxn>
              <a:cxn ang="0">
                <a:pos x="487" y="159"/>
              </a:cxn>
              <a:cxn ang="0">
                <a:pos x="490" y="178"/>
              </a:cxn>
              <a:cxn ang="0">
                <a:pos x="491" y="197"/>
              </a:cxn>
              <a:cxn ang="0">
                <a:pos x="490" y="215"/>
              </a:cxn>
              <a:cxn ang="0">
                <a:pos x="486" y="234"/>
              </a:cxn>
              <a:cxn ang="0">
                <a:pos x="482" y="260"/>
              </a:cxn>
              <a:cxn ang="0">
                <a:pos x="473" y="289"/>
              </a:cxn>
              <a:cxn ang="0">
                <a:pos x="462" y="322"/>
              </a:cxn>
              <a:cxn ang="0">
                <a:pos x="445" y="358"/>
              </a:cxn>
              <a:cxn ang="0">
                <a:pos x="422" y="394"/>
              </a:cxn>
              <a:cxn ang="0">
                <a:pos x="392" y="431"/>
              </a:cxn>
              <a:cxn ang="0">
                <a:pos x="352" y="469"/>
              </a:cxn>
              <a:cxn ang="0">
                <a:pos x="326" y="490"/>
              </a:cxn>
              <a:cxn ang="0">
                <a:pos x="307" y="506"/>
              </a:cxn>
              <a:cxn ang="0">
                <a:pos x="283" y="516"/>
              </a:cxn>
              <a:cxn ang="0">
                <a:pos x="263" y="522"/>
              </a:cxn>
              <a:cxn ang="0">
                <a:pos x="240" y="526"/>
              </a:cxn>
              <a:cxn ang="0">
                <a:pos x="212" y="525"/>
              </a:cxn>
              <a:cxn ang="0">
                <a:pos x="181" y="516"/>
              </a:cxn>
              <a:cxn ang="0">
                <a:pos x="148" y="501"/>
              </a:cxn>
              <a:cxn ang="0">
                <a:pos x="114" y="480"/>
              </a:cxn>
              <a:cxn ang="0">
                <a:pos x="84" y="453"/>
              </a:cxn>
              <a:cxn ang="0">
                <a:pos x="55" y="421"/>
              </a:cxn>
              <a:cxn ang="0">
                <a:pos x="34" y="383"/>
              </a:cxn>
              <a:cxn ang="0">
                <a:pos x="18" y="343"/>
              </a:cxn>
              <a:cxn ang="0">
                <a:pos x="1" y="346"/>
              </a:cxn>
              <a:cxn ang="0">
                <a:pos x="9" y="367"/>
              </a:cxn>
              <a:cxn ang="0">
                <a:pos x="24" y="396"/>
              </a:cxn>
              <a:cxn ang="0">
                <a:pos x="46" y="431"/>
              </a:cxn>
              <a:cxn ang="0">
                <a:pos x="76" y="466"/>
              </a:cxn>
              <a:cxn ang="0">
                <a:pos x="113" y="498"/>
              </a:cxn>
              <a:cxn ang="0">
                <a:pos x="160" y="521"/>
              </a:cxn>
              <a:cxn ang="0">
                <a:pos x="217" y="534"/>
              </a:cxn>
              <a:cxn ang="0">
                <a:pos x="238" y="537"/>
              </a:cxn>
              <a:cxn ang="0">
                <a:pos x="260" y="537"/>
              </a:cxn>
              <a:cxn ang="0">
                <a:pos x="277" y="534"/>
              </a:cxn>
              <a:cxn ang="0">
                <a:pos x="298" y="527"/>
              </a:cxn>
              <a:cxn ang="0">
                <a:pos x="319" y="514"/>
              </a:cxn>
              <a:cxn ang="0">
                <a:pos x="343" y="494"/>
              </a:cxn>
              <a:cxn ang="0">
                <a:pos x="364" y="476"/>
              </a:cxn>
              <a:cxn ang="0">
                <a:pos x="385" y="457"/>
              </a:cxn>
              <a:cxn ang="0">
                <a:pos x="409" y="432"/>
              </a:cxn>
              <a:cxn ang="0">
                <a:pos x="435" y="400"/>
              </a:cxn>
              <a:cxn ang="0">
                <a:pos x="461" y="360"/>
              </a:cxn>
              <a:cxn ang="0">
                <a:pos x="483" y="313"/>
              </a:cxn>
              <a:cxn ang="0">
                <a:pos x="499" y="257"/>
              </a:cxn>
              <a:cxn ang="0">
                <a:pos x="505" y="225"/>
              </a:cxn>
              <a:cxn ang="0">
                <a:pos x="508" y="199"/>
              </a:cxn>
              <a:cxn ang="0">
                <a:pos x="508" y="179"/>
              </a:cxn>
              <a:cxn ang="0">
                <a:pos x="506" y="157"/>
              </a:cxn>
              <a:cxn ang="0">
                <a:pos x="501" y="131"/>
              </a:cxn>
              <a:cxn ang="0">
                <a:pos x="494" y="103"/>
              </a:cxn>
              <a:cxn ang="0">
                <a:pos x="484" y="74"/>
              </a:cxn>
              <a:cxn ang="0">
                <a:pos x="477" y="49"/>
              </a:cxn>
              <a:cxn ang="0">
                <a:pos x="472" y="26"/>
              </a:cxn>
              <a:cxn ang="0">
                <a:pos x="470" y="9"/>
              </a:cxn>
            </a:cxnLst>
            <a:rect l="0" t="0" r="r" b="b"/>
            <a:pathLst>
              <a:path w="508" h="537">
                <a:moveTo>
                  <a:pt x="456" y="0"/>
                </a:moveTo>
                <a:lnTo>
                  <a:pt x="456" y="0"/>
                </a:lnTo>
                <a:lnTo>
                  <a:pt x="456" y="2"/>
                </a:lnTo>
                <a:lnTo>
                  <a:pt x="456" y="4"/>
                </a:lnTo>
                <a:lnTo>
                  <a:pt x="457" y="8"/>
                </a:lnTo>
                <a:lnTo>
                  <a:pt x="457" y="10"/>
                </a:lnTo>
                <a:lnTo>
                  <a:pt x="458" y="12"/>
                </a:lnTo>
                <a:lnTo>
                  <a:pt x="458" y="15"/>
                </a:lnTo>
                <a:lnTo>
                  <a:pt x="459" y="18"/>
                </a:lnTo>
                <a:lnTo>
                  <a:pt x="459" y="21"/>
                </a:lnTo>
                <a:lnTo>
                  <a:pt x="461" y="24"/>
                </a:lnTo>
                <a:lnTo>
                  <a:pt x="461" y="26"/>
                </a:lnTo>
                <a:lnTo>
                  <a:pt x="462" y="30"/>
                </a:lnTo>
                <a:lnTo>
                  <a:pt x="462" y="33"/>
                </a:lnTo>
                <a:lnTo>
                  <a:pt x="463" y="37"/>
                </a:lnTo>
                <a:lnTo>
                  <a:pt x="463" y="40"/>
                </a:lnTo>
                <a:lnTo>
                  <a:pt x="464" y="44"/>
                </a:lnTo>
                <a:lnTo>
                  <a:pt x="464" y="47"/>
                </a:lnTo>
                <a:lnTo>
                  <a:pt x="465" y="51"/>
                </a:lnTo>
                <a:lnTo>
                  <a:pt x="466" y="54"/>
                </a:lnTo>
                <a:lnTo>
                  <a:pt x="468" y="58"/>
                </a:lnTo>
                <a:lnTo>
                  <a:pt x="468" y="61"/>
                </a:lnTo>
                <a:lnTo>
                  <a:pt x="469" y="65"/>
                </a:lnTo>
                <a:lnTo>
                  <a:pt x="469" y="68"/>
                </a:lnTo>
                <a:lnTo>
                  <a:pt x="470" y="73"/>
                </a:lnTo>
                <a:lnTo>
                  <a:pt x="470" y="75"/>
                </a:lnTo>
                <a:lnTo>
                  <a:pt x="471" y="79"/>
                </a:lnTo>
                <a:lnTo>
                  <a:pt x="471" y="82"/>
                </a:lnTo>
                <a:lnTo>
                  <a:pt x="472" y="86"/>
                </a:lnTo>
                <a:lnTo>
                  <a:pt x="472" y="88"/>
                </a:lnTo>
                <a:lnTo>
                  <a:pt x="473" y="92"/>
                </a:lnTo>
                <a:lnTo>
                  <a:pt x="473" y="94"/>
                </a:lnTo>
                <a:lnTo>
                  <a:pt x="475" y="98"/>
                </a:lnTo>
                <a:lnTo>
                  <a:pt x="476" y="101"/>
                </a:lnTo>
                <a:lnTo>
                  <a:pt x="476" y="105"/>
                </a:lnTo>
                <a:lnTo>
                  <a:pt x="477" y="109"/>
                </a:lnTo>
                <a:lnTo>
                  <a:pt x="478" y="113"/>
                </a:lnTo>
                <a:lnTo>
                  <a:pt x="479" y="117"/>
                </a:lnTo>
                <a:lnTo>
                  <a:pt x="479" y="121"/>
                </a:lnTo>
                <a:lnTo>
                  <a:pt x="479" y="123"/>
                </a:lnTo>
                <a:lnTo>
                  <a:pt x="480" y="126"/>
                </a:lnTo>
                <a:lnTo>
                  <a:pt x="482" y="127"/>
                </a:lnTo>
                <a:lnTo>
                  <a:pt x="482" y="129"/>
                </a:lnTo>
                <a:lnTo>
                  <a:pt x="483" y="131"/>
                </a:lnTo>
                <a:lnTo>
                  <a:pt x="483" y="134"/>
                </a:lnTo>
                <a:lnTo>
                  <a:pt x="483" y="136"/>
                </a:lnTo>
                <a:lnTo>
                  <a:pt x="484" y="138"/>
                </a:lnTo>
                <a:lnTo>
                  <a:pt x="484" y="141"/>
                </a:lnTo>
                <a:lnTo>
                  <a:pt x="485" y="143"/>
                </a:lnTo>
                <a:lnTo>
                  <a:pt x="485" y="145"/>
                </a:lnTo>
                <a:lnTo>
                  <a:pt x="486" y="148"/>
                </a:lnTo>
                <a:lnTo>
                  <a:pt x="486" y="150"/>
                </a:lnTo>
                <a:lnTo>
                  <a:pt x="486" y="152"/>
                </a:lnTo>
                <a:lnTo>
                  <a:pt x="487" y="155"/>
                </a:lnTo>
                <a:lnTo>
                  <a:pt x="487" y="157"/>
                </a:lnTo>
                <a:lnTo>
                  <a:pt x="487" y="159"/>
                </a:lnTo>
                <a:lnTo>
                  <a:pt x="487" y="162"/>
                </a:lnTo>
                <a:lnTo>
                  <a:pt x="489" y="164"/>
                </a:lnTo>
                <a:lnTo>
                  <a:pt x="489" y="166"/>
                </a:lnTo>
                <a:lnTo>
                  <a:pt x="489" y="169"/>
                </a:lnTo>
                <a:lnTo>
                  <a:pt x="490" y="171"/>
                </a:lnTo>
                <a:lnTo>
                  <a:pt x="490" y="172"/>
                </a:lnTo>
                <a:lnTo>
                  <a:pt x="490" y="176"/>
                </a:lnTo>
                <a:lnTo>
                  <a:pt x="490" y="178"/>
                </a:lnTo>
                <a:lnTo>
                  <a:pt x="490" y="180"/>
                </a:lnTo>
                <a:lnTo>
                  <a:pt x="491" y="183"/>
                </a:lnTo>
                <a:lnTo>
                  <a:pt x="491" y="185"/>
                </a:lnTo>
                <a:lnTo>
                  <a:pt x="491" y="187"/>
                </a:lnTo>
                <a:lnTo>
                  <a:pt x="491" y="190"/>
                </a:lnTo>
                <a:lnTo>
                  <a:pt x="491" y="192"/>
                </a:lnTo>
                <a:lnTo>
                  <a:pt x="491" y="194"/>
                </a:lnTo>
                <a:lnTo>
                  <a:pt x="491" y="197"/>
                </a:lnTo>
                <a:lnTo>
                  <a:pt x="491" y="199"/>
                </a:lnTo>
                <a:lnTo>
                  <a:pt x="491" y="201"/>
                </a:lnTo>
                <a:lnTo>
                  <a:pt x="491" y="204"/>
                </a:lnTo>
                <a:lnTo>
                  <a:pt x="491" y="206"/>
                </a:lnTo>
                <a:lnTo>
                  <a:pt x="491" y="208"/>
                </a:lnTo>
                <a:lnTo>
                  <a:pt x="490" y="211"/>
                </a:lnTo>
                <a:lnTo>
                  <a:pt x="490" y="213"/>
                </a:lnTo>
                <a:lnTo>
                  <a:pt x="490" y="215"/>
                </a:lnTo>
                <a:lnTo>
                  <a:pt x="490" y="218"/>
                </a:lnTo>
                <a:lnTo>
                  <a:pt x="490" y="220"/>
                </a:lnTo>
                <a:lnTo>
                  <a:pt x="490" y="224"/>
                </a:lnTo>
                <a:lnTo>
                  <a:pt x="489" y="225"/>
                </a:lnTo>
                <a:lnTo>
                  <a:pt x="489" y="227"/>
                </a:lnTo>
                <a:lnTo>
                  <a:pt x="487" y="229"/>
                </a:lnTo>
                <a:lnTo>
                  <a:pt x="487" y="232"/>
                </a:lnTo>
                <a:lnTo>
                  <a:pt x="486" y="234"/>
                </a:lnTo>
                <a:lnTo>
                  <a:pt x="486" y="238"/>
                </a:lnTo>
                <a:lnTo>
                  <a:pt x="485" y="240"/>
                </a:lnTo>
                <a:lnTo>
                  <a:pt x="485" y="243"/>
                </a:lnTo>
                <a:lnTo>
                  <a:pt x="484" y="247"/>
                </a:lnTo>
                <a:lnTo>
                  <a:pt x="484" y="249"/>
                </a:lnTo>
                <a:lnTo>
                  <a:pt x="483" y="253"/>
                </a:lnTo>
                <a:lnTo>
                  <a:pt x="483" y="256"/>
                </a:lnTo>
                <a:lnTo>
                  <a:pt x="482" y="260"/>
                </a:lnTo>
                <a:lnTo>
                  <a:pt x="482" y="263"/>
                </a:lnTo>
                <a:lnTo>
                  <a:pt x="479" y="267"/>
                </a:lnTo>
                <a:lnTo>
                  <a:pt x="479" y="270"/>
                </a:lnTo>
                <a:lnTo>
                  <a:pt x="478" y="274"/>
                </a:lnTo>
                <a:lnTo>
                  <a:pt x="477" y="277"/>
                </a:lnTo>
                <a:lnTo>
                  <a:pt x="476" y="281"/>
                </a:lnTo>
                <a:lnTo>
                  <a:pt x="475" y="285"/>
                </a:lnTo>
                <a:lnTo>
                  <a:pt x="473" y="289"/>
                </a:lnTo>
                <a:lnTo>
                  <a:pt x="472" y="292"/>
                </a:lnTo>
                <a:lnTo>
                  <a:pt x="471" y="297"/>
                </a:lnTo>
                <a:lnTo>
                  <a:pt x="470" y="301"/>
                </a:lnTo>
                <a:lnTo>
                  <a:pt x="469" y="305"/>
                </a:lnTo>
                <a:lnTo>
                  <a:pt x="468" y="309"/>
                </a:lnTo>
                <a:lnTo>
                  <a:pt x="465" y="313"/>
                </a:lnTo>
                <a:lnTo>
                  <a:pt x="464" y="318"/>
                </a:lnTo>
                <a:lnTo>
                  <a:pt x="462" y="322"/>
                </a:lnTo>
                <a:lnTo>
                  <a:pt x="461" y="326"/>
                </a:lnTo>
                <a:lnTo>
                  <a:pt x="458" y="331"/>
                </a:lnTo>
                <a:lnTo>
                  <a:pt x="457" y="336"/>
                </a:lnTo>
                <a:lnTo>
                  <a:pt x="455" y="339"/>
                </a:lnTo>
                <a:lnTo>
                  <a:pt x="452" y="344"/>
                </a:lnTo>
                <a:lnTo>
                  <a:pt x="450" y="348"/>
                </a:lnTo>
                <a:lnTo>
                  <a:pt x="448" y="353"/>
                </a:lnTo>
                <a:lnTo>
                  <a:pt x="445" y="358"/>
                </a:lnTo>
                <a:lnTo>
                  <a:pt x="443" y="362"/>
                </a:lnTo>
                <a:lnTo>
                  <a:pt x="440" y="366"/>
                </a:lnTo>
                <a:lnTo>
                  <a:pt x="438" y="371"/>
                </a:lnTo>
                <a:lnTo>
                  <a:pt x="435" y="375"/>
                </a:lnTo>
                <a:lnTo>
                  <a:pt x="431" y="380"/>
                </a:lnTo>
                <a:lnTo>
                  <a:pt x="429" y="385"/>
                </a:lnTo>
                <a:lnTo>
                  <a:pt x="426" y="389"/>
                </a:lnTo>
                <a:lnTo>
                  <a:pt x="422" y="394"/>
                </a:lnTo>
                <a:lnTo>
                  <a:pt x="419" y="399"/>
                </a:lnTo>
                <a:lnTo>
                  <a:pt x="415" y="403"/>
                </a:lnTo>
                <a:lnTo>
                  <a:pt x="412" y="408"/>
                </a:lnTo>
                <a:lnTo>
                  <a:pt x="408" y="413"/>
                </a:lnTo>
                <a:lnTo>
                  <a:pt x="403" y="417"/>
                </a:lnTo>
                <a:lnTo>
                  <a:pt x="400" y="422"/>
                </a:lnTo>
                <a:lnTo>
                  <a:pt x="396" y="427"/>
                </a:lnTo>
                <a:lnTo>
                  <a:pt x="392" y="431"/>
                </a:lnTo>
                <a:lnTo>
                  <a:pt x="387" y="436"/>
                </a:lnTo>
                <a:lnTo>
                  <a:pt x="382" y="441"/>
                </a:lnTo>
                <a:lnTo>
                  <a:pt x="378" y="445"/>
                </a:lnTo>
                <a:lnTo>
                  <a:pt x="373" y="450"/>
                </a:lnTo>
                <a:lnTo>
                  <a:pt x="367" y="455"/>
                </a:lnTo>
                <a:lnTo>
                  <a:pt x="363" y="459"/>
                </a:lnTo>
                <a:lnTo>
                  <a:pt x="357" y="464"/>
                </a:lnTo>
                <a:lnTo>
                  <a:pt x="352" y="469"/>
                </a:lnTo>
                <a:lnTo>
                  <a:pt x="346" y="473"/>
                </a:lnTo>
                <a:lnTo>
                  <a:pt x="340" y="478"/>
                </a:lnTo>
                <a:lnTo>
                  <a:pt x="335" y="483"/>
                </a:lnTo>
                <a:lnTo>
                  <a:pt x="335" y="483"/>
                </a:lnTo>
                <a:lnTo>
                  <a:pt x="333" y="484"/>
                </a:lnTo>
                <a:lnTo>
                  <a:pt x="331" y="486"/>
                </a:lnTo>
                <a:lnTo>
                  <a:pt x="329" y="488"/>
                </a:lnTo>
                <a:lnTo>
                  <a:pt x="326" y="490"/>
                </a:lnTo>
                <a:lnTo>
                  <a:pt x="325" y="492"/>
                </a:lnTo>
                <a:lnTo>
                  <a:pt x="323" y="493"/>
                </a:lnTo>
                <a:lnTo>
                  <a:pt x="321" y="495"/>
                </a:lnTo>
                <a:lnTo>
                  <a:pt x="318" y="498"/>
                </a:lnTo>
                <a:lnTo>
                  <a:pt x="315" y="500"/>
                </a:lnTo>
                <a:lnTo>
                  <a:pt x="312" y="502"/>
                </a:lnTo>
                <a:lnTo>
                  <a:pt x="310" y="505"/>
                </a:lnTo>
                <a:lnTo>
                  <a:pt x="307" y="506"/>
                </a:lnTo>
                <a:lnTo>
                  <a:pt x="303" y="508"/>
                </a:lnTo>
                <a:lnTo>
                  <a:pt x="298" y="511"/>
                </a:lnTo>
                <a:lnTo>
                  <a:pt x="295" y="512"/>
                </a:lnTo>
                <a:lnTo>
                  <a:pt x="293" y="513"/>
                </a:lnTo>
                <a:lnTo>
                  <a:pt x="290" y="514"/>
                </a:lnTo>
                <a:lnTo>
                  <a:pt x="288" y="514"/>
                </a:lnTo>
                <a:lnTo>
                  <a:pt x="286" y="515"/>
                </a:lnTo>
                <a:lnTo>
                  <a:pt x="283" y="516"/>
                </a:lnTo>
                <a:lnTo>
                  <a:pt x="281" y="518"/>
                </a:lnTo>
                <a:lnTo>
                  <a:pt x="279" y="519"/>
                </a:lnTo>
                <a:lnTo>
                  <a:pt x="276" y="520"/>
                </a:lnTo>
                <a:lnTo>
                  <a:pt x="274" y="520"/>
                </a:lnTo>
                <a:lnTo>
                  <a:pt x="272" y="520"/>
                </a:lnTo>
                <a:lnTo>
                  <a:pt x="269" y="521"/>
                </a:lnTo>
                <a:lnTo>
                  <a:pt x="267" y="521"/>
                </a:lnTo>
                <a:lnTo>
                  <a:pt x="263" y="522"/>
                </a:lnTo>
                <a:lnTo>
                  <a:pt x="261" y="523"/>
                </a:lnTo>
                <a:lnTo>
                  <a:pt x="258" y="523"/>
                </a:lnTo>
                <a:lnTo>
                  <a:pt x="255" y="525"/>
                </a:lnTo>
                <a:lnTo>
                  <a:pt x="252" y="525"/>
                </a:lnTo>
                <a:lnTo>
                  <a:pt x="249" y="525"/>
                </a:lnTo>
                <a:lnTo>
                  <a:pt x="246" y="525"/>
                </a:lnTo>
                <a:lnTo>
                  <a:pt x="244" y="526"/>
                </a:lnTo>
                <a:lnTo>
                  <a:pt x="240" y="526"/>
                </a:lnTo>
                <a:lnTo>
                  <a:pt x="237" y="526"/>
                </a:lnTo>
                <a:lnTo>
                  <a:pt x="233" y="526"/>
                </a:lnTo>
                <a:lnTo>
                  <a:pt x="231" y="526"/>
                </a:lnTo>
                <a:lnTo>
                  <a:pt x="226" y="526"/>
                </a:lnTo>
                <a:lnTo>
                  <a:pt x="224" y="526"/>
                </a:lnTo>
                <a:lnTo>
                  <a:pt x="220" y="526"/>
                </a:lnTo>
                <a:lnTo>
                  <a:pt x="217" y="525"/>
                </a:lnTo>
                <a:lnTo>
                  <a:pt x="212" y="525"/>
                </a:lnTo>
                <a:lnTo>
                  <a:pt x="209" y="523"/>
                </a:lnTo>
                <a:lnTo>
                  <a:pt x="205" y="523"/>
                </a:lnTo>
                <a:lnTo>
                  <a:pt x="202" y="522"/>
                </a:lnTo>
                <a:lnTo>
                  <a:pt x="197" y="521"/>
                </a:lnTo>
                <a:lnTo>
                  <a:pt x="193" y="520"/>
                </a:lnTo>
                <a:lnTo>
                  <a:pt x="189" y="519"/>
                </a:lnTo>
                <a:lnTo>
                  <a:pt x="185" y="518"/>
                </a:lnTo>
                <a:lnTo>
                  <a:pt x="181" y="516"/>
                </a:lnTo>
                <a:lnTo>
                  <a:pt x="177" y="515"/>
                </a:lnTo>
                <a:lnTo>
                  <a:pt x="172" y="513"/>
                </a:lnTo>
                <a:lnTo>
                  <a:pt x="169" y="512"/>
                </a:lnTo>
                <a:lnTo>
                  <a:pt x="164" y="509"/>
                </a:lnTo>
                <a:lnTo>
                  <a:pt x="161" y="507"/>
                </a:lnTo>
                <a:lnTo>
                  <a:pt x="156" y="506"/>
                </a:lnTo>
                <a:lnTo>
                  <a:pt x="151" y="504"/>
                </a:lnTo>
                <a:lnTo>
                  <a:pt x="148" y="501"/>
                </a:lnTo>
                <a:lnTo>
                  <a:pt x="143" y="499"/>
                </a:lnTo>
                <a:lnTo>
                  <a:pt x="140" y="497"/>
                </a:lnTo>
                <a:lnTo>
                  <a:pt x="135" y="494"/>
                </a:lnTo>
                <a:lnTo>
                  <a:pt x="132" y="491"/>
                </a:lnTo>
                <a:lnTo>
                  <a:pt x="127" y="488"/>
                </a:lnTo>
                <a:lnTo>
                  <a:pt x="122" y="486"/>
                </a:lnTo>
                <a:lnTo>
                  <a:pt x="119" y="483"/>
                </a:lnTo>
                <a:lnTo>
                  <a:pt x="114" y="480"/>
                </a:lnTo>
                <a:lnTo>
                  <a:pt x="111" y="477"/>
                </a:lnTo>
                <a:lnTo>
                  <a:pt x="106" y="473"/>
                </a:lnTo>
                <a:lnTo>
                  <a:pt x="102" y="471"/>
                </a:lnTo>
                <a:lnTo>
                  <a:pt x="99" y="467"/>
                </a:lnTo>
                <a:lnTo>
                  <a:pt x="94" y="464"/>
                </a:lnTo>
                <a:lnTo>
                  <a:pt x="91" y="460"/>
                </a:lnTo>
                <a:lnTo>
                  <a:pt x="87" y="457"/>
                </a:lnTo>
                <a:lnTo>
                  <a:pt x="84" y="453"/>
                </a:lnTo>
                <a:lnTo>
                  <a:pt x="79" y="449"/>
                </a:lnTo>
                <a:lnTo>
                  <a:pt x="76" y="445"/>
                </a:lnTo>
                <a:lnTo>
                  <a:pt x="72" y="442"/>
                </a:lnTo>
                <a:lnTo>
                  <a:pt x="69" y="437"/>
                </a:lnTo>
                <a:lnTo>
                  <a:pt x="65" y="434"/>
                </a:lnTo>
                <a:lnTo>
                  <a:pt x="62" y="429"/>
                </a:lnTo>
                <a:lnTo>
                  <a:pt x="58" y="425"/>
                </a:lnTo>
                <a:lnTo>
                  <a:pt x="55" y="421"/>
                </a:lnTo>
                <a:lnTo>
                  <a:pt x="52" y="416"/>
                </a:lnTo>
                <a:lnTo>
                  <a:pt x="50" y="413"/>
                </a:lnTo>
                <a:lnTo>
                  <a:pt x="46" y="408"/>
                </a:lnTo>
                <a:lnTo>
                  <a:pt x="44" y="403"/>
                </a:lnTo>
                <a:lnTo>
                  <a:pt x="41" y="399"/>
                </a:lnTo>
                <a:lnTo>
                  <a:pt x="38" y="394"/>
                </a:lnTo>
                <a:lnTo>
                  <a:pt x="36" y="389"/>
                </a:lnTo>
                <a:lnTo>
                  <a:pt x="34" y="383"/>
                </a:lnTo>
                <a:lnTo>
                  <a:pt x="31" y="379"/>
                </a:lnTo>
                <a:lnTo>
                  <a:pt x="29" y="374"/>
                </a:lnTo>
                <a:lnTo>
                  <a:pt x="27" y="369"/>
                </a:lnTo>
                <a:lnTo>
                  <a:pt x="24" y="364"/>
                </a:lnTo>
                <a:lnTo>
                  <a:pt x="23" y="359"/>
                </a:lnTo>
                <a:lnTo>
                  <a:pt x="21" y="353"/>
                </a:lnTo>
                <a:lnTo>
                  <a:pt x="20" y="348"/>
                </a:lnTo>
                <a:lnTo>
                  <a:pt x="18" y="343"/>
                </a:lnTo>
                <a:lnTo>
                  <a:pt x="17" y="338"/>
                </a:lnTo>
                <a:lnTo>
                  <a:pt x="16" y="332"/>
                </a:lnTo>
                <a:lnTo>
                  <a:pt x="15" y="327"/>
                </a:lnTo>
                <a:lnTo>
                  <a:pt x="2" y="322"/>
                </a:lnTo>
                <a:lnTo>
                  <a:pt x="0" y="341"/>
                </a:lnTo>
                <a:lnTo>
                  <a:pt x="0" y="341"/>
                </a:lnTo>
                <a:lnTo>
                  <a:pt x="1" y="344"/>
                </a:lnTo>
                <a:lnTo>
                  <a:pt x="1" y="346"/>
                </a:lnTo>
                <a:lnTo>
                  <a:pt x="3" y="350"/>
                </a:lnTo>
                <a:lnTo>
                  <a:pt x="3" y="351"/>
                </a:lnTo>
                <a:lnTo>
                  <a:pt x="4" y="353"/>
                </a:lnTo>
                <a:lnTo>
                  <a:pt x="6" y="355"/>
                </a:lnTo>
                <a:lnTo>
                  <a:pt x="7" y="358"/>
                </a:lnTo>
                <a:lnTo>
                  <a:pt x="8" y="361"/>
                </a:lnTo>
                <a:lnTo>
                  <a:pt x="9" y="364"/>
                </a:lnTo>
                <a:lnTo>
                  <a:pt x="9" y="367"/>
                </a:lnTo>
                <a:lnTo>
                  <a:pt x="11" y="371"/>
                </a:lnTo>
                <a:lnTo>
                  <a:pt x="13" y="374"/>
                </a:lnTo>
                <a:lnTo>
                  <a:pt x="14" y="376"/>
                </a:lnTo>
                <a:lnTo>
                  <a:pt x="16" y="380"/>
                </a:lnTo>
                <a:lnTo>
                  <a:pt x="18" y="385"/>
                </a:lnTo>
                <a:lnTo>
                  <a:pt x="20" y="388"/>
                </a:lnTo>
                <a:lnTo>
                  <a:pt x="22" y="392"/>
                </a:lnTo>
                <a:lnTo>
                  <a:pt x="24" y="396"/>
                </a:lnTo>
                <a:lnTo>
                  <a:pt x="27" y="401"/>
                </a:lnTo>
                <a:lnTo>
                  <a:pt x="29" y="404"/>
                </a:lnTo>
                <a:lnTo>
                  <a:pt x="31" y="409"/>
                </a:lnTo>
                <a:lnTo>
                  <a:pt x="34" y="413"/>
                </a:lnTo>
                <a:lnTo>
                  <a:pt x="37" y="417"/>
                </a:lnTo>
                <a:lnTo>
                  <a:pt x="39" y="422"/>
                </a:lnTo>
                <a:lnTo>
                  <a:pt x="43" y="427"/>
                </a:lnTo>
                <a:lnTo>
                  <a:pt x="46" y="431"/>
                </a:lnTo>
                <a:lnTo>
                  <a:pt x="50" y="436"/>
                </a:lnTo>
                <a:lnTo>
                  <a:pt x="53" y="439"/>
                </a:lnTo>
                <a:lnTo>
                  <a:pt x="56" y="444"/>
                </a:lnTo>
                <a:lnTo>
                  <a:pt x="59" y="449"/>
                </a:lnTo>
                <a:lnTo>
                  <a:pt x="64" y="453"/>
                </a:lnTo>
                <a:lnTo>
                  <a:pt x="67" y="457"/>
                </a:lnTo>
                <a:lnTo>
                  <a:pt x="72" y="462"/>
                </a:lnTo>
                <a:lnTo>
                  <a:pt x="76" y="466"/>
                </a:lnTo>
                <a:lnTo>
                  <a:pt x="80" y="471"/>
                </a:lnTo>
                <a:lnTo>
                  <a:pt x="85" y="474"/>
                </a:lnTo>
                <a:lnTo>
                  <a:pt x="88" y="478"/>
                </a:lnTo>
                <a:lnTo>
                  <a:pt x="93" y="483"/>
                </a:lnTo>
                <a:lnTo>
                  <a:pt x="99" y="486"/>
                </a:lnTo>
                <a:lnTo>
                  <a:pt x="102" y="491"/>
                </a:lnTo>
                <a:lnTo>
                  <a:pt x="108" y="494"/>
                </a:lnTo>
                <a:lnTo>
                  <a:pt x="113" y="498"/>
                </a:lnTo>
                <a:lnTo>
                  <a:pt x="119" y="501"/>
                </a:lnTo>
                <a:lnTo>
                  <a:pt x="125" y="505"/>
                </a:lnTo>
                <a:lnTo>
                  <a:pt x="130" y="508"/>
                </a:lnTo>
                <a:lnTo>
                  <a:pt x="136" y="511"/>
                </a:lnTo>
                <a:lnTo>
                  <a:pt x="142" y="514"/>
                </a:lnTo>
                <a:lnTo>
                  <a:pt x="148" y="516"/>
                </a:lnTo>
                <a:lnTo>
                  <a:pt x="154" y="520"/>
                </a:lnTo>
                <a:lnTo>
                  <a:pt x="160" y="521"/>
                </a:lnTo>
                <a:lnTo>
                  <a:pt x="167" y="525"/>
                </a:lnTo>
                <a:lnTo>
                  <a:pt x="174" y="526"/>
                </a:lnTo>
                <a:lnTo>
                  <a:pt x="181" y="528"/>
                </a:lnTo>
                <a:lnTo>
                  <a:pt x="188" y="529"/>
                </a:lnTo>
                <a:lnTo>
                  <a:pt x="195" y="532"/>
                </a:lnTo>
                <a:lnTo>
                  <a:pt x="202" y="532"/>
                </a:lnTo>
                <a:lnTo>
                  <a:pt x="210" y="533"/>
                </a:lnTo>
                <a:lnTo>
                  <a:pt x="217" y="534"/>
                </a:lnTo>
                <a:lnTo>
                  <a:pt x="225" y="535"/>
                </a:lnTo>
                <a:lnTo>
                  <a:pt x="226" y="535"/>
                </a:lnTo>
                <a:lnTo>
                  <a:pt x="227" y="535"/>
                </a:lnTo>
                <a:lnTo>
                  <a:pt x="228" y="535"/>
                </a:lnTo>
                <a:lnTo>
                  <a:pt x="231" y="536"/>
                </a:lnTo>
                <a:lnTo>
                  <a:pt x="232" y="536"/>
                </a:lnTo>
                <a:lnTo>
                  <a:pt x="235" y="537"/>
                </a:lnTo>
                <a:lnTo>
                  <a:pt x="238" y="537"/>
                </a:lnTo>
                <a:lnTo>
                  <a:pt x="240" y="537"/>
                </a:lnTo>
                <a:lnTo>
                  <a:pt x="244" y="537"/>
                </a:lnTo>
                <a:lnTo>
                  <a:pt x="247" y="537"/>
                </a:lnTo>
                <a:lnTo>
                  <a:pt x="251" y="537"/>
                </a:lnTo>
                <a:lnTo>
                  <a:pt x="254" y="537"/>
                </a:lnTo>
                <a:lnTo>
                  <a:pt x="256" y="537"/>
                </a:lnTo>
                <a:lnTo>
                  <a:pt x="258" y="537"/>
                </a:lnTo>
                <a:lnTo>
                  <a:pt x="260" y="537"/>
                </a:lnTo>
                <a:lnTo>
                  <a:pt x="262" y="537"/>
                </a:lnTo>
                <a:lnTo>
                  <a:pt x="265" y="536"/>
                </a:lnTo>
                <a:lnTo>
                  <a:pt x="267" y="536"/>
                </a:lnTo>
                <a:lnTo>
                  <a:pt x="269" y="536"/>
                </a:lnTo>
                <a:lnTo>
                  <a:pt x="270" y="536"/>
                </a:lnTo>
                <a:lnTo>
                  <a:pt x="273" y="535"/>
                </a:lnTo>
                <a:lnTo>
                  <a:pt x="275" y="535"/>
                </a:lnTo>
                <a:lnTo>
                  <a:pt x="277" y="534"/>
                </a:lnTo>
                <a:lnTo>
                  <a:pt x="281" y="534"/>
                </a:lnTo>
                <a:lnTo>
                  <a:pt x="283" y="533"/>
                </a:lnTo>
                <a:lnTo>
                  <a:pt x="286" y="532"/>
                </a:lnTo>
                <a:lnTo>
                  <a:pt x="288" y="530"/>
                </a:lnTo>
                <a:lnTo>
                  <a:pt x="290" y="530"/>
                </a:lnTo>
                <a:lnTo>
                  <a:pt x="293" y="529"/>
                </a:lnTo>
                <a:lnTo>
                  <a:pt x="295" y="528"/>
                </a:lnTo>
                <a:lnTo>
                  <a:pt x="298" y="527"/>
                </a:lnTo>
                <a:lnTo>
                  <a:pt x="301" y="526"/>
                </a:lnTo>
                <a:lnTo>
                  <a:pt x="303" y="525"/>
                </a:lnTo>
                <a:lnTo>
                  <a:pt x="307" y="523"/>
                </a:lnTo>
                <a:lnTo>
                  <a:pt x="309" y="521"/>
                </a:lnTo>
                <a:lnTo>
                  <a:pt x="311" y="520"/>
                </a:lnTo>
                <a:lnTo>
                  <a:pt x="314" y="518"/>
                </a:lnTo>
                <a:lnTo>
                  <a:pt x="317" y="516"/>
                </a:lnTo>
                <a:lnTo>
                  <a:pt x="319" y="514"/>
                </a:lnTo>
                <a:lnTo>
                  <a:pt x="323" y="513"/>
                </a:lnTo>
                <a:lnTo>
                  <a:pt x="325" y="509"/>
                </a:lnTo>
                <a:lnTo>
                  <a:pt x="328" y="507"/>
                </a:lnTo>
                <a:lnTo>
                  <a:pt x="331" y="505"/>
                </a:lnTo>
                <a:lnTo>
                  <a:pt x="333" y="502"/>
                </a:lnTo>
                <a:lnTo>
                  <a:pt x="337" y="500"/>
                </a:lnTo>
                <a:lnTo>
                  <a:pt x="339" y="498"/>
                </a:lnTo>
                <a:lnTo>
                  <a:pt x="343" y="494"/>
                </a:lnTo>
                <a:lnTo>
                  <a:pt x="345" y="492"/>
                </a:lnTo>
                <a:lnTo>
                  <a:pt x="346" y="490"/>
                </a:lnTo>
                <a:lnTo>
                  <a:pt x="349" y="488"/>
                </a:lnTo>
                <a:lnTo>
                  <a:pt x="351" y="486"/>
                </a:lnTo>
                <a:lnTo>
                  <a:pt x="354" y="484"/>
                </a:lnTo>
                <a:lnTo>
                  <a:pt x="357" y="480"/>
                </a:lnTo>
                <a:lnTo>
                  <a:pt x="361" y="477"/>
                </a:lnTo>
                <a:lnTo>
                  <a:pt x="364" y="476"/>
                </a:lnTo>
                <a:lnTo>
                  <a:pt x="366" y="473"/>
                </a:lnTo>
                <a:lnTo>
                  <a:pt x="368" y="472"/>
                </a:lnTo>
                <a:lnTo>
                  <a:pt x="371" y="470"/>
                </a:lnTo>
                <a:lnTo>
                  <a:pt x="373" y="467"/>
                </a:lnTo>
                <a:lnTo>
                  <a:pt x="375" y="465"/>
                </a:lnTo>
                <a:lnTo>
                  <a:pt x="379" y="463"/>
                </a:lnTo>
                <a:lnTo>
                  <a:pt x="381" y="460"/>
                </a:lnTo>
                <a:lnTo>
                  <a:pt x="385" y="457"/>
                </a:lnTo>
                <a:lnTo>
                  <a:pt x="387" y="455"/>
                </a:lnTo>
                <a:lnTo>
                  <a:pt x="391" y="451"/>
                </a:lnTo>
                <a:lnTo>
                  <a:pt x="393" y="449"/>
                </a:lnTo>
                <a:lnTo>
                  <a:pt x="396" y="445"/>
                </a:lnTo>
                <a:lnTo>
                  <a:pt x="399" y="442"/>
                </a:lnTo>
                <a:lnTo>
                  <a:pt x="402" y="438"/>
                </a:lnTo>
                <a:lnTo>
                  <a:pt x="406" y="436"/>
                </a:lnTo>
                <a:lnTo>
                  <a:pt x="409" y="432"/>
                </a:lnTo>
                <a:lnTo>
                  <a:pt x="412" y="429"/>
                </a:lnTo>
                <a:lnTo>
                  <a:pt x="415" y="424"/>
                </a:lnTo>
                <a:lnTo>
                  <a:pt x="419" y="422"/>
                </a:lnTo>
                <a:lnTo>
                  <a:pt x="422" y="417"/>
                </a:lnTo>
                <a:lnTo>
                  <a:pt x="426" y="413"/>
                </a:lnTo>
                <a:lnTo>
                  <a:pt x="428" y="409"/>
                </a:lnTo>
                <a:lnTo>
                  <a:pt x="431" y="404"/>
                </a:lnTo>
                <a:lnTo>
                  <a:pt x="435" y="400"/>
                </a:lnTo>
                <a:lnTo>
                  <a:pt x="438" y="395"/>
                </a:lnTo>
                <a:lnTo>
                  <a:pt x="442" y="390"/>
                </a:lnTo>
                <a:lnTo>
                  <a:pt x="444" y="386"/>
                </a:lnTo>
                <a:lnTo>
                  <a:pt x="448" y="381"/>
                </a:lnTo>
                <a:lnTo>
                  <a:pt x="451" y="375"/>
                </a:lnTo>
                <a:lnTo>
                  <a:pt x="454" y="371"/>
                </a:lnTo>
                <a:lnTo>
                  <a:pt x="457" y="366"/>
                </a:lnTo>
                <a:lnTo>
                  <a:pt x="461" y="360"/>
                </a:lnTo>
                <a:lnTo>
                  <a:pt x="464" y="355"/>
                </a:lnTo>
                <a:lnTo>
                  <a:pt x="466" y="350"/>
                </a:lnTo>
                <a:lnTo>
                  <a:pt x="470" y="344"/>
                </a:lnTo>
                <a:lnTo>
                  <a:pt x="472" y="338"/>
                </a:lnTo>
                <a:lnTo>
                  <a:pt x="475" y="332"/>
                </a:lnTo>
                <a:lnTo>
                  <a:pt x="478" y="325"/>
                </a:lnTo>
                <a:lnTo>
                  <a:pt x="480" y="319"/>
                </a:lnTo>
                <a:lnTo>
                  <a:pt x="483" y="313"/>
                </a:lnTo>
                <a:lnTo>
                  <a:pt x="485" y="306"/>
                </a:lnTo>
                <a:lnTo>
                  <a:pt x="487" y="299"/>
                </a:lnTo>
                <a:lnTo>
                  <a:pt x="490" y="294"/>
                </a:lnTo>
                <a:lnTo>
                  <a:pt x="492" y="285"/>
                </a:lnTo>
                <a:lnTo>
                  <a:pt x="494" y="278"/>
                </a:lnTo>
                <a:lnTo>
                  <a:pt x="496" y="273"/>
                </a:lnTo>
                <a:lnTo>
                  <a:pt x="498" y="266"/>
                </a:lnTo>
                <a:lnTo>
                  <a:pt x="499" y="257"/>
                </a:lnTo>
                <a:lnTo>
                  <a:pt x="501" y="250"/>
                </a:lnTo>
                <a:lnTo>
                  <a:pt x="503" y="242"/>
                </a:lnTo>
                <a:lnTo>
                  <a:pt x="505" y="235"/>
                </a:lnTo>
                <a:lnTo>
                  <a:pt x="505" y="233"/>
                </a:lnTo>
                <a:lnTo>
                  <a:pt x="505" y="232"/>
                </a:lnTo>
                <a:lnTo>
                  <a:pt x="505" y="229"/>
                </a:lnTo>
                <a:lnTo>
                  <a:pt x="505" y="227"/>
                </a:lnTo>
                <a:lnTo>
                  <a:pt x="505" y="225"/>
                </a:lnTo>
                <a:lnTo>
                  <a:pt x="506" y="222"/>
                </a:lnTo>
                <a:lnTo>
                  <a:pt x="506" y="220"/>
                </a:lnTo>
                <a:lnTo>
                  <a:pt x="507" y="218"/>
                </a:lnTo>
                <a:lnTo>
                  <a:pt x="507" y="214"/>
                </a:lnTo>
                <a:lnTo>
                  <a:pt x="507" y="211"/>
                </a:lnTo>
                <a:lnTo>
                  <a:pt x="507" y="207"/>
                </a:lnTo>
                <a:lnTo>
                  <a:pt x="508" y="204"/>
                </a:lnTo>
                <a:lnTo>
                  <a:pt x="508" y="199"/>
                </a:lnTo>
                <a:lnTo>
                  <a:pt x="508" y="196"/>
                </a:lnTo>
                <a:lnTo>
                  <a:pt x="508" y="193"/>
                </a:lnTo>
                <a:lnTo>
                  <a:pt x="508" y="191"/>
                </a:lnTo>
                <a:lnTo>
                  <a:pt x="508" y="189"/>
                </a:lnTo>
                <a:lnTo>
                  <a:pt x="508" y="186"/>
                </a:lnTo>
                <a:lnTo>
                  <a:pt x="508" y="184"/>
                </a:lnTo>
                <a:lnTo>
                  <a:pt x="508" y="182"/>
                </a:lnTo>
                <a:lnTo>
                  <a:pt x="508" y="179"/>
                </a:lnTo>
                <a:lnTo>
                  <a:pt x="508" y="176"/>
                </a:lnTo>
                <a:lnTo>
                  <a:pt x="507" y="173"/>
                </a:lnTo>
                <a:lnTo>
                  <a:pt x="507" y="171"/>
                </a:lnTo>
                <a:lnTo>
                  <a:pt x="507" y="169"/>
                </a:lnTo>
                <a:lnTo>
                  <a:pt x="507" y="166"/>
                </a:lnTo>
                <a:lnTo>
                  <a:pt x="507" y="163"/>
                </a:lnTo>
                <a:lnTo>
                  <a:pt x="506" y="161"/>
                </a:lnTo>
                <a:lnTo>
                  <a:pt x="506" y="157"/>
                </a:lnTo>
                <a:lnTo>
                  <a:pt x="506" y="155"/>
                </a:lnTo>
                <a:lnTo>
                  <a:pt x="505" y="151"/>
                </a:lnTo>
                <a:lnTo>
                  <a:pt x="505" y="148"/>
                </a:lnTo>
                <a:lnTo>
                  <a:pt x="505" y="145"/>
                </a:lnTo>
                <a:lnTo>
                  <a:pt x="504" y="142"/>
                </a:lnTo>
                <a:lnTo>
                  <a:pt x="504" y="138"/>
                </a:lnTo>
                <a:lnTo>
                  <a:pt x="503" y="135"/>
                </a:lnTo>
                <a:lnTo>
                  <a:pt x="501" y="131"/>
                </a:lnTo>
                <a:lnTo>
                  <a:pt x="501" y="129"/>
                </a:lnTo>
                <a:lnTo>
                  <a:pt x="500" y="126"/>
                </a:lnTo>
                <a:lnTo>
                  <a:pt x="499" y="122"/>
                </a:lnTo>
                <a:lnTo>
                  <a:pt x="499" y="119"/>
                </a:lnTo>
                <a:lnTo>
                  <a:pt x="498" y="115"/>
                </a:lnTo>
                <a:lnTo>
                  <a:pt x="497" y="112"/>
                </a:lnTo>
                <a:lnTo>
                  <a:pt x="496" y="107"/>
                </a:lnTo>
                <a:lnTo>
                  <a:pt x="494" y="103"/>
                </a:lnTo>
                <a:lnTo>
                  <a:pt x="493" y="100"/>
                </a:lnTo>
                <a:lnTo>
                  <a:pt x="492" y="96"/>
                </a:lnTo>
                <a:lnTo>
                  <a:pt x="491" y="92"/>
                </a:lnTo>
                <a:lnTo>
                  <a:pt x="490" y="88"/>
                </a:lnTo>
                <a:lnTo>
                  <a:pt x="489" y="85"/>
                </a:lnTo>
                <a:lnTo>
                  <a:pt x="487" y="81"/>
                </a:lnTo>
                <a:lnTo>
                  <a:pt x="485" y="78"/>
                </a:lnTo>
                <a:lnTo>
                  <a:pt x="484" y="74"/>
                </a:lnTo>
                <a:lnTo>
                  <a:pt x="483" y="72"/>
                </a:lnTo>
                <a:lnTo>
                  <a:pt x="483" y="68"/>
                </a:lnTo>
                <a:lnTo>
                  <a:pt x="482" y="65"/>
                </a:lnTo>
                <a:lnTo>
                  <a:pt x="480" y="63"/>
                </a:lnTo>
                <a:lnTo>
                  <a:pt x="479" y="59"/>
                </a:lnTo>
                <a:lnTo>
                  <a:pt x="479" y="56"/>
                </a:lnTo>
                <a:lnTo>
                  <a:pt x="478" y="52"/>
                </a:lnTo>
                <a:lnTo>
                  <a:pt x="477" y="49"/>
                </a:lnTo>
                <a:lnTo>
                  <a:pt x="477" y="46"/>
                </a:lnTo>
                <a:lnTo>
                  <a:pt x="476" y="43"/>
                </a:lnTo>
                <a:lnTo>
                  <a:pt x="476" y="40"/>
                </a:lnTo>
                <a:lnTo>
                  <a:pt x="475" y="37"/>
                </a:lnTo>
                <a:lnTo>
                  <a:pt x="475" y="35"/>
                </a:lnTo>
                <a:lnTo>
                  <a:pt x="473" y="31"/>
                </a:lnTo>
                <a:lnTo>
                  <a:pt x="473" y="29"/>
                </a:lnTo>
                <a:lnTo>
                  <a:pt x="472" y="26"/>
                </a:lnTo>
                <a:lnTo>
                  <a:pt x="472" y="24"/>
                </a:lnTo>
                <a:lnTo>
                  <a:pt x="471" y="22"/>
                </a:lnTo>
                <a:lnTo>
                  <a:pt x="471" y="19"/>
                </a:lnTo>
                <a:lnTo>
                  <a:pt x="471" y="18"/>
                </a:lnTo>
                <a:lnTo>
                  <a:pt x="471" y="16"/>
                </a:lnTo>
                <a:lnTo>
                  <a:pt x="470" y="12"/>
                </a:lnTo>
                <a:lnTo>
                  <a:pt x="470" y="11"/>
                </a:lnTo>
                <a:lnTo>
                  <a:pt x="470" y="9"/>
                </a:lnTo>
                <a:lnTo>
                  <a:pt x="456" y="0"/>
                </a:lnTo>
                <a:lnTo>
                  <a:pt x="4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92" name="Freeform 92"/>
          <p:cNvSpPr>
            <a:spLocks/>
          </p:cNvSpPr>
          <p:nvPr/>
        </p:nvSpPr>
        <p:spPr bwMode="auto">
          <a:xfrm>
            <a:off x="4330700" y="1204913"/>
            <a:ext cx="85725" cy="119062"/>
          </a:xfrm>
          <a:custGeom>
            <a:avLst/>
            <a:gdLst/>
            <a:ahLst/>
            <a:cxnLst>
              <a:cxn ang="0">
                <a:pos x="100" y="9"/>
              </a:cxn>
              <a:cxn ang="0">
                <a:pos x="89" y="4"/>
              </a:cxn>
              <a:cxn ang="0">
                <a:pos x="81" y="1"/>
              </a:cxn>
              <a:cxn ang="0">
                <a:pos x="70" y="0"/>
              </a:cxn>
              <a:cxn ang="0">
                <a:pos x="58" y="0"/>
              </a:cxn>
              <a:cxn ang="0">
                <a:pos x="42" y="4"/>
              </a:cxn>
              <a:cxn ang="0">
                <a:pos x="27" y="9"/>
              </a:cxn>
              <a:cxn ang="0">
                <a:pos x="18" y="19"/>
              </a:cxn>
              <a:cxn ang="0">
                <a:pos x="10" y="30"/>
              </a:cxn>
              <a:cxn ang="0">
                <a:pos x="5" y="46"/>
              </a:cxn>
              <a:cxn ang="0">
                <a:pos x="2" y="60"/>
              </a:cxn>
              <a:cxn ang="0">
                <a:pos x="0" y="75"/>
              </a:cxn>
              <a:cxn ang="0">
                <a:pos x="2" y="90"/>
              </a:cxn>
              <a:cxn ang="0">
                <a:pos x="5" y="105"/>
              </a:cxn>
              <a:cxn ang="0">
                <a:pos x="11" y="118"/>
              </a:cxn>
              <a:cxn ang="0">
                <a:pos x="20" y="128"/>
              </a:cxn>
              <a:cxn ang="0">
                <a:pos x="31" y="138"/>
              </a:cxn>
              <a:cxn ang="0">
                <a:pos x="42" y="145"/>
              </a:cxn>
              <a:cxn ang="0">
                <a:pos x="54" y="149"/>
              </a:cxn>
              <a:cxn ang="0">
                <a:pos x="65" y="151"/>
              </a:cxn>
              <a:cxn ang="0">
                <a:pos x="73" y="149"/>
              </a:cxn>
              <a:cxn ang="0">
                <a:pos x="81" y="145"/>
              </a:cxn>
              <a:cxn ang="0">
                <a:pos x="87" y="132"/>
              </a:cxn>
              <a:cxn ang="0">
                <a:pos x="88" y="119"/>
              </a:cxn>
              <a:cxn ang="0">
                <a:pos x="87" y="107"/>
              </a:cxn>
              <a:cxn ang="0">
                <a:pos x="86" y="98"/>
              </a:cxn>
              <a:cxn ang="0">
                <a:pos x="80" y="90"/>
              </a:cxn>
              <a:cxn ang="0">
                <a:pos x="72" y="81"/>
              </a:cxn>
              <a:cxn ang="0">
                <a:pos x="62" y="74"/>
              </a:cxn>
              <a:cxn ang="0">
                <a:pos x="53" y="74"/>
              </a:cxn>
              <a:cxn ang="0">
                <a:pos x="48" y="76"/>
              </a:cxn>
              <a:cxn ang="0">
                <a:pos x="58" y="81"/>
              </a:cxn>
              <a:cxn ang="0">
                <a:pos x="67" y="88"/>
              </a:cxn>
              <a:cxn ang="0">
                <a:pos x="74" y="95"/>
              </a:cxn>
              <a:cxn ang="0">
                <a:pos x="80" y="104"/>
              </a:cxn>
              <a:cxn ang="0">
                <a:pos x="82" y="113"/>
              </a:cxn>
              <a:cxn ang="0">
                <a:pos x="82" y="125"/>
              </a:cxn>
              <a:cxn ang="0">
                <a:pos x="80" y="135"/>
              </a:cxn>
              <a:cxn ang="0">
                <a:pos x="74" y="144"/>
              </a:cxn>
              <a:cxn ang="0">
                <a:pos x="62" y="146"/>
              </a:cxn>
              <a:cxn ang="0">
                <a:pos x="54" y="145"/>
              </a:cxn>
              <a:cxn ang="0">
                <a:pos x="44" y="140"/>
              </a:cxn>
              <a:cxn ang="0">
                <a:pos x="34" y="133"/>
              </a:cxn>
              <a:cxn ang="0">
                <a:pos x="25" y="123"/>
              </a:cxn>
              <a:cxn ang="0">
                <a:pos x="18" y="110"/>
              </a:cxn>
              <a:cxn ang="0">
                <a:pos x="14" y="102"/>
              </a:cxn>
              <a:cxn ang="0">
                <a:pos x="12" y="91"/>
              </a:cxn>
              <a:cxn ang="0">
                <a:pos x="11" y="82"/>
              </a:cxn>
              <a:cxn ang="0">
                <a:pos x="10" y="72"/>
              </a:cxn>
              <a:cxn ang="0">
                <a:pos x="11" y="62"/>
              </a:cxn>
              <a:cxn ang="0">
                <a:pos x="14" y="48"/>
              </a:cxn>
              <a:cxn ang="0">
                <a:pos x="20" y="35"/>
              </a:cxn>
              <a:cxn ang="0">
                <a:pos x="27" y="26"/>
              </a:cxn>
              <a:cxn ang="0">
                <a:pos x="35" y="19"/>
              </a:cxn>
              <a:cxn ang="0">
                <a:pos x="49" y="11"/>
              </a:cxn>
              <a:cxn ang="0">
                <a:pos x="61" y="9"/>
              </a:cxn>
              <a:cxn ang="0">
                <a:pos x="69" y="12"/>
              </a:cxn>
              <a:cxn ang="0">
                <a:pos x="77" y="16"/>
              </a:cxn>
              <a:cxn ang="0">
                <a:pos x="88" y="22"/>
              </a:cxn>
              <a:cxn ang="0">
                <a:pos x="102" y="30"/>
              </a:cxn>
              <a:cxn ang="0">
                <a:pos x="108" y="29"/>
              </a:cxn>
              <a:cxn ang="0">
                <a:pos x="107" y="20"/>
              </a:cxn>
              <a:cxn ang="0">
                <a:pos x="104" y="15"/>
              </a:cxn>
            </a:cxnLst>
            <a:rect l="0" t="0" r="r" b="b"/>
            <a:pathLst>
              <a:path w="108" h="151">
                <a:moveTo>
                  <a:pt x="104" y="15"/>
                </a:moveTo>
                <a:lnTo>
                  <a:pt x="103" y="14"/>
                </a:lnTo>
                <a:lnTo>
                  <a:pt x="102" y="12"/>
                </a:lnTo>
                <a:lnTo>
                  <a:pt x="100" y="9"/>
                </a:lnTo>
                <a:lnTo>
                  <a:pt x="97" y="8"/>
                </a:lnTo>
                <a:lnTo>
                  <a:pt x="95" y="6"/>
                </a:lnTo>
                <a:lnTo>
                  <a:pt x="91" y="5"/>
                </a:lnTo>
                <a:lnTo>
                  <a:pt x="89" y="4"/>
                </a:lnTo>
                <a:lnTo>
                  <a:pt x="88" y="4"/>
                </a:lnTo>
                <a:lnTo>
                  <a:pt x="86" y="2"/>
                </a:lnTo>
                <a:lnTo>
                  <a:pt x="83" y="2"/>
                </a:lnTo>
                <a:lnTo>
                  <a:pt x="81" y="1"/>
                </a:lnTo>
                <a:lnTo>
                  <a:pt x="79" y="0"/>
                </a:lnTo>
                <a:lnTo>
                  <a:pt x="75" y="0"/>
                </a:lnTo>
                <a:lnTo>
                  <a:pt x="73" y="0"/>
                </a:lnTo>
                <a:lnTo>
                  <a:pt x="70" y="0"/>
                </a:lnTo>
                <a:lnTo>
                  <a:pt x="67" y="0"/>
                </a:lnTo>
                <a:lnTo>
                  <a:pt x="65" y="0"/>
                </a:lnTo>
                <a:lnTo>
                  <a:pt x="61" y="0"/>
                </a:lnTo>
                <a:lnTo>
                  <a:pt x="58" y="0"/>
                </a:lnTo>
                <a:lnTo>
                  <a:pt x="54" y="1"/>
                </a:lnTo>
                <a:lnTo>
                  <a:pt x="49" y="1"/>
                </a:lnTo>
                <a:lnTo>
                  <a:pt x="46" y="2"/>
                </a:lnTo>
                <a:lnTo>
                  <a:pt x="42" y="4"/>
                </a:lnTo>
                <a:lnTo>
                  <a:pt x="38" y="5"/>
                </a:lnTo>
                <a:lnTo>
                  <a:pt x="34" y="6"/>
                </a:lnTo>
                <a:lnTo>
                  <a:pt x="31" y="8"/>
                </a:lnTo>
                <a:lnTo>
                  <a:pt x="27" y="9"/>
                </a:lnTo>
                <a:lnTo>
                  <a:pt x="25" y="12"/>
                </a:lnTo>
                <a:lnTo>
                  <a:pt x="23" y="14"/>
                </a:lnTo>
                <a:lnTo>
                  <a:pt x="20" y="16"/>
                </a:lnTo>
                <a:lnTo>
                  <a:pt x="18" y="19"/>
                </a:lnTo>
                <a:lnTo>
                  <a:pt x="16" y="22"/>
                </a:lnTo>
                <a:lnTo>
                  <a:pt x="13" y="25"/>
                </a:lnTo>
                <a:lnTo>
                  <a:pt x="12" y="28"/>
                </a:lnTo>
                <a:lnTo>
                  <a:pt x="10" y="30"/>
                </a:lnTo>
                <a:lnTo>
                  <a:pt x="9" y="34"/>
                </a:lnTo>
                <a:lnTo>
                  <a:pt x="7" y="37"/>
                </a:lnTo>
                <a:lnTo>
                  <a:pt x="6" y="42"/>
                </a:lnTo>
                <a:lnTo>
                  <a:pt x="5" y="46"/>
                </a:lnTo>
                <a:lnTo>
                  <a:pt x="4" y="49"/>
                </a:lnTo>
                <a:lnTo>
                  <a:pt x="3" y="53"/>
                </a:lnTo>
                <a:lnTo>
                  <a:pt x="3" y="56"/>
                </a:lnTo>
                <a:lnTo>
                  <a:pt x="2" y="60"/>
                </a:lnTo>
                <a:lnTo>
                  <a:pt x="2" y="63"/>
                </a:lnTo>
                <a:lnTo>
                  <a:pt x="2" y="68"/>
                </a:lnTo>
                <a:lnTo>
                  <a:pt x="2" y="71"/>
                </a:lnTo>
                <a:lnTo>
                  <a:pt x="0" y="75"/>
                </a:lnTo>
                <a:lnTo>
                  <a:pt x="0" y="78"/>
                </a:lnTo>
                <a:lnTo>
                  <a:pt x="2" y="83"/>
                </a:lnTo>
                <a:lnTo>
                  <a:pt x="2" y="86"/>
                </a:lnTo>
                <a:lnTo>
                  <a:pt x="2" y="90"/>
                </a:lnTo>
                <a:lnTo>
                  <a:pt x="3" y="93"/>
                </a:lnTo>
                <a:lnTo>
                  <a:pt x="4" y="98"/>
                </a:lnTo>
                <a:lnTo>
                  <a:pt x="5" y="102"/>
                </a:lnTo>
                <a:lnTo>
                  <a:pt x="5" y="105"/>
                </a:lnTo>
                <a:lnTo>
                  <a:pt x="6" y="109"/>
                </a:lnTo>
                <a:lnTo>
                  <a:pt x="7" y="112"/>
                </a:lnTo>
                <a:lnTo>
                  <a:pt x="10" y="114"/>
                </a:lnTo>
                <a:lnTo>
                  <a:pt x="11" y="118"/>
                </a:lnTo>
                <a:lnTo>
                  <a:pt x="13" y="120"/>
                </a:lnTo>
                <a:lnTo>
                  <a:pt x="16" y="124"/>
                </a:lnTo>
                <a:lnTo>
                  <a:pt x="18" y="126"/>
                </a:lnTo>
                <a:lnTo>
                  <a:pt x="20" y="128"/>
                </a:lnTo>
                <a:lnTo>
                  <a:pt x="23" y="131"/>
                </a:lnTo>
                <a:lnTo>
                  <a:pt x="25" y="133"/>
                </a:lnTo>
                <a:lnTo>
                  <a:pt x="27" y="135"/>
                </a:lnTo>
                <a:lnTo>
                  <a:pt x="31" y="138"/>
                </a:lnTo>
                <a:lnTo>
                  <a:pt x="33" y="140"/>
                </a:lnTo>
                <a:lnTo>
                  <a:pt x="37" y="141"/>
                </a:lnTo>
                <a:lnTo>
                  <a:pt x="39" y="144"/>
                </a:lnTo>
                <a:lnTo>
                  <a:pt x="42" y="145"/>
                </a:lnTo>
                <a:lnTo>
                  <a:pt x="45" y="146"/>
                </a:lnTo>
                <a:lnTo>
                  <a:pt x="48" y="147"/>
                </a:lnTo>
                <a:lnTo>
                  <a:pt x="51" y="148"/>
                </a:lnTo>
                <a:lnTo>
                  <a:pt x="54" y="149"/>
                </a:lnTo>
                <a:lnTo>
                  <a:pt x="56" y="149"/>
                </a:lnTo>
                <a:lnTo>
                  <a:pt x="59" y="151"/>
                </a:lnTo>
                <a:lnTo>
                  <a:pt x="62" y="151"/>
                </a:lnTo>
                <a:lnTo>
                  <a:pt x="65" y="151"/>
                </a:lnTo>
                <a:lnTo>
                  <a:pt x="67" y="151"/>
                </a:lnTo>
                <a:lnTo>
                  <a:pt x="69" y="151"/>
                </a:lnTo>
                <a:lnTo>
                  <a:pt x="72" y="151"/>
                </a:lnTo>
                <a:lnTo>
                  <a:pt x="73" y="149"/>
                </a:lnTo>
                <a:lnTo>
                  <a:pt x="75" y="149"/>
                </a:lnTo>
                <a:lnTo>
                  <a:pt x="76" y="148"/>
                </a:lnTo>
                <a:lnTo>
                  <a:pt x="79" y="148"/>
                </a:lnTo>
                <a:lnTo>
                  <a:pt x="81" y="145"/>
                </a:lnTo>
                <a:lnTo>
                  <a:pt x="83" y="142"/>
                </a:lnTo>
                <a:lnTo>
                  <a:pt x="84" y="139"/>
                </a:lnTo>
                <a:lnTo>
                  <a:pt x="86" y="135"/>
                </a:lnTo>
                <a:lnTo>
                  <a:pt x="87" y="132"/>
                </a:lnTo>
                <a:lnTo>
                  <a:pt x="88" y="130"/>
                </a:lnTo>
                <a:lnTo>
                  <a:pt x="88" y="126"/>
                </a:lnTo>
                <a:lnTo>
                  <a:pt x="89" y="123"/>
                </a:lnTo>
                <a:lnTo>
                  <a:pt x="88" y="119"/>
                </a:lnTo>
                <a:lnTo>
                  <a:pt x="88" y="116"/>
                </a:lnTo>
                <a:lnTo>
                  <a:pt x="88" y="113"/>
                </a:lnTo>
                <a:lnTo>
                  <a:pt x="88" y="110"/>
                </a:lnTo>
                <a:lnTo>
                  <a:pt x="87" y="107"/>
                </a:lnTo>
                <a:lnTo>
                  <a:pt x="87" y="105"/>
                </a:lnTo>
                <a:lnTo>
                  <a:pt x="86" y="103"/>
                </a:lnTo>
                <a:lnTo>
                  <a:pt x="86" y="100"/>
                </a:lnTo>
                <a:lnTo>
                  <a:pt x="86" y="98"/>
                </a:lnTo>
                <a:lnTo>
                  <a:pt x="84" y="96"/>
                </a:lnTo>
                <a:lnTo>
                  <a:pt x="83" y="93"/>
                </a:lnTo>
                <a:lnTo>
                  <a:pt x="82" y="92"/>
                </a:lnTo>
                <a:lnTo>
                  <a:pt x="80" y="90"/>
                </a:lnTo>
                <a:lnTo>
                  <a:pt x="79" y="88"/>
                </a:lnTo>
                <a:lnTo>
                  <a:pt x="76" y="85"/>
                </a:lnTo>
                <a:lnTo>
                  <a:pt x="74" y="83"/>
                </a:lnTo>
                <a:lnTo>
                  <a:pt x="72" y="81"/>
                </a:lnTo>
                <a:lnTo>
                  <a:pt x="70" y="79"/>
                </a:lnTo>
                <a:lnTo>
                  <a:pt x="67" y="77"/>
                </a:lnTo>
                <a:lnTo>
                  <a:pt x="66" y="76"/>
                </a:lnTo>
                <a:lnTo>
                  <a:pt x="62" y="74"/>
                </a:lnTo>
                <a:lnTo>
                  <a:pt x="61" y="74"/>
                </a:lnTo>
                <a:lnTo>
                  <a:pt x="58" y="74"/>
                </a:lnTo>
                <a:lnTo>
                  <a:pt x="55" y="74"/>
                </a:lnTo>
                <a:lnTo>
                  <a:pt x="53" y="74"/>
                </a:lnTo>
                <a:lnTo>
                  <a:pt x="51" y="75"/>
                </a:lnTo>
                <a:lnTo>
                  <a:pt x="48" y="75"/>
                </a:lnTo>
                <a:lnTo>
                  <a:pt x="48" y="76"/>
                </a:lnTo>
                <a:lnTo>
                  <a:pt x="48" y="76"/>
                </a:lnTo>
                <a:lnTo>
                  <a:pt x="49" y="77"/>
                </a:lnTo>
                <a:lnTo>
                  <a:pt x="52" y="77"/>
                </a:lnTo>
                <a:lnTo>
                  <a:pt x="56" y="79"/>
                </a:lnTo>
                <a:lnTo>
                  <a:pt x="58" y="81"/>
                </a:lnTo>
                <a:lnTo>
                  <a:pt x="60" y="82"/>
                </a:lnTo>
                <a:lnTo>
                  <a:pt x="62" y="84"/>
                </a:lnTo>
                <a:lnTo>
                  <a:pt x="65" y="85"/>
                </a:lnTo>
                <a:lnTo>
                  <a:pt x="67" y="88"/>
                </a:lnTo>
                <a:lnTo>
                  <a:pt x="68" y="89"/>
                </a:lnTo>
                <a:lnTo>
                  <a:pt x="70" y="91"/>
                </a:lnTo>
                <a:lnTo>
                  <a:pt x="73" y="93"/>
                </a:lnTo>
                <a:lnTo>
                  <a:pt x="74" y="95"/>
                </a:lnTo>
                <a:lnTo>
                  <a:pt x="76" y="97"/>
                </a:lnTo>
                <a:lnTo>
                  <a:pt x="77" y="99"/>
                </a:lnTo>
                <a:lnTo>
                  <a:pt x="79" y="102"/>
                </a:lnTo>
                <a:lnTo>
                  <a:pt x="80" y="104"/>
                </a:lnTo>
                <a:lnTo>
                  <a:pt x="80" y="106"/>
                </a:lnTo>
                <a:lnTo>
                  <a:pt x="81" y="109"/>
                </a:lnTo>
                <a:lnTo>
                  <a:pt x="82" y="111"/>
                </a:lnTo>
                <a:lnTo>
                  <a:pt x="82" y="113"/>
                </a:lnTo>
                <a:lnTo>
                  <a:pt x="82" y="117"/>
                </a:lnTo>
                <a:lnTo>
                  <a:pt x="82" y="119"/>
                </a:lnTo>
                <a:lnTo>
                  <a:pt x="83" y="123"/>
                </a:lnTo>
                <a:lnTo>
                  <a:pt x="82" y="125"/>
                </a:lnTo>
                <a:lnTo>
                  <a:pt x="82" y="128"/>
                </a:lnTo>
                <a:lnTo>
                  <a:pt x="82" y="131"/>
                </a:lnTo>
                <a:lnTo>
                  <a:pt x="81" y="133"/>
                </a:lnTo>
                <a:lnTo>
                  <a:pt x="80" y="135"/>
                </a:lnTo>
                <a:lnTo>
                  <a:pt x="79" y="138"/>
                </a:lnTo>
                <a:lnTo>
                  <a:pt x="77" y="140"/>
                </a:lnTo>
                <a:lnTo>
                  <a:pt x="76" y="142"/>
                </a:lnTo>
                <a:lnTo>
                  <a:pt x="74" y="144"/>
                </a:lnTo>
                <a:lnTo>
                  <a:pt x="72" y="145"/>
                </a:lnTo>
                <a:lnTo>
                  <a:pt x="68" y="146"/>
                </a:lnTo>
                <a:lnTo>
                  <a:pt x="65" y="146"/>
                </a:lnTo>
                <a:lnTo>
                  <a:pt x="62" y="146"/>
                </a:lnTo>
                <a:lnTo>
                  <a:pt x="60" y="146"/>
                </a:lnTo>
                <a:lnTo>
                  <a:pt x="58" y="145"/>
                </a:lnTo>
                <a:lnTo>
                  <a:pt x="56" y="145"/>
                </a:lnTo>
                <a:lnTo>
                  <a:pt x="54" y="145"/>
                </a:lnTo>
                <a:lnTo>
                  <a:pt x="52" y="144"/>
                </a:lnTo>
                <a:lnTo>
                  <a:pt x="49" y="142"/>
                </a:lnTo>
                <a:lnTo>
                  <a:pt x="47" y="142"/>
                </a:lnTo>
                <a:lnTo>
                  <a:pt x="44" y="140"/>
                </a:lnTo>
                <a:lnTo>
                  <a:pt x="41" y="139"/>
                </a:lnTo>
                <a:lnTo>
                  <a:pt x="39" y="137"/>
                </a:lnTo>
                <a:lnTo>
                  <a:pt x="37" y="135"/>
                </a:lnTo>
                <a:lnTo>
                  <a:pt x="34" y="133"/>
                </a:lnTo>
                <a:lnTo>
                  <a:pt x="32" y="131"/>
                </a:lnTo>
                <a:lnTo>
                  <a:pt x="30" y="128"/>
                </a:lnTo>
                <a:lnTo>
                  <a:pt x="27" y="126"/>
                </a:lnTo>
                <a:lnTo>
                  <a:pt x="25" y="123"/>
                </a:lnTo>
                <a:lnTo>
                  <a:pt x="23" y="119"/>
                </a:lnTo>
                <a:lnTo>
                  <a:pt x="21" y="116"/>
                </a:lnTo>
                <a:lnTo>
                  <a:pt x="19" y="112"/>
                </a:lnTo>
                <a:lnTo>
                  <a:pt x="18" y="110"/>
                </a:lnTo>
                <a:lnTo>
                  <a:pt x="18" y="107"/>
                </a:lnTo>
                <a:lnTo>
                  <a:pt x="17" y="105"/>
                </a:lnTo>
                <a:lnTo>
                  <a:pt x="16" y="104"/>
                </a:lnTo>
                <a:lnTo>
                  <a:pt x="14" y="102"/>
                </a:lnTo>
                <a:lnTo>
                  <a:pt x="14" y="99"/>
                </a:lnTo>
                <a:lnTo>
                  <a:pt x="13" y="97"/>
                </a:lnTo>
                <a:lnTo>
                  <a:pt x="13" y="95"/>
                </a:lnTo>
                <a:lnTo>
                  <a:pt x="12" y="91"/>
                </a:lnTo>
                <a:lnTo>
                  <a:pt x="12" y="89"/>
                </a:lnTo>
                <a:lnTo>
                  <a:pt x="11" y="86"/>
                </a:lnTo>
                <a:lnTo>
                  <a:pt x="11" y="84"/>
                </a:lnTo>
                <a:lnTo>
                  <a:pt x="11" y="82"/>
                </a:lnTo>
                <a:lnTo>
                  <a:pt x="10" y="79"/>
                </a:lnTo>
                <a:lnTo>
                  <a:pt x="10" y="77"/>
                </a:lnTo>
                <a:lnTo>
                  <a:pt x="10" y="75"/>
                </a:lnTo>
                <a:lnTo>
                  <a:pt x="10" y="72"/>
                </a:lnTo>
                <a:lnTo>
                  <a:pt x="10" y="70"/>
                </a:lnTo>
                <a:lnTo>
                  <a:pt x="10" y="68"/>
                </a:lnTo>
                <a:lnTo>
                  <a:pt x="10" y="65"/>
                </a:lnTo>
                <a:lnTo>
                  <a:pt x="11" y="62"/>
                </a:lnTo>
                <a:lnTo>
                  <a:pt x="11" y="58"/>
                </a:lnTo>
                <a:lnTo>
                  <a:pt x="12" y="55"/>
                </a:lnTo>
                <a:lnTo>
                  <a:pt x="13" y="51"/>
                </a:lnTo>
                <a:lnTo>
                  <a:pt x="14" y="48"/>
                </a:lnTo>
                <a:lnTo>
                  <a:pt x="16" y="44"/>
                </a:lnTo>
                <a:lnTo>
                  <a:pt x="17" y="41"/>
                </a:lnTo>
                <a:lnTo>
                  <a:pt x="18" y="39"/>
                </a:lnTo>
                <a:lnTo>
                  <a:pt x="20" y="35"/>
                </a:lnTo>
                <a:lnTo>
                  <a:pt x="23" y="33"/>
                </a:lnTo>
                <a:lnTo>
                  <a:pt x="24" y="30"/>
                </a:lnTo>
                <a:lnTo>
                  <a:pt x="26" y="28"/>
                </a:lnTo>
                <a:lnTo>
                  <a:pt x="27" y="26"/>
                </a:lnTo>
                <a:lnTo>
                  <a:pt x="30" y="23"/>
                </a:lnTo>
                <a:lnTo>
                  <a:pt x="31" y="21"/>
                </a:lnTo>
                <a:lnTo>
                  <a:pt x="33" y="20"/>
                </a:lnTo>
                <a:lnTo>
                  <a:pt x="35" y="19"/>
                </a:lnTo>
                <a:lnTo>
                  <a:pt x="38" y="18"/>
                </a:lnTo>
                <a:lnTo>
                  <a:pt x="41" y="15"/>
                </a:lnTo>
                <a:lnTo>
                  <a:pt x="46" y="12"/>
                </a:lnTo>
                <a:lnTo>
                  <a:pt x="49" y="11"/>
                </a:lnTo>
                <a:lnTo>
                  <a:pt x="53" y="11"/>
                </a:lnTo>
                <a:lnTo>
                  <a:pt x="55" y="9"/>
                </a:lnTo>
                <a:lnTo>
                  <a:pt x="59" y="9"/>
                </a:lnTo>
                <a:lnTo>
                  <a:pt x="61" y="9"/>
                </a:lnTo>
                <a:lnTo>
                  <a:pt x="62" y="11"/>
                </a:lnTo>
                <a:lnTo>
                  <a:pt x="65" y="11"/>
                </a:lnTo>
                <a:lnTo>
                  <a:pt x="67" y="12"/>
                </a:lnTo>
                <a:lnTo>
                  <a:pt x="69" y="12"/>
                </a:lnTo>
                <a:lnTo>
                  <a:pt x="72" y="13"/>
                </a:lnTo>
                <a:lnTo>
                  <a:pt x="73" y="14"/>
                </a:lnTo>
                <a:lnTo>
                  <a:pt x="75" y="15"/>
                </a:lnTo>
                <a:lnTo>
                  <a:pt x="77" y="16"/>
                </a:lnTo>
                <a:lnTo>
                  <a:pt x="80" y="18"/>
                </a:lnTo>
                <a:lnTo>
                  <a:pt x="82" y="19"/>
                </a:lnTo>
                <a:lnTo>
                  <a:pt x="84" y="20"/>
                </a:lnTo>
                <a:lnTo>
                  <a:pt x="88" y="22"/>
                </a:lnTo>
                <a:lnTo>
                  <a:pt x="93" y="25"/>
                </a:lnTo>
                <a:lnTo>
                  <a:pt x="96" y="27"/>
                </a:lnTo>
                <a:lnTo>
                  <a:pt x="100" y="29"/>
                </a:lnTo>
                <a:lnTo>
                  <a:pt x="102" y="30"/>
                </a:lnTo>
                <a:lnTo>
                  <a:pt x="104" y="32"/>
                </a:lnTo>
                <a:lnTo>
                  <a:pt x="107" y="32"/>
                </a:lnTo>
                <a:lnTo>
                  <a:pt x="108" y="32"/>
                </a:lnTo>
                <a:lnTo>
                  <a:pt x="108" y="29"/>
                </a:lnTo>
                <a:lnTo>
                  <a:pt x="108" y="27"/>
                </a:lnTo>
                <a:lnTo>
                  <a:pt x="108" y="25"/>
                </a:lnTo>
                <a:lnTo>
                  <a:pt x="108" y="22"/>
                </a:lnTo>
                <a:lnTo>
                  <a:pt x="107" y="20"/>
                </a:lnTo>
                <a:lnTo>
                  <a:pt x="105" y="18"/>
                </a:lnTo>
                <a:lnTo>
                  <a:pt x="104" y="15"/>
                </a:lnTo>
                <a:lnTo>
                  <a:pt x="104" y="15"/>
                </a:lnTo>
                <a:lnTo>
                  <a:pt x="104" y="1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93" name="Freeform 93"/>
          <p:cNvSpPr>
            <a:spLocks/>
          </p:cNvSpPr>
          <p:nvPr/>
        </p:nvSpPr>
        <p:spPr bwMode="auto">
          <a:xfrm>
            <a:off x="4303713" y="1263650"/>
            <a:ext cx="93662" cy="155575"/>
          </a:xfrm>
          <a:custGeom>
            <a:avLst/>
            <a:gdLst/>
            <a:ahLst/>
            <a:cxnLst>
              <a:cxn ang="0">
                <a:pos x="97" y="8"/>
              </a:cxn>
              <a:cxn ang="0">
                <a:pos x="88" y="7"/>
              </a:cxn>
              <a:cxn ang="0">
                <a:pos x="74" y="8"/>
              </a:cxn>
              <a:cxn ang="0">
                <a:pos x="59" y="10"/>
              </a:cxn>
              <a:cxn ang="0">
                <a:pos x="44" y="17"/>
              </a:cxn>
              <a:cxn ang="0">
                <a:pos x="30" y="29"/>
              </a:cxn>
              <a:cxn ang="0">
                <a:pos x="21" y="39"/>
              </a:cxn>
              <a:cxn ang="0">
                <a:pos x="17" y="50"/>
              </a:cxn>
              <a:cxn ang="0">
                <a:pos x="14" y="63"/>
              </a:cxn>
              <a:cxn ang="0">
                <a:pos x="12" y="75"/>
              </a:cxn>
              <a:cxn ang="0">
                <a:pos x="11" y="88"/>
              </a:cxn>
              <a:cxn ang="0">
                <a:pos x="11" y="100"/>
              </a:cxn>
              <a:cxn ang="0">
                <a:pos x="12" y="110"/>
              </a:cxn>
              <a:cxn ang="0">
                <a:pos x="14" y="121"/>
              </a:cxn>
              <a:cxn ang="0">
                <a:pos x="17" y="130"/>
              </a:cxn>
              <a:cxn ang="0">
                <a:pos x="25" y="144"/>
              </a:cxn>
              <a:cxn ang="0">
                <a:pos x="33" y="157"/>
              </a:cxn>
              <a:cxn ang="0">
                <a:pos x="44" y="168"/>
              </a:cxn>
              <a:cxn ang="0">
                <a:pos x="54" y="176"/>
              </a:cxn>
              <a:cxn ang="0">
                <a:pos x="63" y="180"/>
              </a:cxn>
              <a:cxn ang="0">
                <a:pos x="75" y="184"/>
              </a:cxn>
              <a:cxn ang="0">
                <a:pos x="83" y="185"/>
              </a:cxn>
              <a:cxn ang="0">
                <a:pos x="93" y="184"/>
              </a:cxn>
              <a:cxn ang="0">
                <a:pos x="103" y="183"/>
              </a:cxn>
              <a:cxn ang="0">
                <a:pos x="115" y="179"/>
              </a:cxn>
              <a:cxn ang="0">
                <a:pos x="103" y="196"/>
              </a:cxn>
              <a:cxn ang="0">
                <a:pos x="97" y="197"/>
              </a:cxn>
              <a:cxn ang="0">
                <a:pos x="88" y="197"/>
              </a:cxn>
              <a:cxn ang="0">
                <a:pos x="79" y="196"/>
              </a:cxn>
              <a:cxn ang="0">
                <a:pos x="67" y="193"/>
              </a:cxn>
              <a:cxn ang="0">
                <a:pos x="54" y="187"/>
              </a:cxn>
              <a:cxn ang="0">
                <a:pos x="40" y="178"/>
              </a:cxn>
              <a:cxn ang="0">
                <a:pos x="25" y="165"/>
              </a:cxn>
              <a:cxn ang="0">
                <a:pos x="14" y="150"/>
              </a:cxn>
              <a:cxn ang="0">
                <a:pos x="7" y="138"/>
              </a:cxn>
              <a:cxn ang="0">
                <a:pos x="4" y="127"/>
              </a:cxn>
              <a:cxn ang="0">
                <a:pos x="0" y="110"/>
              </a:cxn>
              <a:cxn ang="0">
                <a:pos x="0" y="101"/>
              </a:cxn>
              <a:cxn ang="0">
                <a:pos x="0" y="86"/>
              </a:cxn>
              <a:cxn ang="0">
                <a:pos x="2" y="72"/>
              </a:cxn>
              <a:cxn ang="0">
                <a:pos x="5" y="60"/>
              </a:cxn>
              <a:cxn ang="0">
                <a:pos x="9" y="51"/>
              </a:cxn>
              <a:cxn ang="0">
                <a:pos x="14" y="40"/>
              </a:cxn>
              <a:cxn ang="0">
                <a:pos x="21" y="30"/>
              </a:cxn>
              <a:cxn ang="0">
                <a:pos x="31" y="21"/>
              </a:cxn>
              <a:cxn ang="0">
                <a:pos x="42" y="12"/>
              </a:cxn>
              <a:cxn ang="0">
                <a:pos x="54" y="7"/>
              </a:cxn>
              <a:cxn ang="0">
                <a:pos x="62" y="4"/>
              </a:cxn>
              <a:cxn ang="0">
                <a:pos x="70" y="2"/>
              </a:cxn>
              <a:cxn ang="0">
                <a:pos x="82" y="1"/>
              </a:cxn>
              <a:cxn ang="0">
                <a:pos x="93" y="0"/>
              </a:cxn>
              <a:cxn ang="0">
                <a:pos x="103" y="9"/>
              </a:cxn>
            </a:cxnLst>
            <a:rect l="0" t="0" r="r" b="b"/>
            <a:pathLst>
              <a:path w="119" h="197">
                <a:moveTo>
                  <a:pt x="103" y="9"/>
                </a:moveTo>
                <a:lnTo>
                  <a:pt x="102" y="9"/>
                </a:lnTo>
                <a:lnTo>
                  <a:pt x="100" y="9"/>
                </a:lnTo>
                <a:lnTo>
                  <a:pt x="97" y="8"/>
                </a:lnTo>
                <a:lnTo>
                  <a:pt x="95" y="8"/>
                </a:lnTo>
                <a:lnTo>
                  <a:pt x="93" y="8"/>
                </a:lnTo>
                <a:lnTo>
                  <a:pt x="90" y="8"/>
                </a:lnTo>
                <a:lnTo>
                  <a:pt x="88" y="7"/>
                </a:lnTo>
                <a:lnTo>
                  <a:pt x="84" y="7"/>
                </a:lnTo>
                <a:lnTo>
                  <a:pt x="81" y="7"/>
                </a:lnTo>
                <a:lnTo>
                  <a:pt x="77" y="8"/>
                </a:lnTo>
                <a:lnTo>
                  <a:pt x="74" y="8"/>
                </a:lnTo>
                <a:lnTo>
                  <a:pt x="70" y="8"/>
                </a:lnTo>
                <a:lnTo>
                  <a:pt x="66" y="9"/>
                </a:lnTo>
                <a:lnTo>
                  <a:pt x="62" y="10"/>
                </a:lnTo>
                <a:lnTo>
                  <a:pt x="59" y="10"/>
                </a:lnTo>
                <a:lnTo>
                  <a:pt x="55" y="11"/>
                </a:lnTo>
                <a:lnTo>
                  <a:pt x="51" y="12"/>
                </a:lnTo>
                <a:lnTo>
                  <a:pt x="47" y="15"/>
                </a:lnTo>
                <a:lnTo>
                  <a:pt x="44" y="17"/>
                </a:lnTo>
                <a:lnTo>
                  <a:pt x="39" y="19"/>
                </a:lnTo>
                <a:lnTo>
                  <a:pt x="35" y="22"/>
                </a:lnTo>
                <a:lnTo>
                  <a:pt x="33" y="25"/>
                </a:lnTo>
                <a:lnTo>
                  <a:pt x="30" y="29"/>
                </a:lnTo>
                <a:lnTo>
                  <a:pt x="26" y="32"/>
                </a:lnTo>
                <a:lnTo>
                  <a:pt x="25" y="35"/>
                </a:lnTo>
                <a:lnTo>
                  <a:pt x="23" y="37"/>
                </a:lnTo>
                <a:lnTo>
                  <a:pt x="21" y="39"/>
                </a:lnTo>
                <a:lnTo>
                  <a:pt x="20" y="43"/>
                </a:lnTo>
                <a:lnTo>
                  <a:pt x="20" y="44"/>
                </a:lnTo>
                <a:lnTo>
                  <a:pt x="18" y="47"/>
                </a:lnTo>
                <a:lnTo>
                  <a:pt x="17" y="50"/>
                </a:lnTo>
                <a:lnTo>
                  <a:pt x="17" y="53"/>
                </a:lnTo>
                <a:lnTo>
                  <a:pt x="16" y="56"/>
                </a:lnTo>
                <a:lnTo>
                  <a:pt x="16" y="59"/>
                </a:lnTo>
                <a:lnTo>
                  <a:pt x="14" y="63"/>
                </a:lnTo>
                <a:lnTo>
                  <a:pt x="14" y="66"/>
                </a:lnTo>
                <a:lnTo>
                  <a:pt x="12" y="70"/>
                </a:lnTo>
                <a:lnTo>
                  <a:pt x="12" y="72"/>
                </a:lnTo>
                <a:lnTo>
                  <a:pt x="12" y="75"/>
                </a:lnTo>
                <a:lnTo>
                  <a:pt x="12" y="79"/>
                </a:lnTo>
                <a:lnTo>
                  <a:pt x="11" y="82"/>
                </a:lnTo>
                <a:lnTo>
                  <a:pt x="11" y="85"/>
                </a:lnTo>
                <a:lnTo>
                  <a:pt x="11" y="88"/>
                </a:lnTo>
                <a:lnTo>
                  <a:pt x="11" y="92"/>
                </a:lnTo>
                <a:lnTo>
                  <a:pt x="11" y="94"/>
                </a:lnTo>
                <a:lnTo>
                  <a:pt x="11" y="96"/>
                </a:lnTo>
                <a:lnTo>
                  <a:pt x="11" y="100"/>
                </a:lnTo>
                <a:lnTo>
                  <a:pt x="12" y="102"/>
                </a:lnTo>
                <a:lnTo>
                  <a:pt x="12" y="105"/>
                </a:lnTo>
                <a:lnTo>
                  <a:pt x="12" y="108"/>
                </a:lnTo>
                <a:lnTo>
                  <a:pt x="12" y="110"/>
                </a:lnTo>
                <a:lnTo>
                  <a:pt x="13" y="114"/>
                </a:lnTo>
                <a:lnTo>
                  <a:pt x="13" y="116"/>
                </a:lnTo>
                <a:lnTo>
                  <a:pt x="14" y="119"/>
                </a:lnTo>
                <a:lnTo>
                  <a:pt x="14" y="121"/>
                </a:lnTo>
                <a:lnTo>
                  <a:pt x="16" y="123"/>
                </a:lnTo>
                <a:lnTo>
                  <a:pt x="16" y="126"/>
                </a:lnTo>
                <a:lnTo>
                  <a:pt x="17" y="128"/>
                </a:lnTo>
                <a:lnTo>
                  <a:pt x="17" y="130"/>
                </a:lnTo>
                <a:lnTo>
                  <a:pt x="18" y="133"/>
                </a:lnTo>
                <a:lnTo>
                  <a:pt x="20" y="136"/>
                </a:lnTo>
                <a:lnTo>
                  <a:pt x="23" y="141"/>
                </a:lnTo>
                <a:lnTo>
                  <a:pt x="25" y="144"/>
                </a:lnTo>
                <a:lnTo>
                  <a:pt x="27" y="148"/>
                </a:lnTo>
                <a:lnTo>
                  <a:pt x="28" y="151"/>
                </a:lnTo>
                <a:lnTo>
                  <a:pt x="31" y="154"/>
                </a:lnTo>
                <a:lnTo>
                  <a:pt x="33" y="157"/>
                </a:lnTo>
                <a:lnTo>
                  <a:pt x="37" y="161"/>
                </a:lnTo>
                <a:lnTo>
                  <a:pt x="39" y="163"/>
                </a:lnTo>
                <a:lnTo>
                  <a:pt x="41" y="165"/>
                </a:lnTo>
                <a:lnTo>
                  <a:pt x="44" y="168"/>
                </a:lnTo>
                <a:lnTo>
                  <a:pt x="47" y="170"/>
                </a:lnTo>
                <a:lnTo>
                  <a:pt x="49" y="171"/>
                </a:lnTo>
                <a:lnTo>
                  <a:pt x="52" y="173"/>
                </a:lnTo>
                <a:lnTo>
                  <a:pt x="54" y="176"/>
                </a:lnTo>
                <a:lnTo>
                  <a:pt x="56" y="177"/>
                </a:lnTo>
                <a:lnTo>
                  <a:pt x="59" y="178"/>
                </a:lnTo>
                <a:lnTo>
                  <a:pt x="61" y="179"/>
                </a:lnTo>
                <a:lnTo>
                  <a:pt x="63" y="180"/>
                </a:lnTo>
                <a:lnTo>
                  <a:pt x="66" y="183"/>
                </a:lnTo>
                <a:lnTo>
                  <a:pt x="69" y="183"/>
                </a:lnTo>
                <a:lnTo>
                  <a:pt x="73" y="184"/>
                </a:lnTo>
                <a:lnTo>
                  <a:pt x="75" y="184"/>
                </a:lnTo>
                <a:lnTo>
                  <a:pt x="77" y="185"/>
                </a:lnTo>
                <a:lnTo>
                  <a:pt x="80" y="185"/>
                </a:lnTo>
                <a:lnTo>
                  <a:pt x="82" y="185"/>
                </a:lnTo>
                <a:lnTo>
                  <a:pt x="83" y="185"/>
                </a:lnTo>
                <a:lnTo>
                  <a:pt x="86" y="185"/>
                </a:lnTo>
                <a:lnTo>
                  <a:pt x="88" y="184"/>
                </a:lnTo>
                <a:lnTo>
                  <a:pt x="90" y="184"/>
                </a:lnTo>
                <a:lnTo>
                  <a:pt x="93" y="184"/>
                </a:lnTo>
                <a:lnTo>
                  <a:pt x="95" y="184"/>
                </a:lnTo>
                <a:lnTo>
                  <a:pt x="97" y="184"/>
                </a:lnTo>
                <a:lnTo>
                  <a:pt x="100" y="184"/>
                </a:lnTo>
                <a:lnTo>
                  <a:pt x="103" y="183"/>
                </a:lnTo>
                <a:lnTo>
                  <a:pt x="107" y="182"/>
                </a:lnTo>
                <a:lnTo>
                  <a:pt x="110" y="180"/>
                </a:lnTo>
                <a:lnTo>
                  <a:pt x="114" y="179"/>
                </a:lnTo>
                <a:lnTo>
                  <a:pt x="115" y="179"/>
                </a:lnTo>
                <a:lnTo>
                  <a:pt x="117" y="178"/>
                </a:lnTo>
                <a:lnTo>
                  <a:pt x="118" y="178"/>
                </a:lnTo>
                <a:lnTo>
                  <a:pt x="119" y="178"/>
                </a:lnTo>
                <a:lnTo>
                  <a:pt x="103" y="196"/>
                </a:lnTo>
                <a:lnTo>
                  <a:pt x="102" y="196"/>
                </a:lnTo>
                <a:lnTo>
                  <a:pt x="102" y="196"/>
                </a:lnTo>
                <a:lnTo>
                  <a:pt x="100" y="196"/>
                </a:lnTo>
                <a:lnTo>
                  <a:pt x="97" y="197"/>
                </a:lnTo>
                <a:lnTo>
                  <a:pt x="95" y="197"/>
                </a:lnTo>
                <a:lnTo>
                  <a:pt x="91" y="197"/>
                </a:lnTo>
                <a:lnTo>
                  <a:pt x="89" y="197"/>
                </a:lnTo>
                <a:lnTo>
                  <a:pt x="88" y="197"/>
                </a:lnTo>
                <a:lnTo>
                  <a:pt x="86" y="197"/>
                </a:lnTo>
                <a:lnTo>
                  <a:pt x="83" y="197"/>
                </a:lnTo>
                <a:lnTo>
                  <a:pt x="81" y="197"/>
                </a:lnTo>
                <a:lnTo>
                  <a:pt x="79" y="196"/>
                </a:lnTo>
                <a:lnTo>
                  <a:pt x="75" y="196"/>
                </a:lnTo>
                <a:lnTo>
                  <a:pt x="73" y="194"/>
                </a:lnTo>
                <a:lnTo>
                  <a:pt x="69" y="193"/>
                </a:lnTo>
                <a:lnTo>
                  <a:pt x="67" y="193"/>
                </a:lnTo>
                <a:lnTo>
                  <a:pt x="63" y="192"/>
                </a:lnTo>
                <a:lnTo>
                  <a:pt x="61" y="191"/>
                </a:lnTo>
                <a:lnTo>
                  <a:pt x="58" y="189"/>
                </a:lnTo>
                <a:lnTo>
                  <a:pt x="54" y="187"/>
                </a:lnTo>
                <a:lnTo>
                  <a:pt x="51" y="185"/>
                </a:lnTo>
                <a:lnTo>
                  <a:pt x="47" y="184"/>
                </a:lnTo>
                <a:lnTo>
                  <a:pt x="44" y="180"/>
                </a:lnTo>
                <a:lnTo>
                  <a:pt x="40" y="178"/>
                </a:lnTo>
                <a:lnTo>
                  <a:pt x="37" y="176"/>
                </a:lnTo>
                <a:lnTo>
                  <a:pt x="33" y="172"/>
                </a:lnTo>
                <a:lnTo>
                  <a:pt x="28" y="169"/>
                </a:lnTo>
                <a:lnTo>
                  <a:pt x="25" y="165"/>
                </a:lnTo>
                <a:lnTo>
                  <a:pt x="21" y="162"/>
                </a:lnTo>
                <a:lnTo>
                  <a:pt x="19" y="158"/>
                </a:lnTo>
                <a:lnTo>
                  <a:pt x="17" y="155"/>
                </a:lnTo>
                <a:lnTo>
                  <a:pt x="14" y="150"/>
                </a:lnTo>
                <a:lnTo>
                  <a:pt x="12" y="147"/>
                </a:lnTo>
                <a:lnTo>
                  <a:pt x="10" y="143"/>
                </a:lnTo>
                <a:lnTo>
                  <a:pt x="9" y="141"/>
                </a:lnTo>
                <a:lnTo>
                  <a:pt x="7" y="138"/>
                </a:lnTo>
                <a:lnTo>
                  <a:pt x="6" y="136"/>
                </a:lnTo>
                <a:lnTo>
                  <a:pt x="6" y="135"/>
                </a:lnTo>
                <a:lnTo>
                  <a:pt x="5" y="130"/>
                </a:lnTo>
                <a:lnTo>
                  <a:pt x="4" y="127"/>
                </a:lnTo>
                <a:lnTo>
                  <a:pt x="3" y="122"/>
                </a:lnTo>
                <a:lnTo>
                  <a:pt x="2" y="119"/>
                </a:lnTo>
                <a:lnTo>
                  <a:pt x="0" y="114"/>
                </a:lnTo>
                <a:lnTo>
                  <a:pt x="0" y="110"/>
                </a:lnTo>
                <a:lnTo>
                  <a:pt x="0" y="108"/>
                </a:lnTo>
                <a:lnTo>
                  <a:pt x="0" y="106"/>
                </a:lnTo>
                <a:lnTo>
                  <a:pt x="0" y="103"/>
                </a:lnTo>
                <a:lnTo>
                  <a:pt x="0" y="101"/>
                </a:lnTo>
                <a:lnTo>
                  <a:pt x="0" y="98"/>
                </a:lnTo>
                <a:lnTo>
                  <a:pt x="0" y="93"/>
                </a:lnTo>
                <a:lnTo>
                  <a:pt x="0" y="89"/>
                </a:lnTo>
                <a:lnTo>
                  <a:pt x="0" y="86"/>
                </a:lnTo>
                <a:lnTo>
                  <a:pt x="0" y="82"/>
                </a:lnTo>
                <a:lnTo>
                  <a:pt x="2" y="79"/>
                </a:lnTo>
                <a:lnTo>
                  <a:pt x="2" y="75"/>
                </a:lnTo>
                <a:lnTo>
                  <a:pt x="2" y="72"/>
                </a:lnTo>
                <a:lnTo>
                  <a:pt x="3" y="68"/>
                </a:lnTo>
                <a:lnTo>
                  <a:pt x="4" y="66"/>
                </a:lnTo>
                <a:lnTo>
                  <a:pt x="4" y="63"/>
                </a:lnTo>
                <a:lnTo>
                  <a:pt x="5" y="60"/>
                </a:lnTo>
                <a:lnTo>
                  <a:pt x="6" y="58"/>
                </a:lnTo>
                <a:lnTo>
                  <a:pt x="7" y="56"/>
                </a:lnTo>
                <a:lnTo>
                  <a:pt x="7" y="53"/>
                </a:lnTo>
                <a:lnTo>
                  <a:pt x="9" y="51"/>
                </a:lnTo>
                <a:lnTo>
                  <a:pt x="10" y="49"/>
                </a:lnTo>
                <a:lnTo>
                  <a:pt x="11" y="47"/>
                </a:lnTo>
                <a:lnTo>
                  <a:pt x="12" y="44"/>
                </a:lnTo>
                <a:lnTo>
                  <a:pt x="14" y="40"/>
                </a:lnTo>
                <a:lnTo>
                  <a:pt x="16" y="37"/>
                </a:lnTo>
                <a:lnTo>
                  <a:pt x="17" y="35"/>
                </a:lnTo>
                <a:lnTo>
                  <a:pt x="19" y="32"/>
                </a:lnTo>
                <a:lnTo>
                  <a:pt x="21" y="30"/>
                </a:lnTo>
                <a:lnTo>
                  <a:pt x="24" y="26"/>
                </a:lnTo>
                <a:lnTo>
                  <a:pt x="25" y="24"/>
                </a:lnTo>
                <a:lnTo>
                  <a:pt x="27" y="22"/>
                </a:lnTo>
                <a:lnTo>
                  <a:pt x="31" y="21"/>
                </a:lnTo>
                <a:lnTo>
                  <a:pt x="33" y="18"/>
                </a:lnTo>
                <a:lnTo>
                  <a:pt x="35" y="16"/>
                </a:lnTo>
                <a:lnTo>
                  <a:pt x="39" y="14"/>
                </a:lnTo>
                <a:lnTo>
                  <a:pt x="42" y="12"/>
                </a:lnTo>
                <a:lnTo>
                  <a:pt x="46" y="10"/>
                </a:lnTo>
                <a:lnTo>
                  <a:pt x="49" y="9"/>
                </a:lnTo>
                <a:lnTo>
                  <a:pt x="52" y="8"/>
                </a:lnTo>
                <a:lnTo>
                  <a:pt x="54" y="7"/>
                </a:lnTo>
                <a:lnTo>
                  <a:pt x="56" y="5"/>
                </a:lnTo>
                <a:lnTo>
                  <a:pt x="58" y="5"/>
                </a:lnTo>
                <a:lnTo>
                  <a:pt x="60" y="4"/>
                </a:lnTo>
                <a:lnTo>
                  <a:pt x="62" y="4"/>
                </a:lnTo>
                <a:lnTo>
                  <a:pt x="65" y="3"/>
                </a:lnTo>
                <a:lnTo>
                  <a:pt x="67" y="3"/>
                </a:lnTo>
                <a:lnTo>
                  <a:pt x="68" y="3"/>
                </a:lnTo>
                <a:lnTo>
                  <a:pt x="70" y="2"/>
                </a:lnTo>
                <a:lnTo>
                  <a:pt x="73" y="2"/>
                </a:lnTo>
                <a:lnTo>
                  <a:pt x="75" y="2"/>
                </a:lnTo>
                <a:lnTo>
                  <a:pt x="79" y="1"/>
                </a:lnTo>
                <a:lnTo>
                  <a:pt x="82" y="1"/>
                </a:lnTo>
                <a:lnTo>
                  <a:pt x="86" y="0"/>
                </a:lnTo>
                <a:lnTo>
                  <a:pt x="89" y="0"/>
                </a:lnTo>
                <a:lnTo>
                  <a:pt x="90" y="0"/>
                </a:lnTo>
                <a:lnTo>
                  <a:pt x="93" y="0"/>
                </a:lnTo>
                <a:lnTo>
                  <a:pt x="94" y="0"/>
                </a:lnTo>
                <a:lnTo>
                  <a:pt x="95" y="0"/>
                </a:lnTo>
                <a:lnTo>
                  <a:pt x="103" y="9"/>
                </a:lnTo>
                <a:lnTo>
                  <a:pt x="103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94" name="Freeform 94"/>
          <p:cNvSpPr>
            <a:spLocks/>
          </p:cNvSpPr>
          <p:nvPr/>
        </p:nvSpPr>
        <p:spPr bwMode="auto">
          <a:xfrm>
            <a:off x="4368800" y="1398588"/>
            <a:ext cx="188913" cy="107950"/>
          </a:xfrm>
          <a:custGeom>
            <a:avLst/>
            <a:gdLst/>
            <a:ahLst/>
            <a:cxnLst>
              <a:cxn ang="0">
                <a:pos x="22" y="19"/>
              </a:cxn>
              <a:cxn ang="0">
                <a:pos x="9" y="35"/>
              </a:cxn>
              <a:cxn ang="0">
                <a:pos x="2" y="49"/>
              </a:cxn>
              <a:cxn ang="0">
                <a:pos x="0" y="63"/>
              </a:cxn>
              <a:cxn ang="0">
                <a:pos x="2" y="79"/>
              </a:cxn>
              <a:cxn ang="0">
                <a:pos x="9" y="97"/>
              </a:cxn>
              <a:cxn ang="0">
                <a:pos x="23" y="112"/>
              </a:cxn>
              <a:cxn ang="0">
                <a:pos x="42" y="125"/>
              </a:cxn>
              <a:cxn ang="0">
                <a:pos x="61" y="132"/>
              </a:cxn>
              <a:cxn ang="0">
                <a:pos x="76" y="134"/>
              </a:cxn>
              <a:cxn ang="0">
                <a:pos x="93" y="135"/>
              </a:cxn>
              <a:cxn ang="0">
                <a:pos x="113" y="135"/>
              </a:cxn>
              <a:cxn ang="0">
                <a:pos x="133" y="134"/>
              </a:cxn>
              <a:cxn ang="0">
                <a:pos x="154" y="131"/>
              </a:cxn>
              <a:cxn ang="0">
                <a:pos x="174" y="125"/>
              </a:cxn>
              <a:cxn ang="0">
                <a:pos x="193" y="118"/>
              </a:cxn>
              <a:cxn ang="0">
                <a:pos x="209" y="110"/>
              </a:cxn>
              <a:cxn ang="0">
                <a:pos x="223" y="98"/>
              </a:cxn>
              <a:cxn ang="0">
                <a:pos x="232" y="84"/>
              </a:cxn>
              <a:cxn ang="0">
                <a:pos x="238" y="68"/>
              </a:cxn>
              <a:cxn ang="0">
                <a:pos x="239" y="54"/>
              </a:cxn>
              <a:cxn ang="0">
                <a:pos x="237" y="38"/>
              </a:cxn>
              <a:cxn ang="0">
                <a:pos x="224" y="20"/>
              </a:cxn>
              <a:cxn ang="0">
                <a:pos x="207" y="8"/>
              </a:cxn>
              <a:cxn ang="0">
                <a:pos x="189" y="2"/>
              </a:cxn>
              <a:cxn ang="0">
                <a:pos x="173" y="0"/>
              </a:cxn>
              <a:cxn ang="0">
                <a:pos x="155" y="9"/>
              </a:cxn>
              <a:cxn ang="0">
                <a:pos x="145" y="26"/>
              </a:cxn>
              <a:cxn ang="0">
                <a:pos x="145" y="42"/>
              </a:cxn>
              <a:cxn ang="0">
                <a:pos x="151" y="54"/>
              </a:cxn>
              <a:cxn ang="0">
                <a:pos x="151" y="44"/>
              </a:cxn>
              <a:cxn ang="0">
                <a:pos x="153" y="28"/>
              </a:cxn>
              <a:cxn ang="0">
                <a:pos x="163" y="15"/>
              </a:cxn>
              <a:cxn ang="0">
                <a:pos x="177" y="9"/>
              </a:cxn>
              <a:cxn ang="0">
                <a:pos x="193" y="12"/>
              </a:cxn>
              <a:cxn ang="0">
                <a:pos x="211" y="21"/>
              </a:cxn>
              <a:cxn ang="0">
                <a:pos x="229" y="41"/>
              </a:cxn>
              <a:cxn ang="0">
                <a:pos x="231" y="55"/>
              </a:cxn>
              <a:cxn ang="0">
                <a:pos x="228" y="69"/>
              </a:cxn>
              <a:cxn ang="0">
                <a:pos x="218" y="83"/>
              </a:cxn>
              <a:cxn ang="0">
                <a:pos x="202" y="99"/>
              </a:cxn>
              <a:cxn ang="0">
                <a:pos x="181" y="113"/>
              </a:cxn>
              <a:cxn ang="0">
                <a:pos x="166" y="118"/>
              </a:cxn>
              <a:cxn ang="0">
                <a:pos x="148" y="122"/>
              </a:cxn>
              <a:cxn ang="0">
                <a:pos x="127" y="126"/>
              </a:cxn>
              <a:cxn ang="0">
                <a:pos x="104" y="127"/>
              </a:cxn>
              <a:cxn ang="0">
                <a:pos x="77" y="126"/>
              </a:cxn>
              <a:cxn ang="0">
                <a:pos x="64" y="122"/>
              </a:cxn>
              <a:cxn ang="0">
                <a:pos x="48" y="117"/>
              </a:cxn>
              <a:cxn ang="0">
                <a:pos x="30" y="106"/>
              </a:cxn>
              <a:cxn ang="0">
                <a:pos x="18" y="89"/>
              </a:cxn>
              <a:cxn ang="0">
                <a:pos x="14" y="66"/>
              </a:cxn>
              <a:cxn ang="0">
                <a:pos x="19" y="50"/>
              </a:cxn>
              <a:cxn ang="0">
                <a:pos x="27" y="30"/>
              </a:cxn>
              <a:cxn ang="0">
                <a:pos x="40" y="13"/>
              </a:cxn>
              <a:cxn ang="0">
                <a:pos x="35" y="8"/>
              </a:cxn>
            </a:cxnLst>
            <a:rect l="0" t="0" r="r" b="b"/>
            <a:pathLst>
              <a:path w="239" h="136">
                <a:moveTo>
                  <a:pt x="35" y="8"/>
                </a:moveTo>
                <a:lnTo>
                  <a:pt x="33" y="9"/>
                </a:lnTo>
                <a:lnTo>
                  <a:pt x="30" y="12"/>
                </a:lnTo>
                <a:lnTo>
                  <a:pt x="27" y="14"/>
                </a:lnTo>
                <a:lnTo>
                  <a:pt x="25" y="16"/>
                </a:lnTo>
                <a:lnTo>
                  <a:pt x="22" y="19"/>
                </a:lnTo>
                <a:lnTo>
                  <a:pt x="20" y="22"/>
                </a:lnTo>
                <a:lnTo>
                  <a:pt x="16" y="26"/>
                </a:lnTo>
                <a:lnTo>
                  <a:pt x="14" y="29"/>
                </a:lnTo>
                <a:lnTo>
                  <a:pt x="12" y="31"/>
                </a:lnTo>
                <a:lnTo>
                  <a:pt x="11" y="33"/>
                </a:lnTo>
                <a:lnTo>
                  <a:pt x="9" y="35"/>
                </a:lnTo>
                <a:lnTo>
                  <a:pt x="8" y="37"/>
                </a:lnTo>
                <a:lnTo>
                  <a:pt x="7" y="40"/>
                </a:lnTo>
                <a:lnTo>
                  <a:pt x="6" y="42"/>
                </a:lnTo>
                <a:lnTo>
                  <a:pt x="5" y="44"/>
                </a:lnTo>
                <a:lnTo>
                  <a:pt x="4" y="47"/>
                </a:lnTo>
                <a:lnTo>
                  <a:pt x="2" y="49"/>
                </a:lnTo>
                <a:lnTo>
                  <a:pt x="2" y="51"/>
                </a:lnTo>
                <a:lnTo>
                  <a:pt x="1" y="54"/>
                </a:lnTo>
                <a:lnTo>
                  <a:pt x="1" y="56"/>
                </a:lnTo>
                <a:lnTo>
                  <a:pt x="1" y="58"/>
                </a:lnTo>
                <a:lnTo>
                  <a:pt x="0" y="61"/>
                </a:lnTo>
                <a:lnTo>
                  <a:pt x="0" y="63"/>
                </a:lnTo>
                <a:lnTo>
                  <a:pt x="0" y="66"/>
                </a:lnTo>
                <a:lnTo>
                  <a:pt x="0" y="68"/>
                </a:lnTo>
                <a:lnTo>
                  <a:pt x="1" y="71"/>
                </a:lnTo>
                <a:lnTo>
                  <a:pt x="1" y="73"/>
                </a:lnTo>
                <a:lnTo>
                  <a:pt x="2" y="77"/>
                </a:lnTo>
                <a:lnTo>
                  <a:pt x="2" y="79"/>
                </a:lnTo>
                <a:lnTo>
                  <a:pt x="4" y="82"/>
                </a:lnTo>
                <a:lnTo>
                  <a:pt x="5" y="85"/>
                </a:lnTo>
                <a:lnTo>
                  <a:pt x="6" y="87"/>
                </a:lnTo>
                <a:lnTo>
                  <a:pt x="7" y="91"/>
                </a:lnTo>
                <a:lnTo>
                  <a:pt x="8" y="93"/>
                </a:lnTo>
                <a:lnTo>
                  <a:pt x="9" y="97"/>
                </a:lnTo>
                <a:lnTo>
                  <a:pt x="12" y="99"/>
                </a:lnTo>
                <a:lnTo>
                  <a:pt x="14" y="101"/>
                </a:lnTo>
                <a:lnTo>
                  <a:pt x="16" y="105"/>
                </a:lnTo>
                <a:lnTo>
                  <a:pt x="19" y="107"/>
                </a:lnTo>
                <a:lnTo>
                  <a:pt x="20" y="110"/>
                </a:lnTo>
                <a:lnTo>
                  <a:pt x="23" y="112"/>
                </a:lnTo>
                <a:lnTo>
                  <a:pt x="26" y="114"/>
                </a:lnTo>
                <a:lnTo>
                  <a:pt x="28" y="117"/>
                </a:lnTo>
                <a:lnTo>
                  <a:pt x="32" y="119"/>
                </a:lnTo>
                <a:lnTo>
                  <a:pt x="35" y="121"/>
                </a:lnTo>
                <a:lnTo>
                  <a:pt x="39" y="122"/>
                </a:lnTo>
                <a:lnTo>
                  <a:pt x="42" y="125"/>
                </a:lnTo>
                <a:lnTo>
                  <a:pt x="46" y="127"/>
                </a:lnTo>
                <a:lnTo>
                  <a:pt x="50" y="128"/>
                </a:lnTo>
                <a:lnTo>
                  <a:pt x="54" y="129"/>
                </a:lnTo>
                <a:lnTo>
                  <a:pt x="56" y="131"/>
                </a:lnTo>
                <a:lnTo>
                  <a:pt x="58" y="131"/>
                </a:lnTo>
                <a:lnTo>
                  <a:pt x="61" y="132"/>
                </a:lnTo>
                <a:lnTo>
                  <a:pt x="64" y="133"/>
                </a:lnTo>
                <a:lnTo>
                  <a:pt x="65" y="133"/>
                </a:lnTo>
                <a:lnTo>
                  <a:pt x="68" y="133"/>
                </a:lnTo>
                <a:lnTo>
                  <a:pt x="70" y="133"/>
                </a:lnTo>
                <a:lnTo>
                  <a:pt x="74" y="134"/>
                </a:lnTo>
                <a:lnTo>
                  <a:pt x="76" y="134"/>
                </a:lnTo>
                <a:lnTo>
                  <a:pt x="78" y="134"/>
                </a:lnTo>
                <a:lnTo>
                  <a:pt x="82" y="135"/>
                </a:lnTo>
                <a:lnTo>
                  <a:pt x="84" y="135"/>
                </a:lnTo>
                <a:lnTo>
                  <a:pt x="88" y="135"/>
                </a:lnTo>
                <a:lnTo>
                  <a:pt x="90" y="135"/>
                </a:lnTo>
                <a:lnTo>
                  <a:pt x="93" y="135"/>
                </a:lnTo>
                <a:lnTo>
                  <a:pt x="97" y="135"/>
                </a:lnTo>
                <a:lnTo>
                  <a:pt x="100" y="135"/>
                </a:lnTo>
                <a:lnTo>
                  <a:pt x="103" y="135"/>
                </a:lnTo>
                <a:lnTo>
                  <a:pt x="106" y="135"/>
                </a:lnTo>
                <a:lnTo>
                  <a:pt x="110" y="136"/>
                </a:lnTo>
                <a:lnTo>
                  <a:pt x="113" y="135"/>
                </a:lnTo>
                <a:lnTo>
                  <a:pt x="116" y="135"/>
                </a:lnTo>
                <a:lnTo>
                  <a:pt x="119" y="135"/>
                </a:lnTo>
                <a:lnTo>
                  <a:pt x="123" y="135"/>
                </a:lnTo>
                <a:lnTo>
                  <a:pt x="126" y="134"/>
                </a:lnTo>
                <a:lnTo>
                  <a:pt x="130" y="134"/>
                </a:lnTo>
                <a:lnTo>
                  <a:pt x="133" y="134"/>
                </a:lnTo>
                <a:lnTo>
                  <a:pt x="137" y="134"/>
                </a:lnTo>
                <a:lnTo>
                  <a:pt x="140" y="133"/>
                </a:lnTo>
                <a:lnTo>
                  <a:pt x="144" y="133"/>
                </a:lnTo>
                <a:lnTo>
                  <a:pt x="147" y="132"/>
                </a:lnTo>
                <a:lnTo>
                  <a:pt x="151" y="132"/>
                </a:lnTo>
                <a:lnTo>
                  <a:pt x="154" y="131"/>
                </a:lnTo>
                <a:lnTo>
                  <a:pt x="158" y="129"/>
                </a:lnTo>
                <a:lnTo>
                  <a:pt x="161" y="129"/>
                </a:lnTo>
                <a:lnTo>
                  <a:pt x="165" y="128"/>
                </a:lnTo>
                <a:lnTo>
                  <a:pt x="167" y="127"/>
                </a:lnTo>
                <a:lnTo>
                  <a:pt x="170" y="126"/>
                </a:lnTo>
                <a:lnTo>
                  <a:pt x="174" y="125"/>
                </a:lnTo>
                <a:lnTo>
                  <a:pt x="177" y="125"/>
                </a:lnTo>
                <a:lnTo>
                  <a:pt x="180" y="124"/>
                </a:lnTo>
                <a:lnTo>
                  <a:pt x="183" y="122"/>
                </a:lnTo>
                <a:lnTo>
                  <a:pt x="187" y="121"/>
                </a:lnTo>
                <a:lnTo>
                  <a:pt x="190" y="120"/>
                </a:lnTo>
                <a:lnTo>
                  <a:pt x="193" y="118"/>
                </a:lnTo>
                <a:lnTo>
                  <a:pt x="196" y="117"/>
                </a:lnTo>
                <a:lnTo>
                  <a:pt x="198" y="115"/>
                </a:lnTo>
                <a:lnTo>
                  <a:pt x="201" y="114"/>
                </a:lnTo>
                <a:lnTo>
                  <a:pt x="204" y="113"/>
                </a:lnTo>
                <a:lnTo>
                  <a:pt x="207" y="111"/>
                </a:lnTo>
                <a:lnTo>
                  <a:pt x="209" y="110"/>
                </a:lnTo>
                <a:lnTo>
                  <a:pt x="212" y="108"/>
                </a:lnTo>
                <a:lnTo>
                  <a:pt x="214" y="106"/>
                </a:lnTo>
                <a:lnTo>
                  <a:pt x="216" y="104"/>
                </a:lnTo>
                <a:lnTo>
                  <a:pt x="218" y="103"/>
                </a:lnTo>
                <a:lnTo>
                  <a:pt x="221" y="100"/>
                </a:lnTo>
                <a:lnTo>
                  <a:pt x="223" y="98"/>
                </a:lnTo>
                <a:lnTo>
                  <a:pt x="224" y="96"/>
                </a:lnTo>
                <a:lnTo>
                  <a:pt x="226" y="93"/>
                </a:lnTo>
                <a:lnTo>
                  <a:pt x="229" y="92"/>
                </a:lnTo>
                <a:lnTo>
                  <a:pt x="230" y="89"/>
                </a:lnTo>
                <a:lnTo>
                  <a:pt x="231" y="86"/>
                </a:lnTo>
                <a:lnTo>
                  <a:pt x="232" y="84"/>
                </a:lnTo>
                <a:lnTo>
                  <a:pt x="233" y="82"/>
                </a:lnTo>
                <a:lnTo>
                  <a:pt x="235" y="79"/>
                </a:lnTo>
                <a:lnTo>
                  <a:pt x="236" y="76"/>
                </a:lnTo>
                <a:lnTo>
                  <a:pt x="237" y="73"/>
                </a:lnTo>
                <a:lnTo>
                  <a:pt x="238" y="71"/>
                </a:lnTo>
                <a:lnTo>
                  <a:pt x="238" y="68"/>
                </a:lnTo>
                <a:lnTo>
                  <a:pt x="238" y="65"/>
                </a:lnTo>
                <a:lnTo>
                  <a:pt x="238" y="63"/>
                </a:lnTo>
                <a:lnTo>
                  <a:pt x="239" y="61"/>
                </a:lnTo>
                <a:lnTo>
                  <a:pt x="239" y="58"/>
                </a:lnTo>
                <a:lnTo>
                  <a:pt x="239" y="56"/>
                </a:lnTo>
                <a:lnTo>
                  <a:pt x="239" y="54"/>
                </a:lnTo>
                <a:lnTo>
                  <a:pt x="239" y="51"/>
                </a:lnTo>
                <a:lnTo>
                  <a:pt x="239" y="49"/>
                </a:lnTo>
                <a:lnTo>
                  <a:pt x="238" y="47"/>
                </a:lnTo>
                <a:lnTo>
                  <a:pt x="238" y="44"/>
                </a:lnTo>
                <a:lnTo>
                  <a:pt x="238" y="42"/>
                </a:lnTo>
                <a:lnTo>
                  <a:pt x="237" y="38"/>
                </a:lnTo>
                <a:lnTo>
                  <a:pt x="236" y="35"/>
                </a:lnTo>
                <a:lnTo>
                  <a:pt x="233" y="31"/>
                </a:lnTo>
                <a:lnTo>
                  <a:pt x="232" y="28"/>
                </a:lnTo>
                <a:lnTo>
                  <a:pt x="230" y="24"/>
                </a:lnTo>
                <a:lnTo>
                  <a:pt x="228" y="22"/>
                </a:lnTo>
                <a:lnTo>
                  <a:pt x="224" y="20"/>
                </a:lnTo>
                <a:lnTo>
                  <a:pt x="222" y="17"/>
                </a:lnTo>
                <a:lnTo>
                  <a:pt x="219" y="15"/>
                </a:lnTo>
                <a:lnTo>
                  <a:pt x="216" y="14"/>
                </a:lnTo>
                <a:lnTo>
                  <a:pt x="212" y="12"/>
                </a:lnTo>
                <a:lnTo>
                  <a:pt x="210" y="9"/>
                </a:lnTo>
                <a:lnTo>
                  <a:pt x="207" y="8"/>
                </a:lnTo>
                <a:lnTo>
                  <a:pt x="203" y="7"/>
                </a:lnTo>
                <a:lnTo>
                  <a:pt x="201" y="6"/>
                </a:lnTo>
                <a:lnTo>
                  <a:pt x="197" y="5"/>
                </a:lnTo>
                <a:lnTo>
                  <a:pt x="194" y="3"/>
                </a:lnTo>
                <a:lnTo>
                  <a:pt x="191" y="3"/>
                </a:lnTo>
                <a:lnTo>
                  <a:pt x="189" y="2"/>
                </a:lnTo>
                <a:lnTo>
                  <a:pt x="187" y="2"/>
                </a:lnTo>
                <a:lnTo>
                  <a:pt x="184" y="1"/>
                </a:lnTo>
                <a:lnTo>
                  <a:pt x="182" y="1"/>
                </a:lnTo>
                <a:lnTo>
                  <a:pt x="177" y="1"/>
                </a:lnTo>
                <a:lnTo>
                  <a:pt x="175" y="1"/>
                </a:lnTo>
                <a:lnTo>
                  <a:pt x="173" y="0"/>
                </a:lnTo>
                <a:lnTo>
                  <a:pt x="170" y="0"/>
                </a:lnTo>
                <a:lnTo>
                  <a:pt x="168" y="1"/>
                </a:lnTo>
                <a:lnTo>
                  <a:pt x="166" y="1"/>
                </a:lnTo>
                <a:lnTo>
                  <a:pt x="162" y="3"/>
                </a:lnTo>
                <a:lnTo>
                  <a:pt x="159" y="7"/>
                </a:lnTo>
                <a:lnTo>
                  <a:pt x="155" y="9"/>
                </a:lnTo>
                <a:lnTo>
                  <a:pt x="152" y="14"/>
                </a:lnTo>
                <a:lnTo>
                  <a:pt x="151" y="15"/>
                </a:lnTo>
                <a:lnTo>
                  <a:pt x="148" y="19"/>
                </a:lnTo>
                <a:lnTo>
                  <a:pt x="147" y="20"/>
                </a:lnTo>
                <a:lnTo>
                  <a:pt x="147" y="23"/>
                </a:lnTo>
                <a:lnTo>
                  <a:pt x="145" y="26"/>
                </a:lnTo>
                <a:lnTo>
                  <a:pt x="145" y="28"/>
                </a:lnTo>
                <a:lnTo>
                  <a:pt x="145" y="30"/>
                </a:lnTo>
                <a:lnTo>
                  <a:pt x="145" y="34"/>
                </a:lnTo>
                <a:lnTo>
                  <a:pt x="145" y="36"/>
                </a:lnTo>
                <a:lnTo>
                  <a:pt x="145" y="40"/>
                </a:lnTo>
                <a:lnTo>
                  <a:pt x="145" y="42"/>
                </a:lnTo>
                <a:lnTo>
                  <a:pt x="146" y="44"/>
                </a:lnTo>
                <a:lnTo>
                  <a:pt x="147" y="47"/>
                </a:lnTo>
                <a:lnTo>
                  <a:pt x="147" y="49"/>
                </a:lnTo>
                <a:lnTo>
                  <a:pt x="148" y="50"/>
                </a:lnTo>
                <a:lnTo>
                  <a:pt x="149" y="52"/>
                </a:lnTo>
                <a:lnTo>
                  <a:pt x="151" y="54"/>
                </a:lnTo>
                <a:lnTo>
                  <a:pt x="151" y="54"/>
                </a:lnTo>
                <a:lnTo>
                  <a:pt x="151" y="51"/>
                </a:lnTo>
                <a:lnTo>
                  <a:pt x="151" y="50"/>
                </a:lnTo>
                <a:lnTo>
                  <a:pt x="151" y="49"/>
                </a:lnTo>
                <a:lnTo>
                  <a:pt x="151" y="47"/>
                </a:lnTo>
                <a:lnTo>
                  <a:pt x="151" y="44"/>
                </a:lnTo>
                <a:lnTo>
                  <a:pt x="151" y="42"/>
                </a:lnTo>
                <a:lnTo>
                  <a:pt x="151" y="40"/>
                </a:lnTo>
                <a:lnTo>
                  <a:pt x="152" y="36"/>
                </a:lnTo>
                <a:lnTo>
                  <a:pt x="152" y="34"/>
                </a:lnTo>
                <a:lnTo>
                  <a:pt x="153" y="30"/>
                </a:lnTo>
                <a:lnTo>
                  <a:pt x="153" y="28"/>
                </a:lnTo>
                <a:lnTo>
                  <a:pt x="155" y="26"/>
                </a:lnTo>
                <a:lnTo>
                  <a:pt x="155" y="23"/>
                </a:lnTo>
                <a:lnTo>
                  <a:pt x="158" y="20"/>
                </a:lnTo>
                <a:lnTo>
                  <a:pt x="159" y="19"/>
                </a:lnTo>
                <a:lnTo>
                  <a:pt x="161" y="16"/>
                </a:lnTo>
                <a:lnTo>
                  <a:pt x="163" y="15"/>
                </a:lnTo>
                <a:lnTo>
                  <a:pt x="166" y="14"/>
                </a:lnTo>
                <a:lnTo>
                  <a:pt x="168" y="13"/>
                </a:lnTo>
                <a:lnTo>
                  <a:pt x="170" y="12"/>
                </a:lnTo>
                <a:lnTo>
                  <a:pt x="173" y="10"/>
                </a:lnTo>
                <a:lnTo>
                  <a:pt x="175" y="9"/>
                </a:lnTo>
                <a:lnTo>
                  <a:pt x="177" y="9"/>
                </a:lnTo>
                <a:lnTo>
                  <a:pt x="180" y="9"/>
                </a:lnTo>
                <a:lnTo>
                  <a:pt x="182" y="9"/>
                </a:lnTo>
                <a:lnTo>
                  <a:pt x="186" y="9"/>
                </a:lnTo>
                <a:lnTo>
                  <a:pt x="188" y="9"/>
                </a:lnTo>
                <a:lnTo>
                  <a:pt x="190" y="10"/>
                </a:lnTo>
                <a:lnTo>
                  <a:pt x="193" y="12"/>
                </a:lnTo>
                <a:lnTo>
                  <a:pt x="196" y="13"/>
                </a:lnTo>
                <a:lnTo>
                  <a:pt x="198" y="14"/>
                </a:lnTo>
                <a:lnTo>
                  <a:pt x="202" y="15"/>
                </a:lnTo>
                <a:lnTo>
                  <a:pt x="205" y="16"/>
                </a:lnTo>
                <a:lnTo>
                  <a:pt x="209" y="20"/>
                </a:lnTo>
                <a:lnTo>
                  <a:pt x="211" y="21"/>
                </a:lnTo>
                <a:lnTo>
                  <a:pt x="215" y="24"/>
                </a:lnTo>
                <a:lnTo>
                  <a:pt x="218" y="27"/>
                </a:lnTo>
                <a:lnTo>
                  <a:pt x="222" y="30"/>
                </a:lnTo>
                <a:lnTo>
                  <a:pt x="224" y="34"/>
                </a:lnTo>
                <a:lnTo>
                  <a:pt x="226" y="37"/>
                </a:lnTo>
                <a:lnTo>
                  <a:pt x="229" y="41"/>
                </a:lnTo>
                <a:lnTo>
                  <a:pt x="230" y="44"/>
                </a:lnTo>
                <a:lnTo>
                  <a:pt x="230" y="47"/>
                </a:lnTo>
                <a:lnTo>
                  <a:pt x="231" y="49"/>
                </a:lnTo>
                <a:lnTo>
                  <a:pt x="231" y="51"/>
                </a:lnTo>
                <a:lnTo>
                  <a:pt x="232" y="54"/>
                </a:lnTo>
                <a:lnTo>
                  <a:pt x="231" y="55"/>
                </a:lnTo>
                <a:lnTo>
                  <a:pt x="231" y="57"/>
                </a:lnTo>
                <a:lnTo>
                  <a:pt x="231" y="59"/>
                </a:lnTo>
                <a:lnTo>
                  <a:pt x="231" y="62"/>
                </a:lnTo>
                <a:lnTo>
                  <a:pt x="230" y="64"/>
                </a:lnTo>
                <a:lnTo>
                  <a:pt x="229" y="66"/>
                </a:lnTo>
                <a:lnTo>
                  <a:pt x="228" y="69"/>
                </a:lnTo>
                <a:lnTo>
                  <a:pt x="228" y="71"/>
                </a:lnTo>
                <a:lnTo>
                  <a:pt x="225" y="73"/>
                </a:lnTo>
                <a:lnTo>
                  <a:pt x="224" y="76"/>
                </a:lnTo>
                <a:lnTo>
                  <a:pt x="222" y="78"/>
                </a:lnTo>
                <a:lnTo>
                  <a:pt x="221" y="80"/>
                </a:lnTo>
                <a:lnTo>
                  <a:pt x="218" y="83"/>
                </a:lnTo>
                <a:lnTo>
                  <a:pt x="216" y="86"/>
                </a:lnTo>
                <a:lnTo>
                  <a:pt x="214" y="89"/>
                </a:lnTo>
                <a:lnTo>
                  <a:pt x="211" y="91"/>
                </a:lnTo>
                <a:lnTo>
                  <a:pt x="209" y="93"/>
                </a:lnTo>
                <a:lnTo>
                  <a:pt x="205" y="97"/>
                </a:lnTo>
                <a:lnTo>
                  <a:pt x="202" y="99"/>
                </a:lnTo>
                <a:lnTo>
                  <a:pt x="200" y="101"/>
                </a:lnTo>
                <a:lnTo>
                  <a:pt x="196" y="104"/>
                </a:lnTo>
                <a:lnTo>
                  <a:pt x="191" y="107"/>
                </a:lnTo>
                <a:lnTo>
                  <a:pt x="188" y="110"/>
                </a:lnTo>
                <a:lnTo>
                  <a:pt x="184" y="112"/>
                </a:lnTo>
                <a:lnTo>
                  <a:pt x="181" y="113"/>
                </a:lnTo>
                <a:lnTo>
                  <a:pt x="179" y="113"/>
                </a:lnTo>
                <a:lnTo>
                  <a:pt x="176" y="114"/>
                </a:lnTo>
                <a:lnTo>
                  <a:pt x="174" y="115"/>
                </a:lnTo>
                <a:lnTo>
                  <a:pt x="172" y="117"/>
                </a:lnTo>
                <a:lnTo>
                  <a:pt x="169" y="118"/>
                </a:lnTo>
                <a:lnTo>
                  <a:pt x="166" y="118"/>
                </a:lnTo>
                <a:lnTo>
                  <a:pt x="163" y="120"/>
                </a:lnTo>
                <a:lnTo>
                  <a:pt x="160" y="120"/>
                </a:lnTo>
                <a:lnTo>
                  <a:pt x="158" y="120"/>
                </a:lnTo>
                <a:lnTo>
                  <a:pt x="154" y="121"/>
                </a:lnTo>
                <a:lnTo>
                  <a:pt x="152" y="122"/>
                </a:lnTo>
                <a:lnTo>
                  <a:pt x="148" y="122"/>
                </a:lnTo>
                <a:lnTo>
                  <a:pt x="145" y="124"/>
                </a:lnTo>
                <a:lnTo>
                  <a:pt x="142" y="124"/>
                </a:lnTo>
                <a:lnTo>
                  <a:pt x="139" y="125"/>
                </a:lnTo>
                <a:lnTo>
                  <a:pt x="135" y="125"/>
                </a:lnTo>
                <a:lnTo>
                  <a:pt x="132" y="125"/>
                </a:lnTo>
                <a:lnTo>
                  <a:pt x="127" y="126"/>
                </a:lnTo>
                <a:lnTo>
                  <a:pt x="124" y="126"/>
                </a:lnTo>
                <a:lnTo>
                  <a:pt x="120" y="126"/>
                </a:lnTo>
                <a:lnTo>
                  <a:pt x="116" y="126"/>
                </a:lnTo>
                <a:lnTo>
                  <a:pt x="112" y="127"/>
                </a:lnTo>
                <a:lnTo>
                  <a:pt x="109" y="127"/>
                </a:lnTo>
                <a:lnTo>
                  <a:pt x="104" y="127"/>
                </a:lnTo>
                <a:lnTo>
                  <a:pt x="100" y="127"/>
                </a:lnTo>
                <a:lnTo>
                  <a:pt x="96" y="127"/>
                </a:lnTo>
                <a:lnTo>
                  <a:pt x="91" y="127"/>
                </a:lnTo>
                <a:lnTo>
                  <a:pt x="86" y="127"/>
                </a:lnTo>
                <a:lnTo>
                  <a:pt x="82" y="126"/>
                </a:lnTo>
                <a:lnTo>
                  <a:pt x="77" y="126"/>
                </a:lnTo>
                <a:lnTo>
                  <a:pt x="72" y="126"/>
                </a:lnTo>
                <a:lnTo>
                  <a:pt x="71" y="126"/>
                </a:lnTo>
                <a:lnTo>
                  <a:pt x="69" y="125"/>
                </a:lnTo>
                <a:lnTo>
                  <a:pt x="68" y="124"/>
                </a:lnTo>
                <a:lnTo>
                  <a:pt x="65" y="124"/>
                </a:lnTo>
                <a:lnTo>
                  <a:pt x="64" y="122"/>
                </a:lnTo>
                <a:lnTo>
                  <a:pt x="62" y="122"/>
                </a:lnTo>
                <a:lnTo>
                  <a:pt x="60" y="121"/>
                </a:lnTo>
                <a:lnTo>
                  <a:pt x="56" y="120"/>
                </a:lnTo>
                <a:lnTo>
                  <a:pt x="54" y="119"/>
                </a:lnTo>
                <a:lnTo>
                  <a:pt x="51" y="118"/>
                </a:lnTo>
                <a:lnTo>
                  <a:pt x="48" y="117"/>
                </a:lnTo>
                <a:lnTo>
                  <a:pt x="46" y="115"/>
                </a:lnTo>
                <a:lnTo>
                  <a:pt x="42" y="113"/>
                </a:lnTo>
                <a:lnTo>
                  <a:pt x="40" y="112"/>
                </a:lnTo>
                <a:lnTo>
                  <a:pt x="36" y="110"/>
                </a:lnTo>
                <a:lnTo>
                  <a:pt x="33" y="108"/>
                </a:lnTo>
                <a:lnTo>
                  <a:pt x="30" y="106"/>
                </a:lnTo>
                <a:lnTo>
                  <a:pt x="28" y="104"/>
                </a:lnTo>
                <a:lnTo>
                  <a:pt x="25" y="100"/>
                </a:lnTo>
                <a:lnTo>
                  <a:pt x="23" y="98"/>
                </a:lnTo>
                <a:lnTo>
                  <a:pt x="20" y="96"/>
                </a:lnTo>
                <a:lnTo>
                  <a:pt x="19" y="92"/>
                </a:lnTo>
                <a:lnTo>
                  <a:pt x="18" y="89"/>
                </a:lnTo>
                <a:lnTo>
                  <a:pt x="16" y="85"/>
                </a:lnTo>
                <a:lnTo>
                  <a:pt x="15" y="82"/>
                </a:lnTo>
                <a:lnTo>
                  <a:pt x="14" y="78"/>
                </a:lnTo>
                <a:lnTo>
                  <a:pt x="14" y="75"/>
                </a:lnTo>
                <a:lnTo>
                  <a:pt x="14" y="71"/>
                </a:lnTo>
                <a:lnTo>
                  <a:pt x="14" y="66"/>
                </a:lnTo>
                <a:lnTo>
                  <a:pt x="15" y="63"/>
                </a:lnTo>
                <a:lnTo>
                  <a:pt x="15" y="61"/>
                </a:lnTo>
                <a:lnTo>
                  <a:pt x="16" y="58"/>
                </a:lnTo>
                <a:lnTo>
                  <a:pt x="16" y="56"/>
                </a:lnTo>
                <a:lnTo>
                  <a:pt x="18" y="54"/>
                </a:lnTo>
                <a:lnTo>
                  <a:pt x="19" y="50"/>
                </a:lnTo>
                <a:lnTo>
                  <a:pt x="20" y="47"/>
                </a:lnTo>
                <a:lnTo>
                  <a:pt x="21" y="43"/>
                </a:lnTo>
                <a:lnTo>
                  <a:pt x="23" y="40"/>
                </a:lnTo>
                <a:lnTo>
                  <a:pt x="25" y="36"/>
                </a:lnTo>
                <a:lnTo>
                  <a:pt x="26" y="34"/>
                </a:lnTo>
                <a:lnTo>
                  <a:pt x="27" y="30"/>
                </a:lnTo>
                <a:lnTo>
                  <a:pt x="28" y="28"/>
                </a:lnTo>
                <a:lnTo>
                  <a:pt x="30" y="26"/>
                </a:lnTo>
                <a:lnTo>
                  <a:pt x="32" y="23"/>
                </a:lnTo>
                <a:lnTo>
                  <a:pt x="34" y="20"/>
                </a:lnTo>
                <a:lnTo>
                  <a:pt x="37" y="16"/>
                </a:lnTo>
                <a:lnTo>
                  <a:pt x="40" y="13"/>
                </a:lnTo>
                <a:lnTo>
                  <a:pt x="42" y="10"/>
                </a:lnTo>
                <a:lnTo>
                  <a:pt x="44" y="8"/>
                </a:lnTo>
                <a:lnTo>
                  <a:pt x="47" y="7"/>
                </a:lnTo>
                <a:lnTo>
                  <a:pt x="50" y="6"/>
                </a:lnTo>
                <a:lnTo>
                  <a:pt x="51" y="5"/>
                </a:lnTo>
                <a:lnTo>
                  <a:pt x="35" y="8"/>
                </a:lnTo>
                <a:lnTo>
                  <a:pt x="35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95" name="Freeform 95"/>
          <p:cNvSpPr>
            <a:spLocks/>
          </p:cNvSpPr>
          <p:nvPr/>
        </p:nvSpPr>
        <p:spPr bwMode="auto">
          <a:xfrm>
            <a:off x="4486275" y="1339850"/>
            <a:ext cx="90488" cy="114300"/>
          </a:xfrm>
          <a:custGeom>
            <a:avLst/>
            <a:gdLst/>
            <a:ahLst/>
            <a:cxnLst>
              <a:cxn ang="0">
                <a:pos x="2" y="115"/>
              </a:cxn>
              <a:cxn ang="0">
                <a:pos x="6" y="123"/>
              </a:cxn>
              <a:cxn ang="0">
                <a:pos x="17" y="131"/>
              </a:cxn>
              <a:cxn ang="0">
                <a:pos x="27" y="134"/>
              </a:cxn>
              <a:cxn ang="0">
                <a:pos x="39" y="133"/>
              </a:cxn>
              <a:cxn ang="0">
                <a:pos x="49" y="131"/>
              </a:cxn>
              <a:cxn ang="0">
                <a:pos x="61" y="125"/>
              </a:cxn>
              <a:cxn ang="0">
                <a:pos x="72" y="119"/>
              </a:cxn>
              <a:cxn ang="0">
                <a:pos x="81" y="110"/>
              </a:cxn>
              <a:cxn ang="0">
                <a:pos x="89" y="102"/>
              </a:cxn>
              <a:cxn ang="0">
                <a:pos x="95" y="90"/>
              </a:cxn>
              <a:cxn ang="0">
                <a:pos x="98" y="80"/>
              </a:cxn>
              <a:cxn ang="0">
                <a:pos x="100" y="69"/>
              </a:cxn>
              <a:cxn ang="0">
                <a:pos x="100" y="59"/>
              </a:cxn>
              <a:cxn ang="0">
                <a:pos x="98" y="49"/>
              </a:cxn>
              <a:cxn ang="0">
                <a:pos x="94" y="36"/>
              </a:cxn>
              <a:cxn ang="0">
                <a:pos x="83" y="25"/>
              </a:cxn>
              <a:cxn ang="0">
                <a:pos x="70" y="17"/>
              </a:cxn>
              <a:cxn ang="0">
                <a:pos x="59" y="12"/>
              </a:cxn>
              <a:cxn ang="0">
                <a:pos x="48" y="10"/>
              </a:cxn>
              <a:cxn ang="0">
                <a:pos x="37" y="15"/>
              </a:cxn>
              <a:cxn ang="0">
                <a:pos x="35" y="25"/>
              </a:cxn>
              <a:cxn ang="0">
                <a:pos x="44" y="35"/>
              </a:cxn>
              <a:cxn ang="0">
                <a:pos x="55" y="42"/>
              </a:cxn>
              <a:cxn ang="0">
                <a:pos x="52" y="46"/>
              </a:cxn>
              <a:cxn ang="0">
                <a:pos x="44" y="42"/>
              </a:cxn>
              <a:cxn ang="0">
                <a:pos x="34" y="38"/>
              </a:cxn>
              <a:cxn ang="0">
                <a:pos x="26" y="29"/>
              </a:cxn>
              <a:cxn ang="0">
                <a:pos x="25" y="20"/>
              </a:cxn>
              <a:cxn ang="0">
                <a:pos x="28" y="10"/>
              </a:cxn>
              <a:cxn ang="0">
                <a:pos x="38" y="3"/>
              </a:cxn>
              <a:cxn ang="0">
                <a:pos x="48" y="1"/>
              </a:cxn>
              <a:cxn ang="0">
                <a:pos x="62" y="1"/>
              </a:cxn>
              <a:cxn ang="0">
                <a:pos x="76" y="7"/>
              </a:cxn>
              <a:cxn ang="0">
                <a:pos x="89" y="17"/>
              </a:cxn>
              <a:cxn ang="0">
                <a:pos x="100" y="27"/>
              </a:cxn>
              <a:cxn ang="0">
                <a:pos x="107" y="38"/>
              </a:cxn>
              <a:cxn ang="0">
                <a:pos x="111" y="50"/>
              </a:cxn>
              <a:cxn ang="0">
                <a:pos x="112" y="59"/>
              </a:cxn>
              <a:cxn ang="0">
                <a:pos x="114" y="68"/>
              </a:cxn>
              <a:cxn ang="0">
                <a:pos x="114" y="78"/>
              </a:cxn>
              <a:cxn ang="0">
                <a:pos x="110" y="92"/>
              </a:cxn>
              <a:cxn ang="0">
                <a:pos x="100" y="108"/>
              </a:cxn>
              <a:cxn ang="0">
                <a:pos x="86" y="122"/>
              </a:cxn>
              <a:cxn ang="0">
                <a:pos x="75" y="131"/>
              </a:cxn>
              <a:cxn ang="0">
                <a:pos x="61" y="140"/>
              </a:cxn>
              <a:cxn ang="0">
                <a:pos x="51" y="143"/>
              </a:cxn>
              <a:cxn ang="0">
                <a:pos x="40" y="145"/>
              </a:cxn>
              <a:cxn ang="0">
                <a:pos x="30" y="144"/>
              </a:cxn>
              <a:cxn ang="0">
                <a:pos x="16" y="140"/>
              </a:cxn>
              <a:cxn ang="0">
                <a:pos x="3" y="130"/>
              </a:cxn>
              <a:cxn ang="0">
                <a:pos x="0" y="109"/>
              </a:cxn>
            </a:cxnLst>
            <a:rect l="0" t="0" r="r" b="b"/>
            <a:pathLst>
              <a:path w="115" h="145">
                <a:moveTo>
                  <a:pt x="0" y="109"/>
                </a:moveTo>
                <a:lnTo>
                  <a:pt x="0" y="110"/>
                </a:lnTo>
                <a:lnTo>
                  <a:pt x="2" y="112"/>
                </a:lnTo>
                <a:lnTo>
                  <a:pt x="2" y="115"/>
                </a:lnTo>
                <a:lnTo>
                  <a:pt x="2" y="117"/>
                </a:lnTo>
                <a:lnTo>
                  <a:pt x="3" y="119"/>
                </a:lnTo>
                <a:lnTo>
                  <a:pt x="4" y="122"/>
                </a:lnTo>
                <a:lnTo>
                  <a:pt x="6" y="123"/>
                </a:lnTo>
                <a:lnTo>
                  <a:pt x="7" y="125"/>
                </a:lnTo>
                <a:lnTo>
                  <a:pt x="10" y="127"/>
                </a:lnTo>
                <a:lnTo>
                  <a:pt x="13" y="130"/>
                </a:lnTo>
                <a:lnTo>
                  <a:pt x="17" y="131"/>
                </a:lnTo>
                <a:lnTo>
                  <a:pt x="20" y="133"/>
                </a:lnTo>
                <a:lnTo>
                  <a:pt x="23" y="133"/>
                </a:lnTo>
                <a:lnTo>
                  <a:pt x="25" y="134"/>
                </a:lnTo>
                <a:lnTo>
                  <a:pt x="27" y="134"/>
                </a:lnTo>
                <a:lnTo>
                  <a:pt x="31" y="134"/>
                </a:lnTo>
                <a:lnTo>
                  <a:pt x="33" y="134"/>
                </a:lnTo>
                <a:lnTo>
                  <a:pt x="35" y="134"/>
                </a:lnTo>
                <a:lnTo>
                  <a:pt x="39" y="133"/>
                </a:lnTo>
                <a:lnTo>
                  <a:pt x="41" y="133"/>
                </a:lnTo>
                <a:lnTo>
                  <a:pt x="44" y="132"/>
                </a:lnTo>
                <a:lnTo>
                  <a:pt x="47" y="132"/>
                </a:lnTo>
                <a:lnTo>
                  <a:pt x="49" y="131"/>
                </a:lnTo>
                <a:lnTo>
                  <a:pt x="53" y="130"/>
                </a:lnTo>
                <a:lnTo>
                  <a:pt x="55" y="129"/>
                </a:lnTo>
                <a:lnTo>
                  <a:pt x="59" y="127"/>
                </a:lnTo>
                <a:lnTo>
                  <a:pt x="61" y="125"/>
                </a:lnTo>
                <a:lnTo>
                  <a:pt x="63" y="124"/>
                </a:lnTo>
                <a:lnTo>
                  <a:pt x="67" y="122"/>
                </a:lnTo>
                <a:lnTo>
                  <a:pt x="69" y="120"/>
                </a:lnTo>
                <a:lnTo>
                  <a:pt x="72" y="119"/>
                </a:lnTo>
                <a:lnTo>
                  <a:pt x="75" y="117"/>
                </a:lnTo>
                <a:lnTo>
                  <a:pt x="76" y="115"/>
                </a:lnTo>
                <a:lnTo>
                  <a:pt x="79" y="112"/>
                </a:lnTo>
                <a:lnTo>
                  <a:pt x="81" y="110"/>
                </a:lnTo>
                <a:lnTo>
                  <a:pt x="83" y="109"/>
                </a:lnTo>
                <a:lnTo>
                  <a:pt x="86" y="106"/>
                </a:lnTo>
                <a:lnTo>
                  <a:pt x="88" y="104"/>
                </a:lnTo>
                <a:lnTo>
                  <a:pt x="89" y="102"/>
                </a:lnTo>
                <a:lnTo>
                  <a:pt x="91" y="99"/>
                </a:lnTo>
                <a:lnTo>
                  <a:pt x="93" y="96"/>
                </a:lnTo>
                <a:lnTo>
                  <a:pt x="94" y="94"/>
                </a:lnTo>
                <a:lnTo>
                  <a:pt x="95" y="90"/>
                </a:lnTo>
                <a:lnTo>
                  <a:pt x="96" y="89"/>
                </a:lnTo>
                <a:lnTo>
                  <a:pt x="97" y="85"/>
                </a:lnTo>
                <a:lnTo>
                  <a:pt x="98" y="83"/>
                </a:lnTo>
                <a:lnTo>
                  <a:pt x="98" y="80"/>
                </a:lnTo>
                <a:lnTo>
                  <a:pt x="100" y="77"/>
                </a:lnTo>
                <a:lnTo>
                  <a:pt x="100" y="75"/>
                </a:lnTo>
                <a:lnTo>
                  <a:pt x="100" y="71"/>
                </a:lnTo>
                <a:lnTo>
                  <a:pt x="100" y="69"/>
                </a:lnTo>
                <a:lnTo>
                  <a:pt x="100" y="67"/>
                </a:lnTo>
                <a:lnTo>
                  <a:pt x="100" y="63"/>
                </a:lnTo>
                <a:lnTo>
                  <a:pt x="100" y="61"/>
                </a:lnTo>
                <a:lnTo>
                  <a:pt x="100" y="59"/>
                </a:lnTo>
                <a:lnTo>
                  <a:pt x="100" y="56"/>
                </a:lnTo>
                <a:lnTo>
                  <a:pt x="100" y="54"/>
                </a:lnTo>
                <a:lnTo>
                  <a:pt x="98" y="52"/>
                </a:lnTo>
                <a:lnTo>
                  <a:pt x="98" y="49"/>
                </a:lnTo>
                <a:lnTo>
                  <a:pt x="98" y="48"/>
                </a:lnTo>
                <a:lnTo>
                  <a:pt x="97" y="43"/>
                </a:lnTo>
                <a:lnTo>
                  <a:pt x="96" y="40"/>
                </a:lnTo>
                <a:lnTo>
                  <a:pt x="94" y="36"/>
                </a:lnTo>
                <a:lnTo>
                  <a:pt x="91" y="33"/>
                </a:lnTo>
                <a:lnTo>
                  <a:pt x="89" y="29"/>
                </a:lnTo>
                <a:lnTo>
                  <a:pt x="87" y="27"/>
                </a:lnTo>
                <a:lnTo>
                  <a:pt x="83" y="25"/>
                </a:lnTo>
                <a:lnTo>
                  <a:pt x="81" y="22"/>
                </a:lnTo>
                <a:lnTo>
                  <a:pt x="77" y="20"/>
                </a:lnTo>
                <a:lnTo>
                  <a:pt x="75" y="19"/>
                </a:lnTo>
                <a:lnTo>
                  <a:pt x="70" y="17"/>
                </a:lnTo>
                <a:lnTo>
                  <a:pt x="67" y="15"/>
                </a:lnTo>
                <a:lnTo>
                  <a:pt x="63" y="14"/>
                </a:lnTo>
                <a:lnTo>
                  <a:pt x="61" y="13"/>
                </a:lnTo>
                <a:lnTo>
                  <a:pt x="59" y="12"/>
                </a:lnTo>
                <a:lnTo>
                  <a:pt x="56" y="11"/>
                </a:lnTo>
                <a:lnTo>
                  <a:pt x="54" y="11"/>
                </a:lnTo>
                <a:lnTo>
                  <a:pt x="52" y="11"/>
                </a:lnTo>
                <a:lnTo>
                  <a:pt x="48" y="10"/>
                </a:lnTo>
                <a:lnTo>
                  <a:pt x="45" y="11"/>
                </a:lnTo>
                <a:lnTo>
                  <a:pt x="42" y="11"/>
                </a:lnTo>
                <a:lnTo>
                  <a:pt x="39" y="13"/>
                </a:lnTo>
                <a:lnTo>
                  <a:pt x="37" y="15"/>
                </a:lnTo>
                <a:lnTo>
                  <a:pt x="35" y="18"/>
                </a:lnTo>
                <a:lnTo>
                  <a:pt x="34" y="20"/>
                </a:lnTo>
                <a:lnTo>
                  <a:pt x="34" y="22"/>
                </a:lnTo>
                <a:lnTo>
                  <a:pt x="35" y="25"/>
                </a:lnTo>
                <a:lnTo>
                  <a:pt x="37" y="28"/>
                </a:lnTo>
                <a:lnTo>
                  <a:pt x="39" y="31"/>
                </a:lnTo>
                <a:lnTo>
                  <a:pt x="41" y="34"/>
                </a:lnTo>
                <a:lnTo>
                  <a:pt x="44" y="35"/>
                </a:lnTo>
                <a:lnTo>
                  <a:pt x="47" y="38"/>
                </a:lnTo>
                <a:lnTo>
                  <a:pt x="49" y="40"/>
                </a:lnTo>
                <a:lnTo>
                  <a:pt x="53" y="41"/>
                </a:lnTo>
                <a:lnTo>
                  <a:pt x="55" y="42"/>
                </a:lnTo>
                <a:lnTo>
                  <a:pt x="56" y="45"/>
                </a:lnTo>
                <a:lnTo>
                  <a:pt x="55" y="45"/>
                </a:lnTo>
                <a:lnTo>
                  <a:pt x="54" y="46"/>
                </a:lnTo>
                <a:lnTo>
                  <a:pt x="52" y="46"/>
                </a:lnTo>
                <a:lnTo>
                  <a:pt x="51" y="46"/>
                </a:lnTo>
                <a:lnTo>
                  <a:pt x="48" y="45"/>
                </a:lnTo>
                <a:lnTo>
                  <a:pt x="46" y="45"/>
                </a:lnTo>
                <a:lnTo>
                  <a:pt x="44" y="42"/>
                </a:lnTo>
                <a:lnTo>
                  <a:pt x="41" y="41"/>
                </a:lnTo>
                <a:lnTo>
                  <a:pt x="39" y="41"/>
                </a:lnTo>
                <a:lnTo>
                  <a:pt x="37" y="40"/>
                </a:lnTo>
                <a:lnTo>
                  <a:pt x="34" y="38"/>
                </a:lnTo>
                <a:lnTo>
                  <a:pt x="32" y="36"/>
                </a:lnTo>
                <a:lnTo>
                  <a:pt x="30" y="34"/>
                </a:lnTo>
                <a:lnTo>
                  <a:pt x="28" y="32"/>
                </a:lnTo>
                <a:lnTo>
                  <a:pt x="26" y="29"/>
                </a:lnTo>
                <a:lnTo>
                  <a:pt x="25" y="27"/>
                </a:lnTo>
                <a:lnTo>
                  <a:pt x="25" y="25"/>
                </a:lnTo>
                <a:lnTo>
                  <a:pt x="25" y="22"/>
                </a:lnTo>
                <a:lnTo>
                  <a:pt x="25" y="20"/>
                </a:lnTo>
                <a:lnTo>
                  <a:pt x="25" y="17"/>
                </a:lnTo>
                <a:lnTo>
                  <a:pt x="25" y="14"/>
                </a:lnTo>
                <a:lnTo>
                  <a:pt x="26" y="13"/>
                </a:lnTo>
                <a:lnTo>
                  <a:pt x="28" y="10"/>
                </a:lnTo>
                <a:lnTo>
                  <a:pt x="32" y="6"/>
                </a:lnTo>
                <a:lnTo>
                  <a:pt x="33" y="5"/>
                </a:lnTo>
                <a:lnTo>
                  <a:pt x="35" y="4"/>
                </a:lnTo>
                <a:lnTo>
                  <a:pt x="38" y="3"/>
                </a:lnTo>
                <a:lnTo>
                  <a:pt x="40" y="3"/>
                </a:lnTo>
                <a:lnTo>
                  <a:pt x="42" y="1"/>
                </a:lnTo>
                <a:lnTo>
                  <a:pt x="45" y="1"/>
                </a:lnTo>
                <a:lnTo>
                  <a:pt x="48" y="1"/>
                </a:lnTo>
                <a:lnTo>
                  <a:pt x="52" y="1"/>
                </a:lnTo>
                <a:lnTo>
                  <a:pt x="55" y="0"/>
                </a:lnTo>
                <a:lnTo>
                  <a:pt x="59" y="1"/>
                </a:lnTo>
                <a:lnTo>
                  <a:pt x="62" y="1"/>
                </a:lnTo>
                <a:lnTo>
                  <a:pt x="66" y="3"/>
                </a:lnTo>
                <a:lnTo>
                  <a:pt x="69" y="4"/>
                </a:lnTo>
                <a:lnTo>
                  <a:pt x="73" y="6"/>
                </a:lnTo>
                <a:lnTo>
                  <a:pt x="76" y="7"/>
                </a:lnTo>
                <a:lnTo>
                  <a:pt x="81" y="10"/>
                </a:lnTo>
                <a:lnTo>
                  <a:pt x="83" y="12"/>
                </a:lnTo>
                <a:lnTo>
                  <a:pt x="87" y="14"/>
                </a:lnTo>
                <a:lnTo>
                  <a:pt x="89" y="17"/>
                </a:lnTo>
                <a:lnTo>
                  <a:pt x="93" y="19"/>
                </a:lnTo>
                <a:lnTo>
                  <a:pt x="95" y="21"/>
                </a:lnTo>
                <a:lnTo>
                  <a:pt x="97" y="24"/>
                </a:lnTo>
                <a:lnTo>
                  <a:pt x="100" y="27"/>
                </a:lnTo>
                <a:lnTo>
                  <a:pt x="102" y="29"/>
                </a:lnTo>
                <a:lnTo>
                  <a:pt x="103" y="32"/>
                </a:lnTo>
                <a:lnTo>
                  <a:pt x="104" y="34"/>
                </a:lnTo>
                <a:lnTo>
                  <a:pt x="107" y="38"/>
                </a:lnTo>
                <a:lnTo>
                  <a:pt x="108" y="41"/>
                </a:lnTo>
                <a:lnTo>
                  <a:pt x="109" y="45"/>
                </a:lnTo>
                <a:lnTo>
                  <a:pt x="110" y="48"/>
                </a:lnTo>
                <a:lnTo>
                  <a:pt x="111" y="50"/>
                </a:lnTo>
                <a:lnTo>
                  <a:pt x="111" y="53"/>
                </a:lnTo>
                <a:lnTo>
                  <a:pt x="112" y="55"/>
                </a:lnTo>
                <a:lnTo>
                  <a:pt x="112" y="57"/>
                </a:lnTo>
                <a:lnTo>
                  <a:pt x="112" y="59"/>
                </a:lnTo>
                <a:lnTo>
                  <a:pt x="114" y="61"/>
                </a:lnTo>
                <a:lnTo>
                  <a:pt x="114" y="63"/>
                </a:lnTo>
                <a:lnTo>
                  <a:pt x="114" y="66"/>
                </a:lnTo>
                <a:lnTo>
                  <a:pt x="114" y="68"/>
                </a:lnTo>
                <a:lnTo>
                  <a:pt x="114" y="70"/>
                </a:lnTo>
                <a:lnTo>
                  <a:pt x="114" y="71"/>
                </a:lnTo>
                <a:lnTo>
                  <a:pt x="115" y="74"/>
                </a:lnTo>
                <a:lnTo>
                  <a:pt x="114" y="78"/>
                </a:lnTo>
                <a:lnTo>
                  <a:pt x="114" y="82"/>
                </a:lnTo>
                <a:lnTo>
                  <a:pt x="114" y="85"/>
                </a:lnTo>
                <a:lnTo>
                  <a:pt x="112" y="90"/>
                </a:lnTo>
                <a:lnTo>
                  <a:pt x="110" y="92"/>
                </a:lnTo>
                <a:lnTo>
                  <a:pt x="108" y="96"/>
                </a:lnTo>
                <a:lnTo>
                  <a:pt x="105" y="99"/>
                </a:lnTo>
                <a:lnTo>
                  <a:pt x="103" y="104"/>
                </a:lnTo>
                <a:lnTo>
                  <a:pt x="100" y="108"/>
                </a:lnTo>
                <a:lnTo>
                  <a:pt x="96" y="112"/>
                </a:lnTo>
                <a:lnTo>
                  <a:pt x="91" y="116"/>
                </a:lnTo>
                <a:lnTo>
                  <a:pt x="88" y="120"/>
                </a:lnTo>
                <a:lnTo>
                  <a:pt x="86" y="122"/>
                </a:lnTo>
                <a:lnTo>
                  <a:pt x="83" y="124"/>
                </a:lnTo>
                <a:lnTo>
                  <a:pt x="82" y="125"/>
                </a:lnTo>
                <a:lnTo>
                  <a:pt x="80" y="127"/>
                </a:lnTo>
                <a:lnTo>
                  <a:pt x="75" y="131"/>
                </a:lnTo>
                <a:lnTo>
                  <a:pt x="72" y="134"/>
                </a:lnTo>
                <a:lnTo>
                  <a:pt x="68" y="137"/>
                </a:lnTo>
                <a:lnTo>
                  <a:pt x="65" y="139"/>
                </a:lnTo>
                <a:lnTo>
                  <a:pt x="61" y="140"/>
                </a:lnTo>
                <a:lnTo>
                  <a:pt x="59" y="143"/>
                </a:lnTo>
                <a:lnTo>
                  <a:pt x="55" y="143"/>
                </a:lnTo>
                <a:lnTo>
                  <a:pt x="53" y="143"/>
                </a:lnTo>
                <a:lnTo>
                  <a:pt x="51" y="143"/>
                </a:lnTo>
                <a:lnTo>
                  <a:pt x="47" y="144"/>
                </a:lnTo>
                <a:lnTo>
                  <a:pt x="45" y="144"/>
                </a:lnTo>
                <a:lnTo>
                  <a:pt x="42" y="145"/>
                </a:lnTo>
                <a:lnTo>
                  <a:pt x="40" y="145"/>
                </a:lnTo>
                <a:lnTo>
                  <a:pt x="38" y="145"/>
                </a:lnTo>
                <a:lnTo>
                  <a:pt x="35" y="145"/>
                </a:lnTo>
                <a:lnTo>
                  <a:pt x="32" y="145"/>
                </a:lnTo>
                <a:lnTo>
                  <a:pt x="30" y="144"/>
                </a:lnTo>
                <a:lnTo>
                  <a:pt x="27" y="144"/>
                </a:lnTo>
                <a:lnTo>
                  <a:pt x="24" y="143"/>
                </a:lnTo>
                <a:lnTo>
                  <a:pt x="20" y="143"/>
                </a:lnTo>
                <a:lnTo>
                  <a:pt x="16" y="140"/>
                </a:lnTo>
                <a:lnTo>
                  <a:pt x="12" y="138"/>
                </a:lnTo>
                <a:lnTo>
                  <a:pt x="9" y="136"/>
                </a:lnTo>
                <a:lnTo>
                  <a:pt x="6" y="132"/>
                </a:lnTo>
                <a:lnTo>
                  <a:pt x="3" y="130"/>
                </a:lnTo>
                <a:lnTo>
                  <a:pt x="2" y="127"/>
                </a:lnTo>
                <a:lnTo>
                  <a:pt x="0" y="125"/>
                </a:lnTo>
                <a:lnTo>
                  <a:pt x="0" y="125"/>
                </a:lnTo>
                <a:lnTo>
                  <a:pt x="0" y="109"/>
                </a:lnTo>
                <a:lnTo>
                  <a:pt x="0" y="10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96" name="Freeform 96"/>
          <p:cNvSpPr>
            <a:spLocks/>
          </p:cNvSpPr>
          <p:nvPr/>
        </p:nvSpPr>
        <p:spPr bwMode="auto">
          <a:xfrm>
            <a:off x="4519613" y="1247775"/>
            <a:ext cx="77787" cy="131763"/>
          </a:xfrm>
          <a:custGeom>
            <a:avLst/>
            <a:gdLst/>
            <a:ahLst/>
            <a:cxnLst>
              <a:cxn ang="0">
                <a:pos x="3" y="153"/>
              </a:cxn>
              <a:cxn ang="0">
                <a:pos x="8" y="155"/>
              </a:cxn>
              <a:cxn ang="0">
                <a:pos x="17" y="156"/>
              </a:cxn>
              <a:cxn ang="0">
                <a:pos x="27" y="156"/>
              </a:cxn>
              <a:cxn ang="0">
                <a:pos x="36" y="155"/>
              </a:cxn>
              <a:cxn ang="0">
                <a:pos x="43" y="155"/>
              </a:cxn>
              <a:cxn ang="0">
                <a:pos x="50" y="153"/>
              </a:cxn>
              <a:cxn ang="0">
                <a:pos x="57" y="149"/>
              </a:cxn>
              <a:cxn ang="0">
                <a:pos x="68" y="142"/>
              </a:cxn>
              <a:cxn ang="0">
                <a:pos x="77" y="132"/>
              </a:cxn>
              <a:cxn ang="0">
                <a:pos x="81" y="125"/>
              </a:cxn>
              <a:cxn ang="0">
                <a:pos x="84" y="115"/>
              </a:cxn>
              <a:cxn ang="0">
                <a:pos x="87" y="106"/>
              </a:cxn>
              <a:cxn ang="0">
                <a:pos x="88" y="97"/>
              </a:cxn>
              <a:cxn ang="0">
                <a:pos x="88" y="90"/>
              </a:cxn>
              <a:cxn ang="0">
                <a:pos x="88" y="79"/>
              </a:cxn>
              <a:cxn ang="0">
                <a:pos x="88" y="73"/>
              </a:cxn>
              <a:cxn ang="0">
                <a:pos x="87" y="62"/>
              </a:cxn>
              <a:cxn ang="0">
                <a:pos x="84" y="51"/>
              </a:cxn>
              <a:cxn ang="0">
                <a:pos x="82" y="41"/>
              </a:cxn>
              <a:cxn ang="0">
                <a:pos x="80" y="33"/>
              </a:cxn>
              <a:cxn ang="0">
                <a:pos x="77" y="26"/>
              </a:cxn>
              <a:cxn ang="0">
                <a:pos x="75" y="19"/>
              </a:cxn>
              <a:cxn ang="0">
                <a:pos x="68" y="8"/>
              </a:cxn>
              <a:cxn ang="0">
                <a:pos x="62" y="0"/>
              </a:cxn>
              <a:cxn ang="0">
                <a:pos x="81" y="3"/>
              </a:cxn>
              <a:cxn ang="0">
                <a:pos x="85" y="10"/>
              </a:cxn>
              <a:cxn ang="0">
                <a:pos x="88" y="17"/>
              </a:cxn>
              <a:cxn ang="0">
                <a:pos x="91" y="26"/>
              </a:cxn>
              <a:cxn ang="0">
                <a:pos x="94" y="36"/>
              </a:cxn>
              <a:cxn ang="0">
                <a:pos x="95" y="43"/>
              </a:cxn>
              <a:cxn ang="0">
                <a:pos x="96" y="49"/>
              </a:cxn>
              <a:cxn ang="0">
                <a:pos x="97" y="56"/>
              </a:cxn>
              <a:cxn ang="0">
                <a:pos x="98" y="64"/>
              </a:cxn>
              <a:cxn ang="0">
                <a:pos x="98" y="71"/>
              </a:cxn>
              <a:cxn ang="0">
                <a:pos x="98" y="80"/>
              </a:cxn>
              <a:cxn ang="0">
                <a:pos x="98" y="90"/>
              </a:cxn>
              <a:cxn ang="0">
                <a:pos x="98" y="99"/>
              </a:cxn>
              <a:cxn ang="0">
                <a:pos x="97" y="107"/>
              </a:cxn>
              <a:cxn ang="0">
                <a:pos x="96" y="114"/>
              </a:cxn>
              <a:cxn ang="0">
                <a:pos x="94" y="121"/>
              </a:cxn>
              <a:cxn ang="0">
                <a:pos x="92" y="127"/>
              </a:cxn>
              <a:cxn ang="0">
                <a:pos x="88" y="138"/>
              </a:cxn>
              <a:cxn ang="0">
                <a:pos x="83" y="146"/>
              </a:cxn>
              <a:cxn ang="0">
                <a:pos x="77" y="153"/>
              </a:cxn>
              <a:cxn ang="0">
                <a:pos x="68" y="160"/>
              </a:cxn>
              <a:cxn ang="0">
                <a:pos x="62" y="161"/>
              </a:cxn>
              <a:cxn ang="0">
                <a:pos x="59" y="162"/>
              </a:cxn>
              <a:cxn ang="0">
                <a:pos x="49" y="163"/>
              </a:cxn>
              <a:cxn ang="0">
                <a:pos x="42" y="164"/>
              </a:cxn>
              <a:cxn ang="0">
                <a:pos x="34" y="166"/>
              </a:cxn>
              <a:cxn ang="0">
                <a:pos x="26" y="164"/>
              </a:cxn>
              <a:cxn ang="0">
                <a:pos x="19" y="163"/>
              </a:cxn>
              <a:cxn ang="0">
                <a:pos x="13" y="161"/>
              </a:cxn>
              <a:cxn ang="0">
                <a:pos x="6" y="159"/>
              </a:cxn>
            </a:cxnLst>
            <a:rect l="0" t="0" r="r" b="b"/>
            <a:pathLst>
              <a:path w="99" h="166">
                <a:moveTo>
                  <a:pt x="0" y="152"/>
                </a:moveTo>
                <a:lnTo>
                  <a:pt x="1" y="152"/>
                </a:lnTo>
                <a:lnTo>
                  <a:pt x="3" y="153"/>
                </a:lnTo>
                <a:lnTo>
                  <a:pt x="4" y="153"/>
                </a:lnTo>
                <a:lnTo>
                  <a:pt x="6" y="154"/>
                </a:lnTo>
                <a:lnTo>
                  <a:pt x="8" y="155"/>
                </a:lnTo>
                <a:lnTo>
                  <a:pt x="11" y="155"/>
                </a:lnTo>
                <a:lnTo>
                  <a:pt x="13" y="155"/>
                </a:lnTo>
                <a:lnTo>
                  <a:pt x="17" y="156"/>
                </a:lnTo>
                <a:lnTo>
                  <a:pt x="20" y="156"/>
                </a:lnTo>
                <a:lnTo>
                  <a:pt x="24" y="156"/>
                </a:lnTo>
                <a:lnTo>
                  <a:pt x="27" y="156"/>
                </a:lnTo>
                <a:lnTo>
                  <a:pt x="32" y="156"/>
                </a:lnTo>
                <a:lnTo>
                  <a:pt x="34" y="156"/>
                </a:lnTo>
                <a:lnTo>
                  <a:pt x="36" y="155"/>
                </a:lnTo>
                <a:lnTo>
                  <a:pt x="39" y="155"/>
                </a:lnTo>
                <a:lnTo>
                  <a:pt x="41" y="155"/>
                </a:lnTo>
                <a:lnTo>
                  <a:pt x="43" y="155"/>
                </a:lnTo>
                <a:lnTo>
                  <a:pt x="46" y="154"/>
                </a:lnTo>
                <a:lnTo>
                  <a:pt x="48" y="153"/>
                </a:lnTo>
                <a:lnTo>
                  <a:pt x="50" y="153"/>
                </a:lnTo>
                <a:lnTo>
                  <a:pt x="53" y="152"/>
                </a:lnTo>
                <a:lnTo>
                  <a:pt x="55" y="150"/>
                </a:lnTo>
                <a:lnTo>
                  <a:pt x="57" y="149"/>
                </a:lnTo>
                <a:lnTo>
                  <a:pt x="60" y="148"/>
                </a:lnTo>
                <a:lnTo>
                  <a:pt x="63" y="146"/>
                </a:lnTo>
                <a:lnTo>
                  <a:pt x="68" y="142"/>
                </a:lnTo>
                <a:lnTo>
                  <a:pt x="71" y="139"/>
                </a:lnTo>
                <a:lnTo>
                  <a:pt x="75" y="135"/>
                </a:lnTo>
                <a:lnTo>
                  <a:pt x="77" y="132"/>
                </a:lnTo>
                <a:lnTo>
                  <a:pt x="78" y="129"/>
                </a:lnTo>
                <a:lnTo>
                  <a:pt x="80" y="127"/>
                </a:lnTo>
                <a:lnTo>
                  <a:pt x="81" y="125"/>
                </a:lnTo>
                <a:lnTo>
                  <a:pt x="82" y="121"/>
                </a:lnTo>
                <a:lnTo>
                  <a:pt x="83" y="119"/>
                </a:lnTo>
                <a:lnTo>
                  <a:pt x="84" y="115"/>
                </a:lnTo>
                <a:lnTo>
                  <a:pt x="85" y="113"/>
                </a:lnTo>
                <a:lnTo>
                  <a:pt x="87" y="108"/>
                </a:lnTo>
                <a:lnTo>
                  <a:pt x="87" y="106"/>
                </a:lnTo>
                <a:lnTo>
                  <a:pt x="88" y="103"/>
                </a:lnTo>
                <a:lnTo>
                  <a:pt x="88" y="99"/>
                </a:lnTo>
                <a:lnTo>
                  <a:pt x="88" y="97"/>
                </a:lnTo>
                <a:lnTo>
                  <a:pt x="88" y="94"/>
                </a:lnTo>
                <a:lnTo>
                  <a:pt x="88" y="92"/>
                </a:lnTo>
                <a:lnTo>
                  <a:pt x="88" y="90"/>
                </a:lnTo>
                <a:lnTo>
                  <a:pt x="88" y="86"/>
                </a:lnTo>
                <a:lnTo>
                  <a:pt x="88" y="82"/>
                </a:lnTo>
                <a:lnTo>
                  <a:pt x="88" y="79"/>
                </a:lnTo>
                <a:lnTo>
                  <a:pt x="88" y="77"/>
                </a:lnTo>
                <a:lnTo>
                  <a:pt x="88" y="75"/>
                </a:lnTo>
                <a:lnTo>
                  <a:pt x="88" y="73"/>
                </a:lnTo>
                <a:lnTo>
                  <a:pt x="87" y="69"/>
                </a:lnTo>
                <a:lnTo>
                  <a:pt x="87" y="65"/>
                </a:lnTo>
                <a:lnTo>
                  <a:pt x="87" y="62"/>
                </a:lnTo>
                <a:lnTo>
                  <a:pt x="85" y="58"/>
                </a:lnTo>
                <a:lnTo>
                  <a:pt x="85" y="55"/>
                </a:lnTo>
                <a:lnTo>
                  <a:pt x="84" y="51"/>
                </a:lnTo>
                <a:lnTo>
                  <a:pt x="84" y="48"/>
                </a:lnTo>
                <a:lnTo>
                  <a:pt x="83" y="44"/>
                </a:lnTo>
                <a:lnTo>
                  <a:pt x="82" y="41"/>
                </a:lnTo>
                <a:lnTo>
                  <a:pt x="82" y="38"/>
                </a:lnTo>
                <a:lnTo>
                  <a:pt x="81" y="35"/>
                </a:lnTo>
                <a:lnTo>
                  <a:pt x="80" y="33"/>
                </a:lnTo>
                <a:lnTo>
                  <a:pt x="80" y="30"/>
                </a:lnTo>
                <a:lnTo>
                  <a:pt x="78" y="28"/>
                </a:lnTo>
                <a:lnTo>
                  <a:pt x="77" y="26"/>
                </a:lnTo>
                <a:lnTo>
                  <a:pt x="76" y="23"/>
                </a:lnTo>
                <a:lnTo>
                  <a:pt x="75" y="21"/>
                </a:lnTo>
                <a:lnTo>
                  <a:pt x="75" y="19"/>
                </a:lnTo>
                <a:lnTo>
                  <a:pt x="73" y="15"/>
                </a:lnTo>
                <a:lnTo>
                  <a:pt x="70" y="12"/>
                </a:lnTo>
                <a:lnTo>
                  <a:pt x="68" y="8"/>
                </a:lnTo>
                <a:lnTo>
                  <a:pt x="66" y="5"/>
                </a:lnTo>
                <a:lnTo>
                  <a:pt x="63" y="2"/>
                </a:lnTo>
                <a:lnTo>
                  <a:pt x="62" y="0"/>
                </a:lnTo>
                <a:lnTo>
                  <a:pt x="77" y="0"/>
                </a:lnTo>
                <a:lnTo>
                  <a:pt x="77" y="0"/>
                </a:lnTo>
                <a:lnTo>
                  <a:pt x="81" y="3"/>
                </a:lnTo>
                <a:lnTo>
                  <a:pt x="82" y="6"/>
                </a:lnTo>
                <a:lnTo>
                  <a:pt x="84" y="9"/>
                </a:lnTo>
                <a:lnTo>
                  <a:pt x="85" y="10"/>
                </a:lnTo>
                <a:lnTo>
                  <a:pt x="87" y="13"/>
                </a:lnTo>
                <a:lnTo>
                  <a:pt x="88" y="15"/>
                </a:lnTo>
                <a:lnTo>
                  <a:pt x="88" y="17"/>
                </a:lnTo>
                <a:lnTo>
                  <a:pt x="89" y="20"/>
                </a:lnTo>
                <a:lnTo>
                  <a:pt x="90" y="23"/>
                </a:lnTo>
                <a:lnTo>
                  <a:pt x="91" y="26"/>
                </a:lnTo>
                <a:lnTo>
                  <a:pt x="92" y="29"/>
                </a:lnTo>
                <a:lnTo>
                  <a:pt x="92" y="33"/>
                </a:lnTo>
                <a:lnTo>
                  <a:pt x="94" y="36"/>
                </a:lnTo>
                <a:lnTo>
                  <a:pt x="94" y="38"/>
                </a:lnTo>
                <a:lnTo>
                  <a:pt x="95" y="41"/>
                </a:lnTo>
                <a:lnTo>
                  <a:pt x="95" y="43"/>
                </a:lnTo>
                <a:lnTo>
                  <a:pt x="96" y="45"/>
                </a:lnTo>
                <a:lnTo>
                  <a:pt x="96" y="47"/>
                </a:lnTo>
                <a:lnTo>
                  <a:pt x="96" y="49"/>
                </a:lnTo>
                <a:lnTo>
                  <a:pt x="96" y="51"/>
                </a:lnTo>
                <a:lnTo>
                  <a:pt x="97" y="54"/>
                </a:lnTo>
                <a:lnTo>
                  <a:pt x="97" y="56"/>
                </a:lnTo>
                <a:lnTo>
                  <a:pt x="97" y="58"/>
                </a:lnTo>
                <a:lnTo>
                  <a:pt x="97" y="62"/>
                </a:lnTo>
                <a:lnTo>
                  <a:pt x="98" y="64"/>
                </a:lnTo>
                <a:lnTo>
                  <a:pt x="98" y="66"/>
                </a:lnTo>
                <a:lnTo>
                  <a:pt x="98" y="69"/>
                </a:lnTo>
                <a:lnTo>
                  <a:pt x="98" y="71"/>
                </a:lnTo>
                <a:lnTo>
                  <a:pt x="98" y="75"/>
                </a:lnTo>
                <a:lnTo>
                  <a:pt x="98" y="78"/>
                </a:lnTo>
                <a:lnTo>
                  <a:pt x="98" y="80"/>
                </a:lnTo>
                <a:lnTo>
                  <a:pt x="98" y="84"/>
                </a:lnTo>
                <a:lnTo>
                  <a:pt x="99" y="87"/>
                </a:lnTo>
                <a:lnTo>
                  <a:pt x="98" y="90"/>
                </a:lnTo>
                <a:lnTo>
                  <a:pt x="98" y="93"/>
                </a:lnTo>
                <a:lnTo>
                  <a:pt x="98" y="96"/>
                </a:lnTo>
                <a:lnTo>
                  <a:pt x="98" y="99"/>
                </a:lnTo>
                <a:lnTo>
                  <a:pt x="98" y="101"/>
                </a:lnTo>
                <a:lnTo>
                  <a:pt x="97" y="105"/>
                </a:lnTo>
                <a:lnTo>
                  <a:pt x="97" y="107"/>
                </a:lnTo>
                <a:lnTo>
                  <a:pt x="97" y="110"/>
                </a:lnTo>
                <a:lnTo>
                  <a:pt x="96" y="112"/>
                </a:lnTo>
                <a:lnTo>
                  <a:pt x="96" y="114"/>
                </a:lnTo>
                <a:lnTo>
                  <a:pt x="95" y="117"/>
                </a:lnTo>
                <a:lnTo>
                  <a:pt x="95" y="119"/>
                </a:lnTo>
                <a:lnTo>
                  <a:pt x="94" y="121"/>
                </a:lnTo>
                <a:lnTo>
                  <a:pt x="94" y="124"/>
                </a:lnTo>
                <a:lnTo>
                  <a:pt x="94" y="125"/>
                </a:lnTo>
                <a:lnTo>
                  <a:pt x="92" y="127"/>
                </a:lnTo>
                <a:lnTo>
                  <a:pt x="91" y="131"/>
                </a:lnTo>
                <a:lnTo>
                  <a:pt x="90" y="134"/>
                </a:lnTo>
                <a:lnTo>
                  <a:pt x="88" y="138"/>
                </a:lnTo>
                <a:lnTo>
                  <a:pt x="87" y="140"/>
                </a:lnTo>
                <a:lnTo>
                  <a:pt x="85" y="142"/>
                </a:lnTo>
                <a:lnTo>
                  <a:pt x="83" y="146"/>
                </a:lnTo>
                <a:lnTo>
                  <a:pt x="82" y="148"/>
                </a:lnTo>
                <a:lnTo>
                  <a:pt x="81" y="150"/>
                </a:lnTo>
                <a:lnTo>
                  <a:pt x="77" y="153"/>
                </a:lnTo>
                <a:lnTo>
                  <a:pt x="74" y="155"/>
                </a:lnTo>
                <a:lnTo>
                  <a:pt x="70" y="157"/>
                </a:lnTo>
                <a:lnTo>
                  <a:pt x="68" y="160"/>
                </a:lnTo>
                <a:lnTo>
                  <a:pt x="64" y="160"/>
                </a:lnTo>
                <a:lnTo>
                  <a:pt x="63" y="161"/>
                </a:lnTo>
                <a:lnTo>
                  <a:pt x="62" y="161"/>
                </a:lnTo>
                <a:lnTo>
                  <a:pt x="62" y="161"/>
                </a:lnTo>
                <a:lnTo>
                  <a:pt x="61" y="161"/>
                </a:lnTo>
                <a:lnTo>
                  <a:pt x="59" y="162"/>
                </a:lnTo>
                <a:lnTo>
                  <a:pt x="55" y="162"/>
                </a:lnTo>
                <a:lnTo>
                  <a:pt x="52" y="163"/>
                </a:lnTo>
                <a:lnTo>
                  <a:pt x="49" y="163"/>
                </a:lnTo>
                <a:lnTo>
                  <a:pt x="47" y="164"/>
                </a:lnTo>
                <a:lnTo>
                  <a:pt x="45" y="164"/>
                </a:lnTo>
                <a:lnTo>
                  <a:pt x="42" y="164"/>
                </a:lnTo>
                <a:lnTo>
                  <a:pt x="40" y="164"/>
                </a:lnTo>
                <a:lnTo>
                  <a:pt x="38" y="166"/>
                </a:lnTo>
                <a:lnTo>
                  <a:pt x="34" y="166"/>
                </a:lnTo>
                <a:lnTo>
                  <a:pt x="32" y="166"/>
                </a:lnTo>
                <a:lnTo>
                  <a:pt x="28" y="166"/>
                </a:lnTo>
                <a:lnTo>
                  <a:pt x="26" y="164"/>
                </a:lnTo>
                <a:lnTo>
                  <a:pt x="24" y="164"/>
                </a:lnTo>
                <a:lnTo>
                  <a:pt x="21" y="164"/>
                </a:lnTo>
                <a:lnTo>
                  <a:pt x="19" y="163"/>
                </a:lnTo>
                <a:lnTo>
                  <a:pt x="17" y="162"/>
                </a:lnTo>
                <a:lnTo>
                  <a:pt x="14" y="162"/>
                </a:lnTo>
                <a:lnTo>
                  <a:pt x="13" y="161"/>
                </a:lnTo>
                <a:lnTo>
                  <a:pt x="10" y="160"/>
                </a:lnTo>
                <a:lnTo>
                  <a:pt x="7" y="160"/>
                </a:lnTo>
                <a:lnTo>
                  <a:pt x="6" y="159"/>
                </a:lnTo>
                <a:lnTo>
                  <a:pt x="0" y="152"/>
                </a:lnTo>
                <a:lnTo>
                  <a:pt x="0" y="15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97" name="Freeform 97"/>
          <p:cNvSpPr>
            <a:spLocks/>
          </p:cNvSpPr>
          <p:nvPr/>
        </p:nvSpPr>
        <p:spPr bwMode="auto">
          <a:xfrm>
            <a:off x="4424363" y="1500188"/>
            <a:ext cx="57150" cy="69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"/>
              </a:cxn>
              <a:cxn ang="0">
                <a:pos x="1" y="11"/>
              </a:cxn>
              <a:cxn ang="0">
                <a:pos x="6" y="19"/>
              </a:cxn>
              <a:cxn ang="0">
                <a:pos x="12" y="26"/>
              </a:cxn>
              <a:cxn ang="0">
                <a:pos x="20" y="31"/>
              </a:cxn>
              <a:cxn ang="0">
                <a:pos x="27" y="34"/>
              </a:cxn>
              <a:cxn ang="0">
                <a:pos x="33" y="36"/>
              </a:cxn>
              <a:cxn ang="0">
                <a:pos x="33" y="38"/>
              </a:cxn>
              <a:cxn ang="0">
                <a:pos x="32" y="41"/>
              </a:cxn>
              <a:cxn ang="0">
                <a:pos x="31" y="46"/>
              </a:cxn>
              <a:cxn ang="0">
                <a:pos x="29" y="52"/>
              </a:cxn>
              <a:cxn ang="0">
                <a:pos x="29" y="57"/>
              </a:cxn>
              <a:cxn ang="0">
                <a:pos x="29" y="64"/>
              </a:cxn>
              <a:cxn ang="0">
                <a:pos x="29" y="71"/>
              </a:cxn>
              <a:cxn ang="0">
                <a:pos x="31" y="77"/>
              </a:cxn>
              <a:cxn ang="0">
                <a:pos x="33" y="82"/>
              </a:cxn>
              <a:cxn ang="0">
                <a:pos x="35" y="87"/>
              </a:cxn>
              <a:cxn ang="0">
                <a:pos x="40" y="89"/>
              </a:cxn>
              <a:cxn ang="0">
                <a:pos x="46" y="89"/>
              </a:cxn>
              <a:cxn ang="0">
                <a:pos x="53" y="85"/>
              </a:cxn>
              <a:cxn ang="0">
                <a:pos x="59" y="81"/>
              </a:cxn>
              <a:cxn ang="0">
                <a:pos x="62" y="76"/>
              </a:cxn>
              <a:cxn ang="0">
                <a:pos x="64" y="71"/>
              </a:cxn>
              <a:cxn ang="0">
                <a:pos x="68" y="68"/>
              </a:cxn>
              <a:cxn ang="0">
                <a:pos x="70" y="63"/>
              </a:cxn>
              <a:cxn ang="0">
                <a:pos x="69" y="53"/>
              </a:cxn>
              <a:cxn ang="0">
                <a:pos x="66" y="57"/>
              </a:cxn>
              <a:cxn ang="0">
                <a:pos x="62" y="63"/>
              </a:cxn>
              <a:cxn ang="0">
                <a:pos x="59" y="69"/>
              </a:cxn>
              <a:cxn ang="0">
                <a:pos x="54" y="74"/>
              </a:cxn>
              <a:cxn ang="0">
                <a:pos x="50" y="78"/>
              </a:cxn>
              <a:cxn ang="0">
                <a:pos x="45" y="81"/>
              </a:cxn>
              <a:cxn ang="0">
                <a:pos x="41" y="78"/>
              </a:cxn>
              <a:cxn ang="0">
                <a:pos x="40" y="74"/>
              </a:cxn>
              <a:cxn ang="0">
                <a:pos x="39" y="68"/>
              </a:cxn>
              <a:cxn ang="0">
                <a:pos x="39" y="62"/>
              </a:cxn>
              <a:cxn ang="0">
                <a:pos x="39" y="56"/>
              </a:cxn>
              <a:cxn ang="0">
                <a:pos x="39" y="49"/>
              </a:cxn>
              <a:cxn ang="0">
                <a:pos x="40" y="43"/>
              </a:cxn>
              <a:cxn ang="0">
                <a:pos x="41" y="38"/>
              </a:cxn>
              <a:cxn ang="0">
                <a:pos x="43" y="34"/>
              </a:cxn>
              <a:cxn ang="0">
                <a:pos x="47" y="31"/>
              </a:cxn>
              <a:cxn ang="0">
                <a:pos x="53" y="26"/>
              </a:cxn>
              <a:cxn ang="0">
                <a:pos x="59" y="24"/>
              </a:cxn>
              <a:cxn ang="0">
                <a:pos x="62" y="24"/>
              </a:cxn>
              <a:cxn ang="0">
                <a:pos x="64" y="22"/>
              </a:cxn>
              <a:cxn ang="0">
                <a:pos x="62" y="17"/>
              </a:cxn>
              <a:cxn ang="0">
                <a:pos x="55" y="15"/>
              </a:cxn>
              <a:cxn ang="0">
                <a:pos x="47" y="19"/>
              </a:cxn>
              <a:cxn ang="0">
                <a:pos x="42" y="21"/>
              </a:cxn>
              <a:cxn ang="0">
                <a:pos x="40" y="24"/>
              </a:cxn>
              <a:cxn ang="0">
                <a:pos x="36" y="26"/>
              </a:cxn>
              <a:cxn ang="0">
                <a:pos x="34" y="26"/>
              </a:cxn>
              <a:cxn ang="0">
                <a:pos x="27" y="22"/>
              </a:cxn>
              <a:cxn ang="0">
                <a:pos x="20" y="17"/>
              </a:cxn>
              <a:cxn ang="0">
                <a:pos x="18" y="12"/>
              </a:cxn>
              <a:cxn ang="0">
                <a:pos x="18" y="6"/>
              </a:cxn>
              <a:cxn ang="0">
                <a:pos x="0" y="0"/>
              </a:cxn>
            </a:cxnLst>
            <a:rect l="0" t="0" r="r" b="b"/>
            <a:pathLst>
              <a:path w="71" h="89">
                <a:moveTo>
                  <a:pt x="0" y="0"/>
                </a:moveTo>
                <a:lnTo>
                  <a:pt x="0" y="0"/>
                </a:lnTo>
                <a:lnTo>
                  <a:pt x="0" y="3"/>
                </a:lnTo>
                <a:lnTo>
                  <a:pt x="0" y="4"/>
                </a:lnTo>
                <a:lnTo>
                  <a:pt x="1" y="7"/>
                </a:lnTo>
                <a:lnTo>
                  <a:pt x="1" y="11"/>
                </a:lnTo>
                <a:lnTo>
                  <a:pt x="4" y="15"/>
                </a:lnTo>
                <a:lnTo>
                  <a:pt x="6" y="19"/>
                </a:lnTo>
                <a:lnTo>
                  <a:pt x="8" y="24"/>
                </a:lnTo>
                <a:lnTo>
                  <a:pt x="12" y="26"/>
                </a:lnTo>
                <a:lnTo>
                  <a:pt x="17" y="28"/>
                </a:lnTo>
                <a:lnTo>
                  <a:pt x="20" y="31"/>
                </a:lnTo>
                <a:lnTo>
                  <a:pt x="25" y="33"/>
                </a:lnTo>
                <a:lnTo>
                  <a:pt x="27" y="34"/>
                </a:lnTo>
                <a:lnTo>
                  <a:pt x="31" y="36"/>
                </a:lnTo>
                <a:lnTo>
                  <a:pt x="33" y="36"/>
                </a:lnTo>
                <a:lnTo>
                  <a:pt x="34" y="38"/>
                </a:lnTo>
                <a:lnTo>
                  <a:pt x="33" y="38"/>
                </a:lnTo>
                <a:lnTo>
                  <a:pt x="33" y="40"/>
                </a:lnTo>
                <a:lnTo>
                  <a:pt x="32" y="41"/>
                </a:lnTo>
                <a:lnTo>
                  <a:pt x="31" y="43"/>
                </a:lnTo>
                <a:lnTo>
                  <a:pt x="31" y="46"/>
                </a:lnTo>
                <a:lnTo>
                  <a:pt x="31" y="49"/>
                </a:lnTo>
                <a:lnTo>
                  <a:pt x="29" y="52"/>
                </a:lnTo>
                <a:lnTo>
                  <a:pt x="29" y="55"/>
                </a:lnTo>
                <a:lnTo>
                  <a:pt x="29" y="57"/>
                </a:lnTo>
                <a:lnTo>
                  <a:pt x="29" y="61"/>
                </a:lnTo>
                <a:lnTo>
                  <a:pt x="29" y="64"/>
                </a:lnTo>
                <a:lnTo>
                  <a:pt x="29" y="68"/>
                </a:lnTo>
                <a:lnTo>
                  <a:pt x="29" y="71"/>
                </a:lnTo>
                <a:lnTo>
                  <a:pt x="31" y="75"/>
                </a:lnTo>
                <a:lnTo>
                  <a:pt x="31" y="77"/>
                </a:lnTo>
                <a:lnTo>
                  <a:pt x="32" y="80"/>
                </a:lnTo>
                <a:lnTo>
                  <a:pt x="33" y="82"/>
                </a:lnTo>
                <a:lnTo>
                  <a:pt x="34" y="83"/>
                </a:lnTo>
                <a:lnTo>
                  <a:pt x="35" y="87"/>
                </a:lnTo>
                <a:lnTo>
                  <a:pt x="38" y="88"/>
                </a:lnTo>
                <a:lnTo>
                  <a:pt x="40" y="89"/>
                </a:lnTo>
                <a:lnTo>
                  <a:pt x="42" y="89"/>
                </a:lnTo>
                <a:lnTo>
                  <a:pt x="46" y="89"/>
                </a:lnTo>
                <a:lnTo>
                  <a:pt x="49" y="88"/>
                </a:lnTo>
                <a:lnTo>
                  <a:pt x="53" y="85"/>
                </a:lnTo>
                <a:lnTo>
                  <a:pt x="56" y="82"/>
                </a:lnTo>
                <a:lnTo>
                  <a:pt x="59" y="81"/>
                </a:lnTo>
                <a:lnTo>
                  <a:pt x="60" y="78"/>
                </a:lnTo>
                <a:lnTo>
                  <a:pt x="62" y="76"/>
                </a:lnTo>
                <a:lnTo>
                  <a:pt x="63" y="74"/>
                </a:lnTo>
                <a:lnTo>
                  <a:pt x="64" y="71"/>
                </a:lnTo>
                <a:lnTo>
                  <a:pt x="67" y="69"/>
                </a:lnTo>
                <a:lnTo>
                  <a:pt x="68" y="68"/>
                </a:lnTo>
                <a:lnTo>
                  <a:pt x="69" y="66"/>
                </a:lnTo>
                <a:lnTo>
                  <a:pt x="70" y="63"/>
                </a:lnTo>
                <a:lnTo>
                  <a:pt x="71" y="63"/>
                </a:lnTo>
                <a:lnTo>
                  <a:pt x="69" y="53"/>
                </a:lnTo>
                <a:lnTo>
                  <a:pt x="68" y="54"/>
                </a:lnTo>
                <a:lnTo>
                  <a:pt x="66" y="57"/>
                </a:lnTo>
                <a:lnTo>
                  <a:pt x="63" y="60"/>
                </a:lnTo>
                <a:lnTo>
                  <a:pt x="62" y="63"/>
                </a:lnTo>
                <a:lnTo>
                  <a:pt x="60" y="66"/>
                </a:lnTo>
                <a:lnTo>
                  <a:pt x="59" y="69"/>
                </a:lnTo>
                <a:lnTo>
                  <a:pt x="56" y="71"/>
                </a:lnTo>
                <a:lnTo>
                  <a:pt x="54" y="74"/>
                </a:lnTo>
                <a:lnTo>
                  <a:pt x="52" y="76"/>
                </a:lnTo>
                <a:lnTo>
                  <a:pt x="50" y="78"/>
                </a:lnTo>
                <a:lnTo>
                  <a:pt x="47" y="81"/>
                </a:lnTo>
                <a:lnTo>
                  <a:pt x="45" y="81"/>
                </a:lnTo>
                <a:lnTo>
                  <a:pt x="42" y="80"/>
                </a:lnTo>
                <a:lnTo>
                  <a:pt x="41" y="78"/>
                </a:lnTo>
                <a:lnTo>
                  <a:pt x="41" y="76"/>
                </a:lnTo>
                <a:lnTo>
                  <a:pt x="40" y="74"/>
                </a:lnTo>
                <a:lnTo>
                  <a:pt x="39" y="71"/>
                </a:lnTo>
                <a:lnTo>
                  <a:pt x="39" y="68"/>
                </a:lnTo>
                <a:lnTo>
                  <a:pt x="39" y="66"/>
                </a:lnTo>
                <a:lnTo>
                  <a:pt x="39" y="62"/>
                </a:lnTo>
                <a:lnTo>
                  <a:pt x="39" y="59"/>
                </a:lnTo>
                <a:lnTo>
                  <a:pt x="39" y="56"/>
                </a:lnTo>
                <a:lnTo>
                  <a:pt x="39" y="53"/>
                </a:lnTo>
                <a:lnTo>
                  <a:pt x="39" y="49"/>
                </a:lnTo>
                <a:lnTo>
                  <a:pt x="39" y="46"/>
                </a:lnTo>
                <a:lnTo>
                  <a:pt x="40" y="43"/>
                </a:lnTo>
                <a:lnTo>
                  <a:pt x="40" y="41"/>
                </a:lnTo>
                <a:lnTo>
                  <a:pt x="41" y="38"/>
                </a:lnTo>
                <a:lnTo>
                  <a:pt x="42" y="35"/>
                </a:lnTo>
                <a:lnTo>
                  <a:pt x="43" y="34"/>
                </a:lnTo>
                <a:lnTo>
                  <a:pt x="45" y="32"/>
                </a:lnTo>
                <a:lnTo>
                  <a:pt x="47" y="31"/>
                </a:lnTo>
                <a:lnTo>
                  <a:pt x="49" y="27"/>
                </a:lnTo>
                <a:lnTo>
                  <a:pt x="53" y="26"/>
                </a:lnTo>
                <a:lnTo>
                  <a:pt x="56" y="25"/>
                </a:lnTo>
                <a:lnTo>
                  <a:pt x="59" y="24"/>
                </a:lnTo>
                <a:lnTo>
                  <a:pt x="61" y="24"/>
                </a:lnTo>
                <a:lnTo>
                  <a:pt x="62" y="24"/>
                </a:lnTo>
                <a:lnTo>
                  <a:pt x="62" y="24"/>
                </a:lnTo>
                <a:lnTo>
                  <a:pt x="64" y="22"/>
                </a:lnTo>
                <a:lnTo>
                  <a:pt x="64" y="20"/>
                </a:lnTo>
                <a:lnTo>
                  <a:pt x="62" y="17"/>
                </a:lnTo>
                <a:lnTo>
                  <a:pt x="60" y="15"/>
                </a:lnTo>
                <a:lnTo>
                  <a:pt x="55" y="15"/>
                </a:lnTo>
                <a:lnTo>
                  <a:pt x="52" y="17"/>
                </a:lnTo>
                <a:lnTo>
                  <a:pt x="47" y="19"/>
                </a:lnTo>
                <a:lnTo>
                  <a:pt x="45" y="20"/>
                </a:lnTo>
                <a:lnTo>
                  <a:pt x="42" y="21"/>
                </a:lnTo>
                <a:lnTo>
                  <a:pt x="41" y="22"/>
                </a:lnTo>
                <a:lnTo>
                  <a:pt x="40" y="24"/>
                </a:lnTo>
                <a:lnTo>
                  <a:pt x="38" y="26"/>
                </a:lnTo>
                <a:lnTo>
                  <a:pt x="36" y="26"/>
                </a:lnTo>
                <a:lnTo>
                  <a:pt x="35" y="26"/>
                </a:lnTo>
                <a:lnTo>
                  <a:pt x="34" y="26"/>
                </a:lnTo>
                <a:lnTo>
                  <a:pt x="31" y="24"/>
                </a:lnTo>
                <a:lnTo>
                  <a:pt x="27" y="22"/>
                </a:lnTo>
                <a:lnTo>
                  <a:pt x="24" y="20"/>
                </a:lnTo>
                <a:lnTo>
                  <a:pt x="20" y="17"/>
                </a:lnTo>
                <a:lnTo>
                  <a:pt x="19" y="14"/>
                </a:lnTo>
                <a:lnTo>
                  <a:pt x="18" y="12"/>
                </a:lnTo>
                <a:lnTo>
                  <a:pt x="18" y="8"/>
                </a:lnTo>
                <a:lnTo>
                  <a:pt x="18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98" name="Freeform 98"/>
          <p:cNvSpPr>
            <a:spLocks/>
          </p:cNvSpPr>
          <p:nvPr/>
        </p:nvSpPr>
        <p:spPr bwMode="auto">
          <a:xfrm>
            <a:off x="4468813" y="1514475"/>
            <a:ext cx="19050" cy="25400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0" y="6"/>
              </a:cxn>
              <a:cxn ang="0">
                <a:pos x="3" y="7"/>
              </a:cxn>
              <a:cxn ang="0">
                <a:pos x="4" y="8"/>
              </a:cxn>
              <a:cxn ang="0">
                <a:pos x="6" y="10"/>
              </a:cxn>
              <a:cxn ang="0">
                <a:pos x="7" y="11"/>
              </a:cxn>
              <a:cxn ang="0">
                <a:pos x="8" y="14"/>
              </a:cxn>
              <a:cxn ang="0">
                <a:pos x="10" y="16"/>
              </a:cxn>
              <a:cxn ang="0">
                <a:pos x="11" y="18"/>
              </a:cxn>
              <a:cxn ang="0">
                <a:pos x="12" y="20"/>
              </a:cxn>
              <a:cxn ang="0">
                <a:pos x="13" y="23"/>
              </a:cxn>
              <a:cxn ang="0">
                <a:pos x="13" y="27"/>
              </a:cxn>
              <a:cxn ang="0">
                <a:pos x="14" y="30"/>
              </a:cxn>
              <a:cxn ang="0">
                <a:pos x="24" y="32"/>
              </a:cxn>
              <a:cxn ang="0">
                <a:pos x="24" y="31"/>
              </a:cxn>
              <a:cxn ang="0">
                <a:pos x="24" y="28"/>
              </a:cxn>
              <a:cxn ang="0">
                <a:pos x="22" y="25"/>
              </a:cxn>
              <a:cxn ang="0">
                <a:pos x="21" y="23"/>
              </a:cxn>
              <a:cxn ang="0">
                <a:pos x="20" y="21"/>
              </a:cxn>
              <a:cxn ang="0">
                <a:pos x="20" y="18"/>
              </a:cxn>
              <a:cxn ang="0">
                <a:pos x="19" y="15"/>
              </a:cxn>
              <a:cxn ang="0">
                <a:pos x="18" y="13"/>
              </a:cxn>
              <a:cxn ang="0">
                <a:pos x="17" y="9"/>
              </a:cxn>
              <a:cxn ang="0">
                <a:pos x="15" y="7"/>
              </a:cxn>
              <a:cxn ang="0">
                <a:pos x="13" y="4"/>
              </a:cxn>
              <a:cxn ang="0">
                <a:pos x="12" y="2"/>
              </a:cxn>
              <a:cxn ang="0">
                <a:pos x="10" y="1"/>
              </a:cxn>
              <a:cxn ang="0">
                <a:pos x="7" y="0"/>
              </a:cxn>
              <a:cxn ang="0">
                <a:pos x="0" y="6"/>
              </a:cxn>
              <a:cxn ang="0">
                <a:pos x="0" y="6"/>
              </a:cxn>
            </a:cxnLst>
            <a:rect l="0" t="0" r="r" b="b"/>
            <a:pathLst>
              <a:path w="24" h="32">
                <a:moveTo>
                  <a:pt x="0" y="6"/>
                </a:moveTo>
                <a:lnTo>
                  <a:pt x="0" y="6"/>
                </a:lnTo>
                <a:lnTo>
                  <a:pt x="3" y="7"/>
                </a:lnTo>
                <a:lnTo>
                  <a:pt x="4" y="8"/>
                </a:lnTo>
                <a:lnTo>
                  <a:pt x="6" y="10"/>
                </a:lnTo>
                <a:lnTo>
                  <a:pt x="7" y="11"/>
                </a:lnTo>
                <a:lnTo>
                  <a:pt x="8" y="14"/>
                </a:lnTo>
                <a:lnTo>
                  <a:pt x="10" y="16"/>
                </a:lnTo>
                <a:lnTo>
                  <a:pt x="11" y="18"/>
                </a:lnTo>
                <a:lnTo>
                  <a:pt x="12" y="20"/>
                </a:lnTo>
                <a:lnTo>
                  <a:pt x="13" y="23"/>
                </a:lnTo>
                <a:lnTo>
                  <a:pt x="13" y="27"/>
                </a:lnTo>
                <a:lnTo>
                  <a:pt x="14" y="30"/>
                </a:lnTo>
                <a:lnTo>
                  <a:pt x="24" y="32"/>
                </a:lnTo>
                <a:lnTo>
                  <a:pt x="24" y="31"/>
                </a:lnTo>
                <a:lnTo>
                  <a:pt x="24" y="28"/>
                </a:lnTo>
                <a:lnTo>
                  <a:pt x="22" y="25"/>
                </a:lnTo>
                <a:lnTo>
                  <a:pt x="21" y="23"/>
                </a:lnTo>
                <a:lnTo>
                  <a:pt x="20" y="21"/>
                </a:lnTo>
                <a:lnTo>
                  <a:pt x="20" y="18"/>
                </a:lnTo>
                <a:lnTo>
                  <a:pt x="19" y="15"/>
                </a:lnTo>
                <a:lnTo>
                  <a:pt x="18" y="13"/>
                </a:lnTo>
                <a:lnTo>
                  <a:pt x="17" y="9"/>
                </a:lnTo>
                <a:lnTo>
                  <a:pt x="15" y="7"/>
                </a:lnTo>
                <a:lnTo>
                  <a:pt x="13" y="4"/>
                </a:lnTo>
                <a:lnTo>
                  <a:pt x="12" y="2"/>
                </a:lnTo>
                <a:lnTo>
                  <a:pt x="10" y="1"/>
                </a:lnTo>
                <a:lnTo>
                  <a:pt x="7" y="0"/>
                </a:lnTo>
                <a:lnTo>
                  <a:pt x="0" y="6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299" name="Freeform 99"/>
          <p:cNvSpPr>
            <a:spLocks/>
          </p:cNvSpPr>
          <p:nvPr/>
        </p:nvSpPr>
        <p:spPr bwMode="auto">
          <a:xfrm>
            <a:off x="4657725" y="1346200"/>
            <a:ext cx="38100" cy="90488"/>
          </a:xfrm>
          <a:custGeom>
            <a:avLst/>
            <a:gdLst/>
            <a:ahLst/>
            <a:cxnLst>
              <a:cxn ang="0">
                <a:pos x="49" y="52"/>
              </a:cxn>
              <a:cxn ang="0">
                <a:pos x="49" y="50"/>
              </a:cxn>
              <a:cxn ang="0">
                <a:pos x="49" y="44"/>
              </a:cxn>
              <a:cxn ang="0">
                <a:pos x="48" y="39"/>
              </a:cxn>
              <a:cxn ang="0">
                <a:pos x="48" y="36"/>
              </a:cxn>
              <a:cxn ang="0">
                <a:pos x="48" y="30"/>
              </a:cxn>
              <a:cxn ang="0">
                <a:pos x="48" y="25"/>
              </a:cxn>
              <a:cxn ang="0">
                <a:pos x="47" y="21"/>
              </a:cxn>
              <a:cxn ang="0">
                <a:pos x="46" y="16"/>
              </a:cxn>
              <a:cxn ang="0">
                <a:pos x="44" y="11"/>
              </a:cxn>
              <a:cxn ang="0">
                <a:pos x="43" y="8"/>
              </a:cxn>
              <a:cxn ang="0">
                <a:pos x="39" y="2"/>
              </a:cxn>
              <a:cxn ang="0">
                <a:pos x="32" y="0"/>
              </a:cxn>
              <a:cxn ang="0">
                <a:pos x="23" y="2"/>
              </a:cxn>
              <a:cxn ang="0">
                <a:pos x="20" y="5"/>
              </a:cxn>
              <a:cxn ang="0">
                <a:pos x="18" y="10"/>
              </a:cxn>
              <a:cxn ang="0">
                <a:pos x="14" y="15"/>
              </a:cxn>
              <a:cxn ang="0">
                <a:pos x="12" y="21"/>
              </a:cxn>
              <a:cxn ang="0">
                <a:pos x="8" y="26"/>
              </a:cxn>
              <a:cxn ang="0">
                <a:pos x="7" y="33"/>
              </a:cxn>
              <a:cxn ang="0">
                <a:pos x="5" y="39"/>
              </a:cxn>
              <a:cxn ang="0">
                <a:pos x="4" y="47"/>
              </a:cxn>
              <a:cxn ang="0">
                <a:pos x="1" y="54"/>
              </a:cxn>
              <a:cxn ang="0">
                <a:pos x="1" y="61"/>
              </a:cxn>
              <a:cxn ang="0">
                <a:pos x="0" y="68"/>
              </a:cxn>
              <a:cxn ang="0">
                <a:pos x="0" y="75"/>
              </a:cxn>
              <a:cxn ang="0">
                <a:pos x="1" y="81"/>
              </a:cxn>
              <a:cxn ang="0">
                <a:pos x="2" y="87"/>
              </a:cxn>
              <a:cxn ang="0">
                <a:pos x="4" y="92"/>
              </a:cxn>
              <a:cxn ang="0">
                <a:pos x="5" y="95"/>
              </a:cxn>
              <a:cxn ang="0">
                <a:pos x="8" y="103"/>
              </a:cxn>
              <a:cxn ang="0">
                <a:pos x="13" y="108"/>
              </a:cxn>
              <a:cxn ang="0">
                <a:pos x="18" y="112"/>
              </a:cxn>
              <a:cxn ang="0">
                <a:pos x="21" y="113"/>
              </a:cxn>
              <a:cxn ang="0">
                <a:pos x="26" y="113"/>
              </a:cxn>
              <a:cxn ang="0">
                <a:pos x="33" y="109"/>
              </a:cxn>
              <a:cxn ang="0">
                <a:pos x="35" y="106"/>
              </a:cxn>
              <a:cxn ang="0">
                <a:pos x="36" y="101"/>
              </a:cxn>
              <a:cxn ang="0">
                <a:pos x="39" y="96"/>
              </a:cxn>
              <a:cxn ang="0">
                <a:pos x="41" y="92"/>
              </a:cxn>
              <a:cxn ang="0">
                <a:pos x="42" y="86"/>
              </a:cxn>
              <a:cxn ang="0">
                <a:pos x="44" y="82"/>
              </a:cxn>
              <a:cxn ang="0">
                <a:pos x="46" y="79"/>
              </a:cxn>
              <a:cxn ang="0">
                <a:pos x="8" y="60"/>
              </a:cxn>
            </a:cxnLst>
            <a:rect l="0" t="0" r="r" b="b"/>
            <a:pathLst>
              <a:path w="49" h="113">
                <a:moveTo>
                  <a:pt x="8" y="60"/>
                </a:moveTo>
                <a:lnTo>
                  <a:pt x="49" y="52"/>
                </a:lnTo>
                <a:lnTo>
                  <a:pt x="49" y="52"/>
                </a:lnTo>
                <a:lnTo>
                  <a:pt x="49" y="50"/>
                </a:lnTo>
                <a:lnTo>
                  <a:pt x="49" y="47"/>
                </a:lnTo>
                <a:lnTo>
                  <a:pt x="49" y="44"/>
                </a:lnTo>
                <a:lnTo>
                  <a:pt x="48" y="42"/>
                </a:lnTo>
                <a:lnTo>
                  <a:pt x="48" y="39"/>
                </a:lnTo>
                <a:lnTo>
                  <a:pt x="48" y="37"/>
                </a:lnTo>
                <a:lnTo>
                  <a:pt x="48" y="36"/>
                </a:lnTo>
                <a:lnTo>
                  <a:pt x="48" y="32"/>
                </a:lnTo>
                <a:lnTo>
                  <a:pt x="48" y="30"/>
                </a:lnTo>
                <a:lnTo>
                  <a:pt x="48" y="28"/>
                </a:lnTo>
                <a:lnTo>
                  <a:pt x="48" y="25"/>
                </a:lnTo>
                <a:lnTo>
                  <a:pt x="47" y="23"/>
                </a:lnTo>
                <a:lnTo>
                  <a:pt x="47" y="21"/>
                </a:lnTo>
                <a:lnTo>
                  <a:pt x="47" y="18"/>
                </a:lnTo>
                <a:lnTo>
                  <a:pt x="46" y="16"/>
                </a:lnTo>
                <a:lnTo>
                  <a:pt x="46" y="14"/>
                </a:lnTo>
                <a:lnTo>
                  <a:pt x="44" y="11"/>
                </a:lnTo>
                <a:lnTo>
                  <a:pt x="44" y="9"/>
                </a:lnTo>
                <a:lnTo>
                  <a:pt x="43" y="8"/>
                </a:lnTo>
                <a:lnTo>
                  <a:pt x="41" y="4"/>
                </a:lnTo>
                <a:lnTo>
                  <a:pt x="39" y="2"/>
                </a:lnTo>
                <a:lnTo>
                  <a:pt x="35" y="0"/>
                </a:lnTo>
                <a:lnTo>
                  <a:pt x="32" y="0"/>
                </a:lnTo>
                <a:lnTo>
                  <a:pt x="27" y="1"/>
                </a:lnTo>
                <a:lnTo>
                  <a:pt x="23" y="2"/>
                </a:lnTo>
                <a:lnTo>
                  <a:pt x="22" y="3"/>
                </a:lnTo>
                <a:lnTo>
                  <a:pt x="20" y="5"/>
                </a:lnTo>
                <a:lnTo>
                  <a:pt x="19" y="8"/>
                </a:lnTo>
                <a:lnTo>
                  <a:pt x="18" y="10"/>
                </a:lnTo>
                <a:lnTo>
                  <a:pt x="15" y="12"/>
                </a:lnTo>
                <a:lnTo>
                  <a:pt x="14" y="15"/>
                </a:lnTo>
                <a:lnTo>
                  <a:pt x="13" y="17"/>
                </a:lnTo>
                <a:lnTo>
                  <a:pt x="12" y="21"/>
                </a:lnTo>
                <a:lnTo>
                  <a:pt x="9" y="23"/>
                </a:lnTo>
                <a:lnTo>
                  <a:pt x="8" y="26"/>
                </a:lnTo>
                <a:lnTo>
                  <a:pt x="7" y="30"/>
                </a:lnTo>
                <a:lnTo>
                  <a:pt x="7" y="33"/>
                </a:lnTo>
                <a:lnTo>
                  <a:pt x="6" y="36"/>
                </a:lnTo>
                <a:lnTo>
                  <a:pt x="5" y="39"/>
                </a:lnTo>
                <a:lnTo>
                  <a:pt x="4" y="43"/>
                </a:lnTo>
                <a:lnTo>
                  <a:pt x="4" y="47"/>
                </a:lnTo>
                <a:lnTo>
                  <a:pt x="2" y="51"/>
                </a:lnTo>
                <a:lnTo>
                  <a:pt x="1" y="54"/>
                </a:lnTo>
                <a:lnTo>
                  <a:pt x="1" y="58"/>
                </a:lnTo>
                <a:lnTo>
                  <a:pt x="1" y="61"/>
                </a:lnTo>
                <a:lnTo>
                  <a:pt x="0" y="65"/>
                </a:lnTo>
                <a:lnTo>
                  <a:pt x="0" y="68"/>
                </a:lnTo>
                <a:lnTo>
                  <a:pt x="0" y="72"/>
                </a:lnTo>
                <a:lnTo>
                  <a:pt x="0" y="75"/>
                </a:lnTo>
                <a:lnTo>
                  <a:pt x="0" y="78"/>
                </a:lnTo>
                <a:lnTo>
                  <a:pt x="1" y="81"/>
                </a:lnTo>
                <a:lnTo>
                  <a:pt x="1" y="84"/>
                </a:lnTo>
                <a:lnTo>
                  <a:pt x="2" y="87"/>
                </a:lnTo>
                <a:lnTo>
                  <a:pt x="4" y="89"/>
                </a:lnTo>
                <a:lnTo>
                  <a:pt x="4" y="92"/>
                </a:lnTo>
                <a:lnTo>
                  <a:pt x="4" y="93"/>
                </a:lnTo>
                <a:lnTo>
                  <a:pt x="5" y="95"/>
                </a:lnTo>
                <a:lnTo>
                  <a:pt x="6" y="99"/>
                </a:lnTo>
                <a:lnTo>
                  <a:pt x="8" y="103"/>
                </a:lnTo>
                <a:lnTo>
                  <a:pt x="11" y="106"/>
                </a:lnTo>
                <a:lnTo>
                  <a:pt x="13" y="108"/>
                </a:lnTo>
                <a:lnTo>
                  <a:pt x="15" y="109"/>
                </a:lnTo>
                <a:lnTo>
                  <a:pt x="18" y="112"/>
                </a:lnTo>
                <a:lnTo>
                  <a:pt x="20" y="112"/>
                </a:lnTo>
                <a:lnTo>
                  <a:pt x="21" y="113"/>
                </a:lnTo>
                <a:lnTo>
                  <a:pt x="23" y="113"/>
                </a:lnTo>
                <a:lnTo>
                  <a:pt x="26" y="113"/>
                </a:lnTo>
                <a:lnTo>
                  <a:pt x="29" y="112"/>
                </a:lnTo>
                <a:lnTo>
                  <a:pt x="33" y="109"/>
                </a:lnTo>
                <a:lnTo>
                  <a:pt x="34" y="108"/>
                </a:lnTo>
                <a:lnTo>
                  <a:pt x="35" y="106"/>
                </a:lnTo>
                <a:lnTo>
                  <a:pt x="35" y="103"/>
                </a:lnTo>
                <a:lnTo>
                  <a:pt x="36" y="101"/>
                </a:lnTo>
                <a:lnTo>
                  <a:pt x="37" y="99"/>
                </a:lnTo>
                <a:lnTo>
                  <a:pt x="39" y="96"/>
                </a:lnTo>
                <a:lnTo>
                  <a:pt x="40" y="94"/>
                </a:lnTo>
                <a:lnTo>
                  <a:pt x="41" y="92"/>
                </a:lnTo>
                <a:lnTo>
                  <a:pt x="41" y="88"/>
                </a:lnTo>
                <a:lnTo>
                  <a:pt x="42" y="86"/>
                </a:lnTo>
                <a:lnTo>
                  <a:pt x="43" y="84"/>
                </a:lnTo>
                <a:lnTo>
                  <a:pt x="44" y="82"/>
                </a:lnTo>
                <a:lnTo>
                  <a:pt x="44" y="79"/>
                </a:lnTo>
                <a:lnTo>
                  <a:pt x="46" y="79"/>
                </a:lnTo>
                <a:lnTo>
                  <a:pt x="8" y="60"/>
                </a:lnTo>
                <a:lnTo>
                  <a:pt x="8" y="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300" name="Freeform 100"/>
          <p:cNvSpPr>
            <a:spLocks/>
          </p:cNvSpPr>
          <p:nvPr/>
        </p:nvSpPr>
        <p:spPr bwMode="auto">
          <a:xfrm>
            <a:off x="4784725" y="1341438"/>
            <a:ext cx="30163" cy="87312"/>
          </a:xfrm>
          <a:custGeom>
            <a:avLst/>
            <a:gdLst/>
            <a:ahLst/>
            <a:cxnLst>
              <a:cxn ang="0">
                <a:pos x="39" y="40"/>
              </a:cxn>
              <a:cxn ang="0">
                <a:pos x="39" y="37"/>
              </a:cxn>
              <a:cxn ang="0">
                <a:pos x="37" y="31"/>
              </a:cxn>
              <a:cxn ang="0">
                <a:pos x="36" y="24"/>
              </a:cxn>
              <a:cxn ang="0">
                <a:pos x="35" y="16"/>
              </a:cxn>
              <a:cxn ang="0">
                <a:pos x="32" y="8"/>
              </a:cxn>
              <a:cxn ang="0">
                <a:pos x="28" y="3"/>
              </a:cxn>
              <a:cxn ang="0">
                <a:pos x="22" y="0"/>
              </a:cxn>
              <a:cxn ang="0">
                <a:pos x="16" y="1"/>
              </a:cxn>
              <a:cxn ang="0">
                <a:pos x="12" y="4"/>
              </a:cxn>
              <a:cxn ang="0">
                <a:pos x="9" y="8"/>
              </a:cxn>
              <a:cxn ang="0">
                <a:pos x="7" y="12"/>
              </a:cxn>
              <a:cxn ang="0">
                <a:pos x="5" y="17"/>
              </a:cxn>
              <a:cxn ang="0">
                <a:pos x="4" y="23"/>
              </a:cxn>
              <a:cxn ang="0">
                <a:pos x="2" y="30"/>
              </a:cxn>
              <a:cxn ang="0">
                <a:pos x="1" y="37"/>
              </a:cxn>
              <a:cxn ang="0">
                <a:pos x="0" y="43"/>
              </a:cxn>
              <a:cxn ang="0">
                <a:pos x="0" y="50"/>
              </a:cxn>
              <a:cxn ang="0">
                <a:pos x="0" y="57"/>
              </a:cxn>
              <a:cxn ang="0">
                <a:pos x="0" y="63"/>
              </a:cxn>
              <a:cxn ang="0">
                <a:pos x="0" y="70"/>
              </a:cxn>
              <a:cxn ang="0">
                <a:pos x="0" y="75"/>
              </a:cxn>
              <a:cxn ang="0">
                <a:pos x="1" y="80"/>
              </a:cxn>
              <a:cxn ang="0">
                <a:pos x="2" y="87"/>
              </a:cxn>
              <a:cxn ang="0">
                <a:pos x="4" y="94"/>
              </a:cxn>
              <a:cxn ang="0">
                <a:pos x="6" y="100"/>
              </a:cxn>
              <a:cxn ang="0">
                <a:pos x="9" y="105"/>
              </a:cxn>
              <a:cxn ang="0">
                <a:pos x="14" y="108"/>
              </a:cxn>
              <a:cxn ang="0">
                <a:pos x="20" y="108"/>
              </a:cxn>
              <a:cxn ang="0">
                <a:pos x="25" y="103"/>
              </a:cxn>
              <a:cxn ang="0">
                <a:pos x="28" y="100"/>
              </a:cxn>
              <a:cxn ang="0">
                <a:pos x="30" y="95"/>
              </a:cxn>
              <a:cxn ang="0">
                <a:pos x="33" y="91"/>
              </a:cxn>
              <a:cxn ang="0">
                <a:pos x="35" y="86"/>
              </a:cxn>
              <a:cxn ang="0">
                <a:pos x="37" y="81"/>
              </a:cxn>
              <a:cxn ang="0">
                <a:pos x="39" y="78"/>
              </a:cxn>
              <a:cxn ang="0">
                <a:pos x="5" y="58"/>
              </a:cxn>
              <a:cxn ang="0">
                <a:pos x="39" y="42"/>
              </a:cxn>
            </a:cxnLst>
            <a:rect l="0" t="0" r="r" b="b"/>
            <a:pathLst>
              <a:path w="39" h="109">
                <a:moveTo>
                  <a:pt x="39" y="42"/>
                </a:moveTo>
                <a:lnTo>
                  <a:pt x="39" y="40"/>
                </a:lnTo>
                <a:lnTo>
                  <a:pt x="39" y="39"/>
                </a:lnTo>
                <a:lnTo>
                  <a:pt x="39" y="37"/>
                </a:lnTo>
                <a:lnTo>
                  <a:pt x="39" y="35"/>
                </a:lnTo>
                <a:lnTo>
                  <a:pt x="37" y="31"/>
                </a:lnTo>
                <a:lnTo>
                  <a:pt x="37" y="28"/>
                </a:lnTo>
                <a:lnTo>
                  <a:pt x="36" y="24"/>
                </a:lnTo>
                <a:lnTo>
                  <a:pt x="36" y="19"/>
                </a:lnTo>
                <a:lnTo>
                  <a:pt x="35" y="16"/>
                </a:lnTo>
                <a:lnTo>
                  <a:pt x="34" y="12"/>
                </a:lnTo>
                <a:lnTo>
                  <a:pt x="32" y="8"/>
                </a:lnTo>
                <a:lnTo>
                  <a:pt x="30" y="5"/>
                </a:lnTo>
                <a:lnTo>
                  <a:pt x="28" y="3"/>
                </a:lnTo>
                <a:lnTo>
                  <a:pt x="26" y="1"/>
                </a:lnTo>
                <a:lnTo>
                  <a:pt x="22" y="0"/>
                </a:lnTo>
                <a:lnTo>
                  <a:pt x="20" y="1"/>
                </a:lnTo>
                <a:lnTo>
                  <a:pt x="16" y="1"/>
                </a:lnTo>
                <a:lnTo>
                  <a:pt x="13" y="3"/>
                </a:lnTo>
                <a:lnTo>
                  <a:pt x="12" y="4"/>
                </a:lnTo>
                <a:lnTo>
                  <a:pt x="11" y="5"/>
                </a:lnTo>
                <a:lnTo>
                  <a:pt x="9" y="8"/>
                </a:lnTo>
                <a:lnTo>
                  <a:pt x="8" y="10"/>
                </a:lnTo>
                <a:lnTo>
                  <a:pt x="7" y="12"/>
                </a:lnTo>
                <a:lnTo>
                  <a:pt x="6" y="15"/>
                </a:lnTo>
                <a:lnTo>
                  <a:pt x="5" y="17"/>
                </a:lnTo>
                <a:lnTo>
                  <a:pt x="5" y="21"/>
                </a:lnTo>
                <a:lnTo>
                  <a:pt x="4" y="23"/>
                </a:lnTo>
                <a:lnTo>
                  <a:pt x="4" y="26"/>
                </a:lnTo>
                <a:lnTo>
                  <a:pt x="2" y="30"/>
                </a:lnTo>
                <a:lnTo>
                  <a:pt x="2" y="33"/>
                </a:lnTo>
                <a:lnTo>
                  <a:pt x="1" y="37"/>
                </a:lnTo>
                <a:lnTo>
                  <a:pt x="1" y="39"/>
                </a:lnTo>
                <a:lnTo>
                  <a:pt x="0" y="43"/>
                </a:lnTo>
                <a:lnTo>
                  <a:pt x="0" y="46"/>
                </a:lnTo>
                <a:lnTo>
                  <a:pt x="0" y="50"/>
                </a:lnTo>
                <a:lnTo>
                  <a:pt x="0" y="53"/>
                </a:lnTo>
                <a:lnTo>
                  <a:pt x="0" y="57"/>
                </a:lnTo>
                <a:lnTo>
                  <a:pt x="0" y="60"/>
                </a:lnTo>
                <a:lnTo>
                  <a:pt x="0" y="63"/>
                </a:lnTo>
                <a:lnTo>
                  <a:pt x="0" y="66"/>
                </a:lnTo>
                <a:lnTo>
                  <a:pt x="0" y="70"/>
                </a:lnTo>
                <a:lnTo>
                  <a:pt x="0" y="72"/>
                </a:lnTo>
                <a:lnTo>
                  <a:pt x="0" y="75"/>
                </a:lnTo>
                <a:lnTo>
                  <a:pt x="0" y="78"/>
                </a:lnTo>
                <a:lnTo>
                  <a:pt x="1" y="80"/>
                </a:lnTo>
                <a:lnTo>
                  <a:pt x="1" y="84"/>
                </a:lnTo>
                <a:lnTo>
                  <a:pt x="2" y="87"/>
                </a:lnTo>
                <a:lnTo>
                  <a:pt x="2" y="91"/>
                </a:lnTo>
                <a:lnTo>
                  <a:pt x="4" y="94"/>
                </a:lnTo>
                <a:lnTo>
                  <a:pt x="5" y="98"/>
                </a:lnTo>
                <a:lnTo>
                  <a:pt x="6" y="100"/>
                </a:lnTo>
                <a:lnTo>
                  <a:pt x="7" y="102"/>
                </a:lnTo>
                <a:lnTo>
                  <a:pt x="9" y="105"/>
                </a:lnTo>
                <a:lnTo>
                  <a:pt x="11" y="107"/>
                </a:lnTo>
                <a:lnTo>
                  <a:pt x="14" y="108"/>
                </a:lnTo>
                <a:lnTo>
                  <a:pt x="16" y="109"/>
                </a:lnTo>
                <a:lnTo>
                  <a:pt x="20" y="108"/>
                </a:lnTo>
                <a:lnTo>
                  <a:pt x="23" y="106"/>
                </a:lnTo>
                <a:lnTo>
                  <a:pt x="25" y="103"/>
                </a:lnTo>
                <a:lnTo>
                  <a:pt x="27" y="102"/>
                </a:lnTo>
                <a:lnTo>
                  <a:pt x="28" y="100"/>
                </a:lnTo>
                <a:lnTo>
                  <a:pt x="29" y="98"/>
                </a:lnTo>
                <a:lnTo>
                  <a:pt x="30" y="95"/>
                </a:lnTo>
                <a:lnTo>
                  <a:pt x="32" y="93"/>
                </a:lnTo>
                <a:lnTo>
                  <a:pt x="33" y="91"/>
                </a:lnTo>
                <a:lnTo>
                  <a:pt x="35" y="88"/>
                </a:lnTo>
                <a:lnTo>
                  <a:pt x="35" y="86"/>
                </a:lnTo>
                <a:lnTo>
                  <a:pt x="36" y="84"/>
                </a:lnTo>
                <a:lnTo>
                  <a:pt x="37" y="81"/>
                </a:lnTo>
                <a:lnTo>
                  <a:pt x="37" y="80"/>
                </a:lnTo>
                <a:lnTo>
                  <a:pt x="39" y="78"/>
                </a:lnTo>
                <a:lnTo>
                  <a:pt x="39" y="77"/>
                </a:lnTo>
                <a:lnTo>
                  <a:pt x="5" y="58"/>
                </a:lnTo>
                <a:lnTo>
                  <a:pt x="39" y="42"/>
                </a:lnTo>
                <a:lnTo>
                  <a:pt x="39" y="4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301" name="Freeform 101"/>
          <p:cNvSpPr>
            <a:spLocks/>
          </p:cNvSpPr>
          <p:nvPr/>
        </p:nvSpPr>
        <p:spPr bwMode="auto">
          <a:xfrm>
            <a:off x="4743450" y="1400175"/>
            <a:ext cx="55563" cy="112713"/>
          </a:xfrm>
          <a:custGeom>
            <a:avLst/>
            <a:gdLst/>
            <a:ahLst/>
            <a:cxnLst>
              <a:cxn ang="0">
                <a:pos x="3" y="5"/>
              </a:cxn>
              <a:cxn ang="0">
                <a:pos x="0" y="13"/>
              </a:cxn>
              <a:cxn ang="0">
                <a:pos x="1" y="21"/>
              </a:cxn>
              <a:cxn ang="0">
                <a:pos x="4" y="31"/>
              </a:cxn>
              <a:cxn ang="0">
                <a:pos x="8" y="38"/>
              </a:cxn>
              <a:cxn ang="0">
                <a:pos x="11" y="45"/>
              </a:cxn>
              <a:cxn ang="0">
                <a:pos x="15" y="52"/>
              </a:cxn>
              <a:cxn ang="0">
                <a:pos x="20" y="59"/>
              </a:cxn>
              <a:cxn ang="0">
                <a:pos x="24" y="66"/>
              </a:cxn>
              <a:cxn ang="0">
                <a:pos x="31" y="74"/>
              </a:cxn>
              <a:cxn ang="0">
                <a:pos x="42" y="77"/>
              </a:cxn>
              <a:cxn ang="0">
                <a:pos x="51" y="81"/>
              </a:cxn>
              <a:cxn ang="0">
                <a:pos x="58" y="87"/>
              </a:cxn>
              <a:cxn ang="0">
                <a:pos x="62" y="96"/>
              </a:cxn>
              <a:cxn ang="0">
                <a:pos x="62" y="104"/>
              </a:cxn>
              <a:cxn ang="0">
                <a:pos x="57" y="110"/>
              </a:cxn>
              <a:cxn ang="0">
                <a:pos x="51" y="115"/>
              </a:cxn>
              <a:cxn ang="0">
                <a:pos x="42" y="120"/>
              </a:cxn>
              <a:cxn ang="0">
                <a:pos x="34" y="126"/>
              </a:cxn>
              <a:cxn ang="0">
                <a:pos x="25" y="131"/>
              </a:cxn>
              <a:cxn ang="0">
                <a:pos x="21" y="134"/>
              </a:cxn>
              <a:cxn ang="0">
                <a:pos x="16" y="140"/>
              </a:cxn>
              <a:cxn ang="0">
                <a:pos x="22" y="140"/>
              </a:cxn>
              <a:cxn ang="0">
                <a:pos x="30" y="137"/>
              </a:cxn>
              <a:cxn ang="0">
                <a:pos x="41" y="131"/>
              </a:cxn>
              <a:cxn ang="0">
                <a:pos x="51" y="124"/>
              </a:cxn>
              <a:cxn ang="0">
                <a:pos x="60" y="118"/>
              </a:cxn>
              <a:cxn ang="0">
                <a:pos x="65" y="112"/>
              </a:cxn>
              <a:cxn ang="0">
                <a:pos x="67" y="105"/>
              </a:cxn>
              <a:cxn ang="0">
                <a:pos x="69" y="97"/>
              </a:cxn>
              <a:cxn ang="0">
                <a:pos x="69" y="90"/>
              </a:cxn>
              <a:cxn ang="0">
                <a:pos x="66" y="83"/>
              </a:cxn>
              <a:cxn ang="0">
                <a:pos x="62" y="80"/>
              </a:cxn>
              <a:cxn ang="0">
                <a:pos x="55" y="76"/>
              </a:cxn>
              <a:cxn ang="0">
                <a:pos x="48" y="73"/>
              </a:cxn>
              <a:cxn ang="0">
                <a:pos x="41" y="70"/>
              </a:cxn>
              <a:cxn ang="0">
                <a:pos x="35" y="67"/>
              </a:cxn>
              <a:cxn ang="0">
                <a:pos x="32" y="63"/>
              </a:cxn>
              <a:cxn ang="0">
                <a:pos x="27" y="55"/>
              </a:cxn>
              <a:cxn ang="0">
                <a:pos x="20" y="45"/>
              </a:cxn>
              <a:cxn ang="0">
                <a:pos x="16" y="39"/>
              </a:cxn>
              <a:cxn ang="0">
                <a:pos x="10" y="27"/>
              </a:cxn>
              <a:cxn ang="0">
                <a:pos x="9" y="20"/>
              </a:cxn>
              <a:cxn ang="0">
                <a:pos x="9" y="10"/>
              </a:cxn>
              <a:cxn ang="0">
                <a:pos x="8" y="3"/>
              </a:cxn>
            </a:cxnLst>
            <a:rect l="0" t="0" r="r" b="b"/>
            <a:pathLst>
              <a:path w="69" h="141">
                <a:moveTo>
                  <a:pt x="8" y="0"/>
                </a:moveTo>
                <a:lnTo>
                  <a:pt x="6" y="1"/>
                </a:lnTo>
                <a:lnTo>
                  <a:pt x="3" y="5"/>
                </a:lnTo>
                <a:lnTo>
                  <a:pt x="2" y="7"/>
                </a:lnTo>
                <a:lnTo>
                  <a:pt x="1" y="11"/>
                </a:lnTo>
                <a:lnTo>
                  <a:pt x="0" y="13"/>
                </a:lnTo>
                <a:lnTo>
                  <a:pt x="0" y="17"/>
                </a:lnTo>
                <a:lnTo>
                  <a:pt x="0" y="18"/>
                </a:lnTo>
                <a:lnTo>
                  <a:pt x="1" y="21"/>
                </a:lnTo>
                <a:lnTo>
                  <a:pt x="1" y="24"/>
                </a:lnTo>
                <a:lnTo>
                  <a:pt x="3" y="28"/>
                </a:lnTo>
                <a:lnTo>
                  <a:pt x="4" y="31"/>
                </a:lnTo>
                <a:lnTo>
                  <a:pt x="6" y="33"/>
                </a:lnTo>
                <a:lnTo>
                  <a:pt x="7" y="35"/>
                </a:lnTo>
                <a:lnTo>
                  <a:pt x="8" y="38"/>
                </a:lnTo>
                <a:lnTo>
                  <a:pt x="9" y="40"/>
                </a:lnTo>
                <a:lnTo>
                  <a:pt x="10" y="42"/>
                </a:lnTo>
                <a:lnTo>
                  <a:pt x="11" y="45"/>
                </a:lnTo>
                <a:lnTo>
                  <a:pt x="13" y="47"/>
                </a:lnTo>
                <a:lnTo>
                  <a:pt x="14" y="49"/>
                </a:lnTo>
                <a:lnTo>
                  <a:pt x="15" y="52"/>
                </a:lnTo>
                <a:lnTo>
                  <a:pt x="16" y="54"/>
                </a:lnTo>
                <a:lnTo>
                  <a:pt x="18" y="56"/>
                </a:lnTo>
                <a:lnTo>
                  <a:pt x="20" y="59"/>
                </a:lnTo>
                <a:lnTo>
                  <a:pt x="21" y="61"/>
                </a:lnTo>
                <a:lnTo>
                  <a:pt x="22" y="63"/>
                </a:lnTo>
                <a:lnTo>
                  <a:pt x="24" y="66"/>
                </a:lnTo>
                <a:lnTo>
                  <a:pt x="27" y="68"/>
                </a:lnTo>
                <a:lnTo>
                  <a:pt x="29" y="71"/>
                </a:lnTo>
                <a:lnTo>
                  <a:pt x="31" y="74"/>
                </a:lnTo>
                <a:lnTo>
                  <a:pt x="34" y="76"/>
                </a:lnTo>
                <a:lnTo>
                  <a:pt x="37" y="76"/>
                </a:lnTo>
                <a:lnTo>
                  <a:pt x="42" y="77"/>
                </a:lnTo>
                <a:lnTo>
                  <a:pt x="44" y="78"/>
                </a:lnTo>
                <a:lnTo>
                  <a:pt x="48" y="80"/>
                </a:lnTo>
                <a:lnTo>
                  <a:pt x="51" y="81"/>
                </a:lnTo>
                <a:lnTo>
                  <a:pt x="53" y="82"/>
                </a:lnTo>
                <a:lnTo>
                  <a:pt x="56" y="84"/>
                </a:lnTo>
                <a:lnTo>
                  <a:pt x="58" y="87"/>
                </a:lnTo>
                <a:lnTo>
                  <a:pt x="59" y="89"/>
                </a:lnTo>
                <a:lnTo>
                  <a:pt x="62" y="92"/>
                </a:lnTo>
                <a:lnTo>
                  <a:pt x="62" y="96"/>
                </a:lnTo>
                <a:lnTo>
                  <a:pt x="62" y="98"/>
                </a:lnTo>
                <a:lnTo>
                  <a:pt x="62" y="102"/>
                </a:lnTo>
                <a:lnTo>
                  <a:pt x="62" y="104"/>
                </a:lnTo>
                <a:lnTo>
                  <a:pt x="59" y="106"/>
                </a:lnTo>
                <a:lnTo>
                  <a:pt x="58" y="109"/>
                </a:lnTo>
                <a:lnTo>
                  <a:pt x="57" y="110"/>
                </a:lnTo>
                <a:lnTo>
                  <a:pt x="55" y="111"/>
                </a:lnTo>
                <a:lnTo>
                  <a:pt x="52" y="113"/>
                </a:lnTo>
                <a:lnTo>
                  <a:pt x="51" y="115"/>
                </a:lnTo>
                <a:lnTo>
                  <a:pt x="48" y="116"/>
                </a:lnTo>
                <a:lnTo>
                  <a:pt x="45" y="118"/>
                </a:lnTo>
                <a:lnTo>
                  <a:pt x="42" y="120"/>
                </a:lnTo>
                <a:lnTo>
                  <a:pt x="39" y="123"/>
                </a:lnTo>
                <a:lnTo>
                  <a:pt x="36" y="124"/>
                </a:lnTo>
                <a:lnTo>
                  <a:pt x="34" y="126"/>
                </a:lnTo>
                <a:lnTo>
                  <a:pt x="30" y="127"/>
                </a:lnTo>
                <a:lnTo>
                  <a:pt x="28" y="130"/>
                </a:lnTo>
                <a:lnTo>
                  <a:pt x="25" y="131"/>
                </a:lnTo>
                <a:lnTo>
                  <a:pt x="23" y="132"/>
                </a:lnTo>
                <a:lnTo>
                  <a:pt x="22" y="133"/>
                </a:lnTo>
                <a:lnTo>
                  <a:pt x="21" y="134"/>
                </a:lnTo>
                <a:lnTo>
                  <a:pt x="18" y="136"/>
                </a:lnTo>
                <a:lnTo>
                  <a:pt x="17" y="138"/>
                </a:lnTo>
                <a:lnTo>
                  <a:pt x="16" y="140"/>
                </a:lnTo>
                <a:lnTo>
                  <a:pt x="20" y="141"/>
                </a:lnTo>
                <a:lnTo>
                  <a:pt x="20" y="141"/>
                </a:lnTo>
                <a:lnTo>
                  <a:pt x="22" y="140"/>
                </a:lnTo>
                <a:lnTo>
                  <a:pt x="24" y="139"/>
                </a:lnTo>
                <a:lnTo>
                  <a:pt x="27" y="138"/>
                </a:lnTo>
                <a:lnTo>
                  <a:pt x="30" y="137"/>
                </a:lnTo>
                <a:lnTo>
                  <a:pt x="34" y="134"/>
                </a:lnTo>
                <a:lnTo>
                  <a:pt x="37" y="133"/>
                </a:lnTo>
                <a:lnTo>
                  <a:pt x="41" y="131"/>
                </a:lnTo>
                <a:lnTo>
                  <a:pt x="44" y="129"/>
                </a:lnTo>
                <a:lnTo>
                  <a:pt x="49" y="126"/>
                </a:lnTo>
                <a:lnTo>
                  <a:pt x="51" y="124"/>
                </a:lnTo>
                <a:lnTo>
                  <a:pt x="55" y="122"/>
                </a:lnTo>
                <a:lnTo>
                  <a:pt x="57" y="119"/>
                </a:lnTo>
                <a:lnTo>
                  <a:pt x="60" y="118"/>
                </a:lnTo>
                <a:lnTo>
                  <a:pt x="62" y="116"/>
                </a:lnTo>
                <a:lnTo>
                  <a:pt x="64" y="115"/>
                </a:lnTo>
                <a:lnTo>
                  <a:pt x="65" y="112"/>
                </a:lnTo>
                <a:lnTo>
                  <a:pt x="66" y="110"/>
                </a:lnTo>
                <a:lnTo>
                  <a:pt x="67" y="108"/>
                </a:lnTo>
                <a:lnTo>
                  <a:pt x="67" y="105"/>
                </a:lnTo>
                <a:lnTo>
                  <a:pt x="69" y="103"/>
                </a:lnTo>
                <a:lnTo>
                  <a:pt x="69" y="101"/>
                </a:lnTo>
                <a:lnTo>
                  <a:pt x="69" y="97"/>
                </a:lnTo>
                <a:lnTo>
                  <a:pt x="69" y="95"/>
                </a:lnTo>
                <a:lnTo>
                  <a:pt x="69" y="92"/>
                </a:lnTo>
                <a:lnTo>
                  <a:pt x="69" y="90"/>
                </a:lnTo>
                <a:lnTo>
                  <a:pt x="67" y="88"/>
                </a:lnTo>
                <a:lnTo>
                  <a:pt x="67" y="87"/>
                </a:lnTo>
                <a:lnTo>
                  <a:pt x="66" y="83"/>
                </a:lnTo>
                <a:lnTo>
                  <a:pt x="64" y="81"/>
                </a:lnTo>
                <a:lnTo>
                  <a:pt x="63" y="80"/>
                </a:lnTo>
                <a:lnTo>
                  <a:pt x="62" y="80"/>
                </a:lnTo>
                <a:lnTo>
                  <a:pt x="59" y="78"/>
                </a:lnTo>
                <a:lnTo>
                  <a:pt x="57" y="77"/>
                </a:lnTo>
                <a:lnTo>
                  <a:pt x="55" y="76"/>
                </a:lnTo>
                <a:lnTo>
                  <a:pt x="52" y="75"/>
                </a:lnTo>
                <a:lnTo>
                  <a:pt x="50" y="74"/>
                </a:lnTo>
                <a:lnTo>
                  <a:pt x="48" y="73"/>
                </a:lnTo>
                <a:lnTo>
                  <a:pt x="45" y="71"/>
                </a:lnTo>
                <a:lnTo>
                  <a:pt x="43" y="70"/>
                </a:lnTo>
                <a:lnTo>
                  <a:pt x="41" y="70"/>
                </a:lnTo>
                <a:lnTo>
                  <a:pt x="38" y="69"/>
                </a:lnTo>
                <a:lnTo>
                  <a:pt x="36" y="67"/>
                </a:lnTo>
                <a:lnTo>
                  <a:pt x="35" y="67"/>
                </a:lnTo>
                <a:lnTo>
                  <a:pt x="35" y="67"/>
                </a:lnTo>
                <a:lnTo>
                  <a:pt x="34" y="66"/>
                </a:lnTo>
                <a:lnTo>
                  <a:pt x="32" y="63"/>
                </a:lnTo>
                <a:lnTo>
                  <a:pt x="30" y="61"/>
                </a:lnTo>
                <a:lnTo>
                  <a:pt x="28" y="57"/>
                </a:lnTo>
                <a:lnTo>
                  <a:pt x="27" y="55"/>
                </a:lnTo>
                <a:lnTo>
                  <a:pt x="23" y="50"/>
                </a:lnTo>
                <a:lnTo>
                  <a:pt x="21" y="47"/>
                </a:lnTo>
                <a:lnTo>
                  <a:pt x="20" y="45"/>
                </a:lnTo>
                <a:lnTo>
                  <a:pt x="18" y="42"/>
                </a:lnTo>
                <a:lnTo>
                  <a:pt x="17" y="40"/>
                </a:lnTo>
                <a:lnTo>
                  <a:pt x="16" y="39"/>
                </a:lnTo>
                <a:lnTo>
                  <a:pt x="14" y="34"/>
                </a:lnTo>
                <a:lnTo>
                  <a:pt x="13" y="31"/>
                </a:lnTo>
                <a:lnTo>
                  <a:pt x="10" y="27"/>
                </a:lnTo>
                <a:lnTo>
                  <a:pt x="10" y="24"/>
                </a:lnTo>
                <a:lnTo>
                  <a:pt x="9" y="21"/>
                </a:lnTo>
                <a:lnTo>
                  <a:pt x="9" y="20"/>
                </a:lnTo>
                <a:lnTo>
                  <a:pt x="9" y="17"/>
                </a:lnTo>
                <a:lnTo>
                  <a:pt x="9" y="13"/>
                </a:lnTo>
                <a:lnTo>
                  <a:pt x="9" y="10"/>
                </a:lnTo>
                <a:lnTo>
                  <a:pt x="9" y="7"/>
                </a:lnTo>
                <a:lnTo>
                  <a:pt x="8" y="4"/>
                </a:lnTo>
                <a:lnTo>
                  <a:pt x="8" y="3"/>
                </a:lnTo>
                <a:lnTo>
                  <a:pt x="8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302" name="Freeform 102"/>
          <p:cNvSpPr>
            <a:spLocks/>
          </p:cNvSpPr>
          <p:nvPr/>
        </p:nvSpPr>
        <p:spPr bwMode="auto">
          <a:xfrm>
            <a:off x="4721225" y="1484313"/>
            <a:ext cx="31750" cy="22225"/>
          </a:xfrm>
          <a:custGeom>
            <a:avLst/>
            <a:gdLst/>
            <a:ahLst/>
            <a:cxnLst>
              <a:cxn ang="0">
                <a:pos x="39" y="13"/>
              </a:cxn>
              <a:cxn ang="0">
                <a:pos x="38" y="12"/>
              </a:cxn>
              <a:cxn ang="0">
                <a:pos x="35" y="11"/>
              </a:cxn>
              <a:cxn ang="0">
                <a:pos x="32" y="9"/>
              </a:cxn>
              <a:cxn ang="0">
                <a:pos x="30" y="7"/>
              </a:cxn>
              <a:cxn ang="0">
                <a:pos x="28" y="6"/>
              </a:cxn>
              <a:cxn ang="0">
                <a:pos x="25" y="5"/>
              </a:cxn>
              <a:cxn ang="0">
                <a:pos x="22" y="4"/>
              </a:cxn>
              <a:cxn ang="0">
                <a:pos x="18" y="3"/>
              </a:cxn>
              <a:cxn ang="0">
                <a:pos x="16" y="2"/>
              </a:cxn>
              <a:cxn ang="0">
                <a:pos x="12" y="0"/>
              </a:cxn>
              <a:cxn ang="0">
                <a:pos x="9" y="0"/>
              </a:cxn>
              <a:cxn ang="0">
                <a:pos x="7" y="0"/>
              </a:cxn>
              <a:cxn ang="0">
                <a:pos x="4" y="0"/>
              </a:cxn>
              <a:cxn ang="0">
                <a:pos x="2" y="3"/>
              </a:cxn>
              <a:cxn ang="0">
                <a:pos x="1" y="4"/>
              </a:cxn>
              <a:cxn ang="0">
                <a:pos x="0" y="5"/>
              </a:cxn>
              <a:cxn ang="0">
                <a:pos x="1" y="7"/>
              </a:cxn>
              <a:cxn ang="0">
                <a:pos x="2" y="10"/>
              </a:cxn>
              <a:cxn ang="0">
                <a:pos x="4" y="12"/>
              </a:cxn>
              <a:cxn ang="0">
                <a:pos x="7" y="14"/>
              </a:cxn>
              <a:cxn ang="0">
                <a:pos x="10" y="17"/>
              </a:cxn>
              <a:cxn ang="0">
                <a:pos x="14" y="19"/>
              </a:cxn>
              <a:cxn ang="0">
                <a:pos x="17" y="20"/>
              </a:cxn>
              <a:cxn ang="0">
                <a:pos x="21" y="23"/>
              </a:cxn>
              <a:cxn ang="0">
                <a:pos x="24" y="24"/>
              </a:cxn>
              <a:cxn ang="0">
                <a:pos x="26" y="26"/>
              </a:cxn>
              <a:cxn ang="0">
                <a:pos x="29" y="26"/>
              </a:cxn>
              <a:cxn ang="0">
                <a:pos x="31" y="27"/>
              </a:cxn>
              <a:cxn ang="0">
                <a:pos x="32" y="27"/>
              </a:cxn>
              <a:cxn ang="0">
                <a:pos x="30" y="25"/>
              </a:cxn>
              <a:cxn ang="0">
                <a:pos x="28" y="23"/>
              </a:cxn>
              <a:cxn ang="0">
                <a:pos x="24" y="20"/>
              </a:cxn>
              <a:cxn ang="0">
                <a:pos x="22" y="18"/>
              </a:cxn>
              <a:cxn ang="0">
                <a:pos x="19" y="17"/>
              </a:cxn>
              <a:cxn ang="0">
                <a:pos x="18" y="14"/>
              </a:cxn>
              <a:cxn ang="0">
                <a:pos x="18" y="13"/>
              </a:cxn>
              <a:cxn ang="0">
                <a:pos x="21" y="13"/>
              </a:cxn>
              <a:cxn ang="0">
                <a:pos x="22" y="12"/>
              </a:cxn>
              <a:cxn ang="0">
                <a:pos x="25" y="12"/>
              </a:cxn>
              <a:cxn ang="0">
                <a:pos x="29" y="13"/>
              </a:cxn>
              <a:cxn ang="0">
                <a:pos x="32" y="16"/>
              </a:cxn>
              <a:cxn ang="0">
                <a:pos x="35" y="17"/>
              </a:cxn>
              <a:cxn ang="0">
                <a:pos x="37" y="18"/>
              </a:cxn>
              <a:cxn ang="0">
                <a:pos x="39" y="19"/>
              </a:cxn>
              <a:cxn ang="0">
                <a:pos x="39" y="20"/>
              </a:cxn>
              <a:cxn ang="0">
                <a:pos x="39" y="13"/>
              </a:cxn>
              <a:cxn ang="0">
                <a:pos x="39" y="13"/>
              </a:cxn>
            </a:cxnLst>
            <a:rect l="0" t="0" r="r" b="b"/>
            <a:pathLst>
              <a:path w="39" h="27">
                <a:moveTo>
                  <a:pt x="39" y="13"/>
                </a:moveTo>
                <a:lnTo>
                  <a:pt x="38" y="12"/>
                </a:lnTo>
                <a:lnTo>
                  <a:pt x="35" y="11"/>
                </a:lnTo>
                <a:lnTo>
                  <a:pt x="32" y="9"/>
                </a:lnTo>
                <a:lnTo>
                  <a:pt x="30" y="7"/>
                </a:lnTo>
                <a:lnTo>
                  <a:pt x="28" y="6"/>
                </a:lnTo>
                <a:lnTo>
                  <a:pt x="25" y="5"/>
                </a:lnTo>
                <a:lnTo>
                  <a:pt x="22" y="4"/>
                </a:lnTo>
                <a:lnTo>
                  <a:pt x="18" y="3"/>
                </a:lnTo>
                <a:lnTo>
                  <a:pt x="16" y="2"/>
                </a:lnTo>
                <a:lnTo>
                  <a:pt x="12" y="0"/>
                </a:lnTo>
                <a:lnTo>
                  <a:pt x="9" y="0"/>
                </a:lnTo>
                <a:lnTo>
                  <a:pt x="7" y="0"/>
                </a:lnTo>
                <a:lnTo>
                  <a:pt x="4" y="0"/>
                </a:lnTo>
                <a:lnTo>
                  <a:pt x="2" y="3"/>
                </a:lnTo>
                <a:lnTo>
                  <a:pt x="1" y="4"/>
                </a:lnTo>
                <a:lnTo>
                  <a:pt x="0" y="5"/>
                </a:lnTo>
                <a:lnTo>
                  <a:pt x="1" y="7"/>
                </a:lnTo>
                <a:lnTo>
                  <a:pt x="2" y="10"/>
                </a:lnTo>
                <a:lnTo>
                  <a:pt x="4" y="12"/>
                </a:lnTo>
                <a:lnTo>
                  <a:pt x="7" y="14"/>
                </a:lnTo>
                <a:lnTo>
                  <a:pt x="10" y="17"/>
                </a:lnTo>
                <a:lnTo>
                  <a:pt x="14" y="19"/>
                </a:lnTo>
                <a:lnTo>
                  <a:pt x="17" y="20"/>
                </a:lnTo>
                <a:lnTo>
                  <a:pt x="21" y="23"/>
                </a:lnTo>
                <a:lnTo>
                  <a:pt x="24" y="24"/>
                </a:lnTo>
                <a:lnTo>
                  <a:pt x="26" y="26"/>
                </a:lnTo>
                <a:lnTo>
                  <a:pt x="29" y="26"/>
                </a:lnTo>
                <a:lnTo>
                  <a:pt x="31" y="27"/>
                </a:lnTo>
                <a:lnTo>
                  <a:pt x="32" y="27"/>
                </a:lnTo>
                <a:lnTo>
                  <a:pt x="30" y="25"/>
                </a:lnTo>
                <a:lnTo>
                  <a:pt x="28" y="23"/>
                </a:lnTo>
                <a:lnTo>
                  <a:pt x="24" y="20"/>
                </a:lnTo>
                <a:lnTo>
                  <a:pt x="22" y="18"/>
                </a:lnTo>
                <a:lnTo>
                  <a:pt x="19" y="17"/>
                </a:lnTo>
                <a:lnTo>
                  <a:pt x="18" y="14"/>
                </a:lnTo>
                <a:lnTo>
                  <a:pt x="18" y="13"/>
                </a:lnTo>
                <a:lnTo>
                  <a:pt x="21" y="13"/>
                </a:lnTo>
                <a:lnTo>
                  <a:pt x="22" y="12"/>
                </a:lnTo>
                <a:lnTo>
                  <a:pt x="25" y="12"/>
                </a:lnTo>
                <a:lnTo>
                  <a:pt x="29" y="13"/>
                </a:lnTo>
                <a:lnTo>
                  <a:pt x="32" y="16"/>
                </a:lnTo>
                <a:lnTo>
                  <a:pt x="35" y="17"/>
                </a:lnTo>
                <a:lnTo>
                  <a:pt x="37" y="18"/>
                </a:lnTo>
                <a:lnTo>
                  <a:pt x="39" y="19"/>
                </a:lnTo>
                <a:lnTo>
                  <a:pt x="39" y="20"/>
                </a:lnTo>
                <a:lnTo>
                  <a:pt x="39" y="13"/>
                </a:lnTo>
                <a:lnTo>
                  <a:pt x="39" y="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303" name="Freeform 103"/>
          <p:cNvSpPr>
            <a:spLocks/>
          </p:cNvSpPr>
          <p:nvPr/>
        </p:nvSpPr>
        <p:spPr bwMode="auto">
          <a:xfrm>
            <a:off x="4594225" y="1503363"/>
            <a:ext cx="52388" cy="87312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1" y="10"/>
              </a:cxn>
              <a:cxn ang="0">
                <a:pos x="2" y="18"/>
              </a:cxn>
              <a:cxn ang="0">
                <a:pos x="3" y="27"/>
              </a:cxn>
              <a:cxn ang="0">
                <a:pos x="4" y="34"/>
              </a:cxn>
              <a:cxn ang="0">
                <a:pos x="6" y="41"/>
              </a:cxn>
              <a:cxn ang="0">
                <a:pos x="8" y="48"/>
              </a:cxn>
              <a:cxn ang="0">
                <a:pos x="9" y="55"/>
              </a:cxn>
              <a:cxn ang="0">
                <a:pos x="13" y="63"/>
              </a:cxn>
              <a:cxn ang="0">
                <a:pos x="17" y="73"/>
              </a:cxn>
              <a:cxn ang="0">
                <a:pos x="21" y="80"/>
              </a:cxn>
              <a:cxn ang="0">
                <a:pos x="24" y="86"/>
              </a:cxn>
              <a:cxn ang="0">
                <a:pos x="30" y="97"/>
              </a:cxn>
              <a:cxn ang="0">
                <a:pos x="35" y="106"/>
              </a:cxn>
              <a:cxn ang="0">
                <a:pos x="37" y="109"/>
              </a:cxn>
              <a:cxn ang="0">
                <a:pos x="39" y="101"/>
              </a:cxn>
              <a:cxn ang="0">
                <a:pos x="43" y="94"/>
              </a:cxn>
              <a:cxn ang="0">
                <a:pos x="44" y="93"/>
              </a:cxn>
              <a:cxn ang="0">
                <a:pos x="53" y="97"/>
              </a:cxn>
              <a:cxn ang="0">
                <a:pos x="62" y="98"/>
              </a:cxn>
              <a:cxn ang="0">
                <a:pos x="59" y="93"/>
              </a:cxn>
              <a:cxn ang="0">
                <a:pos x="53" y="86"/>
              </a:cxn>
              <a:cxn ang="0">
                <a:pos x="46" y="78"/>
              </a:cxn>
              <a:cxn ang="0">
                <a:pos x="38" y="69"/>
              </a:cxn>
              <a:cxn ang="0">
                <a:pos x="34" y="60"/>
              </a:cxn>
              <a:cxn ang="0">
                <a:pos x="31" y="55"/>
              </a:cxn>
              <a:cxn ang="0">
                <a:pos x="31" y="46"/>
              </a:cxn>
              <a:cxn ang="0">
                <a:pos x="31" y="42"/>
              </a:cxn>
              <a:cxn ang="0">
                <a:pos x="25" y="24"/>
              </a:cxn>
              <a:cxn ang="0">
                <a:pos x="32" y="25"/>
              </a:cxn>
              <a:cxn ang="0">
                <a:pos x="43" y="28"/>
              </a:cxn>
              <a:cxn ang="0">
                <a:pos x="55" y="30"/>
              </a:cxn>
              <a:cxn ang="0">
                <a:pos x="64" y="32"/>
              </a:cxn>
              <a:cxn ang="0">
                <a:pos x="63" y="31"/>
              </a:cxn>
              <a:cxn ang="0">
                <a:pos x="56" y="28"/>
              </a:cxn>
              <a:cxn ang="0">
                <a:pos x="49" y="24"/>
              </a:cxn>
              <a:cxn ang="0">
                <a:pos x="41" y="20"/>
              </a:cxn>
              <a:cxn ang="0">
                <a:pos x="32" y="15"/>
              </a:cxn>
              <a:cxn ang="0">
                <a:pos x="23" y="10"/>
              </a:cxn>
              <a:cxn ang="0">
                <a:pos x="14" y="7"/>
              </a:cxn>
              <a:cxn ang="0">
                <a:pos x="7" y="3"/>
              </a:cxn>
              <a:cxn ang="0">
                <a:pos x="2" y="1"/>
              </a:cxn>
              <a:cxn ang="0">
                <a:pos x="0" y="0"/>
              </a:cxn>
            </a:cxnLst>
            <a:rect l="0" t="0" r="r" b="b"/>
            <a:pathLst>
              <a:path w="66" h="109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0" y="3"/>
                </a:lnTo>
                <a:lnTo>
                  <a:pt x="1" y="7"/>
                </a:lnTo>
                <a:lnTo>
                  <a:pt x="1" y="10"/>
                </a:lnTo>
                <a:lnTo>
                  <a:pt x="2" y="14"/>
                </a:lnTo>
                <a:lnTo>
                  <a:pt x="2" y="16"/>
                </a:lnTo>
                <a:lnTo>
                  <a:pt x="2" y="18"/>
                </a:lnTo>
                <a:lnTo>
                  <a:pt x="2" y="21"/>
                </a:lnTo>
                <a:lnTo>
                  <a:pt x="3" y="24"/>
                </a:lnTo>
                <a:lnTo>
                  <a:pt x="3" y="27"/>
                </a:lnTo>
                <a:lnTo>
                  <a:pt x="4" y="29"/>
                </a:lnTo>
                <a:lnTo>
                  <a:pt x="4" y="31"/>
                </a:lnTo>
                <a:lnTo>
                  <a:pt x="4" y="34"/>
                </a:lnTo>
                <a:lnTo>
                  <a:pt x="6" y="36"/>
                </a:lnTo>
                <a:lnTo>
                  <a:pt x="6" y="38"/>
                </a:lnTo>
                <a:lnTo>
                  <a:pt x="6" y="41"/>
                </a:lnTo>
                <a:lnTo>
                  <a:pt x="7" y="43"/>
                </a:lnTo>
                <a:lnTo>
                  <a:pt x="7" y="45"/>
                </a:lnTo>
                <a:lnTo>
                  <a:pt x="8" y="48"/>
                </a:lnTo>
                <a:lnTo>
                  <a:pt x="8" y="49"/>
                </a:lnTo>
                <a:lnTo>
                  <a:pt x="9" y="51"/>
                </a:lnTo>
                <a:lnTo>
                  <a:pt x="9" y="55"/>
                </a:lnTo>
                <a:lnTo>
                  <a:pt x="10" y="58"/>
                </a:lnTo>
                <a:lnTo>
                  <a:pt x="11" y="59"/>
                </a:lnTo>
                <a:lnTo>
                  <a:pt x="13" y="63"/>
                </a:lnTo>
                <a:lnTo>
                  <a:pt x="15" y="66"/>
                </a:lnTo>
                <a:lnTo>
                  <a:pt x="17" y="71"/>
                </a:lnTo>
                <a:lnTo>
                  <a:pt x="17" y="73"/>
                </a:lnTo>
                <a:lnTo>
                  <a:pt x="18" y="76"/>
                </a:lnTo>
                <a:lnTo>
                  <a:pt x="20" y="78"/>
                </a:lnTo>
                <a:lnTo>
                  <a:pt x="21" y="80"/>
                </a:lnTo>
                <a:lnTo>
                  <a:pt x="22" y="83"/>
                </a:lnTo>
                <a:lnTo>
                  <a:pt x="23" y="85"/>
                </a:lnTo>
                <a:lnTo>
                  <a:pt x="24" y="86"/>
                </a:lnTo>
                <a:lnTo>
                  <a:pt x="27" y="88"/>
                </a:lnTo>
                <a:lnTo>
                  <a:pt x="28" y="93"/>
                </a:lnTo>
                <a:lnTo>
                  <a:pt x="30" y="97"/>
                </a:lnTo>
                <a:lnTo>
                  <a:pt x="32" y="100"/>
                </a:lnTo>
                <a:lnTo>
                  <a:pt x="34" y="104"/>
                </a:lnTo>
                <a:lnTo>
                  <a:pt x="35" y="106"/>
                </a:lnTo>
                <a:lnTo>
                  <a:pt x="37" y="108"/>
                </a:lnTo>
                <a:lnTo>
                  <a:pt x="37" y="109"/>
                </a:lnTo>
                <a:lnTo>
                  <a:pt x="37" y="109"/>
                </a:lnTo>
                <a:lnTo>
                  <a:pt x="37" y="107"/>
                </a:lnTo>
                <a:lnTo>
                  <a:pt x="38" y="105"/>
                </a:lnTo>
                <a:lnTo>
                  <a:pt x="39" y="101"/>
                </a:lnTo>
                <a:lnTo>
                  <a:pt x="41" y="99"/>
                </a:lnTo>
                <a:lnTo>
                  <a:pt x="42" y="97"/>
                </a:lnTo>
                <a:lnTo>
                  <a:pt x="43" y="94"/>
                </a:lnTo>
                <a:lnTo>
                  <a:pt x="43" y="93"/>
                </a:lnTo>
                <a:lnTo>
                  <a:pt x="44" y="93"/>
                </a:lnTo>
                <a:lnTo>
                  <a:pt x="44" y="93"/>
                </a:lnTo>
                <a:lnTo>
                  <a:pt x="46" y="94"/>
                </a:lnTo>
                <a:lnTo>
                  <a:pt x="50" y="95"/>
                </a:lnTo>
                <a:lnTo>
                  <a:pt x="53" y="97"/>
                </a:lnTo>
                <a:lnTo>
                  <a:pt x="57" y="98"/>
                </a:lnTo>
                <a:lnTo>
                  <a:pt x="60" y="98"/>
                </a:lnTo>
                <a:lnTo>
                  <a:pt x="62" y="98"/>
                </a:lnTo>
                <a:lnTo>
                  <a:pt x="63" y="97"/>
                </a:lnTo>
                <a:lnTo>
                  <a:pt x="60" y="94"/>
                </a:lnTo>
                <a:lnTo>
                  <a:pt x="59" y="93"/>
                </a:lnTo>
                <a:lnTo>
                  <a:pt x="58" y="91"/>
                </a:lnTo>
                <a:lnTo>
                  <a:pt x="56" y="88"/>
                </a:lnTo>
                <a:lnTo>
                  <a:pt x="53" y="86"/>
                </a:lnTo>
                <a:lnTo>
                  <a:pt x="51" y="83"/>
                </a:lnTo>
                <a:lnTo>
                  <a:pt x="49" y="80"/>
                </a:lnTo>
                <a:lnTo>
                  <a:pt x="46" y="78"/>
                </a:lnTo>
                <a:lnTo>
                  <a:pt x="43" y="74"/>
                </a:lnTo>
                <a:lnTo>
                  <a:pt x="41" y="71"/>
                </a:lnTo>
                <a:lnTo>
                  <a:pt x="38" y="69"/>
                </a:lnTo>
                <a:lnTo>
                  <a:pt x="37" y="66"/>
                </a:lnTo>
                <a:lnTo>
                  <a:pt x="35" y="63"/>
                </a:lnTo>
                <a:lnTo>
                  <a:pt x="34" y="60"/>
                </a:lnTo>
                <a:lnTo>
                  <a:pt x="32" y="59"/>
                </a:lnTo>
                <a:lnTo>
                  <a:pt x="32" y="58"/>
                </a:lnTo>
                <a:lnTo>
                  <a:pt x="31" y="55"/>
                </a:lnTo>
                <a:lnTo>
                  <a:pt x="31" y="51"/>
                </a:lnTo>
                <a:lnTo>
                  <a:pt x="31" y="49"/>
                </a:lnTo>
                <a:lnTo>
                  <a:pt x="31" y="46"/>
                </a:lnTo>
                <a:lnTo>
                  <a:pt x="31" y="44"/>
                </a:lnTo>
                <a:lnTo>
                  <a:pt x="31" y="43"/>
                </a:lnTo>
                <a:lnTo>
                  <a:pt x="31" y="42"/>
                </a:lnTo>
                <a:lnTo>
                  <a:pt x="31" y="42"/>
                </a:lnTo>
                <a:lnTo>
                  <a:pt x="55" y="55"/>
                </a:lnTo>
                <a:lnTo>
                  <a:pt x="25" y="24"/>
                </a:lnTo>
                <a:lnTo>
                  <a:pt x="28" y="24"/>
                </a:lnTo>
                <a:lnTo>
                  <a:pt x="29" y="24"/>
                </a:lnTo>
                <a:lnTo>
                  <a:pt x="32" y="25"/>
                </a:lnTo>
                <a:lnTo>
                  <a:pt x="35" y="27"/>
                </a:lnTo>
                <a:lnTo>
                  <a:pt x="39" y="27"/>
                </a:lnTo>
                <a:lnTo>
                  <a:pt x="43" y="28"/>
                </a:lnTo>
                <a:lnTo>
                  <a:pt x="48" y="29"/>
                </a:lnTo>
                <a:lnTo>
                  <a:pt x="51" y="30"/>
                </a:lnTo>
                <a:lnTo>
                  <a:pt x="55" y="30"/>
                </a:lnTo>
                <a:lnTo>
                  <a:pt x="58" y="31"/>
                </a:lnTo>
                <a:lnTo>
                  <a:pt x="62" y="32"/>
                </a:lnTo>
                <a:lnTo>
                  <a:pt x="64" y="32"/>
                </a:lnTo>
                <a:lnTo>
                  <a:pt x="66" y="32"/>
                </a:lnTo>
                <a:lnTo>
                  <a:pt x="65" y="32"/>
                </a:lnTo>
                <a:lnTo>
                  <a:pt x="63" y="31"/>
                </a:lnTo>
                <a:lnTo>
                  <a:pt x="60" y="30"/>
                </a:lnTo>
                <a:lnTo>
                  <a:pt x="58" y="29"/>
                </a:lnTo>
                <a:lnTo>
                  <a:pt x="56" y="28"/>
                </a:lnTo>
                <a:lnTo>
                  <a:pt x="55" y="27"/>
                </a:lnTo>
                <a:lnTo>
                  <a:pt x="51" y="25"/>
                </a:lnTo>
                <a:lnTo>
                  <a:pt x="49" y="24"/>
                </a:lnTo>
                <a:lnTo>
                  <a:pt x="46" y="22"/>
                </a:lnTo>
                <a:lnTo>
                  <a:pt x="43" y="21"/>
                </a:lnTo>
                <a:lnTo>
                  <a:pt x="41" y="20"/>
                </a:lnTo>
                <a:lnTo>
                  <a:pt x="37" y="18"/>
                </a:lnTo>
                <a:lnTo>
                  <a:pt x="35" y="16"/>
                </a:lnTo>
                <a:lnTo>
                  <a:pt x="32" y="15"/>
                </a:lnTo>
                <a:lnTo>
                  <a:pt x="29" y="14"/>
                </a:lnTo>
                <a:lnTo>
                  <a:pt x="25" y="11"/>
                </a:lnTo>
                <a:lnTo>
                  <a:pt x="23" y="10"/>
                </a:lnTo>
                <a:lnTo>
                  <a:pt x="20" y="9"/>
                </a:lnTo>
                <a:lnTo>
                  <a:pt x="17" y="8"/>
                </a:lnTo>
                <a:lnTo>
                  <a:pt x="14" y="7"/>
                </a:lnTo>
                <a:lnTo>
                  <a:pt x="11" y="6"/>
                </a:lnTo>
                <a:lnTo>
                  <a:pt x="9" y="4"/>
                </a:lnTo>
                <a:lnTo>
                  <a:pt x="7" y="3"/>
                </a:lnTo>
                <a:lnTo>
                  <a:pt x="6" y="2"/>
                </a:lnTo>
                <a:lnTo>
                  <a:pt x="3" y="1"/>
                </a:lnTo>
                <a:lnTo>
                  <a:pt x="2" y="1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304" name="Freeform 104"/>
          <p:cNvSpPr>
            <a:spLocks/>
          </p:cNvSpPr>
          <p:nvPr/>
        </p:nvSpPr>
        <p:spPr bwMode="auto">
          <a:xfrm>
            <a:off x="4624388" y="1535113"/>
            <a:ext cx="150812" cy="57150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8" y="3"/>
              </a:cxn>
              <a:cxn ang="0">
                <a:pos x="16" y="6"/>
              </a:cxn>
              <a:cxn ang="0">
                <a:pos x="27" y="10"/>
              </a:cxn>
              <a:cxn ang="0">
                <a:pos x="39" y="14"/>
              </a:cxn>
              <a:cxn ang="0">
                <a:pos x="50" y="18"/>
              </a:cxn>
              <a:cxn ang="0">
                <a:pos x="61" y="21"/>
              </a:cxn>
              <a:cxn ang="0">
                <a:pos x="71" y="25"/>
              </a:cxn>
              <a:cxn ang="0">
                <a:pos x="79" y="28"/>
              </a:cxn>
              <a:cxn ang="0">
                <a:pos x="85" y="30"/>
              </a:cxn>
              <a:cxn ang="0">
                <a:pos x="90" y="31"/>
              </a:cxn>
              <a:cxn ang="0">
                <a:pos x="97" y="27"/>
              </a:cxn>
              <a:cxn ang="0">
                <a:pos x="103" y="24"/>
              </a:cxn>
              <a:cxn ang="0">
                <a:pos x="111" y="16"/>
              </a:cxn>
              <a:cxn ang="0">
                <a:pos x="113" y="14"/>
              </a:cxn>
              <a:cxn ang="0">
                <a:pos x="119" y="12"/>
              </a:cxn>
              <a:cxn ang="0">
                <a:pos x="128" y="10"/>
              </a:cxn>
              <a:cxn ang="0">
                <a:pos x="138" y="7"/>
              </a:cxn>
              <a:cxn ang="0">
                <a:pos x="146" y="5"/>
              </a:cxn>
              <a:cxn ang="0">
                <a:pos x="152" y="7"/>
              </a:cxn>
              <a:cxn ang="0">
                <a:pos x="161" y="12"/>
              </a:cxn>
              <a:cxn ang="0">
                <a:pos x="166" y="11"/>
              </a:cxn>
              <a:cxn ang="0">
                <a:pos x="173" y="11"/>
              </a:cxn>
              <a:cxn ang="0">
                <a:pos x="180" y="10"/>
              </a:cxn>
              <a:cxn ang="0">
                <a:pos x="187" y="10"/>
              </a:cxn>
              <a:cxn ang="0">
                <a:pos x="189" y="12"/>
              </a:cxn>
              <a:cxn ang="0">
                <a:pos x="184" y="18"/>
              </a:cxn>
              <a:cxn ang="0">
                <a:pos x="179" y="24"/>
              </a:cxn>
              <a:cxn ang="0">
                <a:pos x="172" y="32"/>
              </a:cxn>
              <a:cxn ang="0">
                <a:pos x="165" y="39"/>
              </a:cxn>
              <a:cxn ang="0">
                <a:pos x="156" y="48"/>
              </a:cxn>
              <a:cxn ang="0">
                <a:pos x="149" y="55"/>
              </a:cxn>
              <a:cxn ang="0">
                <a:pos x="142" y="63"/>
              </a:cxn>
              <a:cxn ang="0">
                <a:pos x="135" y="72"/>
              </a:cxn>
              <a:cxn ang="0">
                <a:pos x="135" y="69"/>
              </a:cxn>
              <a:cxn ang="0">
                <a:pos x="135" y="60"/>
              </a:cxn>
              <a:cxn ang="0">
                <a:pos x="131" y="56"/>
              </a:cxn>
              <a:cxn ang="0">
                <a:pos x="159" y="30"/>
              </a:cxn>
              <a:cxn ang="0">
                <a:pos x="153" y="30"/>
              </a:cxn>
              <a:cxn ang="0">
                <a:pos x="145" y="31"/>
              </a:cxn>
              <a:cxn ang="0">
                <a:pos x="137" y="32"/>
              </a:cxn>
              <a:cxn ang="0">
                <a:pos x="128" y="33"/>
              </a:cxn>
              <a:cxn ang="0">
                <a:pos x="119" y="34"/>
              </a:cxn>
              <a:cxn ang="0">
                <a:pos x="111" y="34"/>
              </a:cxn>
              <a:cxn ang="0">
                <a:pos x="103" y="35"/>
              </a:cxn>
              <a:cxn ang="0">
                <a:pos x="96" y="37"/>
              </a:cxn>
              <a:cxn ang="0">
                <a:pos x="88" y="37"/>
              </a:cxn>
              <a:cxn ang="0">
                <a:pos x="81" y="35"/>
              </a:cxn>
              <a:cxn ang="0">
                <a:pos x="74" y="34"/>
              </a:cxn>
              <a:cxn ang="0">
                <a:pos x="65" y="32"/>
              </a:cxn>
              <a:cxn ang="0">
                <a:pos x="57" y="30"/>
              </a:cxn>
              <a:cxn ang="0">
                <a:pos x="48" y="27"/>
              </a:cxn>
              <a:cxn ang="0">
                <a:pos x="40" y="25"/>
              </a:cxn>
              <a:cxn ang="0">
                <a:pos x="32" y="23"/>
              </a:cxn>
              <a:cxn ang="0">
                <a:pos x="25" y="20"/>
              </a:cxn>
              <a:cxn ang="0">
                <a:pos x="18" y="17"/>
              </a:cxn>
              <a:cxn ang="0">
                <a:pos x="7" y="7"/>
              </a:cxn>
              <a:cxn ang="0">
                <a:pos x="0" y="2"/>
              </a:cxn>
            </a:cxnLst>
            <a:rect l="0" t="0" r="r" b="b"/>
            <a:pathLst>
              <a:path w="190" h="73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4" y="2"/>
                </a:lnTo>
                <a:lnTo>
                  <a:pt x="6" y="3"/>
                </a:lnTo>
                <a:lnTo>
                  <a:pt x="8" y="3"/>
                </a:lnTo>
                <a:lnTo>
                  <a:pt x="12" y="4"/>
                </a:lnTo>
                <a:lnTo>
                  <a:pt x="14" y="5"/>
                </a:lnTo>
                <a:lnTo>
                  <a:pt x="16" y="6"/>
                </a:lnTo>
                <a:lnTo>
                  <a:pt x="20" y="7"/>
                </a:lnTo>
                <a:lnTo>
                  <a:pt x="23" y="9"/>
                </a:lnTo>
                <a:lnTo>
                  <a:pt x="27" y="10"/>
                </a:lnTo>
                <a:lnTo>
                  <a:pt x="30" y="11"/>
                </a:lnTo>
                <a:lnTo>
                  <a:pt x="35" y="13"/>
                </a:lnTo>
                <a:lnTo>
                  <a:pt x="39" y="14"/>
                </a:lnTo>
                <a:lnTo>
                  <a:pt x="42" y="16"/>
                </a:lnTo>
                <a:lnTo>
                  <a:pt x="46" y="17"/>
                </a:lnTo>
                <a:lnTo>
                  <a:pt x="50" y="18"/>
                </a:lnTo>
                <a:lnTo>
                  <a:pt x="54" y="19"/>
                </a:lnTo>
                <a:lnTo>
                  <a:pt x="57" y="20"/>
                </a:lnTo>
                <a:lnTo>
                  <a:pt x="61" y="21"/>
                </a:lnTo>
                <a:lnTo>
                  <a:pt x="64" y="23"/>
                </a:lnTo>
                <a:lnTo>
                  <a:pt x="68" y="25"/>
                </a:lnTo>
                <a:lnTo>
                  <a:pt x="71" y="25"/>
                </a:lnTo>
                <a:lnTo>
                  <a:pt x="74" y="26"/>
                </a:lnTo>
                <a:lnTo>
                  <a:pt x="77" y="27"/>
                </a:lnTo>
                <a:lnTo>
                  <a:pt x="79" y="28"/>
                </a:lnTo>
                <a:lnTo>
                  <a:pt x="82" y="28"/>
                </a:lnTo>
                <a:lnTo>
                  <a:pt x="83" y="30"/>
                </a:lnTo>
                <a:lnTo>
                  <a:pt x="85" y="30"/>
                </a:lnTo>
                <a:lnTo>
                  <a:pt x="86" y="31"/>
                </a:lnTo>
                <a:lnTo>
                  <a:pt x="88" y="31"/>
                </a:lnTo>
                <a:lnTo>
                  <a:pt x="90" y="31"/>
                </a:lnTo>
                <a:lnTo>
                  <a:pt x="92" y="30"/>
                </a:lnTo>
                <a:lnTo>
                  <a:pt x="95" y="30"/>
                </a:lnTo>
                <a:lnTo>
                  <a:pt x="97" y="27"/>
                </a:lnTo>
                <a:lnTo>
                  <a:pt x="99" y="26"/>
                </a:lnTo>
                <a:lnTo>
                  <a:pt x="100" y="25"/>
                </a:lnTo>
                <a:lnTo>
                  <a:pt x="103" y="24"/>
                </a:lnTo>
                <a:lnTo>
                  <a:pt x="106" y="20"/>
                </a:lnTo>
                <a:lnTo>
                  <a:pt x="110" y="18"/>
                </a:lnTo>
                <a:lnTo>
                  <a:pt x="111" y="16"/>
                </a:lnTo>
                <a:lnTo>
                  <a:pt x="112" y="16"/>
                </a:lnTo>
                <a:lnTo>
                  <a:pt x="112" y="14"/>
                </a:lnTo>
                <a:lnTo>
                  <a:pt x="113" y="14"/>
                </a:lnTo>
                <a:lnTo>
                  <a:pt x="114" y="13"/>
                </a:lnTo>
                <a:lnTo>
                  <a:pt x="117" y="13"/>
                </a:lnTo>
                <a:lnTo>
                  <a:pt x="119" y="12"/>
                </a:lnTo>
                <a:lnTo>
                  <a:pt x="123" y="11"/>
                </a:lnTo>
                <a:lnTo>
                  <a:pt x="125" y="11"/>
                </a:lnTo>
                <a:lnTo>
                  <a:pt x="128" y="10"/>
                </a:lnTo>
                <a:lnTo>
                  <a:pt x="132" y="9"/>
                </a:lnTo>
                <a:lnTo>
                  <a:pt x="134" y="7"/>
                </a:lnTo>
                <a:lnTo>
                  <a:pt x="138" y="7"/>
                </a:lnTo>
                <a:lnTo>
                  <a:pt x="141" y="6"/>
                </a:lnTo>
                <a:lnTo>
                  <a:pt x="144" y="5"/>
                </a:lnTo>
                <a:lnTo>
                  <a:pt x="146" y="5"/>
                </a:lnTo>
                <a:lnTo>
                  <a:pt x="147" y="5"/>
                </a:lnTo>
                <a:lnTo>
                  <a:pt x="148" y="5"/>
                </a:lnTo>
                <a:lnTo>
                  <a:pt x="152" y="7"/>
                </a:lnTo>
                <a:lnTo>
                  <a:pt x="154" y="10"/>
                </a:lnTo>
                <a:lnTo>
                  <a:pt x="156" y="11"/>
                </a:lnTo>
                <a:lnTo>
                  <a:pt x="161" y="12"/>
                </a:lnTo>
                <a:lnTo>
                  <a:pt x="161" y="12"/>
                </a:lnTo>
                <a:lnTo>
                  <a:pt x="163" y="12"/>
                </a:lnTo>
                <a:lnTo>
                  <a:pt x="166" y="11"/>
                </a:lnTo>
                <a:lnTo>
                  <a:pt x="168" y="11"/>
                </a:lnTo>
                <a:lnTo>
                  <a:pt x="169" y="11"/>
                </a:lnTo>
                <a:lnTo>
                  <a:pt x="173" y="11"/>
                </a:lnTo>
                <a:lnTo>
                  <a:pt x="175" y="10"/>
                </a:lnTo>
                <a:lnTo>
                  <a:pt x="177" y="10"/>
                </a:lnTo>
                <a:lnTo>
                  <a:pt x="180" y="10"/>
                </a:lnTo>
                <a:lnTo>
                  <a:pt x="182" y="10"/>
                </a:lnTo>
                <a:lnTo>
                  <a:pt x="184" y="10"/>
                </a:lnTo>
                <a:lnTo>
                  <a:pt x="187" y="10"/>
                </a:lnTo>
                <a:lnTo>
                  <a:pt x="189" y="10"/>
                </a:lnTo>
                <a:lnTo>
                  <a:pt x="190" y="11"/>
                </a:lnTo>
                <a:lnTo>
                  <a:pt x="189" y="12"/>
                </a:lnTo>
                <a:lnTo>
                  <a:pt x="187" y="14"/>
                </a:lnTo>
                <a:lnTo>
                  <a:pt x="186" y="16"/>
                </a:lnTo>
                <a:lnTo>
                  <a:pt x="184" y="18"/>
                </a:lnTo>
                <a:lnTo>
                  <a:pt x="182" y="19"/>
                </a:lnTo>
                <a:lnTo>
                  <a:pt x="181" y="21"/>
                </a:lnTo>
                <a:lnTo>
                  <a:pt x="179" y="24"/>
                </a:lnTo>
                <a:lnTo>
                  <a:pt x="176" y="26"/>
                </a:lnTo>
                <a:lnTo>
                  <a:pt x="174" y="28"/>
                </a:lnTo>
                <a:lnTo>
                  <a:pt x="172" y="32"/>
                </a:lnTo>
                <a:lnTo>
                  <a:pt x="168" y="34"/>
                </a:lnTo>
                <a:lnTo>
                  <a:pt x="167" y="37"/>
                </a:lnTo>
                <a:lnTo>
                  <a:pt x="165" y="39"/>
                </a:lnTo>
                <a:lnTo>
                  <a:pt x="162" y="42"/>
                </a:lnTo>
                <a:lnTo>
                  <a:pt x="159" y="45"/>
                </a:lnTo>
                <a:lnTo>
                  <a:pt x="156" y="48"/>
                </a:lnTo>
                <a:lnTo>
                  <a:pt x="154" y="51"/>
                </a:lnTo>
                <a:lnTo>
                  <a:pt x="152" y="53"/>
                </a:lnTo>
                <a:lnTo>
                  <a:pt x="149" y="55"/>
                </a:lnTo>
                <a:lnTo>
                  <a:pt x="147" y="58"/>
                </a:lnTo>
                <a:lnTo>
                  <a:pt x="145" y="60"/>
                </a:lnTo>
                <a:lnTo>
                  <a:pt x="142" y="63"/>
                </a:lnTo>
                <a:lnTo>
                  <a:pt x="139" y="67"/>
                </a:lnTo>
                <a:lnTo>
                  <a:pt x="137" y="69"/>
                </a:lnTo>
                <a:lnTo>
                  <a:pt x="135" y="72"/>
                </a:lnTo>
                <a:lnTo>
                  <a:pt x="134" y="73"/>
                </a:lnTo>
                <a:lnTo>
                  <a:pt x="134" y="72"/>
                </a:lnTo>
                <a:lnTo>
                  <a:pt x="135" y="69"/>
                </a:lnTo>
                <a:lnTo>
                  <a:pt x="135" y="67"/>
                </a:lnTo>
                <a:lnTo>
                  <a:pt x="135" y="63"/>
                </a:lnTo>
                <a:lnTo>
                  <a:pt x="135" y="60"/>
                </a:lnTo>
                <a:lnTo>
                  <a:pt x="133" y="58"/>
                </a:lnTo>
                <a:lnTo>
                  <a:pt x="132" y="56"/>
                </a:lnTo>
                <a:lnTo>
                  <a:pt x="131" y="56"/>
                </a:lnTo>
                <a:lnTo>
                  <a:pt x="128" y="55"/>
                </a:lnTo>
                <a:lnTo>
                  <a:pt x="126" y="56"/>
                </a:lnTo>
                <a:lnTo>
                  <a:pt x="159" y="30"/>
                </a:lnTo>
                <a:lnTo>
                  <a:pt x="158" y="30"/>
                </a:lnTo>
                <a:lnTo>
                  <a:pt x="155" y="30"/>
                </a:lnTo>
                <a:lnTo>
                  <a:pt x="153" y="30"/>
                </a:lnTo>
                <a:lnTo>
                  <a:pt x="149" y="31"/>
                </a:lnTo>
                <a:lnTo>
                  <a:pt x="147" y="31"/>
                </a:lnTo>
                <a:lnTo>
                  <a:pt x="145" y="31"/>
                </a:lnTo>
                <a:lnTo>
                  <a:pt x="141" y="31"/>
                </a:lnTo>
                <a:lnTo>
                  <a:pt x="139" y="32"/>
                </a:lnTo>
                <a:lnTo>
                  <a:pt x="137" y="32"/>
                </a:lnTo>
                <a:lnTo>
                  <a:pt x="133" y="32"/>
                </a:lnTo>
                <a:lnTo>
                  <a:pt x="131" y="32"/>
                </a:lnTo>
                <a:lnTo>
                  <a:pt x="128" y="33"/>
                </a:lnTo>
                <a:lnTo>
                  <a:pt x="125" y="33"/>
                </a:lnTo>
                <a:lnTo>
                  <a:pt x="123" y="33"/>
                </a:lnTo>
                <a:lnTo>
                  <a:pt x="119" y="34"/>
                </a:lnTo>
                <a:lnTo>
                  <a:pt x="117" y="34"/>
                </a:lnTo>
                <a:lnTo>
                  <a:pt x="113" y="34"/>
                </a:lnTo>
                <a:lnTo>
                  <a:pt x="111" y="34"/>
                </a:lnTo>
                <a:lnTo>
                  <a:pt x="107" y="35"/>
                </a:lnTo>
                <a:lnTo>
                  <a:pt x="105" y="35"/>
                </a:lnTo>
                <a:lnTo>
                  <a:pt x="103" y="35"/>
                </a:lnTo>
                <a:lnTo>
                  <a:pt x="100" y="35"/>
                </a:lnTo>
                <a:lnTo>
                  <a:pt x="98" y="35"/>
                </a:lnTo>
                <a:lnTo>
                  <a:pt x="96" y="37"/>
                </a:lnTo>
                <a:lnTo>
                  <a:pt x="92" y="37"/>
                </a:lnTo>
                <a:lnTo>
                  <a:pt x="91" y="37"/>
                </a:lnTo>
                <a:lnTo>
                  <a:pt x="88" y="37"/>
                </a:lnTo>
                <a:lnTo>
                  <a:pt x="85" y="37"/>
                </a:lnTo>
                <a:lnTo>
                  <a:pt x="83" y="35"/>
                </a:lnTo>
                <a:lnTo>
                  <a:pt x="81" y="35"/>
                </a:lnTo>
                <a:lnTo>
                  <a:pt x="78" y="34"/>
                </a:lnTo>
                <a:lnTo>
                  <a:pt x="76" y="34"/>
                </a:lnTo>
                <a:lnTo>
                  <a:pt x="74" y="34"/>
                </a:lnTo>
                <a:lnTo>
                  <a:pt x="71" y="33"/>
                </a:lnTo>
                <a:lnTo>
                  <a:pt x="68" y="32"/>
                </a:lnTo>
                <a:lnTo>
                  <a:pt x="65" y="32"/>
                </a:lnTo>
                <a:lnTo>
                  <a:pt x="62" y="31"/>
                </a:lnTo>
                <a:lnTo>
                  <a:pt x="60" y="31"/>
                </a:lnTo>
                <a:lnTo>
                  <a:pt x="57" y="30"/>
                </a:lnTo>
                <a:lnTo>
                  <a:pt x="54" y="30"/>
                </a:lnTo>
                <a:lnTo>
                  <a:pt x="50" y="28"/>
                </a:lnTo>
                <a:lnTo>
                  <a:pt x="48" y="27"/>
                </a:lnTo>
                <a:lnTo>
                  <a:pt x="46" y="27"/>
                </a:lnTo>
                <a:lnTo>
                  <a:pt x="42" y="26"/>
                </a:lnTo>
                <a:lnTo>
                  <a:pt x="40" y="25"/>
                </a:lnTo>
                <a:lnTo>
                  <a:pt x="36" y="24"/>
                </a:lnTo>
                <a:lnTo>
                  <a:pt x="34" y="24"/>
                </a:lnTo>
                <a:lnTo>
                  <a:pt x="32" y="23"/>
                </a:lnTo>
                <a:lnTo>
                  <a:pt x="29" y="21"/>
                </a:lnTo>
                <a:lnTo>
                  <a:pt x="27" y="20"/>
                </a:lnTo>
                <a:lnTo>
                  <a:pt x="25" y="20"/>
                </a:lnTo>
                <a:lnTo>
                  <a:pt x="23" y="19"/>
                </a:lnTo>
                <a:lnTo>
                  <a:pt x="20" y="18"/>
                </a:lnTo>
                <a:lnTo>
                  <a:pt x="18" y="17"/>
                </a:lnTo>
                <a:lnTo>
                  <a:pt x="14" y="13"/>
                </a:lnTo>
                <a:lnTo>
                  <a:pt x="11" y="11"/>
                </a:lnTo>
                <a:lnTo>
                  <a:pt x="7" y="7"/>
                </a:lnTo>
                <a:lnTo>
                  <a:pt x="5" y="5"/>
                </a:lnTo>
                <a:lnTo>
                  <a:pt x="2" y="3"/>
                </a:ln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305" name="Freeform 105"/>
          <p:cNvSpPr>
            <a:spLocks/>
          </p:cNvSpPr>
          <p:nvPr/>
        </p:nvSpPr>
        <p:spPr bwMode="auto">
          <a:xfrm>
            <a:off x="4605338" y="1509713"/>
            <a:ext cx="119062" cy="41275"/>
          </a:xfrm>
          <a:custGeom>
            <a:avLst/>
            <a:gdLst/>
            <a:ahLst/>
            <a:cxnLst>
              <a:cxn ang="0">
                <a:pos x="26" y="16"/>
              </a:cxn>
              <a:cxn ang="0">
                <a:pos x="31" y="19"/>
              </a:cxn>
              <a:cxn ang="0">
                <a:pos x="38" y="21"/>
              </a:cxn>
              <a:cxn ang="0">
                <a:pos x="43" y="22"/>
              </a:cxn>
              <a:cxn ang="0">
                <a:pos x="48" y="24"/>
              </a:cxn>
              <a:cxn ang="0">
                <a:pos x="52" y="26"/>
              </a:cxn>
              <a:cxn ang="0">
                <a:pos x="57" y="27"/>
              </a:cxn>
              <a:cxn ang="0">
                <a:pos x="61" y="29"/>
              </a:cxn>
              <a:cxn ang="0">
                <a:pos x="65" y="30"/>
              </a:cxn>
              <a:cxn ang="0">
                <a:pos x="72" y="33"/>
              </a:cxn>
              <a:cxn ang="0">
                <a:pos x="78" y="34"/>
              </a:cxn>
              <a:cxn ang="0">
                <a:pos x="85" y="34"/>
              </a:cxn>
              <a:cxn ang="0">
                <a:pos x="90" y="34"/>
              </a:cxn>
              <a:cxn ang="0">
                <a:pos x="93" y="34"/>
              </a:cxn>
              <a:cxn ang="0">
                <a:pos x="101" y="34"/>
              </a:cxn>
              <a:cxn ang="0">
                <a:pos x="108" y="36"/>
              </a:cxn>
              <a:cxn ang="0">
                <a:pos x="111" y="37"/>
              </a:cxn>
              <a:cxn ang="0">
                <a:pos x="115" y="40"/>
              </a:cxn>
              <a:cxn ang="0">
                <a:pos x="120" y="42"/>
              </a:cxn>
              <a:cxn ang="0">
                <a:pos x="126" y="45"/>
              </a:cxn>
              <a:cxn ang="0">
                <a:pos x="133" y="50"/>
              </a:cxn>
              <a:cxn ang="0">
                <a:pos x="136" y="52"/>
              </a:cxn>
              <a:cxn ang="0">
                <a:pos x="147" y="49"/>
              </a:cxn>
              <a:cxn ang="0">
                <a:pos x="142" y="45"/>
              </a:cxn>
              <a:cxn ang="0">
                <a:pos x="138" y="43"/>
              </a:cxn>
              <a:cxn ang="0">
                <a:pos x="133" y="40"/>
              </a:cxn>
              <a:cxn ang="0">
                <a:pos x="128" y="37"/>
              </a:cxn>
              <a:cxn ang="0">
                <a:pos x="124" y="35"/>
              </a:cxn>
              <a:cxn ang="0">
                <a:pos x="120" y="33"/>
              </a:cxn>
              <a:cxn ang="0">
                <a:pos x="118" y="31"/>
              </a:cxn>
              <a:cxn ang="0">
                <a:pos x="113" y="30"/>
              </a:cxn>
              <a:cxn ang="0">
                <a:pos x="106" y="30"/>
              </a:cxn>
              <a:cxn ang="0">
                <a:pos x="99" y="29"/>
              </a:cxn>
              <a:cxn ang="0">
                <a:pos x="91" y="29"/>
              </a:cxn>
              <a:cxn ang="0">
                <a:pos x="84" y="29"/>
              </a:cxn>
              <a:cxn ang="0">
                <a:pos x="77" y="28"/>
              </a:cxn>
              <a:cxn ang="0">
                <a:pos x="72" y="27"/>
              </a:cxn>
              <a:cxn ang="0">
                <a:pos x="70" y="26"/>
              </a:cxn>
              <a:cxn ang="0">
                <a:pos x="64" y="24"/>
              </a:cxn>
              <a:cxn ang="0">
                <a:pos x="59" y="22"/>
              </a:cxn>
              <a:cxn ang="0">
                <a:pos x="55" y="21"/>
              </a:cxn>
              <a:cxn ang="0">
                <a:pos x="49" y="19"/>
              </a:cxn>
              <a:cxn ang="0">
                <a:pos x="43" y="16"/>
              </a:cxn>
              <a:cxn ang="0">
                <a:pos x="36" y="14"/>
              </a:cxn>
              <a:cxn ang="0">
                <a:pos x="30" y="12"/>
              </a:cxn>
              <a:cxn ang="0">
                <a:pos x="23" y="9"/>
              </a:cxn>
              <a:cxn ang="0">
                <a:pos x="17" y="7"/>
              </a:cxn>
              <a:cxn ang="0">
                <a:pos x="13" y="5"/>
              </a:cxn>
              <a:cxn ang="0">
                <a:pos x="8" y="3"/>
              </a:cxn>
              <a:cxn ang="0">
                <a:pos x="3" y="1"/>
              </a:cxn>
              <a:cxn ang="0">
                <a:pos x="0" y="0"/>
              </a:cxn>
              <a:cxn ang="0">
                <a:pos x="24" y="15"/>
              </a:cxn>
            </a:cxnLst>
            <a:rect l="0" t="0" r="r" b="b"/>
            <a:pathLst>
              <a:path w="148" h="52">
                <a:moveTo>
                  <a:pt x="24" y="15"/>
                </a:moveTo>
                <a:lnTo>
                  <a:pt x="26" y="16"/>
                </a:lnTo>
                <a:lnTo>
                  <a:pt x="28" y="16"/>
                </a:lnTo>
                <a:lnTo>
                  <a:pt x="31" y="19"/>
                </a:lnTo>
                <a:lnTo>
                  <a:pt x="35" y="20"/>
                </a:lnTo>
                <a:lnTo>
                  <a:pt x="38" y="21"/>
                </a:lnTo>
                <a:lnTo>
                  <a:pt x="41" y="22"/>
                </a:lnTo>
                <a:lnTo>
                  <a:pt x="43" y="22"/>
                </a:lnTo>
                <a:lnTo>
                  <a:pt x="45" y="23"/>
                </a:lnTo>
                <a:lnTo>
                  <a:pt x="48" y="24"/>
                </a:lnTo>
                <a:lnTo>
                  <a:pt x="50" y="26"/>
                </a:lnTo>
                <a:lnTo>
                  <a:pt x="52" y="26"/>
                </a:lnTo>
                <a:lnTo>
                  <a:pt x="55" y="27"/>
                </a:lnTo>
                <a:lnTo>
                  <a:pt x="57" y="27"/>
                </a:lnTo>
                <a:lnTo>
                  <a:pt x="58" y="28"/>
                </a:lnTo>
                <a:lnTo>
                  <a:pt x="61" y="29"/>
                </a:lnTo>
                <a:lnTo>
                  <a:pt x="63" y="29"/>
                </a:lnTo>
                <a:lnTo>
                  <a:pt x="65" y="30"/>
                </a:lnTo>
                <a:lnTo>
                  <a:pt x="69" y="31"/>
                </a:lnTo>
                <a:lnTo>
                  <a:pt x="72" y="33"/>
                </a:lnTo>
                <a:lnTo>
                  <a:pt x="76" y="34"/>
                </a:lnTo>
                <a:lnTo>
                  <a:pt x="78" y="34"/>
                </a:lnTo>
                <a:lnTo>
                  <a:pt x="82" y="34"/>
                </a:lnTo>
                <a:lnTo>
                  <a:pt x="85" y="34"/>
                </a:lnTo>
                <a:lnTo>
                  <a:pt x="87" y="34"/>
                </a:lnTo>
                <a:lnTo>
                  <a:pt x="90" y="34"/>
                </a:lnTo>
                <a:lnTo>
                  <a:pt x="91" y="34"/>
                </a:lnTo>
                <a:lnTo>
                  <a:pt x="93" y="34"/>
                </a:lnTo>
                <a:lnTo>
                  <a:pt x="98" y="34"/>
                </a:lnTo>
                <a:lnTo>
                  <a:pt x="101" y="34"/>
                </a:lnTo>
                <a:lnTo>
                  <a:pt x="105" y="35"/>
                </a:lnTo>
                <a:lnTo>
                  <a:pt x="108" y="36"/>
                </a:lnTo>
                <a:lnTo>
                  <a:pt x="110" y="36"/>
                </a:lnTo>
                <a:lnTo>
                  <a:pt x="111" y="37"/>
                </a:lnTo>
                <a:lnTo>
                  <a:pt x="113" y="38"/>
                </a:lnTo>
                <a:lnTo>
                  <a:pt x="115" y="40"/>
                </a:lnTo>
                <a:lnTo>
                  <a:pt x="118" y="41"/>
                </a:lnTo>
                <a:lnTo>
                  <a:pt x="120" y="42"/>
                </a:lnTo>
                <a:lnTo>
                  <a:pt x="122" y="43"/>
                </a:lnTo>
                <a:lnTo>
                  <a:pt x="126" y="45"/>
                </a:lnTo>
                <a:lnTo>
                  <a:pt x="129" y="48"/>
                </a:lnTo>
                <a:lnTo>
                  <a:pt x="133" y="50"/>
                </a:lnTo>
                <a:lnTo>
                  <a:pt x="135" y="52"/>
                </a:lnTo>
                <a:lnTo>
                  <a:pt x="136" y="52"/>
                </a:lnTo>
                <a:lnTo>
                  <a:pt x="148" y="50"/>
                </a:lnTo>
                <a:lnTo>
                  <a:pt x="147" y="49"/>
                </a:lnTo>
                <a:lnTo>
                  <a:pt x="145" y="48"/>
                </a:lnTo>
                <a:lnTo>
                  <a:pt x="142" y="45"/>
                </a:lnTo>
                <a:lnTo>
                  <a:pt x="140" y="44"/>
                </a:lnTo>
                <a:lnTo>
                  <a:pt x="138" y="43"/>
                </a:lnTo>
                <a:lnTo>
                  <a:pt x="136" y="42"/>
                </a:lnTo>
                <a:lnTo>
                  <a:pt x="133" y="40"/>
                </a:lnTo>
                <a:lnTo>
                  <a:pt x="131" y="38"/>
                </a:lnTo>
                <a:lnTo>
                  <a:pt x="128" y="37"/>
                </a:lnTo>
                <a:lnTo>
                  <a:pt x="126" y="36"/>
                </a:lnTo>
                <a:lnTo>
                  <a:pt x="124" y="35"/>
                </a:lnTo>
                <a:lnTo>
                  <a:pt x="121" y="34"/>
                </a:lnTo>
                <a:lnTo>
                  <a:pt x="120" y="33"/>
                </a:lnTo>
                <a:lnTo>
                  <a:pt x="119" y="33"/>
                </a:lnTo>
                <a:lnTo>
                  <a:pt x="118" y="31"/>
                </a:lnTo>
                <a:lnTo>
                  <a:pt x="115" y="31"/>
                </a:lnTo>
                <a:lnTo>
                  <a:pt x="113" y="30"/>
                </a:lnTo>
                <a:lnTo>
                  <a:pt x="110" y="30"/>
                </a:lnTo>
                <a:lnTo>
                  <a:pt x="106" y="30"/>
                </a:lnTo>
                <a:lnTo>
                  <a:pt x="103" y="30"/>
                </a:lnTo>
                <a:lnTo>
                  <a:pt x="99" y="29"/>
                </a:lnTo>
                <a:lnTo>
                  <a:pt x="96" y="29"/>
                </a:lnTo>
                <a:lnTo>
                  <a:pt x="91" y="29"/>
                </a:lnTo>
                <a:lnTo>
                  <a:pt x="87" y="29"/>
                </a:lnTo>
                <a:lnTo>
                  <a:pt x="84" y="29"/>
                </a:lnTo>
                <a:lnTo>
                  <a:pt x="80" y="28"/>
                </a:lnTo>
                <a:lnTo>
                  <a:pt x="77" y="28"/>
                </a:lnTo>
                <a:lnTo>
                  <a:pt x="75" y="27"/>
                </a:lnTo>
                <a:lnTo>
                  <a:pt x="72" y="27"/>
                </a:lnTo>
                <a:lnTo>
                  <a:pt x="72" y="27"/>
                </a:lnTo>
                <a:lnTo>
                  <a:pt x="70" y="26"/>
                </a:lnTo>
                <a:lnTo>
                  <a:pt x="66" y="24"/>
                </a:lnTo>
                <a:lnTo>
                  <a:pt x="64" y="24"/>
                </a:lnTo>
                <a:lnTo>
                  <a:pt x="63" y="23"/>
                </a:lnTo>
                <a:lnTo>
                  <a:pt x="59" y="22"/>
                </a:lnTo>
                <a:lnTo>
                  <a:pt x="58" y="22"/>
                </a:lnTo>
                <a:lnTo>
                  <a:pt x="55" y="21"/>
                </a:lnTo>
                <a:lnTo>
                  <a:pt x="51" y="20"/>
                </a:lnTo>
                <a:lnTo>
                  <a:pt x="49" y="19"/>
                </a:lnTo>
                <a:lnTo>
                  <a:pt x="45" y="17"/>
                </a:lnTo>
                <a:lnTo>
                  <a:pt x="43" y="16"/>
                </a:lnTo>
                <a:lnTo>
                  <a:pt x="40" y="15"/>
                </a:lnTo>
                <a:lnTo>
                  <a:pt x="36" y="14"/>
                </a:lnTo>
                <a:lnTo>
                  <a:pt x="34" y="13"/>
                </a:lnTo>
                <a:lnTo>
                  <a:pt x="30" y="12"/>
                </a:lnTo>
                <a:lnTo>
                  <a:pt x="27" y="10"/>
                </a:lnTo>
                <a:lnTo>
                  <a:pt x="23" y="9"/>
                </a:lnTo>
                <a:lnTo>
                  <a:pt x="20" y="8"/>
                </a:lnTo>
                <a:lnTo>
                  <a:pt x="17" y="7"/>
                </a:lnTo>
                <a:lnTo>
                  <a:pt x="15" y="6"/>
                </a:lnTo>
                <a:lnTo>
                  <a:pt x="13" y="5"/>
                </a:lnTo>
                <a:lnTo>
                  <a:pt x="10" y="5"/>
                </a:lnTo>
                <a:lnTo>
                  <a:pt x="8" y="3"/>
                </a:lnTo>
                <a:lnTo>
                  <a:pt x="6" y="2"/>
                </a:lnTo>
                <a:lnTo>
                  <a:pt x="3" y="1"/>
                </a:lnTo>
                <a:lnTo>
                  <a:pt x="2" y="1"/>
                </a:lnTo>
                <a:lnTo>
                  <a:pt x="0" y="0"/>
                </a:lnTo>
                <a:lnTo>
                  <a:pt x="0" y="0"/>
                </a:lnTo>
                <a:lnTo>
                  <a:pt x="24" y="15"/>
                </a:lnTo>
                <a:lnTo>
                  <a:pt x="24" y="1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306" name="Freeform 106"/>
          <p:cNvSpPr>
            <a:spLocks/>
          </p:cNvSpPr>
          <p:nvPr/>
        </p:nvSpPr>
        <p:spPr bwMode="auto">
          <a:xfrm>
            <a:off x="4632325" y="1570038"/>
            <a:ext cx="107950" cy="28575"/>
          </a:xfrm>
          <a:custGeom>
            <a:avLst/>
            <a:gdLst/>
            <a:ahLst/>
            <a:cxnLst>
              <a:cxn ang="0">
                <a:pos x="1" y="8"/>
              </a:cxn>
              <a:cxn ang="0">
                <a:pos x="4" y="11"/>
              </a:cxn>
              <a:cxn ang="0">
                <a:pos x="11" y="15"/>
              </a:cxn>
              <a:cxn ang="0">
                <a:pos x="15" y="18"/>
              </a:cxn>
              <a:cxn ang="0">
                <a:pos x="19" y="21"/>
              </a:cxn>
              <a:cxn ang="0">
                <a:pos x="23" y="23"/>
              </a:cxn>
              <a:cxn ang="0">
                <a:pos x="28" y="27"/>
              </a:cxn>
              <a:cxn ang="0">
                <a:pos x="32" y="29"/>
              </a:cxn>
              <a:cxn ang="0">
                <a:pos x="37" y="31"/>
              </a:cxn>
              <a:cxn ang="0">
                <a:pos x="42" y="32"/>
              </a:cxn>
              <a:cxn ang="0">
                <a:pos x="46" y="35"/>
              </a:cxn>
              <a:cxn ang="0">
                <a:pos x="51" y="35"/>
              </a:cxn>
              <a:cxn ang="0">
                <a:pos x="56" y="36"/>
              </a:cxn>
              <a:cxn ang="0">
                <a:pos x="60" y="35"/>
              </a:cxn>
              <a:cxn ang="0">
                <a:pos x="65" y="35"/>
              </a:cxn>
              <a:cxn ang="0">
                <a:pos x="71" y="32"/>
              </a:cxn>
              <a:cxn ang="0">
                <a:pos x="75" y="31"/>
              </a:cxn>
              <a:cxn ang="0">
                <a:pos x="81" y="29"/>
              </a:cxn>
              <a:cxn ang="0">
                <a:pos x="87" y="27"/>
              </a:cxn>
              <a:cxn ang="0">
                <a:pos x="93" y="24"/>
              </a:cxn>
              <a:cxn ang="0">
                <a:pos x="99" y="23"/>
              </a:cxn>
              <a:cxn ang="0">
                <a:pos x="103" y="21"/>
              </a:cxn>
              <a:cxn ang="0">
                <a:pos x="108" y="18"/>
              </a:cxn>
              <a:cxn ang="0">
                <a:pos x="113" y="16"/>
              </a:cxn>
              <a:cxn ang="0">
                <a:pos x="116" y="14"/>
              </a:cxn>
              <a:cxn ang="0">
                <a:pos x="121" y="11"/>
              </a:cxn>
              <a:cxn ang="0">
                <a:pos x="123" y="10"/>
              </a:cxn>
              <a:cxn ang="0">
                <a:pos x="135" y="0"/>
              </a:cxn>
              <a:cxn ang="0">
                <a:pos x="131" y="1"/>
              </a:cxn>
              <a:cxn ang="0">
                <a:pos x="128" y="3"/>
              </a:cxn>
              <a:cxn ang="0">
                <a:pos x="123" y="4"/>
              </a:cxn>
              <a:cxn ang="0">
                <a:pos x="117" y="7"/>
              </a:cxn>
              <a:cxn ang="0">
                <a:pos x="112" y="10"/>
              </a:cxn>
              <a:cxn ang="0">
                <a:pos x="105" y="13"/>
              </a:cxn>
              <a:cxn ang="0">
                <a:pos x="99" y="16"/>
              </a:cxn>
              <a:cxn ang="0">
                <a:pos x="92" y="18"/>
              </a:cxn>
              <a:cxn ang="0">
                <a:pos x="85" y="21"/>
              </a:cxn>
              <a:cxn ang="0">
                <a:pos x="78" y="23"/>
              </a:cxn>
              <a:cxn ang="0">
                <a:pos x="72" y="25"/>
              </a:cxn>
              <a:cxn ang="0">
                <a:pos x="67" y="27"/>
              </a:cxn>
              <a:cxn ang="0">
                <a:pos x="63" y="28"/>
              </a:cxn>
              <a:cxn ang="0">
                <a:pos x="58" y="28"/>
              </a:cxn>
              <a:cxn ang="0">
                <a:pos x="53" y="28"/>
              </a:cxn>
              <a:cxn ang="0">
                <a:pos x="49" y="25"/>
              </a:cxn>
              <a:cxn ang="0">
                <a:pos x="44" y="24"/>
              </a:cxn>
              <a:cxn ang="0">
                <a:pos x="39" y="22"/>
              </a:cxn>
              <a:cxn ang="0">
                <a:pos x="35" y="20"/>
              </a:cxn>
              <a:cxn ang="0">
                <a:pos x="31" y="17"/>
              </a:cxn>
              <a:cxn ang="0">
                <a:pos x="26" y="15"/>
              </a:cxn>
              <a:cxn ang="0">
                <a:pos x="22" y="13"/>
              </a:cxn>
              <a:cxn ang="0">
                <a:pos x="17" y="9"/>
              </a:cxn>
              <a:cxn ang="0">
                <a:pos x="11" y="6"/>
              </a:cxn>
              <a:cxn ang="0">
                <a:pos x="4" y="2"/>
              </a:cxn>
              <a:cxn ang="0">
                <a:pos x="1" y="1"/>
              </a:cxn>
              <a:cxn ang="0">
                <a:pos x="0" y="7"/>
              </a:cxn>
            </a:cxnLst>
            <a:rect l="0" t="0" r="r" b="b"/>
            <a:pathLst>
              <a:path w="136" h="36">
                <a:moveTo>
                  <a:pt x="0" y="7"/>
                </a:moveTo>
                <a:lnTo>
                  <a:pt x="1" y="8"/>
                </a:lnTo>
                <a:lnTo>
                  <a:pt x="2" y="9"/>
                </a:lnTo>
                <a:lnTo>
                  <a:pt x="4" y="11"/>
                </a:lnTo>
                <a:lnTo>
                  <a:pt x="8" y="13"/>
                </a:lnTo>
                <a:lnTo>
                  <a:pt x="11" y="15"/>
                </a:lnTo>
                <a:lnTo>
                  <a:pt x="12" y="16"/>
                </a:lnTo>
                <a:lnTo>
                  <a:pt x="15" y="18"/>
                </a:lnTo>
                <a:lnTo>
                  <a:pt x="17" y="20"/>
                </a:lnTo>
                <a:lnTo>
                  <a:pt x="19" y="21"/>
                </a:lnTo>
                <a:lnTo>
                  <a:pt x="21" y="22"/>
                </a:lnTo>
                <a:lnTo>
                  <a:pt x="23" y="23"/>
                </a:lnTo>
                <a:lnTo>
                  <a:pt x="25" y="24"/>
                </a:lnTo>
                <a:lnTo>
                  <a:pt x="28" y="27"/>
                </a:lnTo>
                <a:lnTo>
                  <a:pt x="30" y="28"/>
                </a:lnTo>
                <a:lnTo>
                  <a:pt x="32" y="29"/>
                </a:lnTo>
                <a:lnTo>
                  <a:pt x="35" y="30"/>
                </a:lnTo>
                <a:lnTo>
                  <a:pt x="37" y="31"/>
                </a:lnTo>
                <a:lnTo>
                  <a:pt x="39" y="32"/>
                </a:lnTo>
                <a:lnTo>
                  <a:pt x="42" y="32"/>
                </a:lnTo>
                <a:lnTo>
                  <a:pt x="44" y="34"/>
                </a:lnTo>
                <a:lnTo>
                  <a:pt x="46" y="35"/>
                </a:lnTo>
                <a:lnTo>
                  <a:pt x="49" y="35"/>
                </a:lnTo>
                <a:lnTo>
                  <a:pt x="51" y="35"/>
                </a:lnTo>
                <a:lnTo>
                  <a:pt x="53" y="36"/>
                </a:lnTo>
                <a:lnTo>
                  <a:pt x="56" y="36"/>
                </a:lnTo>
                <a:lnTo>
                  <a:pt x="58" y="36"/>
                </a:lnTo>
                <a:lnTo>
                  <a:pt x="60" y="35"/>
                </a:lnTo>
                <a:lnTo>
                  <a:pt x="63" y="35"/>
                </a:lnTo>
                <a:lnTo>
                  <a:pt x="65" y="35"/>
                </a:lnTo>
                <a:lnTo>
                  <a:pt x="67" y="34"/>
                </a:lnTo>
                <a:lnTo>
                  <a:pt x="71" y="32"/>
                </a:lnTo>
                <a:lnTo>
                  <a:pt x="73" y="32"/>
                </a:lnTo>
                <a:lnTo>
                  <a:pt x="75" y="31"/>
                </a:lnTo>
                <a:lnTo>
                  <a:pt x="78" y="30"/>
                </a:lnTo>
                <a:lnTo>
                  <a:pt x="81" y="29"/>
                </a:lnTo>
                <a:lnTo>
                  <a:pt x="84" y="28"/>
                </a:lnTo>
                <a:lnTo>
                  <a:pt x="87" y="27"/>
                </a:lnTo>
                <a:lnTo>
                  <a:pt x="89" y="25"/>
                </a:lnTo>
                <a:lnTo>
                  <a:pt x="93" y="24"/>
                </a:lnTo>
                <a:lnTo>
                  <a:pt x="95" y="23"/>
                </a:lnTo>
                <a:lnTo>
                  <a:pt x="99" y="23"/>
                </a:lnTo>
                <a:lnTo>
                  <a:pt x="101" y="22"/>
                </a:lnTo>
                <a:lnTo>
                  <a:pt x="103" y="21"/>
                </a:lnTo>
                <a:lnTo>
                  <a:pt x="106" y="20"/>
                </a:lnTo>
                <a:lnTo>
                  <a:pt x="108" y="18"/>
                </a:lnTo>
                <a:lnTo>
                  <a:pt x="110" y="17"/>
                </a:lnTo>
                <a:lnTo>
                  <a:pt x="113" y="16"/>
                </a:lnTo>
                <a:lnTo>
                  <a:pt x="114" y="15"/>
                </a:lnTo>
                <a:lnTo>
                  <a:pt x="116" y="14"/>
                </a:lnTo>
                <a:lnTo>
                  <a:pt x="119" y="13"/>
                </a:lnTo>
                <a:lnTo>
                  <a:pt x="121" y="11"/>
                </a:lnTo>
                <a:lnTo>
                  <a:pt x="123" y="10"/>
                </a:lnTo>
                <a:lnTo>
                  <a:pt x="123" y="10"/>
                </a:lnTo>
                <a:lnTo>
                  <a:pt x="136" y="0"/>
                </a:lnTo>
                <a:lnTo>
                  <a:pt x="135" y="0"/>
                </a:lnTo>
                <a:lnTo>
                  <a:pt x="134" y="1"/>
                </a:lnTo>
                <a:lnTo>
                  <a:pt x="131" y="1"/>
                </a:lnTo>
                <a:lnTo>
                  <a:pt x="130" y="2"/>
                </a:lnTo>
                <a:lnTo>
                  <a:pt x="128" y="3"/>
                </a:lnTo>
                <a:lnTo>
                  <a:pt x="126" y="4"/>
                </a:lnTo>
                <a:lnTo>
                  <a:pt x="123" y="4"/>
                </a:lnTo>
                <a:lnTo>
                  <a:pt x="120" y="6"/>
                </a:lnTo>
                <a:lnTo>
                  <a:pt x="117" y="7"/>
                </a:lnTo>
                <a:lnTo>
                  <a:pt x="115" y="9"/>
                </a:lnTo>
                <a:lnTo>
                  <a:pt x="112" y="10"/>
                </a:lnTo>
                <a:lnTo>
                  <a:pt x="108" y="11"/>
                </a:lnTo>
                <a:lnTo>
                  <a:pt x="105" y="13"/>
                </a:lnTo>
                <a:lnTo>
                  <a:pt x="102" y="15"/>
                </a:lnTo>
                <a:lnTo>
                  <a:pt x="99" y="16"/>
                </a:lnTo>
                <a:lnTo>
                  <a:pt x="95" y="17"/>
                </a:lnTo>
                <a:lnTo>
                  <a:pt x="92" y="18"/>
                </a:lnTo>
                <a:lnTo>
                  <a:pt x="88" y="20"/>
                </a:lnTo>
                <a:lnTo>
                  <a:pt x="85" y="21"/>
                </a:lnTo>
                <a:lnTo>
                  <a:pt x="81" y="22"/>
                </a:lnTo>
                <a:lnTo>
                  <a:pt x="78" y="23"/>
                </a:lnTo>
                <a:lnTo>
                  <a:pt x="75" y="24"/>
                </a:lnTo>
                <a:lnTo>
                  <a:pt x="72" y="25"/>
                </a:lnTo>
                <a:lnTo>
                  <a:pt x="70" y="25"/>
                </a:lnTo>
                <a:lnTo>
                  <a:pt x="67" y="27"/>
                </a:lnTo>
                <a:lnTo>
                  <a:pt x="65" y="28"/>
                </a:lnTo>
                <a:lnTo>
                  <a:pt x="63" y="28"/>
                </a:lnTo>
                <a:lnTo>
                  <a:pt x="60" y="28"/>
                </a:lnTo>
                <a:lnTo>
                  <a:pt x="58" y="28"/>
                </a:lnTo>
                <a:lnTo>
                  <a:pt x="57" y="29"/>
                </a:lnTo>
                <a:lnTo>
                  <a:pt x="53" y="28"/>
                </a:lnTo>
                <a:lnTo>
                  <a:pt x="51" y="27"/>
                </a:lnTo>
                <a:lnTo>
                  <a:pt x="49" y="25"/>
                </a:lnTo>
                <a:lnTo>
                  <a:pt x="46" y="25"/>
                </a:lnTo>
                <a:lnTo>
                  <a:pt x="44" y="24"/>
                </a:lnTo>
                <a:lnTo>
                  <a:pt x="42" y="23"/>
                </a:lnTo>
                <a:lnTo>
                  <a:pt x="39" y="22"/>
                </a:lnTo>
                <a:lnTo>
                  <a:pt x="37" y="21"/>
                </a:lnTo>
                <a:lnTo>
                  <a:pt x="35" y="20"/>
                </a:lnTo>
                <a:lnTo>
                  <a:pt x="32" y="18"/>
                </a:lnTo>
                <a:lnTo>
                  <a:pt x="31" y="17"/>
                </a:lnTo>
                <a:lnTo>
                  <a:pt x="29" y="16"/>
                </a:lnTo>
                <a:lnTo>
                  <a:pt x="26" y="15"/>
                </a:lnTo>
                <a:lnTo>
                  <a:pt x="24" y="14"/>
                </a:lnTo>
                <a:lnTo>
                  <a:pt x="22" y="13"/>
                </a:lnTo>
                <a:lnTo>
                  <a:pt x="19" y="11"/>
                </a:lnTo>
                <a:lnTo>
                  <a:pt x="17" y="9"/>
                </a:lnTo>
                <a:lnTo>
                  <a:pt x="15" y="8"/>
                </a:lnTo>
                <a:lnTo>
                  <a:pt x="11" y="6"/>
                </a:lnTo>
                <a:lnTo>
                  <a:pt x="8" y="4"/>
                </a:lnTo>
                <a:lnTo>
                  <a:pt x="4" y="2"/>
                </a:lnTo>
                <a:lnTo>
                  <a:pt x="3" y="1"/>
                </a:lnTo>
                <a:lnTo>
                  <a:pt x="1" y="1"/>
                </a:lnTo>
                <a:lnTo>
                  <a:pt x="0" y="7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307" name="Freeform 107"/>
          <p:cNvSpPr>
            <a:spLocks/>
          </p:cNvSpPr>
          <p:nvPr/>
        </p:nvSpPr>
        <p:spPr bwMode="auto">
          <a:xfrm>
            <a:off x="4624388" y="1574800"/>
            <a:ext cx="122237" cy="49213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2" y="10"/>
              </a:cxn>
              <a:cxn ang="0">
                <a:pos x="7" y="17"/>
              </a:cxn>
              <a:cxn ang="0">
                <a:pos x="12" y="24"/>
              </a:cxn>
              <a:cxn ang="0">
                <a:pos x="16" y="29"/>
              </a:cxn>
              <a:cxn ang="0">
                <a:pos x="21" y="33"/>
              </a:cxn>
              <a:cxn ang="0">
                <a:pos x="25" y="38"/>
              </a:cxn>
              <a:cxn ang="0">
                <a:pos x="29" y="42"/>
              </a:cxn>
              <a:cxn ang="0">
                <a:pos x="34" y="46"/>
              </a:cxn>
              <a:cxn ang="0">
                <a:pos x="40" y="50"/>
              </a:cxn>
              <a:cxn ang="0">
                <a:pos x="43" y="52"/>
              </a:cxn>
              <a:cxn ang="0">
                <a:pos x="49" y="54"/>
              </a:cxn>
              <a:cxn ang="0">
                <a:pos x="54" y="56"/>
              </a:cxn>
              <a:cxn ang="0">
                <a:pos x="58" y="56"/>
              </a:cxn>
              <a:cxn ang="0">
                <a:pos x="63" y="54"/>
              </a:cxn>
              <a:cxn ang="0">
                <a:pos x="68" y="52"/>
              </a:cxn>
              <a:cxn ang="0">
                <a:pos x="74" y="51"/>
              </a:cxn>
              <a:cxn ang="0">
                <a:pos x="79" y="49"/>
              </a:cxn>
              <a:cxn ang="0">
                <a:pos x="86" y="45"/>
              </a:cxn>
              <a:cxn ang="0">
                <a:pos x="92" y="42"/>
              </a:cxn>
              <a:cxn ang="0">
                <a:pos x="98" y="38"/>
              </a:cxn>
              <a:cxn ang="0">
                <a:pos x="105" y="35"/>
              </a:cxn>
              <a:cxn ang="0">
                <a:pos x="111" y="31"/>
              </a:cxn>
              <a:cxn ang="0">
                <a:pos x="117" y="26"/>
              </a:cxn>
              <a:cxn ang="0">
                <a:pos x="123" y="23"/>
              </a:cxn>
              <a:cxn ang="0">
                <a:pos x="127" y="19"/>
              </a:cxn>
              <a:cxn ang="0">
                <a:pos x="132" y="16"/>
              </a:cxn>
              <a:cxn ang="0">
                <a:pos x="138" y="11"/>
              </a:cxn>
              <a:cxn ang="0">
                <a:pos x="152" y="2"/>
              </a:cxn>
              <a:cxn ang="0">
                <a:pos x="148" y="9"/>
              </a:cxn>
              <a:cxn ang="0">
                <a:pos x="141" y="16"/>
              </a:cxn>
              <a:cxn ang="0">
                <a:pos x="135" y="21"/>
              </a:cxn>
              <a:cxn ang="0">
                <a:pos x="128" y="25"/>
              </a:cxn>
              <a:cxn ang="0">
                <a:pos x="123" y="30"/>
              </a:cxn>
              <a:cxn ang="0">
                <a:pos x="118" y="33"/>
              </a:cxn>
              <a:cxn ang="0">
                <a:pos x="113" y="37"/>
              </a:cxn>
              <a:cxn ang="0">
                <a:pos x="109" y="40"/>
              </a:cxn>
              <a:cxn ang="0">
                <a:pos x="104" y="45"/>
              </a:cxn>
              <a:cxn ang="0">
                <a:pos x="98" y="47"/>
              </a:cxn>
              <a:cxn ang="0">
                <a:pos x="92" y="51"/>
              </a:cxn>
              <a:cxn ang="0">
                <a:pos x="88" y="53"/>
              </a:cxn>
              <a:cxn ang="0">
                <a:pos x="83" y="57"/>
              </a:cxn>
              <a:cxn ang="0">
                <a:pos x="77" y="59"/>
              </a:cxn>
              <a:cxn ang="0">
                <a:pos x="72" y="60"/>
              </a:cxn>
              <a:cxn ang="0">
                <a:pos x="68" y="61"/>
              </a:cxn>
              <a:cxn ang="0">
                <a:pos x="63" y="63"/>
              </a:cxn>
              <a:cxn ang="0">
                <a:pos x="58" y="63"/>
              </a:cxn>
              <a:cxn ang="0">
                <a:pos x="51" y="61"/>
              </a:cxn>
              <a:cxn ang="0">
                <a:pos x="44" y="59"/>
              </a:cxn>
              <a:cxn ang="0">
                <a:pos x="37" y="57"/>
              </a:cxn>
              <a:cxn ang="0">
                <a:pos x="32" y="53"/>
              </a:cxn>
              <a:cxn ang="0">
                <a:pos x="26" y="49"/>
              </a:cxn>
              <a:cxn ang="0">
                <a:pos x="22" y="45"/>
              </a:cxn>
              <a:cxn ang="0">
                <a:pos x="19" y="43"/>
              </a:cxn>
              <a:cxn ang="0">
                <a:pos x="15" y="39"/>
              </a:cxn>
              <a:cxn ang="0">
                <a:pos x="9" y="32"/>
              </a:cxn>
              <a:cxn ang="0">
                <a:pos x="4" y="25"/>
              </a:cxn>
              <a:cxn ang="0">
                <a:pos x="0" y="19"/>
              </a:cxn>
              <a:cxn ang="0">
                <a:pos x="0" y="7"/>
              </a:cxn>
            </a:cxnLst>
            <a:rect l="0" t="0" r="r" b="b"/>
            <a:pathLst>
              <a:path w="154" h="63">
                <a:moveTo>
                  <a:pt x="0" y="7"/>
                </a:moveTo>
                <a:lnTo>
                  <a:pt x="0" y="7"/>
                </a:lnTo>
                <a:lnTo>
                  <a:pt x="0" y="8"/>
                </a:lnTo>
                <a:lnTo>
                  <a:pt x="2" y="10"/>
                </a:lnTo>
                <a:lnTo>
                  <a:pt x="5" y="14"/>
                </a:lnTo>
                <a:lnTo>
                  <a:pt x="7" y="17"/>
                </a:lnTo>
                <a:lnTo>
                  <a:pt x="11" y="22"/>
                </a:lnTo>
                <a:lnTo>
                  <a:pt x="12" y="24"/>
                </a:lnTo>
                <a:lnTo>
                  <a:pt x="14" y="26"/>
                </a:lnTo>
                <a:lnTo>
                  <a:pt x="16" y="29"/>
                </a:lnTo>
                <a:lnTo>
                  <a:pt x="19" y="31"/>
                </a:lnTo>
                <a:lnTo>
                  <a:pt x="21" y="33"/>
                </a:lnTo>
                <a:lnTo>
                  <a:pt x="22" y="36"/>
                </a:lnTo>
                <a:lnTo>
                  <a:pt x="25" y="38"/>
                </a:lnTo>
                <a:lnTo>
                  <a:pt x="27" y="40"/>
                </a:lnTo>
                <a:lnTo>
                  <a:pt x="29" y="42"/>
                </a:lnTo>
                <a:lnTo>
                  <a:pt x="32" y="44"/>
                </a:lnTo>
                <a:lnTo>
                  <a:pt x="34" y="46"/>
                </a:lnTo>
                <a:lnTo>
                  <a:pt x="37" y="49"/>
                </a:lnTo>
                <a:lnTo>
                  <a:pt x="40" y="50"/>
                </a:lnTo>
                <a:lnTo>
                  <a:pt x="42" y="51"/>
                </a:lnTo>
                <a:lnTo>
                  <a:pt x="43" y="52"/>
                </a:lnTo>
                <a:lnTo>
                  <a:pt x="47" y="53"/>
                </a:lnTo>
                <a:lnTo>
                  <a:pt x="49" y="54"/>
                </a:lnTo>
                <a:lnTo>
                  <a:pt x="51" y="54"/>
                </a:lnTo>
                <a:lnTo>
                  <a:pt x="54" y="56"/>
                </a:lnTo>
                <a:lnTo>
                  <a:pt x="56" y="56"/>
                </a:lnTo>
                <a:lnTo>
                  <a:pt x="58" y="56"/>
                </a:lnTo>
                <a:lnTo>
                  <a:pt x="61" y="54"/>
                </a:lnTo>
                <a:lnTo>
                  <a:pt x="63" y="54"/>
                </a:lnTo>
                <a:lnTo>
                  <a:pt x="65" y="53"/>
                </a:lnTo>
                <a:lnTo>
                  <a:pt x="68" y="52"/>
                </a:lnTo>
                <a:lnTo>
                  <a:pt x="71" y="52"/>
                </a:lnTo>
                <a:lnTo>
                  <a:pt x="74" y="51"/>
                </a:lnTo>
                <a:lnTo>
                  <a:pt x="77" y="50"/>
                </a:lnTo>
                <a:lnTo>
                  <a:pt x="79" y="49"/>
                </a:lnTo>
                <a:lnTo>
                  <a:pt x="83" y="46"/>
                </a:lnTo>
                <a:lnTo>
                  <a:pt x="86" y="45"/>
                </a:lnTo>
                <a:lnTo>
                  <a:pt x="89" y="44"/>
                </a:lnTo>
                <a:lnTo>
                  <a:pt x="92" y="42"/>
                </a:lnTo>
                <a:lnTo>
                  <a:pt x="96" y="40"/>
                </a:lnTo>
                <a:lnTo>
                  <a:pt x="98" y="38"/>
                </a:lnTo>
                <a:lnTo>
                  <a:pt x="102" y="37"/>
                </a:lnTo>
                <a:lnTo>
                  <a:pt x="105" y="35"/>
                </a:lnTo>
                <a:lnTo>
                  <a:pt x="107" y="32"/>
                </a:lnTo>
                <a:lnTo>
                  <a:pt x="111" y="31"/>
                </a:lnTo>
                <a:lnTo>
                  <a:pt x="114" y="29"/>
                </a:lnTo>
                <a:lnTo>
                  <a:pt x="117" y="26"/>
                </a:lnTo>
                <a:lnTo>
                  <a:pt x="120" y="25"/>
                </a:lnTo>
                <a:lnTo>
                  <a:pt x="123" y="23"/>
                </a:lnTo>
                <a:lnTo>
                  <a:pt x="125" y="22"/>
                </a:lnTo>
                <a:lnTo>
                  <a:pt x="127" y="19"/>
                </a:lnTo>
                <a:lnTo>
                  <a:pt x="130" y="17"/>
                </a:lnTo>
                <a:lnTo>
                  <a:pt x="132" y="16"/>
                </a:lnTo>
                <a:lnTo>
                  <a:pt x="134" y="15"/>
                </a:lnTo>
                <a:lnTo>
                  <a:pt x="138" y="11"/>
                </a:lnTo>
                <a:lnTo>
                  <a:pt x="154" y="0"/>
                </a:lnTo>
                <a:lnTo>
                  <a:pt x="152" y="2"/>
                </a:lnTo>
                <a:lnTo>
                  <a:pt x="151" y="5"/>
                </a:lnTo>
                <a:lnTo>
                  <a:pt x="148" y="9"/>
                </a:lnTo>
                <a:lnTo>
                  <a:pt x="145" y="12"/>
                </a:lnTo>
                <a:lnTo>
                  <a:pt x="141" y="16"/>
                </a:lnTo>
                <a:lnTo>
                  <a:pt x="138" y="19"/>
                </a:lnTo>
                <a:lnTo>
                  <a:pt x="135" y="21"/>
                </a:lnTo>
                <a:lnTo>
                  <a:pt x="132" y="23"/>
                </a:lnTo>
                <a:lnTo>
                  <a:pt x="128" y="25"/>
                </a:lnTo>
                <a:lnTo>
                  <a:pt x="125" y="29"/>
                </a:lnTo>
                <a:lnTo>
                  <a:pt x="123" y="30"/>
                </a:lnTo>
                <a:lnTo>
                  <a:pt x="120" y="32"/>
                </a:lnTo>
                <a:lnTo>
                  <a:pt x="118" y="33"/>
                </a:lnTo>
                <a:lnTo>
                  <a:pt x="117" y="36"/>
                </a:lnTo>
                <a:lnTo>
                  <a:pt x="113" y="37"/>
                </a:lnTo>
                <a:lnTo>
                  <a:pt x="111" y="39"/>
                </a:lnTo>
                <a:lnTo>
                  <a:pt x="109" y="40"/>
                </a:lnTo>
                <a:lnTo>
                  <a:pt x="106" y="43"/>
                </a:lnTo>
                <a:lnTo>
                  <a:pt x="104" y="45"/>
                </a:lnTo>
                <a:lnTo>
                  <a:pt x="102" y="46"/>
                </a:lnTo>
                <a:lnTo>
                  <a:pt x="98" y="47"/>
                </a:lnTo>
                <a:lnTo>
                  <a:pt x="96" y="50"/>
                </a:lnTo>
                <a:lnTo>
                  <a:pt x="92" y="51"/>
                </a:lnTo>
                <a:lnTo>
                  <a:pt x="90" y="52"/>
                </a:lnTo>
                <a:lnTo>
                  <a:pt x="88" y="53"/>
                </a:lnTo>
                <a:lnTo>
                  <a:pt x="85" y="56"/>
                </a:lnTo>
                <a:lnTo>
                  <a:pt x="83" y="57"/>
                </a:lnTo>
                <a:lnTo>
                  <a:pt x="79" y="58"/>
                </a:lnTo>
                <a:lnTo>
                  <a:pt x="77" y="59"/>
                </a:lnTo>
                <a:lnTo>
                  <a:pt x="75" y="60"/>
                </a:lnTo>
                <a:lnTo>
                  <a:pt x="72" y="60"/>
                </a:lnTo>
                <a:lnTo>
                  <a:pt x="70" y="61"/>
                </a:lnTo>
                <a:lnTo>
                  <a:pt x="68" y="61"/>
                </a:lnTo>
                <a:lnTo>
                  <a:pt x="65" y="63"/>
                </a:lnTo>
                <a:lnTo>
                  <a:pt x="63" y="63"/>
                </a:lnTo>
                <a:lnTo>
                  <a:pt x="61" y="63"/>
                </a:lnTo>
                <a:lnTo>
                  <a:pt x="58" y="63"/>
                </a:lnTo>
                <a:lnTo>
                  <a:pt x="56" y="63"/>
                </a:lnTo>
                <a:lnTo>
                  <a:pt x="51" y="61"/>
                </a:lnTo>
                <a:lnTo>
                  <a:pt x="48" y="60"/>
                </a:lnTo>
                <a:lnTo>
                  <a:pt x="44" y="59"/>
                </a:lnTo>
                <a:lnTo>
                  <a:pt x="41" y="58"/>
                </a:lnTo>
                <a:lnTo>
                  <a:pt x="37" y="57"/>
                </a:lnTo>
                <a:lnTo>
                  <a:pt x="35" y="54"/>
                </a:lnTo>
                <a:lnTo>
                  <a:pt x="32" y="53"/>
                </a:lnTo>
                <a:lnTo>
                  <a:pt x="29" y="51"/>
                </a:lnTo>
                <a:lnTo>
                  <a:pt x="26" y="49"/>
                </a:lnTo>
                <a:lnTo>
                  <a:pt x="25" y="47"/>
                </a:lnTo>
                <a:lnTo>
                  <a:pt x="22" y="45"/>
                </a:lnTo>
                <a:lnTo>
                  <a:pt x="20" y="44"/>
                </a:lnTo>
                <a:lnTo>
                  <a:pt x="19" y="43"/>
                </a:lnTo>
                <a:lnTo>
                  <a:pt x="18" y="42"/>
                </a:lnTo>
                <a:lnTo>
                  <a:pt x="15" y="39"/>
                </a:lnTo>
                <a:lnTo>
                  <a:pt x="12" y="37"/>
                </a:lnTo>
                <a:lnTo>
                  <a:pt x="9" y="32"/>
                </a:lnTo>
                <a:lnTo>
                  <a:pt x="6" y="29"/>
                </a:lnTo>
                <a:lnTo>
                  <a:pt x="4" y="25"/>
                </a:lnTo>
                <a:lnTo>
                  <a:pt x="1" y="22"/>
                </a:lnTo>
                <a:lnTo>
                  <a:pt x="0" y="19"/>
                </a:lnTo>
                <a:lnTo>
                  <a:pt x="0" y="19"/>
                </a:lnTo>
                <a:lnTo>
                  <a:pt x="0" y="7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308" name="Freeform 108"/>
          <p:cNvSpPr>
            <a:spLocks/>
          </p:cNvSpPr>
          <p:nvPr/>
        </p:nvSpPr>
        <p:spPr bwMode="auto">
          <a:xfrm>
            <a:off x="4652963" y="1630363"/>
            <a:ext cx="36512" cy="6350"/>
          </a:xfrm>
          <a:custGeom>
            <a:avLst/>
            <a:gdLst/>
            <a:ahLst/>
            <a:cxnLst>
              <a:cxn ang="0">
                <a:pos x="39" y="0"/>
              </a:cxn>
              <a:cxn ang="0">
                <a:pos x="37" y="0"/>
              </a:cxn>
              <a:cxn ang="0">
                <a:pos x="34" y="0"/>
              </a:cxn>
              <a:cxn ang="0">
                <a:pos x="32" y="0"/>
              </a:cxn>
              <a:cxn ang="0">
                <a:pos x="28" y="0"/>
              </a:cxn>
              <a:cxn ang="0">
                <a:pos x="25" y="0"/>
              </a:cxn>
              <a:cxn ang="0">
                <a:pos x="21" y="0"/>
              </a:cxn>
              <a:cxn ang="0">
                <a:pos x="18" y="0"/>
              </a:cxn>
              <a:cxn ang="0">
                <a:pos x="14" y="1"/>
              </a:cxn>
              <a:cxn ang="0">
                <a:pos x="11" y="1"/>
              </a:cxn>
              <a:cxn ang="0">
                <a:pos x="9" y="2"/>
              </a:cxn>
              <a:cxn ang="0">
                <a:pos x="5" y="2"/>
              </a:cxn>
              <a:cxn ang="0">
                <a:pos x="4" y="3"/>
              </a:cxn>
              <a:cxn ang="0">
                <a:pos x="0" y="4"/>
              </a:cxn>
              <a:cxn ang="0">
                <a:pos x="3" y="5"/>
              </a:cxn>
              <a:cxn ang="0">
                <a:pos x="4" y="5"/>
              </a:cxn>
              <a:cxn ang="0">
                <a:pos x="6" y="5"/>
              </a:cxn>
              <a:cxn ang="0">
                <a:pos x="9" y="7"/>
              </a:cxn>
              <a:cxn ang="0">
                <a:pos x="12" y="7"/>
              </a:cxn>
              <a:cxn ang="0">
                <a:pos x="16" y="8"/>
              </a:cxn>
              <a:cxn ang="0">
                <a:pos x="20" y="8"/>
              </a:cxn>
              <a:cxn ang="0">
                <a:pos x="24" y="8"/>
              </a:cxn>
              <a:cxn ang="0">
                <a:pos x="27" y="9"/>
              </a:cxn>
              <a:cxn ang="0">
                <a:pos x="31" y="9"/>
              </a:cxn>
              <a:cxn ang="0">
                <a:pos x="34" y="9"/>
              </a:cxn>
              <a:cxn ang="0">
                <a:pos x="38" y="9"/>
              </a:cxn>
              <a:cxn ang="0">
                <a:pos x="41" y="9"/>
              </a:cxn>
              <a:cxn ang="0">
                <a:pos x="42" y="9"/>
              </a:cxn>
              <a:cxn ang="0">
                <a:pos x="45" y="8"/>
              </a:cxn>
              <a:cxn ang="0">
                <a:pos x="46" y="8"/>
              </a:cxn>
              <a:cxn ang="0">
                <a:pos x="46" y="8"/>
              </a:cxn>
              <a:cxn ang="0">
                <a:pos x="45" y="4"/>
              </a:cxn>
              <a:cxn ang="0">
                <a:pos x="42" y="2"/>
              </a:cxn>
              <a:cxn ang="0">
                <a:pos x="40" y="1"/>
              </a:cxn>
              <a:cxn ang="0">
                <a:pos x="39" y="0"/>
              </a:cxn>
              <a:cxn ang="0">
                <a:pos x="39" y="0"/>
              </a:cxn>
            </a:cxnLst>
            <a:rect l="0" t="0" r="r" b="b"/>
            <a:pathLst>
              <a:path w="46" h="9">
                <a:moveTo>
                  <a:pt x="39" y="0"/>
                </a:moveTo>
                <a:lnTo>
                  <a:pt x="37" y="0"/>
                </a:lnTo>
                <a:lnTo>
                  <a:pt x="34" y="0"/>
                </a:lnTo>
                <a:lnTo>
                  <a:pt x="32" y="0"/>
                </a:lnTo>
                <a:lnTo>
                  <a:pt x="28" y="0"/>
                </a:lnTo>
                <a:lnTo>
                  <a:pt x="25" y="0"/>
                </a:lnTo>
                <a:lnTo>
                  <a:pt x="21" y="0"/>
                </a:lnTo>
                <a:lnTo>
                  <a:pt x="18" y="0"/>
                </a:lnTo>
                <a:lnTo>
                  <a:pt x="14" y="1"/>
                </a:lnTo>
                <a:lnTo>
                  <a:pt x="11" y="1"/>
                </a:lnTo>
                <a:lnTo>
                  <a:pt x="9" y="2"/>
                </a:lnTo>
                <a:lnTo>
                  <a:pt x="5" y="2"/>
                </a:lnTo>
                <a:lnTo>
                  <a:pt x="4" y="3"/>
                </a:lnTo>
                <a:lnTo>
                  <a:pt x="0" y="4"/>
                </a:lnTo>
                <a:lnTo>
                  <a:pt x="3" y="5"/>
                </a:lnTo>
                <a:lnTo>
                  <a:pt x="4" y="5"/>
                </a:lnTo>
                <a:lnTo>
                  <a:pt x="6" y="5"/>
                </a:lnTo>
                <a:lnTo>
                  <a:pt x="9" y="7"/>
                </a:lnTo>
                <a:lnTo>
                  <a:pt x="12" y="7"/>
                </a:lnTo>
                <a:lnTo>
                  <a:pt x="16" y="8"/>
                </a:lnTo>
                <a:lnTo>
                  <a:pt x="20" y="8"/>
                </a:lnTo>
                <a:lnTo>
                  <a:pt x="24" y="8"/>
                </a:lnTo>
                <a:lnTo>
                  <a:pt x="27" y="9"/>
                </a:lnTo>
                <a:lnTo>
                  <a:pt x="31" y="9"/>
                </a:lnTo>
                <a:lnTo>
                  <a:pt x="34" y="9"/>
                </a:lnTo>
                <a:lnTo>
                  <a:pt x="38" y="9"/>
                </a:lnTo>
                <a:lnTo>
                  <a:pt x="41" y="9"/>
                </a:lnTo>
                <a:lnTo>
                  <a:pt x="42" y="9"/>
                </a:lnTo>
                <a:lnTo>
                  <a:pt x="45" y="8"/>
                </a:lnTo>
                <a:lnTo>
                  <a:pt x="46" y="8"/>
                </a:lnTo>
                <a:lnTo>
                  <a:pt x="46" y="8"/>
                </a:lnTo>
                <a:lnTo>
                  <a:pt x="45" y="4"/>
                </a:lnTo>
                <a:lnTo>
                  <a:pt x="42" y="2"/>
                </a:lnTo>
                <a:lnTo>
                  <a:pt x="40" y="1"/>
                </a:lnTo>
                <a:lnTo>
                  <a:pt x="39" y="0"/>
                </a:lnTo>
                <a:lnTo>
                  <a:pt x="3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309" name="Freeform 109"/>
          <p:cNvSpPr>
            <a:spLocks/>
          </p:cNvSpPr>
          <p:nvPr/>
        </p:nvSpPr>
        <p:spPr bwMode="auto">
          <a:xfrm>
            <a:off x="4335463" y="1677988"/>
            <a:ext cx="261937" cy="358775"/>
          </a:xfrm>
          <a:custGeom>
            <a:avLst/>
            <a:gdLst/>
            <a:ahLst/>
            <a:cxnLst>
              <a:cxn ang="0">
                <a:pos x="239" y="41"/>
              </a:cxn>
              <a:cxn ang="0">
                <a:pos x="222" y="43"/>
              </a:cxn>
              <a:cxn ang="0">
                <a:pos x="209" y="53"/>
              </a:cxn>
              <a:cxn ang="0">
                <a:pos x="192" y="69"/>
              </a:cxn>
              <a:cxn ang="0">
                <a:pos x="166" y="90"/>
              </a:cxn>
              <a:cxn ang="0">
                <a:pos x="139" y="114"/>
              </a:cxn>
              <a:cxn ang="0">
                <a:pos x="109" y="142"/>
              </a:cxn>
              <a:cxn ang="0">
                <a:pos x="80" y="168"/>
              </a:cxn>
              <a:cxn ang="0">
                <a:pos x="53" y="193"/>
              </a:cxn>
              <a:cxn ang="0">
                <a:pos x="31" y="212"/>
              </a:cxn>
              <a:cxn ang="0">
                <a:pos x="14" y="228"/>
              </a:cxn>
              <a:cxn ang="0">
                <a:pos x="6" y="238"/>
              </a:cxn>
              <a:cxn ang="0">
                <a:pos x="0" y="259"/>
              </a:cxn>
              <a:cxn ang="0">
                <a:pos x="0" y="270"/>
              </a:cxn>
              <a:cxn ang="0">
                <a:pos x="0" y="282"/>
              </a:cxn>
              <a:cxn ang="0">
                <a:pos x="0" y="301"/>
              </a:cxn>
              <a:cxn ang="0">
                <a:pos x="0" y="323"/>
              </a:cxn>
              <a:cxn ang="0">
                <a:pos x="0" y="348"/>
              </a:cxn>
              <a:cxn ang="0">
                <a:pos x="0" y="372"/>
              </a:cxn>
              <a:cxn ang="0">
                <a:pos x="0" y="396"/>
              </a:cxn>
              <a:cxn ang="0">
                <a:pos x="0" y="417"/>
              </a:cxn>
              <a:cxn ang="0">
                <a:pos x="0" y="434"/>
              </a:cxn>
              <a:cxn ang="0">
                <a:pos x="0" y="447"/>
              </a:cxn>
              <a:cxn ang="0">
                <a:pos x="12" y="453"/>
              </a:cxn>
              <a:cxn ang="0">
                <a:pos x="25" y="453"/>
              </a:cxn>
              <a:cxn ang="0">
                <a:pos x="43" y="450"/>
              </a:cxn>
              <a:cxn ang="0">
                <a:pos x="56" y="448"/>
              </a:cxn>
              <a:cxn ang="0">
                <a:pos x="59" y="434"/>
              </a:cxn>
              <a:cxn ang="0">
                <a:pos x="61" y="420"/>
              </a:cxn>
              <a:cxn ang="0">
                <a:pos x="66" y="403"/>
              </a:cxn>
              <a:cxn ang="0">
                <a:pos x="69" y="383"/>
              </a:cxn>
              <a:cxn ang="0">
                <a:pos x="73" y="363"/>
              </a:cxn>
              <a:cxn ang="0">
                <a:pos x="76" y="343"/>
              </a:cxn>
              <a:cxn ang="0">
                <a:pos x="80" y="327"/>
              </a:cxn>
              <a:cxn ang="0">
                <a:pos x="83" y="309"/>
              </a:cxn>
              <a:cxn ang="0">
                <a:pos x="78" y="298"/>
              </a:cxn>
              <a:cxn ang="0">
                <a:pos x="63" y="281"/>
              </a:cxn>
              <a:cxn ang="0">
                <a:pos x="80" y="282"/>
              </a:cxn>
              <a:cxn ang="0">
                <a:pos x="80" y="274"/>
              </a:cxn>
              <a:cxn ang="0">
                <a:pos x="67" y="257"/>
              </a:cxn>
              <a:cxn ang="0">
                <a:pos x="73" y="277"/>
              </a:cxn>
              <a:cxn ang="0">
                <a:pos x="48" y="277"/>
              </a:cxn>
              <a:cxn ang="0">
                <a:pos x="61" y="293"/>
              </a:cxn>
              <a:cxn ang="0">
                <a:pos x="73" y="306"/>
              </a:cxn>
              <a:cxn ang="0">
                <a:pos x="45" y="442"/>
              </a:cxn>
              <a:cxn ang="0">
                <a:pos x="26" y="445"/>
              </a:cxn>
              <a:cxn ang="0">
                <a:pos x="11" y="441"/>
              </a:cxn>
              <a:cxn ang="0">
                <a:pos x="12" y="252"/>
              </a:cxn>
              <a:cxn ang="0">
                <a:pos x="20" y="243"/>
              </a:cxn>
              <a:cxn ang="0">
                <a:pos x="35" y="239"/>
              </a:cxn>
              <a:cxn ang="0">
                <a:pos x="42" y="233"/>
              </a:cxn>
              <a:cxn ang="0">
                <a:pos x="231" y="50"/>
              </a:cxn>
              <a:cxn ang="0">
                <a:pos x="243" y="54"/>
              </a:cxn>
              <a:cxn ang="0">
                <a:pos x="246" y="68"/>
              </a:cxn>
              <a:cxn ang="0">
                <a:pos x="253" y="69"/>
              </a:cxn>
              <a:cxn ang="0">
                <a:pos x="253" y="56"/>
              </a:cxn>
              <a:cxn ang="0">
                <a:pos x="330" y="6"/>
              </a:cxn>
            </a:cxnLst>
            <a:rect l="0" t="0" r="r" b="b"/>
            <a:pathLst>
              <a:path w="330" h="454">
                <a:moveTo>
                  <a:pt x="316" y="0"/>
                </a:moveTo>
                <a:lnTo>
                  <a:pt x="315" y="28"/>
                </a:lnTo>
                <a:lnTo>
                  <a:pt x="246" y="42"/>
                </a:lnTo>
                <a:lnTo>
                  <a:pt x="245" y="41"/>
                </a:lnTo>
                <a:lnTo>
                  <a:pt x="243" y="41"/>
                </a:lnTo>
                <a:lnTo>
                  <a:pt x="239" y="41"/>
                </a:lnTo>
                <a:lnTo>
                  <a:pt x="237" y="41"/>
                </a:lnTo>
                <a:lnTo>
                  <a:pt x="232" y="41"/>
                </a:lnTo>
                <a:lnTo>
                  <a:pt x="229" y="41"/>
                </a:lnTo>
                <a:lnTo>
                  <a:pt x="225" y="42"/>
                </a:lnTo>
                <a:lnTo>
                  <a:pt x="223" y="43"/>
                </a:lnTo>
                <a:lnTo>
                  <a:pt x="222" y="43"/>
                </a:lnTo>
                <a:lnTo>
                  <a:pt x="220" y="44"/>
                </a:lnTo>
                <a:lnTo>
                  <a:pt x="217" y="46"/>
                </a:lnTo>
                <a:lnTo>
                  <a:pt x="216" y="47"/>
                </a:lnTo>
                <a:lnTo>
                  <a:pt x="214" y="49"/>
                </a:lnTo>
                <a:lnTo>
                  <a:pt x="213" y="51"/>
                </a:lnTo>
                <a:lnTo>
                  <a:pt x="209" y="53"/>
                </a:lnTo>
                <a:lnTo>
                  <a:pt x="207" y="55"/>
                </a:lnTo>
                <a:lnTo>
                  <a:pt x="203" y="57"/>
                </a:lnTo>
                <a:lnTo>
                  <a:pt x="201" y="61"/>
                </a:lnTo>
                <a:lnTo>
                  <a:pt x="197" y="62"/>
                </a:lnTo>
                <a:lnTo>
                  <a:pt x="194" y="65"/>
                </a:lnTo>
                <a:lnTo>
                  <a:pt x="192" y="69"/>
                </a:lnTo>
                <a:lnTo>
                  <a:pt x="188" y="72"/>
                </a:lnTo>
                <a:lnTo>
                  <a:pt x="183" y="76"/>
                </a:lnTo>
                <a:lnTo>
                  <a:pt x="180" y="79"/>
                </a:lnTo>
                <a:lnTo>
                  <a:pt x="175" y="83"/>
                </a:lnTo>
                <a:lnTo>
                  <a:pt x="171" y="86"/>
                </a:lnTo>
                <a:lnTo>
                  <a:pt x="166" y="90"/>
                </a:lnTo>
                <a:lnTo>
                  <a:pt x="162" y="95"/>
                </a:lnTo>
                <a:lnTo>
                  <a:pt x="158" y="98"/>
                </a:lnTo>
                <a:lnTo>
                  <a:pt x="153" y="103"/>
                </a:lnTo>
                <a:lnTo>
                  <a:pt x="148" y="106"/>
                </a:lnTo>
                <a:lnTo>
                  <a:pt x="144" y="111"/>
                </a:lnTo>
                <a:lnTo>
                  <a:pt x="139" y="114"/>
                </a:lnTo>
                <a:lnTo>
                  <a:pt x="134" y="119"/>
                </a:lnTo>
                <a:lnTo>
                  <a:pt x="129" y="124"/>
                </a:lnTo>
                <a:lnTo>
                  <a:pt x="124" y="128"/>
                </a:lnTo>
                <a:lnTo>
                  <a:pt x="119" y="133"/>
                </a:lnTo>
                <a:lnTo>
                  <a:pt x="115" y="138"/>
                </a:lnTo>
                <a:lnTo>
                  <a:pt x="109" y="142"/>
                </a:lnTo>
                <a:lnTo>
                  <a:pt x="104" y="146"/>
                </a:lnTo>
                <a:lnTo>
                  <a:pt x="99" y="151"/>
                </a:lnTo>
                <a:lnTo>
                  <a:pt x="95" y="155"/>
                </a:lnTo>
                <a:lnTo>
                  <a:pt x="89" y="160"/>
                </a:lnTo>
                <a:lnTo>
                  <a:pt x="84" y="163"/>
                </a:lnTo>
                <a:lnTo>
                  <a:pt x="80" y="168"/>
                </a:lnTo>
                <a:lnTo>
                  <a:pt x="75" y="173"/>
                </a:lnTo>
                <a:lnTo>
                  <a:pt x="70" y="176"/>
                </a:lnTo>
                <a:lnTo>
                  <a:pt x="66" y="181"/>
                </a:lnTo>
                <a:lnTo>
                  <a:pt x="61" y="184"/>
                </a:lnTo>
                <a:lnTo>
                  <a:pt x="57" y="189"/>
                </a:lnTo>
                <a:lnTo>
                  <a:pt x="53" y="193"/>
                </a:lnTo>
                <a:lnTo>
                  <a:pt x="49" y="196"/>
                </a:lnTo>
                <a:lnTo>
                  <a:pt x="45" y="200"/>
                </a:lnTo>
                <a:lnTo>
                  <a:pt x="41" y="204"/>
                </a:lnTo>
                <a:lnTo>
                  <a:pt x="38" y="207"/>
                </a:lnTo>
                <a:lnTo>
                  <a:pt x="34" y="210"/>
                </a:lnTo>
                <a:lnTo>
                  <a:pt x="31" y="212"/>
                </a:lnTo>
                <a:lnTo>
                  <a:pt x="27" y="216"/>
                </a:lnTo>
                <a:lnTo>
                  <a:pt x="24" y="218"/>
                </a:lnTo>
                <a:lnTo>
                  <a:pt x="21" y="221"/>
                </a:lnTo>
                <a:lnTo>
                  <a:pt x="19" y="223"/>
                </a:lnTo>
                <a:lnTo>
                  <a:pt x="17" y="226"/>
                </a:lnTo>
                <a:lnTo>
                  <a:pt x="14" y="228"/>
                </a:lnTo>
                <a:lnTo>
                  <a:pt x="12" y="230"/>
                </a:lnTo>
                <a:lnTo>
                  <a:pt x="11" y="231"/>
                </a:lnTo>
                <a:lnTo>
                  <a:pt x="10" y="232"/>
                </a:lnTo>
                <a:lnTo>
                  <a:pt x="7" y="235"/>
                </a:lnTo>
                <a:lnTo>
                  <a:pt x="7" y="236"/>
                </a:lnTo>
                <a:lnTo>
                  <a:pt x="6" y="238"/>
                </a:lnTo>
                <a:lnTo>
                  <a:pt x="5" y="242"/>
                </a:lnTo>
                <a:lnTo>
                  <a:pt x="4" y="245"/>
                </a:lnTo>
                <a:lnTo>
                  <a:pt x="3" y="249"/>
                </a:lnTo>
                <a:lnTo>
                  <a:pt x="1" y="253"/>
                </a:lnTo>
                <a:lnTo>
                  <a:pt x="1" y="257"/>
                </a:lnTo>
                <a:lnTo>
                  <a:pt x="0" y="259"/>
                </a:lnTo>
                <a:lnTo>
                  <a:pt x="0" y="261"/>
                </a:lnTo>
                <a:lnTo>
                  <a:pt x="0" y="263"/>
                </a:lnTo>
                <a:lnTo>
                  <a:pt x="0" y="265"/>
                </a:lnTo>
                <a:lnTo>
                  <a:pt x="0" y="266"/>
                </a:lnTo>
                <a:lnTo>
                  <a:pt x="0" y="268"/>
                </a:lnTo>
                <a:lnTo>
                  <a:pt x="0" y="270"/>
                </a:lnTo>
                <a:lnTo>
                  <a:pt x="0" y="272"/>
                </a:lnTo>
                <a:lnTo>
                  <a:pt x="0" y="273"/>
                </a:lnTo>
                <a:lnTo>
                  <a:pt x="0" y="275"/>
                </a:lnTo>
                <a:lnTo>
                  <a:pt x="0" y="278"/>
                </a:lnTo>
                <a:lnTo>
                  <a:pt x="0" y="280"/>
                </a:lnTo>
                <a:lnTo>
                  <a:pt x="0" y="282"/>
                </a:lnTo>
                <a:lnTo>
                  <a:pt x="0" y="286"/>
                </a:lnTo>
                <a:lnTo>
                  <a:pt x="0" y="288"/>
                </a:lnTo>
                <a:lnTo>
                  <a:pt x="0" y="292"/>
                </a:lnTo>
                <a:lnTo>
                  <a:pt x="0" y="294"/>
                </a:lnTo>
                <a:lnTo>
                  <a:pt x="0" y="298"/>
                </a:lnTo>
                <a:lnTo>
                  <a:pt x="0" y="301"/>
                </a:lnTo>
                <a:lnTo>
                  <a:pt x="0" y="305"/>
                </a:lnTo>
                <a:lnTo>
                  <a:pt x="0" y="308"/>
                </a:lnTo>
                <a:lnTo>
                  <a:pt x="0" y="312"/>
                </a:lnTo>
                <a:lnTo>
                  <a:pt x="0" y="315"/>
                </a:lnTo>
                <a:lnTo>
                  <a:pt x="0" y="319"/>
                </a:lnTo>
                <a:lnTo>
                  <a:pt x="0" y="323"/>
                </a:lnTo>
                <a:lnTo>
                  <a:pt x="0" y="327"/>
                </a:lnTo>
                <a:lnTo>
                  <a:pt x="0" y="331"/>
                </a:lnTo>
                <a:lnTo>
                  <a:pt x="0" y="335"/>
                </a:lnTo>
                <a:lnTo>
                  <a:pt x="0" y="340"/>
                </a:lnTo>
                <a:lnTo>
                  <a:pt x="0" y="343"/>
                </a:lnTo>
                <a:lnTo>
                  <a:pt x="0" y="348"/>
                </a:lnTo>
                <a:lnTo>
                  <a:pt x="0" y="352"/>
                </a:lnTo>
                <a:lnTo>
                  <a:pt x="0" y="356"/>
                </a:lnTo>
                <a:lnTo>
                  <a:pt x="0" y="361"/>
                </a:lnTo>
                <a:lnTo>
                  <a:pt x="0" y="364"/>
                </a:lnTo>
                <a:lnTo>
                  <a:pt x="0" y="369"/>
                </a:lnTo>
                <a:lnTo>
                  <a:pt x="0" y="372"/>
                </a:lnTo>
                <a:lnTo>
                  <a:pt x="0" y="377"/>
                </a:lnTo>
                <a:lnTo>
                  <a:pt x="0" y="380"/>
                </a:lnTo>
                <a:lnTo>
                  <a:pt x="0" y="384"/>
                </a:lnTo>
                <a:lnTo>
                  <a:pt x="0" y="389"/>
                </a:lnTo>
                <a:lnTo>
                  <a:pt x="0" y="392"/>
                </a:lnTo>
                <a:lnTo>
                  <a:pt x="0" y="396"/>
                </a:lnTo>
                <a:lnTo>
                  <a:pt x="0" y="400"/>
                </a:lnTo>
                <a:lnTo>
                  <a:pt x="0" y="404"/>
                </a:lnTo>
                <a:lnTo>
                  <a:pt x="0" y="407"/>
                </a:lnTo>
                <a:lnTo>
                  <a:pt x="0" y="411"/>
                </a:lnTo>
                <a:lnTo>
                  <a:pt x="0" y="414"/>
                </a:lnTo>
                <a:lnTo>
                  <a:pt x="0" y="417"/>
                </a:lnTo>
                <a:lnTo>
                  <a:pt x="0" y="420"/>
                </a:lnTo>
                <a:lnTo>
                  <a:pt x="0" y="424"/>
                </a:lnTo>
                <a:lnTo>
                  <a:pt x="0" y="426"/>
                </a:lnTo>
                <a:lnTo>
                  <a:pt x="0" y="428"/>
                </a:lnTo>
                <a:lnTo>
                  <a:pt x="0" y="432"/>
                </a:lnTo>
                <a:lnTo>
                  <a:pt x="0" y="434"/>
                </a:lnTo>
                <a:lnTo>
                  <a:pt x="0" y="436"/>
                </a:lnTo>
                <a:lnTo>
                  <a:pt x="0" y="438"/>
                </a:lnTo>
                <a:lnTo>
                  <a:pt x="0" y="440"/>
                </a:lnTo>
                <a:lnTo>
                  <a:pt x="0" y="443"/>
                </a:lnTo>
                <a:lnTo>
                  <a:pt x="0" y="446"/>
                </a:lnTo>
                <a:lnTo>
                  <a:pt x="0" y="447"/>
                </a:lnTo>
                <a:lnTo>
                  <a:pt x="0" y="448"/>
                </a:lnTo>
                <a:lnTo>
                  <a:pt x="1" y="449"/>
                </a:lnTo>
                <a:lnTo>
                  <a:pt x="3" y="450"/>
                </a:lnTo>
                <a:lnTo>
                  <a:pt x="5" y="452"/>
                </a:lnTo>
                <a:lnTo>
                  <a:pt x="7" y="452"/>
                </a:lnTo>
                <a:lnTo>
                  <a:pt x="12" y="453"/>
                </a:lnTo>
                <a:lnTo>
                  <a:pt x="13" y="453"/>
                </a:lnTo>
                <a:lnTo>
                  <a:pt x="15" y="454"/>
                </a:lnTo>
                <a:lnTo>
                  <a:pt x="17" y="454"/>
                </a:lnTo>
                <a:lnTo>
                  <a:pt x="20" y="454"/>
                </a:lnTo>
                <a:lnTo>
                  <a:pt x="22" y="453"/>
                </a:lnTo>
                <a:lnTo>
                  <a:pt x="25" y="453"/>
                </a:lnTo>
                <a:lnTo>
                  <a:pt x="27" y="452"/>
                </a:lnTo>
                <a:lnTo>
                  <a:pt x="31" y="452"/>
                </a:lnTo>
                <a:lnTo>
                  <a:pt x="34" y="452"/>
                </a:lnTo>
                <a:lnTo>
                  <a:pt x="36" y="450"/>
                </a:lnTo>
                <a:lnTo>
                  <a:pt x="40" y="450"/>
                </a:lnTo>
                <a:lnTo>
                  <a:pt x="43" y="450"/>
                </a:lnTo>
                <a:lnTo>
                  <a:pt x="46" y="449"/>
                </a:lnTo>
                <a:lnTo>
                  <a:pt x="48" y="449"/>
                </a:lnTo>
                <a:lnTo>
                  <a:pt x="50" y="448"/>
                </a:lnTo>
                <a:lnTo>
                  <a:pt x="53" y="448"/>
                </a:lnTo>
                <a:lnTo>
                  <a:pt x="55" y="448"/>
                </a:lnTo>
                <a:lnTo>
                  <a:pt x="56" y="448"/>
                </a:lnTo>
                <a:lnTo>
                  <a:pt x="56" y="447"/>
                </a:lnTo>
                <a:lnTo>
                  <a:pt x="56" y="446"/>
                </a:lnTo>
                <a:lnTo>
                  <a:pt x="57" y="445"/>
                </a:lnTo>
                <a:lnTo>
                  <a:pt x="57" y="442"/>
                </a:lnTo>
                <a:lnTo>
                  <a:pt x="57" y="439"/>
                </a:lnTo>
                <a:lnTo>
                  <a:pt x="59" y="434"/>
                </a:lnTo>
                <a:lnTo>
                  <a:pt x="59" y="432"/>
                </a:lnTo>
                <a:lnTo>
                  <a:pt x="60" y="429"/>
                </a:lnTo>
                <a:lnTo>
                  <a:pt x="60" y="427"/>
                </a:lnTo>
                <a:lnTo>
                  <a:pt x="61" y="426"/>
                </a:lnTo>
                <a:lnTo>
                  <a:pt x="61" y="422"/>
                </a:lnTo>
                <a:lnTo>
                  <a:pt x="61" y="420"/>
                </a:lnTo>
                <a:lnTo>
                  <a:pt x="62" y="417"/>
                </a:lnTo>
                <a:lnTo>
                  <a:pt x="62" y="414"/>
                </a:lnTo>
                <a:lnTo>
                  <a:pt x="63" y="411"/>
                </a:lnTo>
                <a:lnTo>
                  <a:pt x="64" y="408"/>
                </a:lnTo>
                <a:lnTo>
                  <a:pt x="64" y="405"/>
                </a:lnTo>
                <a:lnTo>
                  <a:pt x="66" y="403"/>
                </a:lnTo>
                <a:lnTo>
                  <a:pt x="66" y="399"/>
                </a:lnTo>
                <a:lnTo>
                  <a:pt x="66" y="396"/>
                </a:lnTo>
                <a:lnTo>
                  <a:pt x="67" y="393"/>
                </a:lnTo>
                <a:lnTo>
                  <a:pt x="68" y="390"/>
                </a:lnTo>
                <a:lnTo>
                  <a:pt x="68" y="386"/>
                </a:lnTo>
                <a:lnTo>
                  <a:pt x="69" y="383"/>
                </a:lnTo>
                <a:lnTo>
                  <a:pt x="69" y="379"/>
                </a:lnTo>
                <a:lnTo>
                  <a:pt x="70" y="377"/>
                </a:lnTo>
                <a:lnTo>
                  <a:pt x="70" y="373"/>
                </a:lnTo>
                <a:lnTo>
                  <a:pt x="71" y="370"/>
                </a:lnTo>
                <a:lnTo>
                  <a:pt x="71" y="366"/>
                </a:lnTo>
                <a:lnTo>
                  <a:pt x="73" y="363"/>
                </a:lnTo>
                <a:lnTo>
                  <a:pt x="73" y="359"/>
                </a:lnTo>
                <a:lnTo>
                  <a:pt x="74" y="356"/>
                </a:lnTo>
                <a:lnTo>
                  <a:pt x="75" y="354"/>
                </a:lnTo>
                <a:lnTo>
                  <a:pt x="75" y="350"/>
                </a:lnTo>
                <a:lnTo>
                  <a:pt x="76" y="347"/>
                </a:lnTo>
                <a:lnTo>
                  <a:pt x="76" y="343"/>
                </a:lnTo>
                <a:lnTo>
                  <a:pt x="76" y="341"/>
                </a:lnTo>
                <a:lnTo>
                  <a:pt x="77" y="337"/>
                </a:lnTo>
                <a:lnTo>
                  <a:pt x="77" y="335"/>
                </a:lnTo>
                <a:lnTo>
                  <a:pt x="78" y="331"/>
                </a:lnTo>
                <a:lnTo>
                  <a:pt x="78" y="329"/>
                </a:lnTo>
                <a:lnTo>
                  <a:pt x="80" y="327"/>
                </a:lnTo>
                <a:lnTo>
                  <a:pt x="80" y="324"/>
                </a:lnTo>
                <a:lnTo>
                  <a:pt x="81" y="321"/>
                </a:lnTo>
                <a:lnTo>
                  <a:pt x="81" y="319"/>
                </a:lnTo>
                <a:lnTo>
                  <a:pt x="81" y="317"/>
                </a:lnTo>
                <a:lnTo>
                  <a:pt x="82" y="313"/>
                </a:lnTo>
                <a:lnTo>
                  <a:pt x="83" y="309"/>
                </a:lnTo>
                <a:lnTo>
                  <a:pt x="83" y="307"/>
                </a:lnTo>
                <a:lnTo>
                  <a:pt x="83" y="305"/>
                </a:lnTo>
                <a:lnTo>
                  <a:pt x="83" y="303"/>
                </a:lnTo>
                <a:lnTo>
                  <a:pt x="83" y="303"/>
                </a:lnTo>
                <a:lnTo>
                  <a:pt x="81" y="301"/>
                </a:lnTo>
                <a:lnTo>
                  <a:pt x="78" y="298"/>
                </a:lnTo>
                <a:lnTo>
                  <a:pt x="75" y="294"/>
                </a:lnTo>
                <a:lnTo>
                  <a:pt x="71" y="291"/>
                </a:lnTo>
                <a:lnTo>
                  <a:pt x="68" y="287"/>
                </a:lnTo>
                <a:lnTo>
                  <a:pt x="66" y="284"/>
                </a:lnTo>
                <a:lnTo>
                  <a:pt x="63" y="282"/>
                </a:lnTo>
                <a:lnTo>
                  <a:pt x="63" y="281"/>
                </a:lnTo>
                <a:lnTo>
                  <a:pt x="64" y="281"/>
                </a:lnTo>
                <a:lnTo>
                  <a:pt x="66" y="281"/>
                </a:lnTo>
                <a:lnTo>
                  <a:pt x="69" y="282"/>
                </a:lnTo>
                <a:lnTo>
                  <a:pt x="73" y="282"/>
                </a:lnTo>
                <a:lnTo>
                  <a:pt x="76" y="282"/>
                </a:lnTo>
                <a:lnTo>
                  <a:pt x="80" y="282"/>
                </a:lnTo>
                <a:lnTo>
                  <a:pt x="82" y="282"/>
                </a:lnTo>
                <a:lnTo>
                  <a:pt x="83" y="281"/>
                </a:lnTo>
                <a:lnTo>
                  <a:pt x="83" y="280"/>
                </a:lnTo>
                <a:lnTo>
                  <a:pt x="82" y="278"/>
                </a:lnTo>
                <a:lnTo>
                  <a:pt x="81" y="275"/>
                </a:lnTo>
                <a:lnTo>
                  <a:pt x="80" y="274"/>
                </a:lnTo>
                <a:lnTo>
                  <a:pt x="77" y="271"/>
                </a:lnTo>
                <a:lnTo>
                  <a:pt x="75" y="268"/>
                </a:lnTo>
                <a:lnTo>
                  <a:pt x="73" y="265"/>
                </a:lnTo>
                <a:lnTo>
                  <a:pt x="71" y="263"/>
                </a:lnTo>
                <a:lnTo>
                  <a:pt x="69" y="259"/>
                </a:lnTo>
                <a:lnTo>
                  <a:pt x="67" y="257"/>
                </a:lnTo>
                <a:lnTo>
                  <a:pt x="64" y="253"/>
                </a:lnTo>
                <a:lnTo>
                  <a:pt x="62" y="252"/>
                </a:lnTo>
                <a:lnTo>
                  <a:pt x="61" y="250"/>
                </a:lnTo>
                <a:lnTo>
                  <a:pt x="60" y="249"/>
                </a:lnTo>
                <a:lnTo>
                  <a:pt x="59" y="247"/>
                </a:lnTo>
                <a:lnTo>
                  <a:pt x="73" y="277"/>
                </a:lnTo>
                <a:lnTo>
                  <a:pt x="55" y="273"/>
                </a:lnTo>
                <a:lnTo>
                  <a:pt x="55" y="273"/>
                </a:lnTo>
                <a:lnTo>
                  <a:pt x="54" y="273"/>
                </a:lnTo>
                <a:lnTo>
                  <a:pt x="52" y="273"/>
                </a:lnTo>
                <a:lnTo>
                  <a:pt x="50" y="274"/>
                </a:lnTo>
                <a:lnTo>
                  <a:pt x="48" y="277"/>
                </a:lnTo>
                <a:lnTo>
                  <a:pt x="49" y="280"/>
                </a:lnTo>
                <a:lnTo>
                  <a:pt x="52" y="282"/>
                </a:lnTo>
                <a:lnTo>
                  <a:pt x="55" y="286"/>
                </a:lnTo>
                <a:lnTo>
                  <a:pt x="57" y="288"/>
                </a:lnTo>
                <a:lnTo>
                  <a:pt x="60" y="291"/>
                </a:lnTo>
                <a:lnTo>
                  <a:pt x="61" y="293"/>
                </a:lnTo>
                <a:lnTo>
                  <a:pt x="63" y="295"/>
                </a:lnTo>
                <a:lnTo>
                  <a:pt x="66" y="298"/>
                </a:lnTo>
                <a:lnTo>
                  <a:pt x="67" y="300"/>
                </a:lnTo>
                <a:lnTo>
                  <a:pt x="68" y="302"/>
                </a:lnTo>
                <a:lnTo>
                  <a:pt x="70" y="303"/>
                </a:lnTo>
                <a:lnTo>
                  <a:pt x="73" y="306"/>
                </a:lnTo>
                <a:lnTo>
                  <a:pt x="74" y="307"/>
                </a:lnTo>
                <a:lnTo>
                  <a:pt x="50" y="441"/>
                </a:lnTo>
                <a:lnTo>
                  <a:pt x="49" y="441"/>
                </a:lnTo>
                <a:lnTo>
                  <a:pt x="48" y="441"/>
                </a:lnTo>
                <a:lnTo>
                  <a:pt x="47" y="442"/>
                </a:lnTo>
                <a:lnTo>
                  <a:pt x="45" y="442"/>
                </a:lnTo>
                <a:lnTo>
                  <a:pt x="42" y="442"/>
                </a:lnTo>
                <a:lnTo>
                  <a:pt x="40" y="443"/>
                </a:lnTo>
                <a:lnTo>
                  <a:pt x="36" y="443"/>
                </a:lnTo>
                <a:lnTo>
                  <a:pt x="33" y="445"/>
                </a:lnTo>
                <a:lnTo>
                  <a:pt x="29" y="445"/>
                </a:lnTo>
                <a:lnTo>
                  <a:pt x="26" y="445"/>
                </a:lnTo>
                <a:lnTo>
                  <a:pt x="22" y="445"/>
                </a:lnTo>
                <a:lnTo>
                  <a:pt x="20" y="445"/>
                </a:lnTo>
                <a:lnTo>
                  <a:pt x="17" y="445"/>
                </a:lnTo>
                <a:lnTo>
                  <a:pt x="14" y="443"/>
                </a:lnTo>
                <a:lnTo>
                  <a:pt x="12" y="442"/>
                </a:lnTo>
                <a:lnTo>
                  <a:pt x="11" y="441"/>
                </a:lnTo>
                <a:lnTo>
                  <a:pt x="10" y="265"/>
                </a:lnTo>
                <a:lnTo>
                  <a:pt x="10" y="265"/>
                </a:lnTo>
                <a:lnTo>
                  <a:pt x="10" y="261"/>
                </a:lnTo>
                <a:lnTo>
                  <a:pt x="11" y="259"/>
                </a:lnTo>
                <a:lnTo>
                  <a:pt x="12" y="256"/>
                </a:lnTo>
                <a:lnTo>
                  <a:pt x="12" y="252"/>
                </a:lnTo>
                <a:lnTo>
                  <a:pt x="13" y="249"/>
                </a:lnTo>
                <a:lnTo>
                  <a:pt x="14" y="246"/>
                </a:lnTo>
                <a:lnTo>
                  <a:pt x="15" y="245"/>
                </a:lnTo>
                <a:lnTo>
                  <a:pt x="17" y="244"/>
                </a:lnTo>
                <a:lnTo>
                  <a:pt x="18" y="244"/>
                </a:lnTo>
                <a:lnTo>
                  <a:pt x="20" y="243"/>
                </a:lnTo>
                <a:lnTo>
                  <a:pt x="21" y="243"/>
                </a:lnTo>
                <a:lnTo>
                  <a:pt x="24" y="242"/>
                </a:lnTo>
                <a:lnTo>
                  <a:pt x="27" y="242"/>
                </a:lnTo>
                <a:lnTo>
                  <a:pt x="29" y="240"/>
                </a:lnTo>
                <a:lnTo>
                  <a:pt x="33" y="240"/>
                </a:lnTo>
                <a:lnTo>
                  <a:pt x="35" y="239"/>
                </a:lnTo>
                <a:lnTo>
                  <a:pt x="38" y="239"/>
                </a:lnTo>
                <a:lnTo>
                  <a:pt x="40" y="238"/>
                </a:lnTo>
                <a:lnTo>
                  <a:pt x="42" y="238"/>
                </a:lnTo>
                <a:lnTo>
                  <a:pt x="45" y="237"/>
                </a:lnTo>
                <a:lnTo>
                  <a:pt x="45" y="236"/>
                </a:lnTo>
                <a:lnTo>
                  <a:pt x="42" y="233"/>
                </a:lnTo>
                <a:lnTo>
                  <a:pt x="41" y="232"/>
                </a:lnTo>
                <a:lnTo>
                  <a:pt x="39" y="232"/>
                </a:lnTo>
                <a:lnTo>
                  <a:pt x="36" y="231"/>
                </a:lnTo>
                <a:lnTo>
                  <a:pt x="33" y="230"/>
                </a:lnTo>
                <a:lnTo>
                  <a:pt x="32" y="230"/>
                </a:lnTo>
                <a:lnTo>
                  <a:pt x="231" y="50"/>
                </a:lnTo>
                <a:lnTo>
                  <a:pt x="232" y="49"/>
                </a:lnTo>
                <a:lnTo>
                  <a:pt x="234" y="48"/>
                </a:lnTo>
                <a:lnTo>
                  <a:pt x="237" y="48"/>
                </a:lnTo>
                <a:lnTo>
                  <a:pt x="239" y="48"/>
                </a:lnTo>
                <a:lnTo>
                  <a:pt x="242" y="50"/>
                </a:lnTo>
                <a:lnTo>
                  <a:pt x="243" y="54"/>
                </a:lnTo>
                <a:lnTo>
                  <a:pt x="243" y="56"/>
                </a:lnTo>
                <a:lnTo>
                  <a:pt x="244" y="58"/>
                </a:lnTo>
                <a:lnTo>
                  <a:pt x="245" y="61"/>
                </a:lnTo>
                <a:lnTo>
                  <a:pt x="245" y="63"/>
                </a:lnTo>
                <a:lnTo>
                  <a:pt x="246" y="65"/>
                </a:lnTo>
                <a:lnTo>
                  <a:pt x="246" y="68"/>
                </a:lnTo>
                <a:lnTo>
                  <a:pt x="246" y="70"/>
                </a:lnTo>
                <a:lnTo>
                  <a:pt x="248" y="72"/>
                </a:lnTo>
                <a:lnTo>
                  <a:pt x="249" y="75"/>
                </a:lnTo>
                <a:lnTo>
                  <a:pt x="251" y="75"/>
                </a:lnTo>
                <a:lnTo>
                  <a:pt x="252" y="72"/>
                </a:lnTo>
                <a:lnTo>
                  <a:pt x="253" y="69"/>
                </a:lnTo>
                <a:lnTo>
                  <a:pt x="253" y="67"/>
                </a:lnTo>
                <a:lnTo>
                  <a:pt x="253" y="65"/>
                </a:lnTo>
                <a:lnTo>
                  <a:pt x="253" y="62"/>
                </a:lnTo>
                <a:lnTo>
                  <a:pt x="253" y="61"/>
                </a:lnTo>
                <a:lnTo>
                  <a:pt x="253" y="58"/>
                </a:lnTo>
                <a:lnTo>
                  <a:pt x="253" y="56"/>
                </a:lnTo>
                <a:lnTo>
                  <a:pt x="253" y="54"/>
                </a:lnTo>
                <a:lnTo>
                  <a:pt x="253" y="51"/>
                </a:lnTo>
                <a:lnTo>
                  <a:pt x="253" y="49"/>
                </a:lnTo>
                <a:lnTo>
                  <a:pt x="253" y="48"/>
                </a:lnTo>
                <a:lnTo>
                  <a:pt x="326" y="37"/>
                </a:lnTo>
                <a:lnTo>
                  <a:pt x="330" y="6"/>
                </a:lnTo>
                <a:lnTo>
                  <a:pt x="316" y="0"/>
                </a:lnTo>
                <a:lnTo>
                  <a:pt x="31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310" name="Freeform 110"/>
          <p:cNvSpPr>
            <a:spLocks/>
          </p:cNvSpPr>
          <p:nvPr/>
        </p:nvSpPr>
        <p:spPr bwMode="auto">
          <a:xfrm>
            <a:off x="4591050" y="1681163"/>
            <a:ext cx="65088" cy="66675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62" y="72"/>
              </a:cxn>
              <a:cxn ang="0">
                <a:pos x="69" y="37"/>
              </a:cxn>
              <a:cxn ang="0">
                <a:pos x="69" y="36"/>
              </a:cxn>
              <a:cxn ang="0">
                <a:pos x="67" y="36"/>
              </a:cxn>
              <a:cxn ang="0">
                <a:pos x="64" y="36"/>
              </a:cxn>
              <a:cxn ang="0">
                <a:pos x="61" y="36"/>
              </a:cxn>
              <a:cxn ang="0">
                <a:pos x="57" y="35"/>
              </a:cxn>
              <a:cxn ang="0">
                <a:pos x="55" y="34"/>
              </a:cxn>
              <a:cxn ang="0">
                <a:pos x="52" y="34"/>
              </a:cxn>
              <a:cxn ang="0">
                <a:pos x="50" y="33"/>
              </a:cxn>
              <a:cxn ang="0">
                <a:pos x="48" y="31"/>
              </a:cxn>
              <a:cxn ang="0">
                <a:pos x="47" y="30"/>
              </a:cxn>
              <a:cxn ang="0">
                <a:pos x="43" y="28"/>
              </a:cxn>
              <a:cxn ang="0">
                <a:pos x="41" y="26"/>
              </a:cxn>
              <a:cxn ang="0">
                <a:pos x="38" y="23"/>
              </a:cxn>
              <a:cxn ang="0">
                <a:pos x="34" y="20"/>
              </a:cxn>
              <a:cxn ang="0">
                <a:pos x="31" y="17"/>
              </a:cxn>
              <a:cxn ang="0">
                <a:pos x="27" y="15"/>
              </a:cxn>
              <a:cxn ang="0">
                <a:pos x="24" y="12"/>
              </a:cxn>
              <a:cxn ang="0">
                <a:pos x="20" y="9"/>
              </a:cxn>
              <a:cxn ang="0">
                <a:pos x="17" y="7"/>
              </a:cxn>
              <a:cxn ang="0">
                <a:pos x="14" y="5"/>
              </a:cxn>
              <a:cxn ang="0">
                <a:pos x="12" y="2"/>
              </a:cxn>
              <a:cxn ang="0">
                <a:pos x="11" y="1"/>
              </a:cxn>
              <a:cxn ang="0">
                <a:pos x="10" y="0"/>
              </a:cxn>
              <a:cxn ang="0">
                <a:pos x="82" y="20"/>
              </a:cxn>
              <a:cxn ang="0">
                <a:pos x="67" y="79"/>
              </a:cxn>
              <a:cxn ang="0">
                <a:pos x="62" y="83"/>
              </a:cxn>
              <a:cxn ang="0">
                <a:pos x="0" y="3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82" h="83">
                <a:moveTo>
                  <a:pt x="0" y="24"/>
                </a:moveTo>
                <a:lnTo>
                  <a:pt x="62" y="72"/>
                </a:lnTo>
                <a:lnTo>
                  <a:pt x="69" y="37"/>
                </a:lnTo>
                <a:lnTo>
                  <a:pt x="69" y="36"/>
                </a:lnTo>
                <a:lnTo>
                  <a:pt x="67" y="36"/>
                </a:lnTo>
                <a:lnTo>
                  <a:pt x="64" y="36"/>
                </a:lnTo>
                <a:lnTo>
                  <a:pt x="61" y="36"/>
                </a:lnTo>
                <a:lnTo>
                  <a:pt x="57" y="35"/>
                </a:lnTo>
                <a:lnTo>
                  <a:pt x="55" y="34"/>
                </a:lnTo>
                <a:lnTo>
                  <a:pt x="52" y="34"/>
                </a:lnTo>
                <a:lnTo>
                  <a:pt x="50" y="33"/>
                </a:lnTo>
                <a:lnTo>
                  <a:pt x="48" y="31"/>
                </a:lnTo>
                <a:lnTo>
                  <a:pt x="47" y="30"/>
                </a:lnTo>
                <a:lnTo>
                  <a:pt x="43" y="28"/>
                </a:lnTo>
                <a:lnTo>
                  <a:pt x="41" y="26"/>
                </a:lnTo>
                <a:lnTo>
                  <a:pt x="38" y="23"/>
                </a:lnTo>
                <a:lnTo>
                  <a:pt x="34" y="20"/>
                </a:lnTo>
                <a:lnTo>
                  <a:pt x="31" y="17"/>
                </a:lnTo>
                <a:lnTo>
                  <a:pt x="27" y="15"/>
                </a:lnTo>
                <a:lnTo>
                  <a:pt x="24" y="12"/>
                </a:lnTo>
                <a:lnTo>
                  <a:pt x="20" y="9"/>
                </a:lnTo>
                <a:lnTo>
                  <a:pt x="17" y="7"/>
                </a:lnTo>
                <a:lnTo>
                  <a:pt x="14" y="5"/>
                </a:lnTo>
                <a:lnTo>
                  <a:pt x="12" y="2"/>
                </a:lnTo>
                <a:lnTo>
                  <a:pt x="11" y="1"/>
                </a:lnTo>
                <a:lnTo>
                  <a:pt x="10" y="0"/>
                </a:lnTo>
                <a:lnTo>
                  <a:pt x="82" y="20"/>
                </a:lnTo>
                <a:lnTo>
                  <a:pt x="67" y="79"/>
                </a:lnTo>
                <a:lnTo>
                  <a:pt x="62" y="83"/>
                </a:lnTo>
                <a:lnTo>
                  <a:pt x="0" y="3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311" name="Freeform 111"/>
          <p:cNvSpPr>
            <a:spLocks/>
          </p:cNvSpPr>
          <p:nvPr/>
        </p:nvSpPr>
        <p:spPr bwMode="auto">
          <a:xfrm>
            <a:off x="4527550" y="1781175"/>
            <a:ext cx="66675" cy="57150"/>
          </a:xfrm>
          <a:custGeom>
            <a:avLst/>
            <a:gdLst/>
            <a:ahLst/>
            <a:cxnLst>
              <a:cxn ang="0">
                <a:pos x="1" y="2"/>
              </a:cxn>
              <a:cxn ang="0">
                <a:pos x="2" y="8"/>
              </a:cxn>
              <a:cxn ang="0">
                <a:pos x="5" y="15"/>
              </a:cxn>
              <a:cxn ang="0">
                <a:pos x="9" y="23"/>
              </a:cxn>
              <a:cxn ang="0">
                <a:pos x="13" y="31"/>
              </a:cxn>
              <a:cxn ang="0">
                <a:pos x="19" y="39"/>
              </a:cxn>
              <a:cxn ang="0">
                <a:pos x="24" y="46"/>
              </a:cxn>
              <a:cxn ang="0">
                <a:pos x="31" y="53"/>
              </a:cxn>
              <a:cxn ang="0">
                <a:pos x="37" y="58"/>
              </a:cxn>
              <a:cxn ang="0">
                <a:pos x="42" y="60"/>
              </a:cxn>
              <a:cxn ang="0">
                <a:pos x="47" y="62"/>
              </a:cxn>
              <a:cxn ang="0">
                <a:pos x="51" y="64"/>
              </a:cxn>
              <a:cxn ang="0">
                <a:pos x="55" y="65"/>
              </a:cxn>
              <a:cxn ang="0">
                <a:pos x="59" y="66"/>
              </a:cxn>
              <a:cxn ang="0">
                <a:pos x="66" y="67"/>
              </a:cxn>
              <a:cxn ang="0">
                <a:pos x="73" y="69"/>
              </a:cxn>
              <a:cxn ang="0">
                <a:pos x="79" y="70"/>
              </a:cxn>
              <a:cxn ang="0">
                <a:pos x="83" y="70"/>
              </a:cxn>
              <a:cxn ang="0">
                <a:pos x="80" y="71"/>
              </a:cxn>
              <a:cxn ang="0">
                <a:pos x="76" y="71"/>
              </a:cxn>
              <a:cxn ang="0">
                <a:pos x="70" y="71"/>
              </a:cxn>
              <a:cxn ang="0">
                <a:pos x="65" y="71"/>
              </a:cxn>
              <a:cxn ang="0">
                <a:pos x="61" y="71"/>
              </a:cxn>
              <a:cxn ang="0">
                <a:pos x="56" y="71"/>
              </a:cxn>
              <a:cxn ang="0">
                <a:pos x="51" y="70"/>
              </a:cxn>
              <a:cxn ang="0">
                <a:pos x="45" y="70"/>
              </a:cxn>
              <a:cxn ang="0">
                <a:pos x="41" y="69"/>
              </a:cxn>
              <a:cxn ang="0">
                <a:pos x="36" y="67"/>
              </a:cxn>
              <a:cxn ang="0">
                <a:pos x="31" y="67"/>
              </a:cxn>
              <a:cxn ang="0">
                <a:pos x="28" y="66"/>
              </a:cxn>
              <a:cxn ang="0">
                <a:pos x="23" y="64"/>
              </a:cxn>
              <a:cxn ang="0">
                <a:pos x="19" y="62"/>
              </a:cxn>
              <a:cxn ang="0">
                <a:pos x="15" y="56"/>
              </a:cxn>
              <a:cxn ang="0">
                <a:pos x="14" y="51"/>
              </a:cxn>
              <a:cxn ang="0">
                <a:pos x="12" y="46"/>
              </a:cxn>
              <a:cxn ang="0">
                <a:pos x="10" y="42"/>
              </a:cxn>
              <a:cxn ang="0">
                <a:pos x="8" y="36"/>
              </a:cxn>
              <a:cxn ang="0">
                <a:pos x="7" y="30"/>
              </a:cxn>
              <a:cxn ang="0">
                <a:pos x="6" y="25"/>
              </a:cxn>
              <a:cxn ang="0">
                <a:pos x="5" y="20"/>
              </a:cxn>
              <a:cxn ang="0">
                <a:pos x="3" y="15"/>
              </a:cxn>
              <a:cxn ang="0">
                <a:pos x="2" y="10"/>
              </a:cxn>
              <a:cxn ang="0">
                <a:pos x="1" y="4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83" h="72">
                <a:moveTo>
                  <a:pt x="0" y="0"/>
                </a:moveTo>
                <a:lnTo>
                  <a:pt x="1" y="2"/>
                </a:lnTo>
                <a:lnTo>
                  <a:pt x="1" y="6"/>
                </a:lnTo>
                <a:lnTo>
                  <a:pt x="2" y="8"/>
                </a:lnTo>
                <a:lnTo>
                  <a:pt x="3" y="11"/>
                </a:lnTo>
                <a:lnTo>
                  <a:pt x="5" y="15"/>
                </a:lnTo>
                <a:lnTo>
                  <a:pt x="7" y="20"/>
                </a:lnTo>
                <a:lnTo>
                  <a:pt x="9" y="23"/>
                </a:lnTo>
                <a:lnTo>
                  <a:pt x="12" y="28"/>
                </a:lnTo>
                <a:lnTo>
                  <a:pt x="13" y="31"/>
                </a:lnTo>
                <a:lnTo>
                  <a:pt x="16" y="35"/>
                </a:lnTo>
                <a:lnTo>
                  <a:pt x="19" y="39"/>
                </a:lnTo>
                <a:lnTo>
                  <a:pt x="22" y="43"/>
                </a:lnTo>
                <a:lnTo>
                  <a:pt x="24" y="46"/>
                </a:lnTo>
                <a:lnTo>
                  <a:pt x="28" y="50"/>
                </a:lnTo>
                <a:lnTo>
                  <a:pt x="31" y="53"/>
                </a:lnTo>
                <a:lnTo>
                  <a:pt x="36" y="57"/>
                </a:lnTo>
                <a:lnTo>
                  <a:pt x="37" y="58"/>
                </a:lnTo>
                <a:lnTo>
                  <a:pt x="40" y="59"/>
                </a:lnTo>
                <a:lnTo>
                  <a:pt x="42" y="60"/>
                </a:lnTo>
                <a:lnTo>
                  <a:pt x="44" y="62"/>
                </a:lnTo>
                <a:lnTo>
                  <a:pt x="47" y="62"/>
                </a:lnTo>
                <a:lnTo>
                  <a:pt x="49" y="63"/>
                </a:lnTo>
                <a:lnTo>
                  <a:pt x="51" y="64"/>
                </a:lnTo>
                <a:lnTo>
                  <a:pt x="54" y="65"/>
                </a:lnTo>
                <a:lnTo>
                  <a:pt x="55" y="65"/>
                </a:lnTo>
                <a:lnTo>
                  <a:pt x="57" y="66"/>
                </a:lnTo>
                <a:lnTo>
                  <a:pt x="59" y="66"/>
                </a:lnTo>
                <a:lnTo>
                  <a:pt x="62" y="67"/>
                </a:lnTo>
                <a:lnTo>
                  <a:pt x="66" y="67"/>
                </a:lnTo>
                <a:lnTo>
                  <a:pt x="70" y="69"/>
                </a:lnTo>
                <a:lnTo>
                  <a:pt x="73" y="69"/>
                </a:lnTo>
                <a:lnTo>
                  <a:pt x="76" y="70"/>
                </a:lnTo>
                <a:lnTo>
                  <a:pt x="79" y="70"/>
                </a:lnTo>
                <a:lnTo>
                  <a:pt x="80" y="70"/>
                </a:lnTo>
                <a:lnTo>
                  <a:pt x="83" y="70"/>
                </a:lnTo>
                <a:lnTo>
                  <a:pt x="83" y="71"/>
                </a:lnTo>
                <a:lnTo>
                  <a:pt x="80" y="71"/>
                </a:lnTo>
                <a:lnTo>
                  <a:pt x="79" y="71"/>
                </a:lnTo>
                <a:lnTo>
                  <a:pt x="76" y="71"/>
                </a:lnTo>
                <a:lnTo>
                  <a:pt x="72" y="72"/>
                </a:lnTo>
                <a:lnTo>
                  <a:pt x="70" y="71"/>
                </a:lnTo>
                <a:lnTo>
                  <a:pt x="68" y="71"/>
                </a:lnTo>
                <a:lnTo>
                  <a:pt x="65" y="71"/>
                </a:lnTo>
                <a:lnTo>
                  <a:pt x="63" y="71"/>
                </a:lnTo>
                <a:lnTo>
                  <a:pt x="61" y="71"/>
                </a:lnTo>
                <a:lnTo>
                  <a:pt x="58" y="71"/>
                </a:lnTo>
                <a:lnTo>
                  <a:pt x="56" y="71"/>
                </a:lnTo>
                <a:lnTo>
                  <a:pt x="54" y="71"/>
                </a:lnTo>
                <a:lnTo>
                  <a:pt x="51" y="70"/>
                </a:lnTo>
                <a:lnTo>
                  <a:pt x="48" y="70"/>
                </a:lnTo>
                <a:lnTo>
                  <a:pt x="45" y="70"/>
                </a:lnTo>
                <a:lnTo>
                  <a:pt x="43" y="69"/>
                </a:lnTo>
                <a:lnTo>
                  <a:pt x="41" y="69"/>
                </a:lnTo>
                <a:lnTo>
                  <a:pt x="38" y="69"/>
                </a:lnTo>
                <a:lnTo>
                  <a:pt x="36" y="67"/>
                </a:lnTo>
                <a:lnTo>
                  <a:pt x="34" y="67"/>
                </a:lnTo>
                <a:lnTo>
                  <a:pt x="31" y="67"/>
                </a:lnTo>
                <a:lnTo>
                  <a:pt x="29" y="66"/>
                </a:lnTo>
                <a:lnTo>
                  <a:pt x="28" y="66"/>
                </a:lnTo>
                <a:lnTo>
                  <a:pt x="26" y="65"/>
                </a:lnTo>
                <a:lnTo>
                  <a:pt x="23" y="64"/>
                </a:lnTo>
                <a:lnTo>
                  <a:pt x="21" y="64"/>
                </a:lnTo>
                <a:lnTo>
                  <a:pt x="19" y="62"/>
                </a:lnTo>
                <a:lnTo>
                  <a:pt x="16" y="58"/>
                </a:lnTo>
                <a:lnTo>
                  <a:pt x="15" y="56"/>
                </a:lnTo>
                <a:lnTo>
                  <a:pt x="15" y="53"/>
                </a:lnTo>
                <a:lnTo>
                  <a:pt x="14" y="51"/>
                </a:lnTo>
                <a:lnTo>
                  <a:pt x="13" y="50"/>
                </a:lnTo>
                <a:lnTo>
                  <a:pt x="12" y="46"/>
                </a:lnTo>
                <a:lnTo>
                  <a:pt x="10" y="44"/>
                </a:lnTo>
                <a:lnTo>
                  <a:pt x="10" y="42"/>
                </a:lnTo>
                <a:lnTo>
                  <a:pt x="9" y="38"/>
                </a:lnTo>
                <a:lnTo>
                  <a:pt x="8" y="36"/>
                </a:lnTo>
                <a:lnTo>
                  <a:pt x="8" y="34"/>
                </a:lnTo>
                <a:lnTo>
                  <a:pt x="7" y="30"/>
                </a:lnTo>
                <a:lnTo>
                  <a:pt x="7" y="28"/>
                </a:lnTo>
                <a:lnTo>
                  <a:pt x="6" y="25"/>
                </a:lnTo>
                <a:lnTo>
                  <a:pt x="5" y="22"/>
                </a:lnTo>
                <a:lnTo>
                  <a:pt x="5" y="20"/>
                </a:lnTo>
                <a:lnTo>
                  <a:pt x="3" y="17"/>
                </a:lnTo>
                <a:lnTo>
                  <a:pt x="3" y="15"/>
                </a:lnTo>
                <a:lnTo>
                  <a:pt x="2" y="13"/>
                </a:lnTo>
                <a:lnTo>
                  <a:pt x="2" y="10"/>
                </a:lnTo>
                <a:lnTo>
                  <a:pt x="2" y="8"/>
                </a:lnTo>
                <a:lnTo>
                  <a:pt x="1" y="4"/>
                </a:ln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312" name="Freeform 112"/>
          <p:cNvSpPr>
            <a:spLocks/>
          </p:cNvSpPr>
          <p:nvPr/>
        </p:nvSpPr>
        <p:spPr bwMode="auto">
          <a:xfrm>
            <a:off x="4562475" y="1703388"/>
            <a:ext cx="179388" cy="274637"/>
          </a:xfrm>
          <a:custGeom>
            <a:avLst/>
            <a:gdLst/>
            <a:ahLst/>
            <a:cxnLst>
              <a:cxn ang="0">
                <a:pos x="12" y="132"/>
              </a:cxn>
              <a:cxn ang="0">
                <a:pos x="34" y="130"/>
              </a:cxn>
              <a:cxn ang="0">
                <a:pos x="62" y="129"/>
              </a:cxn>
              <a:cxn ang="0">
                <a:pos x="95" y="128"/>
              </a:cxn>
              <a:cxn ang="0">
                <a:pos x="128" y="127"/>
              </a:cxn>
              <a:cxn ang="0">
                <a:pos x="160" y="126"/>
              </a:cxn>
              <a:cxn ang="0">
                <a:pos x="186" y="125"/>
              </a:cxn>
              <a:cxn ang="0">
                <a:pos x="205" y="123"/>
              </a:cxn>
              <a:cxn ang="0">
                <a:pos x="211" y="118"/>
              </a:cxn>
              <a:cxn ang="0">
                <a:pos x="210" y="99"/>
              </a:cxn>
              <a:cxn ang="0">
                <a:pos x="203" y="81"/>
              </a:cxn>
              <a:cxn ang="0">
                <a:pos x="193" y="63"/>
              </a:cxn>
              <a:cxn ang="0">
                <a:pos x="182" y="44"/>
              </a:cxn>
              <a:cxn ang="0">
                <a:pos x="172" y="29"/>
              </a:cxn>
              <a:cxn ang="0">
                <a:pos x="180" y="35"/>
              </a:cxn>
              <a:cxn ang="0">
                <a:pos x="191" y="49"/>
              </a:cxn>
              <a:cxn ang="0">
                <a:pos x="202" y="65"/>
              </a:cxn>
              <a:cxn ang="0">
                <a:pos x="210" y="76"/>
              </a:cxn>
              <a:cxn ang="0">
                <a:pos x="208" y="59"/>
              </a:cxn>
              <a:cxn ang="0">
                <a:pos x="203" y="41"/>
              </a:cxn>
              <a:cxn ang="0">
                <a:pos x="195" y="23"/>
              </a:cxn>
              <a:cxn ang="0">
                <a:pos x="179" y="13"/>
              </a:cxn>
              <a:cxn ang="0">
                <a:pos x="159" y="9"/>
              </a:cxn>
              <a:cxn ang="0">
                <a:pos x="138" y="8"/>
              </a:cxn>
              <a:cxn ang="0">
                <a:pos x="120" y="7"/>
              </a:cxn>
              <a:cxn ang="0">
                <a:pos x="116" y="0"/>
              </a:cxn>
              <a:cxn ang="0">
                <a:pos x="131" y="1"/>
              </a:cxn>
              <a:cxn ang="0">
                <a:pos x="155" y="2"/>
              </a:cxn>
              <a:cxn ang="0">
                <a:pos x="179" y="4"/>
              </a:cxn>
              <a:cxn ang="0">
                <a:pos x="196" y="10"/>
              </a:cxn>
              <a:cxn ang="0">
                <a:pos x="205" y="27"/>
              </a:cxn>
              <a:cxn ang="0">
                <a:pos x="212" y="52"/>
              </a:cxn>
              <a:cxn ang="0">
                <a:pos x="217" y="80"/>
              </a:cxn>
              <a:cxn ang="0">
                <a:pos x="222" y="105"/>
              </a:cxn>
              <a:cxn ang="0">
                <a:pos x="223" y="120"/>
              </a:cxn>
              <a:cxn ang="0">
                <a:pos x="224" y="141"/>
              </a:cxn>
              <a:cxn ang="0">
                <a:pos x="225" y="169"/>
              </a:cxn>
              <a:cxn ang="0">
                <a:pos x="225" y="202"/>
              </a:cxn>
              <a:cxn ang="0">
                <a:pos x="225" y="235"/>
              </a:cxn>
              <a:cxn ang="0">
                <a:pos x="224" y="268"/>
              </a:cxn>
              <a:cxn ang="0">
                <a:pos x="223" y="296"/>
              </a:cxn>
              <a:cxn ang="0">
                <a:pos x="222" y="318"/>
              </a:cxn>
              <a:cxn ang="0">
                <a:pos x="219" y="336"/>
              </a:cxn>
              <a:cxn ang="0">
                <a:pos x="210" y="343"/>
              </a:cxn>
              <a:cxn ang="0">
                <a:pos x="202" y="325"/>
              </a:cxn>
              <a:cxn ang="0">
                <a:pos x="183" y="317"/>
              </a:cxn>
              <a:cxn ang="0">
                <a:pos x="173" y="315"/>
              </a:cxn>
              <a:cxn ang="0">
                <a:pos x="193" y="312"/>
              </a:cxn>
              <a:cxn ang="0">
                <a:pos x="212" y="331"/>
              </a:cxn>
              <a:cxn ang="0">
                <a:pos x="186" y="169"/>
              </a:cxn>
              <a:cxn ang="0">
                <a:pos x="165" y="174"/>
              </a:cxn>
              <a:cxn ang="0">
                <a:pos x="165" y="169"/>
              </a:cxn>
              <a:cxn ang="0">
                <a:pos x="190" y="143"/>
              </a:cxn>
              <a:cxn ang="0">
                <a:pos x="200" y="130"/>
              </a:cxn>
              <a:cxn ang="0">
                <a:pos x="182" y="130"/>
              </a:cxn>
              <a:cxn ang="0">
                <a:pos x="160" y="132"/>
              </a:cxn>
              <a:cxn ang="0">
                <a:pos x="134" y="132"/>
              </a:cxn>
              <a:cxn ang="0">
                <a:pos x="105" y="134"/>
              </a:cxn>
              <a:cxn ang="0">
                <a:pos x="77" y="135"/>
              </a:cxn>
              <a:cxn ang="0">
                <a:pos x="53" y="136"/>
              </a:cxn>
              <a:cxn ang="0">
                <a:pos x="33" y="136"/>
              </a:cxn>
              <a:cxn ang="0">
                <a:pos x="15" y="136"/>
              </a:cxn>
              <a:cxn ang="0">
                <a:pos x="0" y="133"/>
              </a:cxn>
            </a:cxnLst>
            <a:rect l="0" t="0" r="r" b="b"/>
            <a:pathLst>
              <a:path w="225" h="346">
                <a:moveTo>
                  <a:pt x="0" y="133"/>
                </a:moveTo>
                <a:lnTo>
                  <a:pt x="1" y="133"/>
                </a:lnTo>
                <a:lnTo>
                  <a:pt x="4" y="133"/>
                </a:lnTo>
                <a:lnTo>
                  <a:pt x="5" y="132"/>
                </a:lnTo>
                <a:lnTo>
                  <a:pt x="7" y="132"/>
                </a:lnTo>
                <a:lnTo>
                  <a:pt x="9" y="132"/>
                </a:lnTo>
                <a:lnTo>
                  <a:pt x="12" y="132"/>
                </a:lnTo>
                <a:lnTo>
                  <a:pt x="14" y="132"/>
                </a:lnTo>
                <a:lnTo>
                  <a:pt x="18" y="132"/>
                </a:lnTo>
                <a:lnTo>
                  <a:pt x="20" y="132"/>
                </a:lnTo>
                <a:lnTo>
                  <a:pt x="23" y="132"/>
                </a:lnTo>
                <a:lnTo>
                  <a:pt x="27" y="130"/>
                </a:lnTo>
                <a:lnTo>
                  <a:pt x="30" y="130"/>
                </a:lnTo>
                <a:lnTo>
                  <a:pt x="34" y="130"/>
                </a:lnTo>
                <a:lnTo>
                  <a:pt x="37" y="130"/>
                </a:lnTo>
                <a:lnTo>
                  <a:pt x="41" y="130"/>
                </a:lnTo>
                <a:lnTo>
                  <a:pt x="46" y="130"/>
                </a:lnTo>
                <a:lnTo>
                  <a:pt x="49" y="130"/>
                </a:lnTo>
                <a:lnTo>
                  <a:pt x="54" y="130"/>
                </a:lnTo>
                <a:lnTo>
                  <a:pt x="58" y="130"/>
                </a:lnTo>
                <a:lnTo>
                  <a:pt x="62" y="129"/>
                </a:lnTo>
                <a:lnTo>
                  <a:pt x="67" y="129"/>
                </a:lnTo>
                <a:lnTo>
                  <a:pt x="71" y="129"/>
                </a:lnTo>
                <a:lnTo>
                  <a:pt x="76" y="129"/>
                </a:lnTo>
                <a:lnTo>
                  <a:pt x="81" y="129"/>
                </a:lnTo>
                <a:lnTo>
                  <a:pt x="85" y="129"/>
                </a:lnTo>
                <a:lnTo>
                  <a:pt x="90" y="129"/>
                </a:lnTo>
                <a:lnTo>
                  <a:pt x="95" y="128"/>
                </a:lnTo>
                <a:lnTo>
                  <a:pt x="99" y="128"/>
                </a:lnTo>
                <a:lnTo>
                  <a:pt x="105" y="128"/>
                </a:lnTo>
                <a:lnTo>
                  <a:pt x="110" y="128"/>
                </a:lnTo>
                <a:lnTo>
                  <a:pt x="114" y="127"/>
                </a:lnTo>
                <a:lnTo>
                  <a:pt x="119" y="127"/>
                </a:lnTo>
                <a:lnTo>
                  <a:pt x="124" y="127"/>
                </a:lnTo>
                <a:lnTo>
                  <a:pt x="128" y="127"/>
                </a:lnTo>
                <a:lnTo>
                  <a:pt x="133" y="127"/>
                </a:lnTo>
                <a:lnTo>
                  <a:pt x="138" y="127"/>
                </a:lnTo>
                <a:lnTo>
                  <a:pt x="142" y="126"/>
                </a:lnTo>
                <a:lnTo>
                  <a:pt x="147" y="126"/>
                </a:lnTo>
                <a:lnTo>
                  <a:pt x="151" y="126"/>
                </a:lnTo>
                <a:lnTo>
                  <a:pt x="155" y="126"/>
                </a:lnTo>
                <a:lnTo>
                  <a:pt x="160" y="126"/>
                </a:lnTo>
                <a:lnTo>
                  <a:pt x="163" y="126"/>
                </a:lnTo>
                <a:lnTo>
                  <a:pt x="167" y="125"/>
                </a:lnTo>
                <a:lnTo>
                  <a:pt x="172" y="125"/>
                </a:lnTo>
                <a:lnTo>
                  <a:pt x="175" y="125"/>
                </a:lnTo>
                <a:lnTo>
                  <a:pt x="179" y="125"/>
                </a:lnTo>
                <a:lnTo>
                  <a:pt x="182" y="125"/>
                </a:lnTo>
                <a:lnTo>
                  <a:pt x="186" y="125"/>
                </a:lnTo>
                <a:lnTo>
                  <a:pt x="189" y="125"/>
                </a:lnTo>
                <a:lnTo>
                  <a:pt x="191" y="125"/>
                </a:lnTo>
                <a:lnTo>
                  <a:pt x="195" y="123"/>
                </a:lnTo>
                <a:lnTo>
                  <a:pt x="197" y="123"/>
                </a:lnTo>
                <a:lnTo>
                  <a:pt x="200" y="123"/>
                </a:lnTo>
                <a:lnTo>
                  <a:pt x="202" y="123"/>
                </a:lnTo>
                <a:lnTo>
                  <a:pt x="205" y="123"/>
                </a:lnTo>
                <a:lnTo>
                  <a:pt x="208" y="123"/>
                </a:lnTo>
                <a:lnTo>
                  <a:pt x="210" y="123"/>
                </a:lnTo>
                <a:lnTo>
                  <a:pt x="210" y="123"/>
                </a:lnTo>
                <a:lnTo>
                  <a:pt x="210" y="122"/>
                </a:lnTo>
                <a:lnTo>
                  <a:pt x="211" y="121"/>
                </a:lnTo>
                <a:lnTo>
                  <a:pt x="211" y="119"/>
                </a:lnTo>
                <a:lnTo>
                  <a:pt x="211" y="118"/>
                </a:lnTo>
                <a:lnTo>
                  <a:pt x="211" y="115"/>
                </a:lnTo>
                <a:lnTo>
                  <a:pt x="211" y="113"/>
                </a:lnTo>
                <a:lnTo>
                  <a:pt x="211" y="111"/>
                </a:lnTo>
                <a:lnTo>
                  <a:pt x="211" y="107"/>
                </a:lnTo>
                <a:lnTo>
                  <a:pt x="210" y="105"/>
                </a:lnTo>
                <a:lnTo>
                  <a:pt x="210" y="102"/>
                </a:lnTo>
                <a:lnTo>
                  <a:pt x="210" y="99"/>
                </a:lnTo>
                <a:lnTo>
                  <a:pt x="209" y="95"/>
                </a:lnTo>
                <a:lnTo>
                  <a:pt x="208" y="92"/>
                </a:lnTo>
                <a:lnTo>
                  <a:pt x="208" y="90"/>
                </a:lnTo>
                <a:lnTo>
                  <a:pt x="207" y="87"/>
                </a:lnTo>
                <a:lnTo>
                  <a:pt x="205" y="85"/>
                </a:lnTo>
                <a:lnTo>
                  <a:pt x="204" y="83"/>
                </a:lnTo>
                <a:lnTo>
                  <a:pt x="203" y="81"/>
                </a:lnTo>
                <a:lnTo>
                  <a:pt x="202" y="78"/>
                </a:lnTo>
                <a:lnTo>
                  <a:pt x="201" y="76"/>
                </a:lnTo>
                <a:lnTo>
                  <a:pt x="200" y="73"/>
                </a:lnTo>
                <a:lnTo>
                  <a:pt x="198" y="71"/>
                </a:lnTo>
                <a:lnTo>
                  <a:pt x="196" y="69"/>
                </a:lnTo>
                <a:lnTo>
                  <a:pt x="195" y="66"/>
                </a:lnTo>
                <a:lnTo>
                  <a:pt x="193" y="63"/>
                </a:lnTo>
                <a:lnTo>
                  <a:pt x="191" y="60"/>
                </a:lnTo>
                <a:lnTo>
                  <a:pt x="190" y="58"/>
                </a:lnTo>
                <a:lnTo>
                  <a:pt x="188" y="55"/>
                </a:lnTo>
                <a:lnTo>
                  <a:pt x="187" y="52"/>
                </a:lnTo>
                <a:lnTo>
                  <a:pt x="186" y="50"/>
                </a:lnTo>
                <a:lnTo>
                  <a:pt x="183" y="48"/>
                </a:lnTo>
                <a:lnTo>
                  <a:pt x="182" y="44"/>
                </a:lnTo>
                <a:lnTo>
                  <a:pt x="180" y="42"/>
                </a:lnTo>
                <a:lnTo>
                  <a:pt x="179" y="39"/>
                </a:lnTo>
                <a:lnTo>
                  <a:pt x="177" y="37"/>
                </a:lnTo>
                <a:lnTo>
                  <a:pt x="176" y="35"/>
                </a:lnTo>
                <a:lnTo>
                  <a:pt x="175" y="34"/>
                </a:lnTo>
                <a:lnTo>
                  <a:pt x="174" y="32"/>
                </a:lnTo>
                <a:lnTo>
                  <a:pt x="172" y="29"/>
                </a:lnTo>
                <a:lnTo>
                  <a:pt x="172" y="28"/>
                </a:lnTo>
                <a:lnTo>
                  <a:pt x="170" y="27"/>
                </a:lnTo>
                <a:lnTo>
                  <a:pt x="172" y="27"/>
                </a:lnTo>
                <a:lnTo>
                  <a:pt x="173" y="27"/>
                </a:lnTo>
                <a:lnTo>
                  <a:pt x="175" y="29"/>
                </a:lnTo>
                <a:lnTo>
                  <a:pt x="177" y="30"/>
                </a:lnTo>
                <a:lnTo>
                  <a:pt x="180" y="35"/>
                </a:lnTo>
                <a:lnTo>
                  <a:pt x="181" y="36"/>
                </a:lnTo>
                <a:lnTo>
                  <a:pt x="183" y="38"/>
                </a:lnTo>
                <a:lnTo>
                  <a:pt x="184" y="41"/>
                </a:lnTo>
                <a:lnTo>
                  <a:pt x="187" y="43"/>
                </a:lnTo>
                <a:lnTo>
                  <a:pt x="188" y="44"/>
                </a:lnTo>
                <a:lnTo>
                  <a:pt x="190" y="46"/>
                </a:lnTo>
                <a:lnTo>
                  <a:pt x="191" y="49"/>
                </a:lnTo>
                <a:lnTo>
                  <a:pt x="194" y="52"/>
                </a:lnTo>
                <a:lnTo>
                  <a:pt x="195" y="53"/>
                </a:lnTo>
                <a:lnTo>
                  <a:pt x="196" y="56"/>
                </a:lnTo>
                <a:lnTo>
                  <a:pt x="197" y="58"/>
                </a:lnTo>
                <a:lnTo>
                  <a:pt x="200" y="60"/>
                </a:lnTo>
                <a:lnTo>
                  <a:pt x="201" y="63"/>
                </a:lnTo>
                <a:lnTo>
                  <a:pt x="202" y="65"/>
                </a:lnTo>
                <a:lnTo>
                  <a:pt x="204" y="67"/>
                </a:lnTo>
                <a:lnTo>
                  <a:pt x="205" y="69"/>
                </a:lnTo>
                <a:lnTo>
                  <a:pt x="207" y="72"/>
                </a:lnTo>
                <a:lnTo>
                  <a:pt x="209" y="74"/>
                </a:lnTo>
                <a:lnTo>
                  <a:pt x="210" y="76"/>
                </a:lnTo>
                <a:lnTo>
                  <a:pt x="210" y="77"/>
                </a:lnTo>
                <a:lnTo>
                  <a:pt x="210" y="76"/>
                </a:lnTo>
                <a:lnTo>
                  <a:pt x="210" y="74"/>
                </a:lnTo>
                <a:lnTo>
                  <a:pt x="210" y="71"/>
                </a:lnTo>
                <a:lnTo>
                  <a:pt x="209" y="67"/>
                </a:lnTo>
                <a:lnTo>
                  <a:pt x="209" y="65"/>
                </a:lnTo>
                <a:lnTo>
                  <a:pt x="209" y="63"/>
                </a:lnTo>
                <a:lnTo>
                  <a:pt x="208" y="60"/>
                </a:lnTo>
                <a:lnTo>
                  <a:pt x="208" y="59"/>
                </a:lnTo>
                <a:lnTo>
                  <a:pt x="207" y="56"/>
                </a:lnTo>
                <a:lnTo>
                  <a:pt x="207" y="53"/>
                </a:lnTo>
                <a:lnTo>
                  <a:pt x="205" y="51"/>
                </a:lnTo>
                <a:lnTo>
                  <a:pt x="205" y="49"/>
                </a:lnTo>
                <a:lnTo>
                  <a:pt x="204" y="45"/>
                </a:lnTo>
                <a:lnTo>
                  <a:pt x="204" y="43"/>
                </a:lnTo>
                <a:lnTo>
                  <a:pt x="203" y="41"/>
                </a:lnTo>
                <a:lnTo>
                  <a:pt x="202" y="37"/>
                </a:lnTo>
                <a:lnTo>
                  <a:pt x="201" y="35"/>
                </a:lnTo>
                <a:lnTo>
                  <a:pt x="200" y="32"/>
                </a:lnTo>
                <a:lnTo>
                  <a:pt x="198" y="30"/>
                </a:lnTo>
                <a:lnTo>
                  <a:pt x="198" y="28"/>
                </a:lnTo>
                <a:lnTo>
                  <a:pt x="196" y="25"/>
                </a:lnTo>
                <a:lnTo>
                  <a:pt x="195" y="23"/>
                </a:lnTo>
                <a:lnTo>
                  <a:pt x="194" y="22"/>
                </a:lnTo>
                <a:lnTo>
                  <a:pt x="193" y="20"/>
                </a:lnTo>
                <a:lnTo>
                  <a:pt x="189" y="17"/>
                </a:lnTo>
                <a:lnTo>
                  <a:pt x="186" y="15"/>
                </a:lnTo>
                <a:lnTo>
                  <a:pt x="183" y="14"/>
                </a:lnTo>
                <a:lnTo>
                  <a:pt x="181" y="14"/>
                </a:lnTo>
                <a:lnTo>
                  <a:pt x="179" y="13"/>
                </a:lnTo>
                <a:lnTo>
                  <a:pt x="176" y="13"/>
                </a:lnTo>
                <a:lnTo>
                  <a:pt x="174" y="11"/>
                </a:lnTo>
                <a:lnTo>
                  <a:pt x="170" y="11"/>
                </a:lnTo>
                <a:lnTo>
                  <a:pt x="168" y="10"/>
                </a:lnTo>
                <a:lnTo>
                  <a:pt x="166" y="10"/>
                </a:lnTo>
                <a:lnTo>
                  <a:pt x="162" y="9"/>
                </a:lnTo>
                <a:lnTo>
                  <a:pt x="159" y="9"/>
                </a:lnTo>
                <a:lnTo>
                  <a:pt x="156" y="9"/>
                </a:lnTo>
                <a:lnTo>
                  <a:pt x="153" y="9"/>
                </a:lnTo>
                <a:lnTo>
                  <a:pt x="149" y="8"/>
                </a:lnTo>
                <a:lnTo>
                  <a:pt x="147" y="8"/>
                </a:lnTo>
                <a:lnTo>
                  <a:pt x="144" y="8"/>
                </a:lnTo>
                <a:lnTo>
                  <a:pt x="141" y="8"/>
                </a:lnTo>
                <a:lnTo>
                  <a:pt x="138" y="8"/>
                </a:lnTo>
                <a:lnTo>
                  <a:pt x="135" y="8"/>
                </a:lnTo>
                <a:lnTo>
                  <a:pt x="132" y="7"/>
                </a:lnTo>
                <a:lnTo>
                  <a:pt x="130" y="7"/>
                </a:lnTo>
                <a:lnTo>
                  <a:pt x="127" y="7"/>
                </a:lnTo>
                <a:lnTo>
                  <a:pt x="125" y="7"/>
                </a:lnTo>
                <a:lnTo>
                  <a:pt x="123" y="7"/>
                </a:lnTo>
                <a:lnTo>
                  <a:pt x="120" y="7"/>
                </a:lnTo>
                <a:lnTo>
                  <a:pt x="117" y="7"/>
                </a:lnTo>
                <a:lnTo>
                  <a:pt x="114" y="7"/>
                </a:lnTo>
                <a:lnTo>
                  <a:pt x="112" y="7"/>
                </a:lnTo>
                <a:lnTo>
                  <a:pt x="112" y="8"/>
                </a:lnTo>
                <a:lnTo>
                  <a:pt x="113" y="0"/>
                </a:lnTo>
                <a:lnTo>
                  <a:pt x="113" y="0"/>
                </a:lnTo>
                <a:lnTo>
                  <a:pt x="116" y="0"/>
                </a:lnTo>
                <a:lnTo>
                  <a:pt x="117" y="0"/>
                </a:lnTo>
                <a:lnTo>
                  <a:pt x="119" y="0"/>
                </a:lnTo>
                <a:lnTo>
                  <a:pt x="120" y="0"/>
                </a:lnTo>
                <a:lnTo>
                  <a:pt x="124" y="1"/>
                </a:lnTo>
                <a:lnTo>
                  <a:pt x="126" y="1"/>
                </a:lnTo>
                <a:lnTo>
                  <a:pt x="128" y="1"/>
                </a:lnTo>
                <a:lnTo>
                  <a:pt x="131" y="1"/>
                </a:lnTo>
                <a:lnTo>
                  <a:pt x="134" y="1"/>
                </a:lnTo>
                <a:lnTo>
                  <a:pt x="138" y="1"/>
                </a:lnTo>
                <a:lnTo>
                  <a:pt x="141" y="1"/>
                </a:lnTo>
                <a:lnTo>
                  <a:pt x="145" y="2"/>
                </a:lnTo>
                <a:lnTo>
                  <a:pt x="148" y="2"/>
                </a:lnTo>
                <a:lnTo>
                  <a:pt x="152" y="2"/>
                </a:lnTo>
                <a:lnTo>
                  <a:pt x="155" y="2"/>
                </a:lnTo>
                <a:lnTo>
                  <a:pt x="159" y="2"/>
                </a:lnTo>
                <a:lnTo>
                  <a:pt x="162" y="3"/>
                </a:lnTo>
                <a:lnTo>
                  <a:pt x="165" y="3"/>
                </a:lnTo>
                <a:lnTo>
                  <a:pt x="168" y="3"/>
                </a:lnTo>
                <a:lnTo>
                  <a:pt x="172" y="4"/>
                </a:lnTo>
                <a:lnTo>
                  <a:pt x="175" y="4"/>
                </a:lnTo>
                <a:lnTo>
                  <a:pt x="179" y="4"/>
                </a:lnTo>
                <a:lnTo>
                  <a:pt x="181" y="6"/>
                </a:lnTo>
                <a:lnTo>
                  <a:pt x="184" y="6"/>
                </a:lnTo>
                <a:lnTo>
                  <a:pt x="187" y="7"/>
                </a:lnTo>
                <a:lnTo>
                  <a:pt x="189" y="7"/>
                </a:lnTo>
                <a:lnTo>
                  <a:pt x="191" y="8"/>
                </a:lnTo>
                <a:lnTo>
                  <a:pt x="194" y="9"/>
                </a:lnTo>
                <a:lnTo>
                  <a:pt x="196" y="10"/>
                </a:lnTo>
                <a:lnTo>
                  <a:pt x="198" y="11"/>
                </a:lnTo>
                <a:lnTo>
                  <a:pt x="201" y="15"/>
                </a:lnTo>
                <a:lnTo>
                  <a:pt x="201" y="16"/>
                </a:lnTo>
                <a:lnTo>
                  <a:pt x="203" y="18"/>
                </a:lnTo>
                <a:lnTo>
                  <a:pt x="204" y="21"/>
                </a:lnTo>
                <a:lnTo>
                  <a:pt x="205" y="24"/>
                </a:lnTo>
                <a:lnTo>
                  <a:pt x="205" y="27"/>
                </a:lnTo>
                <a:lnTo>
                  <a:pt x="207" y="30"/>
                </a:lnTo>
                <a:lnTo>
                  <a:pt x="208" y="34"/>
                </a:lnTo>
                <a:lnTo>
                  <a:pt x="209" y="37"/>
                </a:lnTo>
                <a:lnTo>
                  <a:pt x="209" y="41"/>
                </a:lnTo>
                <a:lnTo>
                  <a:pt x="210" y="44"/>
                </a:lnTo>
                <a:lnTo>
                  <a:pt x="211" y="48"/>
                </a:lnTo>
                <a:lnTo>
                  <a:pt x="212" y="52"/>
                </a:lnTo>
                <a:lnTo>
                  <a:pt x="212" y="56"/>
                </a:lnTo>
                <a:lnTo>
                  <a:pt x="214" y="60"/>
                </a:lnTo>
                <a:lnTo>
                  <a:pt x="215" y="64"/>
                </a:lnTo>
                <a:lnTo>
                  <a:pt x="215" y="69"/>
                </a:lnTo>
                <a:lnTo>
                  <a:pt x="216" y="72"/>
                </a:lnTo>
                <a:lnTo>
                  <a:pt x="216" y="76"/>
                </a:lnTo>
                <a:lnTo>
                  <a:pt x="217" y="80"/>
                </a:lnTo>
                <a:lnTo>
                  <a:pt x="218" y="84"/>
                </a:lnTo>
                <a:lnTo>
                  <a:pt x="218" y="87"/>
                </a:lnTo>
                <a:lnTo>
                  <a:pt x="219" y="91"/>
                </a:lnTo>
                <a:lnTo>
                  <a:pt x="219" y="94"/>
                </a:lnTo>
                <a:lnTo>
                  <a:pt x="221" y="99"/>
                </a:lnTo>
                <a:lnTo>
                  <a:pt x="221" y="101"/>
                </a:lnTo>
                <a:lnTo>
                  <a:pt x="222" y="105"/>
                </a:lnTo>
                <a:lnTo>
                  <a:pt x="222" y="108"/>
                </a:lnTo>
                <a:lnTo>
                  <a:pt x="223" y="111"/>
                </a:lnTo>
                <a:lnTo>
                  <a:pt x="223" y="112"/>
                </a:lnTo>
                <a:lnTo>
                  <a:pt x="223" y="114"/>
                </a:lnTo>
                <a:lnTo>
                  <a:pt x="223" y="115"/>
                </a:lnTo>
                <a:lnTo>
                  <a:pt x="223" y="118"/>
                </a:lnTo>
                <a:lnTo>
                  <a:pt x="223" y="120"/>
                </a:lnTo>
                <a:lnTo>
                  <a:pt x="224" y="122"/>
                </a:lnTo>
                <a:lnTo>
                  <a:pt x="224" y="125"/>
                </a:lnTo>
                <a:lnTo>
                  <a:pt x="224" y="128"/>
                </a:lnTo>
                <a:lnTo>
                  <a:pt x="224" y="130"/>
                </a:lnTo>
                <a:lnTo>
                  <a:pt x="224" y="134"/>
                </a:lnTo>
                <a:lnTo>
                  <a:pt x="224" y="137"/>
                </a:lnTo>
                <a:lnTo>
                  <a:pt x="224" y="141"/>
                </a:lnTo>
                <a:lnTo>
                  <a:pt x="224" y="144"/>
                </a:lnTo>
                <a:lnTo>
                  <a:pt x="225" y="149"/>
                </a:lnTo>
                <a:lnTo>
                  <a:pt x="225" y="153"/>
                </a:lnTo>
                <a:lnTo>
                  <a:pt x="225" y="157"/>
                </a:lnTo>
                <a:lnTo>
                  <a:pt x="225" y="161"/>
                </a:lnTo>
                <a:lnTo>
                  <a:pt x="225" y="165"/>
                </a:lnTo>
                <a:lnTo>
                  <a:pt x="225" y="169"/>
                </a:lnTo>
                <a:lnTo>
                  <a:pt x="225" y="174"/>
                </a:lnTo>
                <a:lnTo>
                  <a:pt x="225" y="178"/>
                </a:lnTo>
                <a:lnTo>
                  <a:pt x="225" y="183"/>
                </a:lnTo>
                <a:lnTo>
                  <a:pt x="225" y="188"/>
                </a:lnTo>
                <a:lnTo>
                  <a:pt x="225" y="192"/>
                </a:lnTo>
                <a:lnTo>
                  <a:pt x="225" y="197"/>
                </a:lnTo>
                <a:lnTo>
                  <a:pt x="225" y="202"/>
                </a:lnTo>
                <a:lnTo>
                  <a:pt x="225" y="206"/>
                </a:lnTo>
                <a:lnTo>
                  <a:pt x="225" y="211"/>
                </a:lnTo>
                <a:lnTo>
                  <a:pt x="225" y="216"/>
                </a:lnTo>
                <a:lnTo>
                  <a:pt x="225" y="220"/>
                </a:lnTo>
                <a:lnTo>
                  <a:pt x="225" y="226"/>
                </a:lnTo>
                <a:lnTo>
                  <a:pt x="225" y="231"/>
                </a:lnTo>
                <a:lnTo>
                  <a:pt x="225" y="235"/>
                </a:lnTo>
                <a:lnTo>
                  <a:pt x="225" y="240"/>
                </a:lnTo>
                <a:lnTo>
                  <a:pt x="224" y="245"/>
                </a:lnTo>
                <a:lnTo>
                  <a:pt x="224" y="249"/>
                </a:lnTo>
                <a:lnTo>
                  <a:pt x="224" y="254"/>
                </a:lnTo>
                <a:lnTo>
                  <a:pt x="224" y="259"/>
                </a:lnTo>
                <a:lnTo>
                  <a:pt x="224" y="263"/>
                </a:lnTo>
                <a:lnTo>
                  <a:pt x="224" y="268"/>
                </a:lnTo>
                <a:lnTo>
                  <a:pt x="224" y="272"/>
                </a:lnTo>
                <a:lnTo>
                  <a:pt x="224" y="276"/>
                </a:lnTo>
                <a:lnTo>
                  <a:pt x="224" y="281"/>
                </a:lnTo>
                <a:lnTo>
                  <a:pt x="224" y="284"/>
                </a:lnTo>
                <a:lnTo>
                  <a:pt x="223" y="288"/>
                </a:lnTo>
                <a:lnTo>
                  <a:pt x="223" y="293"/>
                </a:lnTo>
                <a:lnTo>
                  <a:pt x="223" y="296"/>
                </a:lnTo>
                <a:lnTo>
                  <a:pt x="223" y="300"/>
                </a:lnTo>
                <a:lnTo>
                  <a:pt x="223" y="303"/>
                </a:lnTo>
                <a:lnTo>
                  <a:pt x="223" y="307"/>
                </a:lnTo>
                <a:lnTo>
                  <a:pt x="223" y="310"/>
                </a:lnTo>
                <a:lnTo>
                  <a:pt x="223" y="312"/>
                </a:lnTo>
                <a:lnTo>
                  <a:pt x="222" y="316"/>
                </a:lnTo>
                <a:lnTo>
                  <a:pt x="222" y="318"/>
                </a:lnTo>
                <a:lnTo>
                  <a:pt x="222" y="321"/>
                </a:lnTo>
                <a:lnTo>
                  <a:pt x="222" y="323"/>
                </a:lnTo>
                <a:lnTo>
                  <a:pt x="222" y="326"/>
                </a:lnTo>
                <a:lnTo>
                  <a:pt x="222" y="330"/>
                </a:lnTo>
                <a:lnTo>
                  <a:pt x="222" y="332"/>
                </a:lnTo>
                <a:lnTo>
                  <a:pt x="222" y="333"/>
                </a:lnTo>
                <a:lnTo>
                  <a:pt x="219" y="336"/>
                </a:lnTo>
                <a:lnTo>
                  <a:pt x="218" y="338"/>
                </a:lnTo>
                <a:lnTo>
                  <a:pt x="217" y="339"/>
                </a:lnTo>
                <a:lnTo>
                  <a:pt x="216" y="342"/>
                </a:lnTo>
                <a:lnTo>
                  <a:pt x="212" y="345"/>
                </a:lnTo>
                <a:lnTo>
                  <a:pt x="211" y="346"/>
                </a:lnTo>
                <a:lnTo>
                  <a:pt x="211" y="345"/>
                </a:lnTo>
                <a:lnTo>
                  <a:pt x="210" y="343"/>
                </a:lnTo>
                <a:lnTo>
                  <a:pt x="209" y="339"/>
                </a:lnTo>
                <a:lnTo>
                  <a:pt x="208" y="336"/>
                </a:lnTo>
                <a:lnTo>
                  <a:pt x="207" y="333"/>
                </a:lnTo>
                <a:lnTo>
                  <a:pt x="205" y="332"/>
                </a:lnTo>
                <a:lnTo>
                  <a:pt x="204" y="330"/>
                </a:lnTo>
                <a:lnTo>
                  <a:pt x="204" y="329"/>
                </a:lnTo>
                <a:lnTo>
                  <a:pt x="202" y="325"/>
                </a:lnTo>
                <a:lnTo>
                  <a:pt x="200" y="323"/>
                </a:lnTo>
                <a:lnTo>
                  <a:pt x="196" y="321"/>
                </a:lnTo>
                <a:lnTo>
                  <a:pt x="193" y="319"/>
                </a:lnTo>
                <a:lnTo>
                  <a:pt x="190" y="318"/>
                </a:lnTo>
                <a:lnTo>
                  <a:pt x="188" y="317"/>
                </a:lnTo>
                <a:lnTo>
                  <a:pt x="186" y="317"/>
                </a:lnTo>
                <a:lnTo>
                  <a:pt x="183" y="317"/>
                </a:lnTo>
                <a:lnTo>
                  <a:pt x="181" y="316"/>
                </a:lnTo>
                <a:lnTo>
                  <a:pt x="179" y="316"/>
                </a:lnTo>
                <a:lnTo>
                  <a:pt x="176" y="315"/>
                </a:lnTo>
                <a:lnTo>
                  <a:pt x="175" y="315"/>
                </a:lnTo>
                <a:lnTo>
                  <a:pt x="173" y="315"/>
                </a:lnTo>
                <a:lnTo>
                  <a:pt x="172" y="315"/>
                </a:lnTo>
                <a:lnTo>
                  <a:pt x="173" y="315"/>
                </a:lnTo>
                <a:lnTo>
                  <a:pt x="174" y="315"/>
                </a:lnTo>
                <a:lnTo>
                  <a:pt x="177" y="314"/>
                </a:lnTo>
                <a:lnTo>
                  <a:pt x="181" y="314"/>
                </a:lnTo>
                <a:lnTo>
                  <a:pt x="183" y="312"/>
                </a:lnTo>
                <a:lnTo>
                  <a:pt x="187" y="312"/>
                </a:lnTo>
                <a:lnTo>
                  <a:pt x="190" y="312"/>
                </a:lnTo>
                <a:lnTo>
                  <a:pt x="193" y="312"/>
                </a:lnTo>
                <a:lnTo>
                  <a:pt x="195" y="314"/>
                </a:lnTo>
                <a:lnTo>
                  <a:pt x="198" y="316"/>
                </a:lnTo>
                <a:lnTo>
                  <a:pt x="201" y="319"/>
                </a:lnTo>
                <a:lnTo>
                  <a:pt x="204" y="323"/>
                </a:lnTo>
                <a:lnTo>
                  <a:pt x="208" y="325"/>
                </a:lnTo>
                <a:lnTo>
                  <a:pt x="211" y="329"/>
                </a:lnTo>
                <a:lnTo>
                  <a:pt x="212" y="331"/>
                </a:lnTo>
                <a:lnTo>
                  <a:pt x="214" y="332"/>
                </a:lnTo>
                <a:lnTo>
                  <a:pt x="212" y="146"/>
                </a:lnTo>
                <a:lnTo>
                  <a:pt x="194" y="162"/>
                </a:lnTo>
                <a:lnTo>
                  <a:pt x="191" y="163"/>
                </a:lnTo>
                <a:lnTo>
                  <a:pt x="190" y="165"/>
                </a:lnTo>
                <a:lnTo>
                  <a:pt x="188" y="167"/>
                </a:lnTo>
                <a:lnTo>
                  <a:pt x="186" y="169"/>
                </a:lnTo>
                <a:lnTo>
                  <a:pt x="182" y="170"/>
                </a:lnTo>
                <a:lnTo>
                  <a:pt x="180" y="171"/>
                </a:lnTo>
                <a:lnTo>
                  <a:pt x="176" y="171"/>
                </a:lnTo>
                <a:lnTo>
                  <a:pt x="174" y="172"/>
                </a:lnTo>
                <a:lnTo>
                  <a:pt x="170" y="172"/>
                </a:lnTo>
                <a:lnTo>
                  <a:pt x="168" y="174"/>
                </a:lnTo>
                <a:lnTo>
                  <a:pt x="165" y="174"/>
                </a:lnTo>
                <a:lnTo>
                  <a:pt x="163" y="174"/>
                </a:lnTo>
                <a:lnTo>
                  <a:pt x="160" y="174"/>
                </a:lnTo>
                <a:lnTo>
                  <a:pt x="159" y="175"/>
                </a:lnTo>
                <a:lnTo>
                  <a:pt x="159" y="174"/>
                </a:lnTo>
                <a:lnTo>
                  <a:pt x="160" y="172"/>
                </a:lnTo>
                <a:lnTo>
                  <a:pt x="162" y="170"/>
                </a:lnTo>
                <a:lnTo>
                  <a:pt x="165" y="169"/>
                </a:lnTo>
                <a:lnTo>
                  <a:pt x="168" y="165"/>
                </a:lnTo>
                <a:lnTo>
                  <a:pt x="172" y="162"/>
                </a:lnTo>
                <a:lnTo>
                  <a:pt x="175" y="158"/>
                </a:lnTo>
                <a:lnTo>
                  <a:pt x="180" y="155"/>
                </a:lnTo>
                <a:lnTo>
                  <a:pt x="183" y="151"/>
                </a:lnTo>
                <a:lnTo>
                  <a:pt x="187" y="148"/>
                </a:lnTo>
                <a:lnTo>
                  <a:pt x="190" y="143"/>
                </a:lnTo>
                <a:lnTo>
                  <a:pt x="194" y="140"/>
                </a:lnTo>
                <a:lnTo>
                  <a:pt x="197" y="136"/>
                </a:lnTo>
                <a:lnTo>
                  <a:pt x="200" y="134"/>
                </a:lnTo>
                <a:lnTo>
                  <a:pt x="201" y="132"/>
                </a:lnTo>
                <a:lnTo>
                  <a:pt x="202" y="130"/>
                </a:lnTo>
                <a:lnTo>
                  <a:pt x="201" y="130"/>
                </a:lnTo>
                <a:lnTo>
                  <a:pt x="200" y="130"/>
                </a:lnTo>
                <a:lnTo>
                  <a:pt x="197" y="130"/>
                </a:lnTo>
                <a:lnTo>
                  <a:pt x="195" y="130"/>
                </a:lnTo>
                <a:lnTo>
                  <a:pt x="193" y="130"/>
                </a:lnTo>
                <a:lnTo>
                  <a:pt x="190" y="130"/>
                </a:lnTo>
                <a:lnTo>
                  <a:pt x="188" y="130"/>
                </a:lnTo>
                <a:lnTo>
                  <a:pt x="186" y="130"/>
                </a:lnTo>
                <a:lnTo>
                  <a:pt x="182" y="130"/>
                </a:lnTo>
                <a:lnTo>
                  <a:pt x="180" y="130"/>
                </a:lnTo>
                <a:lnTo>
                  <a:pt x="177" y="130"/>
                </a:lnTo>
                <a:lnTo>
                  <a:pt x="174" y="130"/>
                </a:lnTo>
                <a:lnTo>
                  <a:pt x="170" y="130"/>
                </a:lnTo>
                <a:lnTo>
                  <a:pt x="167" y="130"/>
                </a:lnTo>
                <a:lnTo>
                  <a:pt x="163" y="130"/>
                </a:lnTo>
                <a:lnTo>
                  <a:pt x="160" y="132"/>
                </a:lnTo>
                <a:lnTo>
                  <a:pt x="156" y="132"/>
                </a:lnTo>
                <a:lnTo>
                  <a:pt x="153" y="132"/>
                </a:lnTo>
                <a:lnTo>
                  <a:pt x="149" y="132"/>
                </a:lnTo>
                <a:lnTo>
                  <a:pt x="146" y="132"/>
                </a:lnTo>
                <a:lnTo>
                  <a:pt x="141" y="132"/>
                </a:lnTo>
                <a:lnTo>
                  <a:pt x="138" y="132"/>
                </a:lnTo>
                <a:lnTo>
                  <a:pt x="134" y="132"/>
                </a:lnTo>
                <a:lnTo>
                  <a:pt x="130" y="133"/>
                </a:lnTo>
                <a:lnTo>
                  <a:pt x="126" y="133"/>
                </a:lnTo>
                <a:lnTo>
                  <a:pt x="123" y="133"/>
                </a:lnTo>
                <a:lnTo>
                  <a:pt x="118" y="133"/>
                </a:lnTo>
                <a:lnTo>
                  <a:pt x="114" y="134"/>
                </a:lnTo>
                <a:lnTo>
                  <a:pt x="110" y="134"/>
                </a:lnTo>
                <a:lnTo>
                  <a:pt x="105" y="134"/>
                </a:lnTo>
                <a:lnTo>
                  <a:pt x="100" y="134"/>
                </a:lnTo>
                <a:lnTo>
                  <a:pt x="97" y="134"/>
                </a:lnTo>
                <a:lnTo>
                  <a:pt x="92" y="134"/>
                </a:lnTo>
                <a:lnTo>
                  <a:pt x="89" y="134"/>
                </a:lnTo>
                <a:lnTo>
                  <a:pt x="84" y="134"/>
                </a:lnTo>
                <a:lnTo>
                  <a:pt x="81" y="135"/>
                </a:lnTo>
                <a:lnTo>
                  <a:pt x="77" y="135"/>
                </a:lnTo>
                <a:lnTo>
                  <a:pt x="72" y="135"/>
                </a:lnTo>
                <a:lnTo>
                  <a:pt x="69" y="135"/>
                </a:lnTo>
                <a:lnTo>
                  <a:pt x="65" y="135"/>
                </a:lnTo>
                <a:lnTo>
                  <a:pt x="62" y="135"/>
                </a:lnTo>
                <a:lnTo>
                  <a:pt x="58" y="135"/>
                </a:lnTo>
                <a:lnTo>
                  <a:pt x="55" y="135"/>
                </a:lnTo>
                <a:lnTo>
                  <a:pt x="53" y="136"/>
                </a:lnTo>
                <a:lnTo>
                  <a:pt x="49" y="136"/>
                </a:lnTo>
                <a:lnTo>
                  <a:pt x="46" y="136"/>
                </a:lnTo>
                <a:lnTo>
                  <a:pt x="42" y="136"/>
                </a:lnTo>
                <a:lnTo>
                  <a:pt x="40" y="136"/>
                </a:lnTo>
                <a:lnTo>
                  <a:pt x="37" y="136"/>
                </a:lnTo>
                <a:lnTo>
                  <a:pt x="35" y="136"/>
                </a:lnTo>
                <a:lnTo>
                  <a:pt x="33" y="136"/>
                </a:lnTo>
                <a:lnTo>
                  <a:pt x="30" y="136"/>
                </a:lnTo>
                <a:lnTo>
                  <a:pt x="27" y="136"/>
                </a:lnTo>
                <a:lnTo>
                  <a:pt x="25" y="137"/>
                </a:lnTo>
                <a:lnTo>
                  <a:pt x="22" y="137"/>
                </a:lnTo>
                <a:lnTo>
                  <a:pt x="22" y="137"/>
                </a:lnTo>
                <a:lnTo>
                  <a:pt x="19" y="137"/>
                </a:lnTo>
                <a:lnTo>
                  <a:pt x="15" y="136"/>
                </a:lnTo>
                <a:lnTo>
                  <a:pt x="12" y="136"/>
                </a:lnTo>
                <a:lnTo>
                  <a:pt x="8" y="135"/>
                </a:lnTo>
                <a:lnTo>
                  <a:pt x="5" y="134"/>
                </a:lnTo>
                <a:lnTo>
                  <a:pt x="2" y="134"/>
                </a:lnTo>
                <a:lnTo>
                  <a:pt x="0" y="133"/>
                </a:lnTo>
                <a:lnTo>
                  <a:pt x="0" y="133"/>
                </a:lnTo>
                <a:lnTo>
                  <a:pt x="0" y="1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313" name="Freeform 113"/>
          <p:cNvSpPr>
            <a:spLocks/>
          </p:cNvSpPr>
          <p:nvPr/>
        </p:nvSpPr>
        <p:spPr bwMode="auto">
          <a:xfrm>
            <a:off x="4516438" y="1839913"/>
            <a:ext cx="177800" cy="196850"/>
          </a:xfrm>
          <a:custGeom>
            <a:avLst/>
            <a:gdLst/>
            <a:ahLst/>
            <a:cxnLst>
              <a:cxn ang="0">
                <a:pos x="38" y="133"/>
              </a:cxn>
              <a:cxn ang="0">
                <a:pos x="54" y="139"/>
              </a:cxn>
              <a:cxn ang="0">
                <a:pos x="70" y="141"/>
              </a:cxn>
              <a:cxn ang="0">
                <a:pos x="80" y="141"/>
              </a:cxn>
              <a:cxn ang="0">
                <a:pos x="93" y="140"/>
              </a:cxn>
              <a:cxn ang="0">
                <a:pos x="105" y="138"/>
              </a:cxn>
              <a:cxn ang="0">
                <a:pos x="117" y="136"/>
              </a:cxn>
              <a:cxn ang="0">
                <a:pos x="131" y="132"/>
              </a:cxn>
              <a:cxn ang="0">
                <a:pos x="223" y="154"/>
              </a:cxn>
              <a:cxn ang="0">
                <a:pos x="113" y="183"/>
              </a:cxn>
              <a:cxn ang="0">
                <a:pos x="115" y="193"/>
              </a:cxn>
              <a:cxn ang="0">
                <a:pos x="119" y="207"/>
              </a:cxn>
              <a:cxn ang="0">
                <a:pos x="120" y="220"/>
              </a:cxn>
              <a:cxn ang="0">
                <a:pos x="118" y="235"/>
              </a:cxn>
              <a:cxn ang="0">
                <a:pos x="112" y="246"/>
              </a:cxn>
              <a:cxn ang="0">
                <a:pos x="106" y="242"/>
              </a:cxn>
              <a:cxn ang="0">
                <a:pos x="113" y="229"/>
              </a:cxn>
              <a:cxn ang="0">
                <a:pos x="115" y="214"/>
              </a:cxn>
              <a:cxn ang="0">
                <a:pos x="111" y="200"/>
              </a:cxn>
              <a:cxn ang="0">
                <a:pos x="106" y="186"/>
              </a:cxn>
              <a:cxn ang="0">
                <a:pos x="105" y="176"/>
              </a:cxn>
              <a:cxn ang="0">
                <a:pos x="66" y="187"/>
              </a:cxn>
              <a:cxn ang="0">
                <a:pos x="75" y="197"/>
              </a:cxn>
              <a:cxn ang="0">
                <a:pos x="70" y="200"/>
              </a:cxn>
              <a:cxn ang="0">
                <a:pos x="58" y="187"/>
              </a:cxn>
              <a:cxn ang="0">
                <a:pos x="48" y="173"/>
              </a:cxn>
              <a:cxn ang="0">
                <a:pos x="38" y="167"/>
              </a:cxn>
              <a:cxn ang="0">
                <a:pos x="23" y="164"/>
              </a:cxn>
              <a:cxn ang="0">
                <a:pos x="8" y="161"/>
              </a:cxn>
              <a:cxn ang="0">
                <a:pos x="0" y="151"/>
              </a:cxn>
              <a:cxn ang="0">
                <a:pos x="9" y="152"/>
              </a:cxn>
              <a:cxn ang="0">
                <a:pos x="27" y="154"/>
              </a:cxn>
              <a:cxn ang="0">
                <a:pos x="41" y="158"/>
              </a:cxn>
              <a:cxn ang="0">
                <a:pos x="54" y="168"/>
              </a:cxn>
              <a:cxn ang="0">
                <a:pos x="103" y="171"/>
              </a:cxn>
              <a:cxn ang="0">
                <a:pos x="113" y="165"/>
              </a:cxn>
              <a:cxn ang="0">
                <a:pos x="127" y="161"/>
              </a:cxn>
              <a:cxn ang="0">
                <a:pos x="141" y="159"/>
              </a:cxn>
              <a:cxn ang="0">
                <a:pos x="153" y="158"/>
              </a:cxn>
              <a:cxn ang="0">
                <a:pos x="164" y="155"/>
              </a:cxn>
              <a:cxn ang="0">
                <a:pos x="175" y="154"/>
              </a:cxn>
              <a:cxn ang="0">
                <a:pos x="190" y="152"/>
              </a:cxn>
              <a:cxn ang="0">
                <a:pos x="206" y="150"/>
              </a:cxn>
              <a:cxn ang="0">
                <a:pos x="142" y="136"/>
              </a:cxn>
              <a:cxn ang="0">
                <a:pos x="131" y="141"/>
              </a:cxn>
              <a:cxn ang="0">
                <a:pos x="118" y="144"/>
              </a:cxn>
              <a:cxn ang="0">
                <a:pos x="107" y="145"/>
              </a:cxn>
              <a:cxn ang="0">
                <a:pos x="94" y="146"/>
              </a:cxn>
              <a:cxn ang="0">
                <a:pos x="83" y="147"/>
              </a:cxn>
              <a:cxn ang="0">
                <a:pos x="71" y="148"/>
              </a:cxn>
              <a:cxn ang="0">
                <a:pos x="56" y="145"/>
              </a:cxn>
              <a:cxn ang="0">
                <a:pos x="41" y="139"/>
              </a:cxn>
              <a:cxn ang="0">
                <a:pos x="31" y="130"/>
              </a:cxn>
            </a:cxnLst>
            <a:rect l="0" t="0" r="r" b="b"/>
            <a:pathLst>
              <a:path w="223" h="249">
                <a:moveTo>
                  <a:pt x="31" y="130"/>
                </a:moveTo>
                <a:lnTo>
                  <a:pt x="33" y="130"/>
                </a:lnTo>
                <a:lnTo>
                  <a:pt x="35" y="132"/>
                </a:lnTo>
                <a:lnTo>
                  <a:pt x="36" y="132"/>
                </a:lnTo>
                <a:lnTo>
                  <a:pt x="38" y="133"/>
                </a:lnTo>
                <a:lnTo>
                  <a:pt x="41" y="134"/>
                </a:lnTo>
                <a:lnTo>
                  <a:pt x="44" y="136"/>
                </a:lnTo>
                <a:lnTo>
                  <a:pt x="47" y="137"/>
                </a:lnTo>
                <a:lnTo>
                  <a:pt x="50" y="138"/>
                </a:lnTo>
                <a:lnTo>
                  <a:pt x="54" y="139"/>
                </a:lnTo>
                <a:lnTo>
                  <a:pt x="57" y="140"/>
                </a:lnTo>
                <a:lnTo>
                  <a:pt x="61" y="140"/>
                </a:lnTo>
                <a:lnTo>
                  <a:pt x="65" y="141"/>
                </a:lnTo>
                <a:lnTo>
                  <a:pt x="68" y="141"/>
                </a:lnTo>
                <a:lnTo>
                  <a:pt x="70" y="141"/>
                </a:lnTo>
                <a:lnTo>
                  <a:pt x="72" y="141"/>
                </a:lnTo>
                <a:lnTo>
                  <a:pt x="75" y="141"/>
                </a:lnTo>
                <a:lnTo>
                  <a:pt x="77" y="141"/>
                </a:lnTo>
                <a:lnTo>
                  <a:pt x="78" y="141"/>
                </a:lnTo>
                <a:lnTo>
                  <a:pt x="80" y="141"/>
                </a:lnTo>
                <a:lnTo>
                  <a:pt x="83" y="141"/>
                </a:lnTo>
                <a:lnTo>
                  <a:pt x="85" y="140"/>
                </a:lnTo>
                <a:lnTo>
                  <a:pt x="89" y="140"/>
                </a:lnTo>
                <a:lnTo>
                  <a:pt x="90" y="140"/>
                </a:lnTo>
                <a:lnTo>
                  <a:pt x="93" y="140"/>
                </a:lnTo>
                <a:lnTo>
                  <a:pt x="96" y="139"/>
                </a:lnTo>
                <a:lnTo>
                  <a:pt x="98" y="139"/>
                </a:lnTo>
                <a:lnTo>
                  <a:pt x="100" y="138"/>
                </a:lnTo>
                <a:lnTo>
                  <a:pt x="103" y="138"/>
                </a:lnTo>
                <a:lnTo>
                  <a:pt x="105" y="138"/>
                </a:lnTo>
                <a:lnTo>
                  <a:pt x="107" y="138"/>
                </a:lnTo>
                <a:lnTo>
                  <a:pt x="110" y="137"/>
                </a:lnTo>
                <a:lnTo>
                  <a:pt x="113" y="137"/>
                </a:lnTo>
                <a:lnTo>
                  <a:pt x="114" y="136"/>
                </a:lnTo>
                <a:lnTo>
                  <a:pt x="117" y="136"/>
                </a:lnTo>
                <a:lnTo>
                  <a:pt x="119" y="136"/>
                </a:lnTo>
                <a:lnTo>
                  <a:pt x="121" y="134"/>
                </a:lnTo>
                <a:lnTo>
                  <a:pt x="125" y="134"/>
                </a:lnTo>
                <a:lnTo>
                  <a:pt x="128" y="133"/>
                </a:lnTo>
                <a:lnTo>
                  <a:pt x="131" y="132"/>
                </a:lnTo>
                <a:lnTo>
                  <a:pt x="133" y="132"/>
                </a:lnTo>
                <a:lnTo>
                  <a:pt x="134" y="132"/>
                </a:lnTo>
                <a:lnTo>
                  <a:pt x="134" y="132"/>
                </a:lnTo>
                <a:lnTo>
                  <a:pt x="220" y="0"/>
                </a:lnTo>
                <a:lnTo>
                  <a:pt x="223" y="154"/>
                </a:lnTo>
                <a:lnTo>
                  <a:pt x="215" y="155"/>
                </a:lnTo>
                <a:lnTo>
                  <a:pt x="119" y="171"/>
                </a:lnTo>
                <a:lnTo>
                  <a:pt x="113" y="181"/>
                </a:lnTo>
                <a:lnTo>
                  <a:pt x="113" y="182"/>
                </a:lnTo>
                <a:lnTo>
                  <a:pt x="113" y="183"/>
                </a:lnTo>
                <a:lnTo>
                  <a:pt x="113" y="185"/>
                </a:lnTo>
                <a:lnTo>
                  <a:pt x="114" y="187"/>
                </a:lnTo>
                <a:lnTo>
                  <a:pt x="114" y="189"/>
                </a:lnTo>
                <a:lnTo>
                  <a:pt x="115" y="192"/>
                </a:lnTo>
                <a:lnTo>
                  <a:pt x="115" y="193"/>
                </a:lnTo>
                <a:lnTo>
                  <a:pt x="117" y="195"/>
                </a:lnTo>
                <a:lnTo>
                  <a:pt x="117" y="199"/>
                </a:lnTo>
                <a:lnTo>
                  <a:pt x="118" y="201"/>
                </a:lnTo>
                <a:lnTo>
                  <a:pt x="118" y="203"/>
                </a:lnTo>
                <a:lnTo>
                  <a:pt x="119" y="207"/>
                </a:lnTo>
                <a:lnTo>
                  <a:pt x="120" y="208"/>
                </a:lnTo>
                <a:lnTo>
                  <a:pt x="120" y="211"/>
                </a:lnTo>
                <a:lnTo>
                  <a:pt x="120" y="214"/>
                </a:lnTo>
                <a:lnTo>
                  <a:pt x="121" y="217"/>
                </a:lnTo>
                <a:lnTo>
                  <a:pt x="120" y="220"/>
                </a:lnTo>
                <a:lnTo>
                  <a:pt x="120" y="223"/>
                </a:lnTo>
                <a:lnTo>
                  <a:pt x="120" y="225"/>
                </a:lnTo>
                <a:lnTo>
                  <a:pt x="119" y="229"/>
                </a:lnTo>
                <a:lnTo>
                  <a:pt x="118" y="231"/>
                </a:lnTo>
                <a:lnTo>
                  <a:pt x="118" y="235"/>
                </a:lnTo>
                <a:lnTo>
                  <a:pt x="117" y="237"/>
                </a:lnTo>
                <a:lnTo>
                  <a:pt x="115" y="239"/>
                </a:lnTo>
                <a:lnTo>
                  <a:pt x="114" y="241"/>
                </a:lnTo>
                <a:lnTo>
                  <a:pt x="113" y="243"/>
                </a:lnTo>
                <a:lnTo>
                  <a:pt x="112" y="246"/>
                </a:lnTo>
                <a:lnTo>
                  <a:pt x="112" y="248"/>
                </a:lnTo>
                <a:lnTo>
                  <a:pt x="103" y="249"/>
                </a:lnTo>
                <a:lnTo>
                  <a:pt x="103" y="248"/>
                </a:lnTo>
                <a:lnTo>
                  <a:pt x="105" y="244"/>
                </a:lnTo>
                <a:lnTo>
                  <a:pt x="106" y="242"/>
                </a:lnTo>
                <a:lnTo>
                  <a:pt x="107" y="241"/>
                </a:lnTo>
                <a:lnTo>
                  <a:pt x="108" y="238"/>
                </a:lnTo>
                <a:lnTo>
                  <a:pt x="111" y="236"/>
                </a:lnTo>
                <a:lnTo>
                  <a:pt x="112" y="232"/>
                </a:lnTo>
                <a:lnTo>
                  <a:pt x="113" y="229"/>
                </a:lnTo>
                <a:lnTo>
                  <a:pt x="114" y="227"/>
                </a:lnTo>
                <a:lnTo>
                  <a:pt x="115" y="223"/>
                </a:lnTo>
                <a:lnTo>
                  <a:pt x="115" y="220"/>
                </a:lnTo>
                <a:lnTo>
                  <a:pt x="115" y="217"/>
                </a:lnTo>
                <a:lnTo>
                  <a:pt x="115" y="214"/>
                </a:lnTo>
                <a:lnTo>
                  <a:pt x="115" y="211"/>
                </a:lnTo>
                <a:lnTo>
                  <a:pt x="114" y="208"/>
                </a:lnTo>
                <a:lnTo>
                  <a:pt x="113" y="206"/>
                </a:lnTo>
                <a:lnTo>
                  <a:pt x="112" y="202"/>
                </a:lnTo>
                <a:lnTo>
                  <a:pt x="111" y="200"/>
                </a:lnTo>
                <a:lnTo>
                  <a:pt x="110" y="196"/>
                </a:lnTo>
                <a:lnTo>
                  <a:pt x="110" y="193"/>
                </a:lnTo>
                <a:lnTo>
                  <a:pt x="108" y="190"/>
                </a:lnTo>
                <a:lnTo>
                  <a:pt x="107" y="188"/>
                </a:lnTo>
                <a:lnTo>
                  <a:pt x="106" y="186"/>
                </a:lnTo>
                <a:lnTo>
                  <a:pt x="106" y="183"/>
                </a:lnTo>
                <a:lnTo>
                  <a:pt x="105" y="181"/>
                </a:lnTo>
                <a:lnTo>
                  <a:pt x="105" y="180"/>
                </a:lnTo>
                <a:lnTo>
                  <a:pt x="105" y="178"/>
                </a:lnTo>
                <a:lnTo>
                  <a:pt x="105" y="176"/>
                </a:lnTo>
                <a:lnTo>
                  <a:pt x="61" y="180"/>
                </a:lnTo>
                <a:lnTo>
                  <a:pt x="61" y="180"/>
                </a:lnTo>
                <a:lnTo>
                  <a:pt x="63" y="183"/>
                </a:lnTo>
                <a:lnTo>
                  <a:pt x="64" y="185"/>
                </a:lnTo>
                <a:lnTo>
                  <a:pt x="66" y="187"/>
                </a:lnTo>
                <a:lnTo>
                  <a:pt x="69" y="189"/>
                </a:lnTo>
                <a:lnTo>
                  <a:pt x="70" y="192"/>
                </a:lnTo>
                <a:lnTo>
                  <a:pt x="72" y="194"/>
                </a:lnTo>
                <a:lnTo>
                  <a:pt x="73" y="196"/>
                </a:lnTo>
                <a:lnTo>
                  <a:pt x="75" y="197"/>
                </a:lnTo>
                <a:lnTo>
                  <a:pt x="76" y="200"/>
                </a:lnTo>
                <a:lnTo>
                  <a:pt x="76" y="202"/>
                </a:lnTo>
                <a:lnTo>
                  <a:pt x="75" y="202"/>
                </a:lnTo>
                <a:lnTo>
                  <a:pt x="72" y="201"/>
                </a:lnTo>
                <a:lnTo>
                  <a:pt x="70" y="200"/>
                </a:lnTo>
                <a:lnTo>
                  <a:pt x="68" y="197"/>
                </a:lnTo>
                <a:lnTo>
                  <a:pt x="66" y="195"/>
                </a:lnTo>
                <a:lnTo>
                  <a:pt x="63" y="193"/>
                </a:lnTo>
                <a:lnTo>
                  <a:pt x="61" y="189"/>
                </a:lnTo>
                <a:lnTo>
                  <a:pt x="58" y="187"/>
                </a:lnTo>
                <a:lnTo>
                  <a:pt x="56" y="183"/>
                </a:lnTo>
                <a:lnTo>
                  <a:pt x="54" y="180"/>
                </a:lnTo>
                <a:lnTo>
                  <a:pt x="51" y="178"/>
                </a:lnTo>
                <a:lnTo>
                  <a:pt x="49" y="175"/>
                </a:lnTo>
                <a:lnTo>
                  <a:pt x="48" y="173"/>
                </a:lnTo>
                <a:lnTo>
                  <a:pt x="44" y="171"/>
                </a:lnTo>
                <a:lnTo>
                  <a:pt x="43" y="168"/>
                </a:lnTo>
                <a:lnTo>
                  <a:pt x="42" y="167"/>
                </a:lnTo>
                <a:lnTo>
                  <a:pt x="41" y="167"/>
                </a:lnTo>
                <a:lnTo>
                  <a:pt x="38" y="167"/>
                </a:lnTo>
                <a:lnTo>
                  <a:pt x="36" y="166"/>
                </a:lnTo>
                <a:lnTo>
                  <a:pt x="34" y="166"/>
                </a:lnTo>
                <a:lnTo>
                  <a:pt x="30" y="165"/>
                </a:lnTo>
                <a:lnTo>
                  <a:pt x="27" y="165"/>
                </a:lnTo>
                <a:lnTo>
                  <a:pt x="23" y="164"/>
                </a:lnTo>
                <a:lnTo>
                  <a:pt x="20" y="164"/>
                </a:lnTo>
                <a:lnTo>
                  <a:pt x="17" y="162"/>
                </a:lnTo>
                <a:lnTo>
                  <a:pt x="14" y="162"/>
                </a:lnTo>
                <a:lnTo>
                  <a:pt x="10" y="162"/>
                </a:lnTo>
                <a:lnTo>
                  <a:pt x="8" y="161"/>
                </a:lnTo>
                <a:lnTo>
                  <a:pt x="5" y="161"/>
                </a:lnTo>
                <a:lnTo>
                  <a:pt x="3" y="160"/>
                </a:lnTo>
                <a:lnTo>
                  <a:pt x="1" y="160"/>
                </a:lnTo>
                <a:lnTo>
                  <a:pt x="0" y="160"/>
                </a:lnTo>
                <a:lnTo>
                  <a:pt x="0" y="151"/>
                </a:lnTo>
                <a:lnTo>
                  <a:pt x="0" y="151"/>
                </a:lnTo>
                <a:lnTo>
                  <a:pt x="2" y="151"/>
                </a:lnTo>
                <a:lnTo>
                  <a:pt x="5" y="152"/>
                </a:lnTo>
                <a:lnTo>
                  <a:pt x="7" y="152"/>
                </a:lnTo>
                <a:lnTo>
                  <a:pt x="9" y="152"/>
                </a:lnTo>
                <a:lnTo>
                  <a:pt x="13" y="153"/>
                </a:lnTo>
                <a:lnTo>
                  <a:pt x="16" y="153"/>
                </a:lnTo>
                <a:lnTo>
                  <a:pt x="20" y="154"/>
                </a:lnTo>
                <a:lnTo>
                  <a:pt x="23" y="154"/>
                </a:lnTo>
                <a:lnTo>
                  <a:pt x="27" y="154"/>
                </a:lnTo>
                <a:lnTo>
                  <a:pt x="30" y="155"/>
                </a:lnTo>
                <a:lnTo>
                  <a:pt x="33" y="155"/>
                </a:lnTo>
                <a:lnTo>
                  <a:pt x="36" y="157"/>
                </a:lnTo>
                <a:lnTo>
                  <a:pt x="38" y="158"/>
                </a:lnTo>
                <a:lnTo>
                  <a:pt x="41" y="158"/>
                </a:lnTo>
                <a:lnTo>
                  <a:pt x="43" y="159"/>
                </a:lnTo>
                <a:lnTo>
                  <a:pt x="45" y="161"/>
                </a:lnTo>
                <a:lnTo>
                  <a:pt x="49" y="164"/>
                </a:lnTo>
                <a:lnTo>
                  <a:pt x="51" y="166"/>
                </a:lnTo>
                <a:lnTo>
                  <a:pt x="54" y="168"/>
                </a:lnTo>
                <a:lnTo>
                  <a:pt x="56" y="169"/>
                </a:lnTo>
                <a:lnTo>
                  <a:pt x="57" y="171"/>
                </a:lnTo>
                <a:lnTo>
                  <a:pt x="58" y="172"/>
                </a:lnTo>
                <a:lnTo>
                  <a:pt x="101" y="171"/>
                </a:lnTo>
                <a:lnTo>
                  <a:pt x="103" y="171"/>
                </a:lnTo>
                <a:lnTo>
                  <a:pt x="105" y="168"/>
                </a:lnTo>
                <a:lnTo>
                  <a:pt x="107" y="167"/>
                </a:lnTo>
                <a:lnTo>
                  <a:pt x="110" y="166"/>
                </a:lnTo>
                <a:lnTo>
                  <a:pt x="111" y="165"/>
                </a:lnTo>
                <a:lnTo>
                  <a:pt x="113" y="165"/>
                </a:lnTo>
                <a:lnTo>
                  <a:pt x="114" y="164"/>
                </a:lnTo>
                <a:lnTo>
                  <a:pt x="118" y="162"/>
                </a:lnTo>
                <a:lnTo>
                  <a:pt x="120" y="162"/>
                </a:lnTo>
                <a:lnTo>
                  <a:pt x="124" y="162"/>
                </a:lnTo>
                <a:lnTo>
                  <a:pt x="127" y="161"/>
                </a:lnTo>
                <a:lnTo>
                  <a:pt x="131" y="161"/>
                </a:lnTo>
                <a:lnTo>
                  <a:pt x="134" y="160"/>
                </a:lnTo>
                <a:lnTo>
                  <a:pt x="138" y="159"/>
                </a:lnTo>
                <a:lnTo>
                  <a:pt x="139" y="159"/>
                </a:lnTo>
                <a:lnTo>
                  <a:pt x="141" y="159"/>
                </a:lnTo>
                <a:lnTo>
                  <a:pt x="143" y="158"/>
                </a:lnTo>
                <a:lnTo>
                  <a:pt x="146" y="158"/>
                </a:lnTo>
                <a:lnTo>
                  <a:pt x="148" y="158"/>
                </a:lnTo>
                <a:lnTo>
                  <a:pt x="150" y="158"/>
                </a:lnTo>
                <a:lnTo>
                  <a:pt x="153" y="158"/>
                </a:lnTo>
                <a:lnTo>
                  <a:pt x="155" y="158"/>
                </a:lnTo>
                <a:lnTo>
                  <a:pt x="157" y="157"/>
                </a:lnTo>
                <a:lnTo>
                  <a:pt x="160" y="157"/>
                </a:lnTo>
                <a:lnTo>
                  <a:pt x="162" y="155"/>
                </a:lnTo>
                <a:lnTo>
                  <a:pt x="164" y="155"/>
                </a:lnTo>
                <a:lnTo>
                  <a:pt x="167" y="155"/>
                </a:lnTo>
                <a:lnTo>
                  <a:pt x="169" y="154"/>
                </a:lnTo>
                <a:lnTo>
                  <a:pt x="171" y="154"/>
                </a:lnTo>
                <a:lnTo>
                  <a:pt x="174" y="154"/>
                </a:lnTo>
                <a:lnTo>
                  <a:pt x="175" y="154"/>
                </a:lnTo>
                <a:lnTo>
                  <a:pt x="177" y="154"/>
                </a:lnTo>
                <a:lnTo>
                  <a:pt x="180" y="153"/>
                </a:lnTo>
                <a:lnTo>
                  <a:pt x="182" y="153"/>
                </a:lnTo>
                <a:lnTo>
                  <a:pt x="185" y="153"/>
                </a:lnTo>
                <a:lnTo>
                  <a:pt x="190" y="152"/>
                </a:lnTo>
                <a:lnTo>
                  <a:pt x="194" y="152"/>
                </a:lnTo>
                <a:lnTo>
                  <a:pt x="198" y="152"/>
                </a:lnTo>
                <a:lnTo>
                  <a:pt x="201" y="151"/>
                </a:lnTo>
                <a:lnTo>
                  <a:pt x="204" y="151"/>
                </a:lnTo>
                <a:lnTo>
                  <a:pt x="206" y="150"/>
                </a:lnTo>
                <a:lnTo>
                  <a:pt x="209" y="150"/>
                </a:lnTo>
                <a:lnTo>
                  <a:pt x="212" y="150"/>
                </a:lnTo>
                <a:lnTo>
                  <a:pt x="213" y="150"/>
                </a:lnTo>
                <a:lnTo>
                  <a:pt x="215" y="19"/>
                </a:lnTo>
                <a:lnTo>
                  <a:pt x="142" y="136"/>
                </a:lnTo>
                <a:lnTo>
                  <a:pt x="141" y="136"/>
                </a:lnTo>
                <a:lnTo>
                  <a:pt x="139" y="138"/>
                </a:lnTo>
                <a:lnTo>
                  <a:pt x="135" y="140"/>
                </a:lnTo>
                <a:lnTo>
                  <a:pt x="132" y="141"/>
                </a:lnTo>
                <a:lnTo>
                  <a:pt x="131" y="141"/>
                </a:lnTo>
                <a:lnTo>
                  <a:pt x="128" y="143"/>
                </a:lnTo>
                <a:lnTo>
                  <a:pt x="126" y="143"/>
                </a:lnTo>
                <a:lnTo>
                  <a:pt x="122" y="143"/>
                </a:lnTo>
                <a:lnTo>
                  <a:pt x="120" y="143"/>
                </a:lnTo>
                <a:lnTo>
                  <a:pt x="118" y="144"/>
                </a:lnTo>
                <a:lnTo>
                  <a:pt x="115" y="144"/>
                </a:lnTo>
                <a:lnTo>
                  <a:pt x="114" y="144"/>
                </a:lnTo>
                <a:lnTo>
                  <a:pt x="112" y="144"/>
                </a:lnTo>
                <a:lnTo>
                  <a:pt x="110" y="145"/>
                </a:lnTo>
                <a:lnTo>
                  <a:pt x="107" y="145"/>
                </a:lnTo>
                <a:lnTo>
                  <a:pt x="105" y="146"/>
                </a:lnTo>
                <a:lnTo>
                  <a:pt x="101" y="146"/>
                </a:lnTo>
                <a:lnTo>
                  <a:pt x="99" y="146"/>
                </a:lnTo>
                <a:lnTo>
                  <a:pt x="97" y="146"/>
                </a:lnTo>
                <a:lnTo>
                  <a:pt x="94" y="146"/>
                </a:lnTo>
                <a:lnTo>
                  <a:pt x="91" y="146"/>
                </a:lnTo>
                <a:lnTo>
                  <a:pt x="90" y="147"/>
                </a:lnTo>
                <a:lnTo>
                  <a:pt x="87" y="147"/>
                </a:lnTo>
                <a:lnTo>
                  <a:pt x="85" y="147"/>
                </a:lnTo>
                <a:lnTo>
                  <a:pt x="83" y="147"/>
                </a:lnTo>
                <a:lnTo>
                  <a:pt x="80" y="147"/>
                </a:lnTo>
                <a:lnTo>
                  <a:pt x="78" y="147"/>
                </a:lnTo>
                <a:lnTo>
                  <a:pt x="77" y="148"/>
                </a:lnTo>
                <a:lnTo>
                  <a:pt x="73" y="148"/>
                </a:lnTo>
                <a:lnTo>
                  <a:pt x="71" y="148"/>
                </a:lnTo>
                <a:lnTo>
                  <a:pt x="69" y="147"/>
                </a:lnTo>
                <a:lnTo>
                  <a:pt x="65" y="147"/>
                </a:lnTo>
                <a:lnTo>
                  <a:pt x="63" y="146"/>
                </a:lnTo>
                <a:lnTo>
                  <a:pt x="59" y="146"/>
                </a:lnTo>
                <a:lnTo>
                  <a:pt x="56" y="145"/>
                </a:lnTo>
                <a:lnTo>
                  <a:pt x="54" y="144"/>
                </a:lnTo>
                <a:lnTo>
                  <a:pt x="50" y="143"/>
                </a:lnTo>
                <a:lnTo>
                  <a:pt x="47" y="141"/>
                </a:lnTo>
                <a:lnTo>
                  <a:pt x="43" y="140"/>
                </a:lnTo>
                <a:lnTo>
                  <a:pt x="41" y="139"/>
                </a:lnTo>
                <a:lnTo>
                  <a:pt x="38" y="138"/>
                </a:lnTo>
                <a:lnTo>
                  <a:pt x="36" y="137"/>
                </a:lnTo>
                <a:lnTo>
                  <a:pt x="33" y="136"/>
                </a:lnTo>
                <a:lnTo>
                  <a:pt x="31" y="136"/>
                </a:lnTo>
                <a:lnTo>
                  <a:pt x="31" y="130"/>
                </a:lnTo>
                <a:lnTo>
                  <a:pt x="31" y="1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314" name="Freeform 114"/>
          <p:cNvSpPr>
            <a:spLocks/>
          </p:cNvSpPr>
          <p:nvPr/>
        </p:nvSpPr>
        <p:spPr bwMode="auto">
          <a:xfrm>
            <a:off x="4516438" y="1935163"/>
            <a:ext cx="115887" cy="44450"/>
          </a:xfrm>
          <a:custGeom>
            <a:avLst/>
            <a:gdLst/>
            <a:ahLst/>
            <a:cxnLst>
              <a:cxn ang="0">
                <a:pos x="68" y="24"/>
              </a:cxn>
              <a:cxn ang="0">
                <a:pos x="8" y="0"/>
              </a:cxn>
              <a:cxn ang="0">
                <a:pos x="0" y="31"/>
              </a:cxn>
              <a:cxn ang="0">
                <a:pos x="31" y="37"/>
              </a:cxn>
              <a:cxn ang="0">
                <a:pos x="54" y="56"/>
              </a:cxn>
              <a:cxn ang="0">
                <a:pos x="105" y="52"/>
              </a:cxn>
              <a:cxn ang="0">
                <a:pos x="146" y="43"/>
              </a:cxn>
              <a:cxn ang="0">
                <a:pos x="142" y="14"/>
              </a:cxn>
              <a:cxn ang="0">
                <a:pos x="68" y="24"/>
              </a:cxn>
              <a:cxn ang="0">
                <a:pos x="68" y="24"/>
              </a:cxn>
            </a:cxnLst>
            <a:rect l="0" t="0" r="r" b="b"/>
            <a:pathLst>
              <a:path w="146" h="56">
                <a:moveTo>
                  <a:pt x="68" y="24"/>
                </a:moveTo>
                <a:lnTo>
                  <a:pt x="8" y="0"/>
                </a:lnTo>
                <a:lnTo>
                  <a:pt x="0" y="31"/>
                </a:lnTo>
                <a:lnTo>
                  <a:pt x="31" y="37"/>
                </a:lnTo>
                <a:lnTo>
                  <a:pt x="54" y="56"/>
                </a:lnTo>
                <a:lnTo>
                  <a:pt x="105" y="52"/>
                </a:lnTo>
                <a:lnTo>
                  <a:pt x="146" y="43"/>
                </a:lnTo>
                <a:lnTo>
                  <a:pt x="142" y="14"/>
                </a:lnTo>
                <a:lnTo>
                  <a:pt x="68" y="24"/>
                </a:lnTo>
                <a:lnTo>
                  <a:pt x="6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315" name="Freeform 115"/>
          <p:cNvSpPr>
            <a:spLocks/>
          </p:cNvSpPr>
          <p:nvPr/>
        </p:nvSpPr>
        <p:spPr bwMode="auto">
          <a:xfrm>
            <a:off x="4602163" y="1973263"/>
            <a:ext cx="131762" cy="63500"/>
          </a:xfrm>
          <a:custGeom>
            <a:avLst/>
            <a:gdLst/>
            <a:ahLst/>
            <a:cxnLst>
              <a:cxn ang="0">
                <a:pos x="10" y="67"/>
              </a:cxn>
              <a:cxn ang="0">
                <a:pos x="15" y="67"/>
              </a:cxn>
              <a:cxn ang="0">
                <a:pos x="24" y="67"/>
              </a:cxn>
              <a:cxn ang="0">
                <a:pos x="34" y="67"/>
              </a:cxn>
              <a:cxn ang="0">
                <a:pos x="42" y="66"/>
              </a:cxn>
              <a:cxn ang="0">
                <a:pos x="50" y="66"/>
              </a:cxn>
              <a:cxn ang="0">
                <a:pos x="59" y="64"/>
              </a:cxn>
              <a:cxn ang="0">
                <a:pos x="66" y="64"/>
              </a:cxn>
              <a:cxn ang="0">
                <a:pos x="73" y="63"/>
              </a:cxn>
              <a:cxn ang="0">
                <a:pos x="78" y="63"/>
              </a:cxn>
              <a:cxn ang="0">
                <a:pos x="88" y="62"/>
              </a:cxn>
              <a:cxn ang="0">
                <a:pos x="99" y="60"/>
              </a:cxn>
              <a:cxn ang="0">
                <a:pos x="109" y="57"/>
              </a:cxn>
              <a:cxn ang="0">
                <a:pos x="115" y="54"/>
              </a:cxn>
              <a:cxn ang="0">
                <a:pos x="122" y="50"/>
              </a:cxn>
              <a:cxn ang="0">
                <a:pos x="131" y="46"/>
              </a:cxn>
              <a:cxn ang="0">
                <a:pos x="141" y="39"/>
              </a:cxn>
              <a:cxn ang="0">
                <a:pos x="150" y="29"/>
              </a:cxn>
              <a:cxn ang="0">
                <a:pos x="155" y="22"/>
              </a:cxn>
              <a:cxn ang="0">
                <a:pos x="159" y="15"/>
              </a:cxn>
              <a:cxn ang="0">
                <a:pos x="160" y="6"/>
              </a:cxn>
              <a:cxn ang="0">
                <a:pos x="159" y="0"/>
              </a:cxn>
              <a:cxn ang="0">
                <a:pos x="165" y="4"/>
              </a:cxn>
              <a:cxn ang="0">
                <a:pos x="164" y="11"/>
              </a:cxn>
              <a:cxn ang="0">
                <a:pos x="162" y="18"/>
              </a:cxn>
              <a:cxn ang="0">
                <a:pos x="161" y="25"/>
              </a:cxn>
              <a:cxn ang="0">
                <a:pos x="158" y="34"/>
              </a:cxn>
              <a:cxn ang="0">
                <a:pos x="150" y="43"/>
              </a:cxn>
              <a:cxn ang="0">
                <a:pos x="140" y="53"/>
              </a:cxn>
              <a:cxn ang="0">
                <a:pos x="129" y="60"/>
              </a:cxn>
              <a:cxn ang="0">
                <a:pos x="120" y="67"/>
              </a:cxn>
              <a:cxn ang="0">
                <a:pos x="115" y="70"/>
              </a:cxn>
              <a:cxn ang="0">
                <a:pos x="109" y="71"/>
              </a:cxn>
              <a:cxn ang="0">
                <a:pos x="98" y="73"/>
              </a:cxn>
              <a:cxn ang="0">
                <a:pos x="90" y="74"/>
              </a:cxn>
              <a:cxn ang="0">
                <a:pos x="83" y="75"/>
              </a:cxn>
              <a:cxn ang="0">
                <a:pos x="76" y="75"/>
              </a:cxn>
              <a:cxn ang="0">
                <a:pos x="68" y="76"/>
              </a:cxn>
              <a:cxn ang="0">
                <a:pos x="61" y="76"/>
              </a:cxn>
              <a:cxn ang="0">
                <a:pos x="53" y="77"/>
              </a:cxn>
              <a:cxn ang="0">
                <a:pos x="45" y="77"/>
              </a:cxn>
              <a:cxn ang="0">
                <a:pos x="36" y="77"/>
              </a:cxn>
              <a:cxn ang="0">
                <a:pos x="29" y="78"/>
              </a:cxn>
              <a:cxn ang="0">
                <a:pos x="24" y="78"/>
              </a:cxn>
              <a:cxn ang="0">
                <a:pos x="18" y="80"/>
              </a:cxn>
              <a:cxn ang="0">
                <a:pos x="7" y="80"/>
              </a:cxn>
              <a:cxn ang="0">
                <a:pos x="0" y="81"/>
              </a:cxn>
            </a:cxnLst>
            <a:rect l="0" t="0" r="r" b="b"/>
            <a:pathLst>
              <a:path w="166" h="81">
                <a:moveTo>
                  <a:pt x="6" y="68"/>
                </a:moveTo>
                <a:lnTo>
                  <a:pt x="7" y="67"/>
                </a:lnTo>
                <a:lnTo>
                  <a:pt x="10" y="67"/>
                </a:lnTo>
                <a:lnTo>
                  <a:pt x="11" y="67"/>
                </a:lnTo>
                <a:lnTo>
                  <a:pt x="13" y="67"/>
                </a:lnTo>
                <a:lnTo>
                  <a:pt x="15" y="67"/>
                </a:lnTo>
                <a:lnTo>
                  <a:pt x="18" y="67"/>
                </a:lnTo>
                <a:lnTo>
                  <a:pt x="20" y="67"/>
                </a:lnTo>
                <a:lnTo>
                  <a:pt x="24" y="67"/>
                </a:lnTo>
                <a:lnTo>
                  <a:pt x="27" y="67"/>
                </a:lnTo>
                <a:lnTo>
                  <a:pt x="31" y="67"/>
                </a:lnTo>
                <a:lnTo>
                  <a:pt x="34" y="67"/>
                </a:lnTo>
                <a:lnTo>
                  <a:pt x="39" y="67"/>
                </a:lnTo>
                <a:lnTo>
                  <a:pt x="40" y="66"/>
                </a:lnTo>
                <a:lnTo>
                  <a:pt x="42" y="66"/>
                </a:lnTo>
                <a:lnTo>
                  <a:pt x="45" y="66"/>
                </a:lnTo>
                <a:lnTo>
                  <a:pt x="47" y="66"/>
                </a:lnTo>
                <a:lnTo>
                  <a:pt x="50" y="66"/>
                </a:lnTo>
                <a:lnTo>
                  <a:pt x="55" y="66"/>
                </a:lnTo>
                <a:lnTo>
                  <a:pt x="57" y="64"/>
                </a:lnTo>
                <a:lnTo>
                  <a:pt x="59" y="64"/>
                </a:lnTo>
                <a:lnTo>
                  <a:pt x="61" y="64"/>
                </a:lnTo>
                <a:lnTo>
                  <a:pt x="63" y="64"/>
                </a:lnTo>
                <a:lnTo>
                  <a:pt x="66" y="64"/>
                </a:lnTo>
                <a:lnTo>
                  <a:pt x="68" y="64"/>
                </a:lnTo>
                <a:lnTo>
                  <a:pt x="69" y="63"/>
                </a:lnTo>
                <a:lnTo>
                  <a:pt x="73" y="63"/>
                </a:lnTo>
                <a:lnTo>
                  <a:pt x="74" y="63"/>
                </a:lnTo>
                <a:lnTo>
                  <a:pt x="76" y="63"/>
                </a:lnTo>
                <a:lnTo>
                  <a:pt x="78" y="63"/>
                </a:lnTo>
                <a:lnTo>
                  <a:pt x="81" y="63"/>
                </a:lnTo>
                <a:lnTo>
                  <a:pt x="84" y="62"/>
                </a:lnTo>
                <a:lnTo>
                  <a:pt x="88" y="62"/>
                </a:lnTo>
                <a:lnTo>
                  <a:pt x="92" y="61"/>
                </a:lnTo>
                <a:lnTo>
                  <a:pt x="96" y="61"/>
                </a:lnTo>
                <a:lnTo>
                  <a:pt x="99" y="60"/>
                </a:lnTo>
                <a:lnTo>
                  <a:pt x="103" y="59"/>
                </a:lnTo>
                <a:lnTo>
                  <a:pt x="105" y="59"/>
                </a:lnTo>
                <a:lnTo>
                  <a:pt x="109" y="57"/>
                </a:lnTo>
                <a:lnTo>
                  <a:pt x="110" y="56"/>
                </a:lnTo>
                <a:lnTo>
                  <a:pt x="113" y="55"/>
                </a:lnTo>
                <a:lnTo>
                  <a:pt x="115" y="54"/>
                </a:lnTo>
                <a:lnTo>
                  <a:pt x="117" y="53"/>
                </a:lnTo>
                <a:lnTo>
                  <a:pt x="119" y="52"/>
                </a:lnTo>
                <a:lnTo>
                  <a:pt x="122" y="50"/>
                </a:lnTo>
                <a:lnTo>
                  <a:pt x="124" y="49"/>
                </a:lnTo>
                <a:lnTo>
                  <a:pt x="126" y="48"/>
                </a:lnTo>
                <a:lnTo>
                  <a:pt x="131" y="46"/>
                </a:lnTo>
                <a:lnTo>
                  <a:pt x="134" y="43"/>
                </a:lnTo>
                <a:lnTo>
                  <a:pt x="138" y="40"/>
                </a:lnTo>
                <a:lnTo>
                  <a:pt x="141" y="39"/>
                </a:lnTo>
                <a:lnTo>
                  <a:pt x="145" y="35"/>
                </a:lnTo>
                <a:lnTo>
                  <a:pt x="147" y="33"/>
                </a:lnTo>
                <a:lnTo>
                  <a:pt x="150" y="29"/>
                </a:lnTo>
                <a:lnTo>
                  <a:pt x="153" y="27"/>
                </a:lnTo>
                <a:lnTo>
                  <a:pt x="154" y="25"/>
                </a:lnTo>
                <a:lnTo>
                  <a:pt x="155" y="22"/>
                </a:lnTo>
                <a:lnTo>
                  <a:pt x="157" y="20"/>
                </a:lnTo>
                <a:lnTo>
                  <a:pt x="158" y="19"/>
                </a:lnTo>
                <a:lnTo>
                  <a:pt x="159" y="15"/>
                </a:lnTo>
                <a:lnTo>
                  <a:pt x="159" y="12"/>
                </a:lnTo>
                <a:lnTo>
                  <a:pt x="159" y="8"/>
                </a:lnTo>
                <a:lnTo>
                  <a:pt x="160" y="6"/>
                </a:lnTo>
                <a:lnTo>
                  <a:pt x="159" y="4"/>
                </a:lnTo>
                <a:lnTo>
                  <a:pt x="159" y="3"/>
                </a:lnTo>
                <a:lnTo>
                  <a:pt x="159" y="0"/>
                </a:lnTo>
                <a:lnTo>
                  <a:pt x="166" y="1"/>
                </a:lnTo>
                <a:lnTo>
                  <a:pt x="166" y="3"/>
                </a:lnTo>
                <a:lnTo>
                  <a:pt x="165" y="4"/>
                </a:lnTo>
                <a:lnTo>
                  <a:pt x="165" y="6"/>
                </a:lnTo>
                <a:lnTo>
                  <a:pt x="165" y="10"/>
                </a:lnTo>
                <a:lnTo>
                  <a:pt x="164" y="11"/>
                </a:lnTo>
                <a:lnTo>
                  <a:pt x="164" y="13"/>
                </a:lnTo>
                <a:lnTo>
                  <a:pt x="162" y="15"/>
                </a:lnTo>
                <a:lnTo>
                  <a:pt x="162" y="18"/>
                </a:lnTo>
                <a:lnTo>
                  <a:pt x="161" y="20"/>
                </a:lnTo>
                <a:lnTo>
                  <a:pt x="161" y="22"/>
                </a:lnTo>
                <a:lnTo>
                  <a:pt x="161" y="25"/>
                </a:lnTo>
                <a:lnTo>
                  <a:pt x="160" y="28"/>
                </a:lnTo>
                <a:lnTo>
                  <a:pt x="159" y="31"/>
                </a:lnTo>
                <a:lnTo>
                  <a:pt x="158" y="34"/>
                </a:lnTo>
                <a:lnTo>
                  <a:pt x="154" y="38"/>
                </a:lnTo>
                <a:lnTo>
                  <a:pt x="153" y="40"/>
                </a:lnTo>
                <a:lnTo>
                  <a:pt x="150" y="43"/>
                </a:lnTo>
                <a:lnTo>
                  <a:pt x="146" y="46"/>
                </a:lnTo>
                <a:lnTo>
                  <a:pt x="143" y="49"/>
                </a:lnTo>
                <a:lnTo>
                  <a:pt x="140" y="53"/>
                </a:lnTo>
                <a:lnTo>
                  <a:pt x="136" y="55"/>
                </a:lnTo>
                <a:lnTo>
                  <a:pt x="132" y="57"/>
                </a:lnTo>
                <a:lnTo>
                  <a:pt x="129" y="60"/>
                </a:lnTo>
                <a:lnTo>
                  <a:pt x="126" y="62"/>
                </a:lnTo>
                <a:lnTo>
                  <a:pt x="123" y="64"/>
                </a:lnTo>
                <a:lnTo>
                  <a:pt x="120" y="67"/>
                </a:lnTo>
                <a:lnTo>
                  <a:pt x="118" y="68"/>
                </a:lnTo>
                <a:lnTo>
                  <a:pt x="117" y="69"/>
                </a:lnTo>
                <a:lnTo>
                  <a:pt x="115" y="70"/>
                </a:lnTo>
                <a:lnTo>
                  <a:pt x="113" y="70"/>
                </a:lnTo>
                <a:lnTo>
                  <a:pt x="111" y="70"/>
                </a:lnTo>
                <a:lnTo>
                  <a:pt x="109" y="71"/>
                </a:lnTo>
                <a:lnTo>
                  <a:pt x="105" y="71"/>
                </a:lnTo>
                <a:lnTo>
                  <a:pt x="103" y="73"/>
                </a:lnTo>
                <a:lnTo>
                  <a:pt x="98" y="73"/>
                </a:lnTo>
                <a:lnTo>
                  <a:pt x="95" y="74"/>
                </a:lnTo>
                <a:lnTo>
                  <a:pt x="92" y="74"/>
                </a:lnTo>
                <a:lnTo>
                  <a:pt x="90" y="74"/>
                </a:lnTo>
                <a:lnTo>
                  <a:pt x="88" y="74"/>
                </a:lnTo>
                <a:lnTo>
                  <a:pt x="85" y="75"/>
                </a:lnTo>
                <a:lnTo>
                  <a:pt x="83" y="75"/>
                </a:lnTo>
                <a:lnTo>
                  <a:pt x="81" y="75"/>
                </a:lnTo>
                <a:lnTo>
                  <a:pt x="78" y="75"/>
                </a:lnTo>
                <a:lnTo>
                  <a:pt x="76" y="75"/>
                </a:lnTo>
                <a:lnTo>
                  <a:pt x="73" y="75"/>
                </a:lnTo>
                <a:lnTo>
                  <a:pt x="70" y="76"/>
                </a:lnTo>
                <a:lnTo>
                  <a:pt x="68" y="76"/>
                </a:lnTo>
                <a:lnTo>
                  <a:pt x="66" y="76"/>
                </a:lnTo>
                <a:lnTo>
                  <a:pt x="63" y="76"/>
                </a:lnTo>
                <a:lnTo>
                  <a:pt x="61" y="76"/>
                </a:lnTo>
                <a:lnTo>
                  <a:pt x="57" y="77"/>
                </a:lnTo>
                <a:lnTo>
                  <a:pt x="55" y="77"/>
                </a:lnTo>
                <a:lnTo>
                  <a:pt x="53" y="77"/>
                </a:lnTo>
                <a:lnTo>
                  <a:pt x="49" y="77"/>
                </a:lnTo>
                <a:lnTo>
                  <a:pt x="47" y="77"/>
                </a:lnTo>
                <a:lnTo>
                  <a:pt x="45" y="77"/>
                </a:lnTo>
                <a:lnTo>
                  <a:pt x="42" y="77"/>
                </a:lnTo>
                <a:lnTo>
                  <a:pt x="39" y="77"/>
                </a:lnTo>
                <a:lnTo>
                  <a:pt x="36" y="77"/>
                </a:lnTo>
                <a:lnTo>
                  <a:pt x="34" y="78"/>
                </a:lnTo>
                <a:lnTo>
                  <a:pt x="32" y="78"/>
                </a:lnTo>
                <a:lnTo>
                  <a:pt x="29" y="78"/>
                </a:lnTo>
                <a:lnTo>
                  <a:pt x="27" y="78"/>
                </a:lnTo>
                <a:lnTo>
                  <a:pt x="25" y="78"/>
                </a:lnTo>
                <a:lnTo>
                  <a:pt x="24" y="78"/>
                </a:lnTo>
                <a:lnTo>
                  <a:pt x="21" y="78"/>
                </a:lnTo>
                <a:lnTo>
                  <a:pt x="19" y="78"/>
                </a:lnTo>
                <a:lnTo>
                  <a:pt x="18" y="80"/>
                </a:lnTo>
                <a:lnTo>
                  <a:pt x="13" y="80"/>
                </a:lnTo>
                <a:lnTo>
                  <a:pt x="11" y="80"/>
                </a:lnTo>
                <a:lnTo>
                  <a:pt x="7" y="80"/>
                </a:lnTo>
                <a:lnTo>
                  <a:pt x="5" y="80"/>
                </a:lnTo>
                <a:lnTo>
                  <a:pt x="1" y="80"/>
                </a:lnTo>
                <a:lnTo>
                  <a:pt x="0" y="81"/>
                </a:lnTo>
                <a:lnTo>
                  <a:pt x="6" y="68"/>
                </a:lnTo>
                <a:lnTo>
                  <a:pt x="6" y="6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316" name="Freeform 116"/>
          <p:cNvSpPr>
            <a:spLocks/>
          </p:cNvSpPr>
          <p:nvPr/>
        </p:nvSpPr>
        <p:spPr bwMode="auto">
          <a:xfrm>
            <a:off x="4679950" y="1957388"/>
            <a:ext cx="39688" cy="20637"/>
          </a:xfrm>
          <a:custGeom>
            <a:avLst/>
            <a:gdLst/>
            <a:ahLst/>
            <a:cxnLst>
              <a:cxn ang="0">
                <a:pos x="11" y="2"/>
              </a:cxn>
              <a:cxn ang="0">
                <a:pos x="11" y="1"/>
              </a:cxn>
              <a:cxn ang="0">
                <a:pos x="12" y="1"/>
              </a:cxn>
              <a:cxn ang="0">
                <a:pos x="15" y="1"/>
              </a:cxn>
              <a:cxn ang="0">
                <a:pos x="18" y="1"/>
              </a:cxn>
              <a:cxn ang="0">
                <a:pos x="21" y="0"/>
              </a:cxn>
              <a:cxn ang="0">
                <a:pos x="25" y="0"/>
              </a:cxn>
              <a:cxn ang="0">
                <a:pos x="28" y="0"/>
              </a:cxn>
              <a:cxn ang="0">
                <a:pos x="32" y="1"/>
              </a:cxn>
              <a:cxn ang="0">
                <a:pos x="34" y="2"/>
              </a:cxn>
              <a:cxn ang="0">
                <a:pos x="38" y="5"/>
              </a:cxn>
              <a:cxn ang="0">
                <a:pos x="39" y="8"/>
              </a:cxn>
              <a:cxn ang="0">
                <a:pos x="41" y="10"/>
              </a:cxn>
              <a:cxn ang="0">
                <a:pos x="42" y="12"/>
              </a:cxn>
              <a:cxn ang="0">
                <a:pos x="45" y="15"/>
              </a:cxn>
              <a:cxn ang="0">
                <a:pos x="46" y="17"/>
              </a:cxn>
              <a:cxn ang="0">
                <a:pos x="48" y="19"/>
              </a:cxn>
              <a:cxn ang="0">
                <a:pos x="49" y="21"/>
              </a:cxn>
              <a:cxn ang="0">
                <a:pos x="50" y="23"/>
              </a:cxn>
              <a:cxn ang="0">
                <a:pos x="50" y="25"/>
              </a:cxn>
              <a:cxn ang="0">
                <a:pos x="49" y="23"/>
              </a:cxn>
              <a:cxn ang="0">
                <a:pos x="47" y="21"/>
              </a:cxn>
              <a:cxn ang="0">
                <a:pos x="43" y="18"/>
              </a:cxn>
              <a:cxn ang="0">
                <a:pos x="41" y="15"/>
              </a:cxn>
              <a:cxn ang="0">
                <a:pos x="38" y="12"/>
              </a:cxn>
              <a:cxn ang="0">
                <a:pos x="34" y="10"/>
              </a:cxn>
              <a:cxn ang="0">
                <a:pos x="32" y="8"/>
              </a:cxn>
              <a:cxn ang="0">
                <a:pos x="29" y="8"/>
              </a:cxn>
              <a:cxn ang="0">
                <a:pos x="27" y="8"/>
              </a:cxn>
              <a:cxn ang="0">
                <a:pos x="26" y="8"/>
              </a:cxn>
              <a:cxn ang="0">
                <a:pos x="24" y="8"/>
              </a:cxn>
              <a:cxn ang="0">
                <a:pos x="21" y="8"/>
              </a:cxn>
              <a:cxn ang="0">
                <a:pos x="19" y="8"/>
              </a:cxn>
              <a:cxn ang="0">
                <a:pos x="17" y="8"/>
              </a:cxn>
              <a:cxn ang="0">
                <a:pos x="14" y="8"/>
              </a:cxn>
              <a:cxn ang="0">
                <a:pos x="12" y="8"/>
              </a:cxn>
              <a:cxn ang="0">
                <a:pos x="10" y="8"/>
              </a:cxn>
              <a:cxn ang="0">
                <a:pos x="7" y="8"/>
              </a:cxn>
              <a:cxn ang="0">
                <a:pos x="5" y="8"/>
              </a:cxn>
              <a:cxn ang="0">
                <a:pos x="4" y="8"/>
              </a:cxn>
              <a:cxn ang="0">
                <a:pos x="1" y="8"/>
              </a:cxn>
              <a:cxn ang="0">
                <a:pos x="0" y="8"/>
              </a:cxn>
              <a:cxn ang="0">
                <a:pos x="11" y="2"/>
              </a:cxn>
              <a:cxn ang="0">
                <a:pos x="11" y="2"/>
              </a:cxn>
            </a:cxnLst>
            <a:rect l="0" t="0" r="r" b="b"/>
            <a:pathLst>
              <a:path w="50" h="25">
                <a:moveTo>
                  <a:pt x="11" y="2"/>
                </a:moveTo>
                <a:lnTo>
                  <a:pt x="11" y="1"/>
                </a:lnTo>
                <a:lnTo>
                  <a:pt x="12" y="1"/>
                </a:lnTo>
                <a:lnTo>
                  <a:pt x="15" y="1"/>
                </a:lnTo>
                <a:lnTo>
                  <a:pt x="18" y="1"/>
                </a:lnTo>
                <a:lnTo>
                  <a:pt x="21" y="0"/>
                </a:lnTo>
                <a:lnTo>
                  <a:pt x="25" y="0"/>
                </a:lnTo>
                <a:lnTo>
                  <a:pt x="28" y="0"/>
                </a:lnTo>
                <a:lnTo>
                  <a:pt x="32" y="1"/>
                </a:lnTo>
                <a:lnTo>
                  <a:pt x="34" y="2"/>
                </a:lnTo>
                <a:lnTo>
                  <a:pt x="38" y="5"/>
                </a:lnTo>
                <a:lnTo>
                  <a:pt x="39" y="8"/>
                </a:lnTo>
                <a:lnTo>
                  <a:pt x="41" y="10"/>
                </a:lnTo>
                <a:lnTo>
                  <a:pt x="42" y="12"/>
                </a:lnTo>
                <a:lnTo>
                  <a:pt x="45" y="15"/>
                </a:lnTo>
                <a:lnTo>
                  <a:pt x="46" y="17"/>
                </a:lnTo>
                <a:lnTo>
                  <a:pt x="48" y="19"/>
                </a:lnTo>
                <a:lnTo>
                  <a:pt x="49" y="21"/>
                </a:lnTo>
                <a:lnTo>
                  <a:pt x="50" y="23"/>
                </a:lnTo>
                <a:lnTo>
                  <a:pt x="50" y="25"/>
                </a:lnTo>
                <a:lnTo>
                  <a:pt x="49" y="23"/>
                </a:lnTo>
                <a:lnTo>
                  <a:pt x="47" y="21"/>
                </a:lnTo>
                <a:lnTo>
                  <a:pt x="43" y="18"/>
                </a:lnTo>
                <a:lnTo>
                  <a:pt x="41" y="15"/>
                </a:lnTo>
                <a:lnTo>
                  <a:pt x="38" y="12"/>
                </a:lnTo>
                <a:lnTo>
                  <a:pt x="34" y="10"/>
                </a:lnTo>
                <a:lnTo>
                  <a:pt x="32" y="8"/>
                </a:lnTo>
                <a:lnTo>
                  <a:pt x="29" y="8"/>
                </a:lnTo>
                <a:lnTo>
                  <a:pt x="27" y="8"/>
                </a:lnTo>
                <a:lnTo>
                  <a:pt x="26" y="8"/>
                </a:lnTo>
                <a:lnTo>
                  <a:pt x="24" y="8"/>
                </a:lnTo>
                <a:lnTo>
                  <a:pt x="21" y="8"/>
                </a:lnTo>
                <a:lnTo>
                  <a:pt x="19" y="8"/>
                </a:lnTo>
                <a:lnTo>
                  <a:pt x="17" y="8"/>
                </a:lnTo>
                <a:lnTo>
                  <a:pt x="14" y="8"/>
                </a:lnTo>
                <a:lnTo>
                  <a:pt x="12" y="8"/>
                </a:lnTo>
                <a:lnTo>
                  <a:pt x="10" y="8"/>
                </a:lnTo>
                <a:lnTo>
                  <a:pt x="7" y="8"/>
                </a:lnTo>
                <a:lnTo>
                  <a:pt x="5" y="8"/>
                </a:lnTo>
                <a:lnTo>
                  <a:pt x="4" y="8"/>
                </a:lnTo>
                <a:lnTo>
                  <a:pt x="1" y="8"/>
                </a:lnTo>
                <a:lnTo>
                  <a:pt x="0" y="8"/>
                </a:lnTo>
                <a:lnTo>
                  <a:pt x="11" y="2"/>
                </a:lnTo>
                <a:lnTo>
                  <a:pt x="11" y="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317" name="Freeform 117"/>
          <p:cNvSpPr>
            <a:spLocks/>
          </p:cNvSpPr>
          <p:nvPr/>
        </p:nvSpPr>
        <p:spPr bwMode="auto">
          <a:xfrm>
            <a:off x="4395788" y="1790700"/>
            <a:ext cx="150812" cy="187325"/>
          </a:xfrm>
          <a:custGeom>
            <a:avLst/>
            <a:gdLst/>
            <a:ahLst/>
            <a:cxnLst>
              <a:cxn ang="0">
                <a:pos x="155" y="174"/>
              </a:cxn>
              <a:cxn ang="0">
                <a:pos x="161" y="163"/>
              </a:cxn>
              <a:cxn ang="0">
                <a:pos x="177" y="149"/>
              </a:cxn>
              <a:cxn ang="0">
                <a:pos x="180" y="143"/>
              </a:cxn>
              <a:cxn ang="0">
                <a:pos x="175" y="128"/>
              </a:cxn>
              <a:cxn ang="0">
                <a:pos x="172" y="116"/>
              </a:cxn>
              <a:cxn ang="0">
                <a:pos x="169" y="103"/>
              </a:cxn>
              <a:cxn ang="0">
                <a:pos x="165" y="89"/>
              </a:cxn>
              <a:cxn ang="0">
                <a:pos x="160" y="75"/>
              </a:cxn>
              <a:cxn ang="0">
                <a:pos x="155" y="61"/>
              </a:cxn>
              <a:cxn ang="0">
                <a:pos x="149" y="47"/>
              </a:cxn>
              <a:cxn ang="0">
                <a:pos x="144" y="34"/>
              </a:cxn>
              <a:cxn ang="0">
                <a:pos x="137" y="24"/>
              </a:cxn>
              <a:cxn ang="0">
                <a:pos x="125" y="13"/>
              </a:cxn>
              <a:cxn ang="0">
                <a:pos x="110" y="26"/>
              </a:cxn>
              <a:cxn ang="0">
                <a:pos x="95" y="38"/>
              </a:cxn>
              <a:cxn ang="0">
                <a:pos x="84" y="48"/>
              </a:cxn>
              <a:cxn ang="0">
                <a:pos x="71" y="59"/>
              </a:cxn>
              <a:cxn ang="0">
                <a:pos x="60" y="69"/>
              </a:cxn>
              <a:cxn ang="0">
                <a:pos x="48" y="79"/>
              </a:cxn>
              <a:cxn ang="0">
                <a:pos x="30" y="94"/>
              </a:cxn>
              <a:cxn ang="0">
                <a:pos x="21" y="104"/>
              </a:cxn>
              <a:cxn ang="0">
                <a:pos x="18" y="118"/>
              </a:cxn>
              <a:cxn ang="0">
                <a:pos x="14" y="137"/>
              </a:cxn>
              <a:cxn ang="0">
                <a:pos x="14" y="147"/>
              </a:cxn>
              <a:cxn ang="0">
                <a:pos x="7" y="101"/>
              </a:cxn>
              <a:cxn ang="0">
                <a:pos x="15" y="91"/>
              </a:cxn>
              <a:cxn ang="0">
                <a:pos x="25" y="81"/>
              </a:cxn>
              <a:cxn ang="0">
                <a:pos x="40" y="69"/>
              </a:cxn>
              <a:cxn ang="0">
                <a:pos x="54" y="58"/>
              </a:cxn>
              <a:cxn ang="0">
                <a:pos x="65" y="49"/>
              </a:cxn>
              <a:cxn ang="0">
                <a:pos x="76" y="41"/>
              </a:cxn>
              <a:cxn ang="0">
                <a:pos x="88" y="32"/>
              </a:cxn>
              <a:cxn ang="0">
                <a:pos x="104" y="20"/>
              </a:cxn>
              <a:cxn ang="0">
                <a:pos x="119" y="10"/>
              </a:cxn>
              <a:cxn ang="0">
                <a:pos x="126" y="4"/>
              </a:cxn>
              <a:cxn ang="0">
                <a:pos x="139" y="0"/>
              </a:cxn>
              <a:cxn ang="0">
                <a:pos x="139" y="7"/>
              </a:cxn>
              <a:cxn ang="0">
                <a:pos x="142" y="18"/>
              </a:cxn>
              <a:cxn ang="0">
                <a:pos x="148" y="30"/>
              </a:cxn>
              <a:cxn ang="0">
                <a:pos x="153" y="41"/>
              </a:cxn>
              <a:cxn ang="0">
                <a:pos x="159" y="54"/>
              </a:cxn>
              <a:cxn ang="0">
                <a:pos x="166" y="66"/>
              </a:cxn>
              <a:cxn ang="0">
                <a:pos x="172" y="77"/>
              </a:cxn>
              <a:cxn ang="0">
                <a:pos x="177" y="91"/>
              </a:cxn>
              <a:cxn ang="0">
                <a:pos x="182" y="108"/>
              </a:cxn>
              <a:cxn ang="0">
                <a:pos x="186" y="122"/>
              </a:cxn>
              <a:cxn ang="0">
                <a:pos x="188" y="135"/>
              </a:cxn>
              <a:cxn ang="0">
                <a:pos x="187" y="147"/>
              </a:cxn>
              <a:cxn ang="0">
                <a:pos x="172" y="163"/>
              </a:cxn>
              <a:cxn ang="0">
                <a:pos x="165" y="175"/>
              </a:cxn>
              <a:cxn ang="0">
                <a:pos x="161" y="189"/>
              </a:cxn>
              <a:cxn ang="0">
                <a:pos x="158" y="201"/>
              </a:cxn>
              <a:cxn ang="0">
                <a:pos x="103" y="184"/>
              </a:cxn>
              <a:cxn ang="0">
                <a:pos x="1" y="173"/>
              </a:cxn>
              <a:cxn ang="0">
                <a:pos x="112" y="175"/>
              </a:cxn>
            </a:cxnLst>
            <a:rect l="0" t="0" r="r" b="b"/>
            <a:pathLst>
              <a:path w="189" h="237">
                <a:moveTo>
                  <a:pt x="153" y="184"/>
                </a:moveTo>
                <a:lnTo>
                  <a:pt x="153" y="182"/>
                </a:lnTo>
                <a:lnTo>
                  <a:pt x="153" y="180"/>
                </a:lnTo>
                <a:lnTo>
                  <a:pt x="153" y="178"/>
                </a:lnTo>
                <a:lnTo>
                  <a:pt x="155" y="174"/>
                </a:lnTo>
                <a:lnTo>
                  <a:pt x="156" y="171"/>
                </a:lnTo>
                <a:lnTo>
                  <a:pt x="156" y="167"/>
                </a:lnTo>
                <a:lnTo>
                  <a:pt x="158" y="165"/>
                </a:lnTo>
                <a:lnTo>
                  <a:pt x="160" y="164"/>
                </a:lnTo>
                <a:lnTo>
                  <a:pt x="161" y="163"/>
                </a:lnTo>
                <a:lnTo>
                  <a:pt x="163" y="160"/>
                </a:lnTo>
                <a:lnTo>
                  <a:pt x="167" y="157"/>
                </a:lnTo>
                <a:lnTo>
                  <a:pt x="170" y="154"/>
                </a:lnTo>
                <a:lnTo>
                  <a:pt x="174" y="151"/>
                </a:lnTo>
                <a:lnTo>
                  <a:pt x="177" y="149"/>
                </a:lnTo>
                <a:lnTo>
                  <a:pt x="179" y="146"/>
                </a:lnTo>
                <a:lnTo>
                  <a:pt x="180" y="146"/>
                </a:lnTo>
                <a:lnTo>
                  <a:pt x="180" y="145"/>
                </a:lnTo>
                <a:lnTo>
                  <a:pt x="180" y="144"/>
                </a:lnTo>
                <a:lnTo>
                  <a:pt x="180" y="143"/>
                </a:lnTo>
                <a:lnTo>
                  <a:pt x="179" y="140"/>
                </a:lnTo>
                <a:lnTo>
                  <a:pt x="179" y="138"/>
                </a:lnTo>
                <a:lnTo>
                  <a:pt x="177" y="135"/>
                </a:lnTo>
                <a:lnTo>
                  <a:pt x="176" y="131"/>
                </a:lnTo>
                <a:lnTo>
                  <a:pt x="175" y="128"/>
                </a:lnTo>
                <a:lnTo>
                  <a:pt x="175" y="125"/>
                </a:lnTo>
                <a:lnTo>
                  <a:pt x="174" y="123"/>
                </a:lnTo>
                <a:lnTo>
                  <a:pt x="173" y="121"/>
                </a:lnTo>
                <a:lnTo>
                  <a:pt x="173" y="119"/>
                </a:lnTo>
                <a:lnTo>
                  <a:pt x="172" y="116"/>
                </a:lnTo>
                <a:lnTo>
                  <a:pt x="172" y="114"/>
                </a:lnTo>
                <a:lnTo>
                  <a:pt x="170" y="111"/>
                </a:lnTo>
                <a:lnTo>
                  <a:pt x="170" y="109"/>
                </a:lnTo>
                <a:lnTo>
                  <a:pt x="169" y="105"/>
                </a:lnTo>
                <a:lnTo>
                  <a:pt x="169" y="103"/>
                </a:lnTo>
                <a:lnTo>
                  <a:pt x="168" y="101"/>
                </a:lnTo>
                <a:lnTo>
                  <a:pt x="167" y="98"/>
                </a:lnTo>
                <a:lnTo>
                  <a:pt x="166" y="95"/>
                </a:lnTo>
                <a:lnTo>
                  <a:pt x="166" y="93"/>
                </a:lnTo>
                <a:lnTo>
                  <a:pt x="165" y="89"/>
                </a:lnTo>
                <a:lnTo>
                  <a:pt x="165" y="87"/>
                </a:lnTo>
                <a:lnTo>
                  <a:pt x="163" y="84"/>
                </a:lnTo>
                <a:lnTo>
                  <a:pt x="162" y="81"/>
                </a:lnTo>
                <a:lnTo>
                  <a:pt x="161" y="77"/>
                </a:lnTo>
                <a:lnTo>
                  <a:pt x="160" y="75"/>
                </a:lnTo>
                <a:lnTo>
                  <a:pt x="159" y="72"/>
                </a:lnTo>
                <a:lnTo>
                  <a:pt x="158" y="69"/>
                </a:lnTo>
                <a:lnTo>
                  <a:pt x="156" y="66"/>
                </a:lnTo>
                <a:lnTo>
                  <a:pt x="156" y="63"/>
                </a:lnTo>
                <a:lnTo>
                  <a:pt x="155" y="61"/>
                </a:lnTo>
                <a:lnTo>
                  <a:pt x="154" y="58"/>
                </a:lnTo>
                <a:lnTo>
                  <a:pt x="153" y="55"/>
                </a:lnTo>
                <a:lnTo>
                  <a:pt x="152" y="52"/>
                </a:lnTo>
                <a:lnTo>
                  <a:pt x="151" y="49"/>
                </a:lnTo>
                <a:lnTo>
                  <a:pt x="149" y="47"/>
                </a:lnTo>
                <a:lnTo>
                  <a:pt x="148" y="45"/>
                </a:lnTo>
                <a:lnTo>
                  <a:pt x="147" y="42"/>
                </a:lnTo>
                <a:lnTo>
                  <a:pt x="146" y="39"/>
                </a:lnTo>
                <a:lnTo>
                  <a:pt x="145" y="37"/>
                </a:lnTo>
                <a:lnTo>
                  <a:pt x="144" y="34"/>
                </a:lnTo>
                <a:lnTo>
                  <a:pt x="142" y="32"/>
                </a:lnTo>
                <a:lnTo>
                  <a:pt x="140" y="30"/>
                </a:lnTo>
                <a:lnTo>
                  <a:pt x="139" y="27"/>
                </a:lnTo>
                <a:lnTo>
                  <a:pt x="138" y="25"/>
                </a:lnTo>
                <a:lnTo>
                  <a:pt x="137" y="24"/>
                </a:lnTo>
                <a:lnTo>
                  <a:pt x="134" y="20"/>
                </a:lnTo>
                <a:lnTo>
                  <a:pt x="132" y="17"/>
                </a:lnTo>
                <a:lnTo>
                  <a:pt x="128" y="14"/>
                </a:lnTo>
                <a:lnTo>
                  <a:pt x="126" y="13"/>
                </a:lnTo>
                <a:lnTo>
                  <a:pt x="125" y="13"/>
                </a:lnTo>
                <a:lnTo>
                  <a:pt x="121" y="17"/>
                </a:lnTo>
                <a:lnTo>
                  <a:pt x="119" y="18"/>
                </a:lnTo>
                <a:lnTo>
                  <a:pt x="117" y="20"/>
                </a:lnTo>
                <a:lnTo>
                  <a:pt x="113" y="23"/>
                </a:lnTo>
                <a:lnTo>
                  <a:pt x="110" y="26"/>
                </a:lnTo>
                <a:lnTo>
                  <a:pt x="106" y="30"/>
                </a:lnTo>
                <a:lnTo>
                  <a:pt x="102" y="33"/>
                </a:lnTo>
                <a:lnTo>
                  <a:pt x="99" y="34"/>
                </a:lnTo>
                <a:lnTo>
                  <a:pt x="97" y="37"/>
                </a:lnTo>
                <a:lnTo>
                  <a:pt x="95" y="38"/>
                </a:lnTo>
                <a:lnTo>
                  <a:pt x="93" y="40"/>
                </a:lnTo>
                <a:lnTo>
                  <a:pt x="91" y="42"/>
                </a:lnTo>
                <a:lnTo>
                  <a:pt x="89" y="45"/>
                </a:lnTo>
                <a:lnTo>
                  <a:pt x="86" y="46"/>
                </a:lnTo>
                <a:lnTo>
                  <a:pt x="84" y="48"/>
                </a:lnTo>
                <a:lnTo>
                  <a:pt x="81" y="51"/>
                </a:lnTo>
                <a:lnTo>
                  <a:pt x="78" y="53"/>
                </a:lnTo>
                <a:lnTo>
                  <a:pt x="76" y="55"/>
                </a:lnTo>
                <a:lnTo>
                  <a:pt x="75" y="58"/>
                </a:lnTo>
                <a:lnTo>
                  <a:pt x="71" y="59"/>
                </a:lnTo>
                <a:lnTo>
                  <a:pt x="69" y="61"/>
                </a:lnTo>
                <a:lnTo>
                  <a:pt x="67" y="63"/>
                </a:lnTo>
                <a:lnTo>
                  <a:pt x="64" y="66"/>
                </a:lnTo>
                <a:lnTo>
                  <a:pt x="62" y="67"/>
                </a:lnTo>
                <a:lnTo>
                  <a:pt x="60" y="69"/>
                </a:lnTo>
                <a:lnTo>
                  <a:pt x="57" y="70"/>
                </a:lnTo>
                <a:lnTo>
                  <a:pt x="55" y="74"/>
                </a:lnTo>
                <a:lnTo>
                  <a:pt x="53" y="75"/>
                </a:lnTo>
                <a:lnTo>
                  <a:pt x="50" y="77"/>
                </a:lnTo>
                <a:lnTo>
                  <a:pt x="48" y="79"/>
                </a:lnTo>
                <a:lnTo>
                  <a:pt x="46" y="81"/>
                </a:lnTo>
                <a:lnTo>
                  <a:pt x="41" y="84"/>
                </a:lnTo>
                <a:lnTo>
                  <a:pt x="37" y="88"/>
                </a:lnTo>
                <a:lnTo>
                  <a:pt x="34" y="90"/>
                </a:lnTo>
                <a:lnTo>
                  <a:pt x="30" y="94"/>
                </a:lnTo>
                <a:lnTo>
                  <a:pt x="28" y="96"/>
                </a:lnTo>
                <a:lnTo>
                  <a:pt x="26" y="98"/>
                </a:lnTo>
                <a:lnTo>
                  <a:pt x="22" y="102"/>
                </a:lnTo>
                <a:lnTo>
                  <a:pt x="21" y="104"/>
                </a:lnTo>
                <a:lnTo>
                  <a:pt x="21" y="104"/>
                </a:lnTo>
                <a:lnTo>
                  <a:pt x="20" y="107"/>
                </a:lnTo>
                <a:lnTo>
                  <a:pt x="20" y="109"/>
                </a:lnTo>
                <a:lnTo>
                  <a:pt x="19" y="111"/>
                </a:lnTo>
                <a:lnTo>
                  <a:pt x="19" y="115"/>
                </a:lnTo>
                <a:lnTo>
                  <a:pt x="18" y="118"/>
                </a:lnTo>
                <a:lnTo>
                  <a:pt x="16" y="123"/>
                </a:lnTo>
                <a:lnTo>
                  <a:pt x="16" y="126"/>
                </a:lnTo>
                <a:lnTo>
                  <a:pt x="15" y="130"/>
                </a:lnTo>
                <a:lnTo>
                  <a:pt x="15" y="133"/>
                </a:lnTo>
                <a:lnTo>
                  <a:pt x="14" y="137"/>
                </a:lnTo>
                <a:lnTo>
                  <a:pt x="14" y="140"/>
                </a:lnTo>
                <a:lnTo>
                  <a:pt x="14" y="143"/>
                </a:lnTo>
                <a:lnTo>
                  <a:pt x="14" y="145"/>
                </a:lnTo>
                <a:lnTo>
                  <a:pt x="14" y="146"/>
                </a:lnTo>
                <a:lnTo>
                  <a:pt x="14" y="147"/>
                </a:lnTo>
                <a:lnTo>
                  <a:pt x="7" y="161"/>
                </a:lnTo>
                <a:lnTo>
                  <a:pt x="0" y="153"/>
                </a:lnTo>
                <a:lnTo>
                  <a:pt x="5" y="137"/>
                </a:lnTo>
                <a:lnTo>
                  <a:pt x="7" y="102"/>
                </a:lnTo>
                <a:lnTo>
                  <a:pt x="7" y="101"/>
                </a:lnTo>
                <a:lnTo>
                  <a:pt x="8" y="101"/>
                </a:lnTo>
                <a:lnTo>
                  <a:pt x="9" y="98"/>
                </a:lnTo>
                <a:lnTo>
                  <a:pt x="11" y="97"/>
                </a:lnTo>
                <a:lnTo>
                  <a:pt x="13" y="94"/>
                </a:lnTo>
                <a:lnTo>
                  <a:pt x="15" y="91"/>
                </a:lnTo>
                <a:lnTo>
                  <a:pt x="18" y="88"/>
                </a:lnTo>
                <a:lnTo>
                  <a:pt x="20" y="86"/>
                </a:lnTo>
                <a:lnTo>
                  <a:pt x="21" y="84"/>
                </a:lnTo>
                <a:lnTo>
                  <a:pt x="22" y="82"/>
                </a:lnTo>
                <a:lnTo>
                  <a:pt x="25" y="81"/>
                </a:lnTo>
                <a:lnTo>
                  <a:pt x="27" y="79"/>
                </a:lnTo>
                <a:lnTo>
                  <a:pt x="29" y="76"/>
                </a:lnTo>
                <a:lnTo>
                  <a:pt x="32" y="74"/>
                </a:lnTo>
                <a:lnTo>
                  <a:pt x="35" y="72"/>
                </a:lnTo>
                <a:lnTo>
                  <a:pt x="40" y="69"/>
                </a:lnTo>
                <a:lnTo>
                  <a:pt x="43" y="66"/>
                </a:lnTo>
                <a:lnTo>
                  <a:pt x="47" y="62"/>
                </a:lnTo>
                <a:lnTo>
                  <a:pt x="49" y="61"/>
                </a:lnTo>
                <a:lnTo>
                  <a:pt x="51" y="60"/>
                </a:lnTo>
                <a:lnTo>
                  <a:pt x="54" y="58"/>
                </a:lnTo>
                <a:lnTo>
                  <a:pt x="56" y="56"/>
                </a:lnTo>
                <a:lnTo>
                  <a:pt x="58" y="54"/>
                </a:lnTo>
                <a:lnTo>
                  <a:pt x="61" y="53"/>
                </a:lnTo>
                <a:lnTo>
                  <a:pt x="63" y="51"/>
                </a:lnTo>
                <a:lnTo>
                  <a:pt x="65" y="49"/>
                </a:lnTo>
                <a:lnTo>
                  <a:pt x="67" y="47"/>
                </a:lnTo>
                <a:lnTo>
                  <a:pt x="70" y="46"/>
                </a:lnTo>
                <a:lnTo>
                  <a:pt x="71" y="44"/>
                </a:lnTo>
                <a:lnTo>
                  <a:pt x="75" y="42"/>
                </a:lnTo>
                <a:lnTo>
                  <a:pt x="76" y="41"/>
                </a:lnTo>
                <a:lnTo>
                  <a:pt x="78" y="39"/>
                </a:lnTo>
                <a:lnTo>
                  <a:pt x="81" y="38"/>
                </a:lnTo>
                <a:lnTo>
                  <a:pt x="83" y="35"/>
                </a:lnTo>
                <a:lnTo>
                  <a:pt x="85" y="34"/>
                </a:lnTo>
                <a:lnTo>
                  <a:pt x="88" y="32"/>
                </a:lnTo>
                <a:lnTo>
                  <a:pt x="90" y="31"/>
                </a:lnTo>
                <a:lnTo>
                  <a:pt x="92" y="30"/>
                </a:lnTo>
                <a:lnTo>
                  <a:pt x="96" y="26"/>
                </a:lnTo>
                <a:lnTo>
                  <a:pt x="100" y="23"/>
                </a:lnTo>
                <a:lnTo>
                  <a:pt x="104" y="20"/>
                </a:lnTo>
                <a:lnTo>
                  <a:pt x="109" y="18"/>
                </a:lnTo>
                <a:lnTo>
                  <a:pt x="111" y="16"/>
                </a:lnTo>
                <a:lnTo>
                  <a:pt x="114" y="13"/>
                </a:lnTo>
                <a:lnTo>
                  <a:pt x="117" y="11"/>
                </a:lnTo>
                <a:lnTo>
                  <a:pt x="119" y="10"/>
                </a:lnTo>
                <a:lnTo>
                  <a:pt x="123" y="7"/>
                </a:lnTo>
                <a:lnTo>
                  <a:pt x="124" y="7"/>
                </a:lnTo>
                <a:lnTo>
                  <a:pt x="124" y="6"/>
                </a:lnTo>
                <a:lnTo>
                  <a:pt x="125" y="6"/>
                </a:lnTo>
                <a:lnTo>
                  <a:pt x="126" y="4"/>
                </a:lnTo>
                <a:lnTo>
                  <a:pt x="128" y="3"/>
                </a:lnTo>
                <a:lnTo>
                  <a:pt x="131" y="2"/>
                </a:lnTo>
                <a:lnTo>
                  <a:pt x="133" y="0"/>
                </a:lnTo>
                <a:lnTo>
                  <a:pt x="135" y="0"/>
                </a:lnTo>
                <a:lnTo>
                  <a:pt x="139" y="0"/>
                </a:lnTo>
                <a:lnTo>
                  <a:pt x="140" y="2"/>
                </a:lnTo>
                <a:lnTo>
                  <a:pt x="141" y="3"/>
                </a:lnTo>
                <a:lnTo>
                  <a:pt x="141" y="4"/>
                </a:lnTo>
                <a:lnTo>
                  <a:pt x="141" y="5"/>
                </a:lnTo>
                <a:lnTo>
                  <a:pt x="139" y="7"/>
                </a:lnTo>
                <a:lnTo>
                  <a:pt x="139" y="10"/>
                </a:lnTo>
                <a:lnTo>
                  <a:pt x="139" y="11"/>
                </a:lnTo>
                <a:lnTo>
                  <a:pt x="140" y="12"/>
                </a:lnTo>
                <a:lnTo>
                  <a:pt x="141" y="16"/>
                </a:lnTo>
                <a:lnTo>
                  <a:pt x="142" y="18"/>
                </a:lnTo>
                <a:lnTo>
                  <a:pt x="144" y="21"/>
                </a:lnTo>
                <a:lnTo>
                  <a:pt x="145" y="23"/>
                </a:lnTo>
                <a:lnTo>
                  <a:pt x="146" y="25"/>
                </a:lnTo>
                <a:lnTo>
                  <a:pt x="147" y="27"/>
                </a:lnTo>
                <a:lnTo>
                  <a:pt x="148" y="30"/>
                </a:lnTo>
                <a:lnTo>
                  <a:pt x="148" y="32"/>
                </a:lnTo>
                <a:lnTo>
                  <a:pt x="149" y="34"/>
                </a:lnTo>
                <a:lnTo>
                  <a:pt x="151" y="37"/>
                </a:lnTo>
                <a:lnTo>
                  <a:pt x="152" y="39"/>
                </a:lnTo>
                <a:lnTo>
                  <a:pt x="153" y="41"/>
                </a:lnTo>
                <a:lnTo>
                  <a:pt x="154" y="44"/>
                </a:lnTo>
                <a:lnTo>
                  <a:pt x="155" y="47"/>
                </a:lnTo>
                <a:lnTo>
                  <a:pt x="156" y="49"/>
                </a:lnTo>
                <a:lnTo>
                  <a:pt x="158" y="52"/>
                </a:lnTo>
                <a:lnTo>
                  <a:pt x="159" y="54"/>
                </a:lnTo>
                <a:lnTo>
                  <a:pt x="161" y="56"/>
                </a:lnTo>
                <a:lnTo>
                  <a:pt x="162" y="59"/>
                </a:lnTo>
                <a:lnTo>
                  <a:pt x="163" y="61"/>
                </a:lnTo>
                <a:lnTo>
                  <a:pt x="165" y="63"/>
                </a:lnTo>
                <a:lnTo>
                  <a:pt x="166" y="66"/>
                </a:lnTo>
                <a:lnTo>
                  <a:pt x="167" y="68"/>
                </a:lnTo>
                <a:lnTo>
                  <a:pt x="168" y="70"/>
                </a:lnTo>
                <a:lnTo>
                  <a:pt x="169" y="73"/>
                </a:lnTo>
                <a:lnTo>
                  <a:pt x="170" y="75"/>
                </a:lnTo>
                <a:lnTo>
                  <a:pt x="172" y="77"/>
                </a:lnTo>
                <a:lnTo>
                  <a:pt x="173" y="80"/>
                </a:lnTo>
                <a:lnTo>
                  <a:pt x="174" y="83"/>
                </a:lnTo>
                <a:lnTo>
                  <a:pt x="175" y="86"/>
                </a:lnTo>
                <a:lnTo>
                  <a:pt x="177" y="89"/>
                </a:lnTo>
                <a:lnTo>
                  <a:pt x="177" y="91"/>
                </a:lnTo>
                <a:lnTo>
                  <a:pt x="179" y="95"/>
                </a:lnTo>
                <a:lnTo>
                  <a:pt x="180" y="98"/>
                </a:lnTo>
                <a:lnTo>
                  <a:pt x="181" y="102"/>
                </a:lnTo>
                <a:lnTo>
                  <a:pt x="182" y="104"/>
                </a:lnTo>
                <a:lnTo>
                  <a:pt x="182" y="108"/>
                </a:lnTo>
                <a:lnTo>
                  <a:pt x="183" y="110"/>
                </a:lnTo>
                <a:lnTo>
                  <a:pt x="184" y="114"/>
                </a:lnTo>
                <a:lnTo>
                  <a:pt x="184" y="117"/>
                </a:lnTo>
                <a:lnTo>
                  <a:pt x="186" y="119"/>
                </a:lnTo>
                <a:lnTo>
                  <a:pt x="186" y="122"/>
                </a:lnTo>
                <a:lnTo>
                  <a:pt x="187" y="125"/>
                </a:lnTo>
                <a:lnTo>
                  <a:pt x="187" y="128"/>
                </a:lnTo>
                <a:lnTo>
                  <a:pt x="188" y="130"/>
                </a:lnTo>
                <a:lnTo>
                  <a:pt x="188" y="132"/>
                </a:lnTo>
                <a:lnTo>
                  <a:pt x="188" y="135"/>
                </a:lnTo>
                <a:lnTo>
                  <a:pt x="189" y="138"/>
                </a:lnTo>
                <a:lnTo>
                  <a:pt x="189" y="142"/>
                </a:lnTo>
                <a:lnTo>
                  <a:pt x="189" y="144"/>
                </a:lnTo>
                <a:lnTo>
                  <a:pt x="189" y="146"/>
                </a:lnTo>
                <a:lnTo>
                  <a:pt x="187" y="147"/>
                </a:lnTo>
                <a:lnTo>
                  <a:pt x="183" y="150"/>
                </a:lnTo>
                <a:lnTo>
                  <a:pt x="181" y="152"/>
                </a:lnTo>
                <a:lnTo>
                  <a:pt x="177" y="156"/>
                </a:lnTo>
                <a:lnTo>
                  <a:pt x="174" y="159"/>
                </a:lnTo>
                <a:lnTo>
                  <a:pt x="172" y="163"/>
                </a:lnTo>
                <a:lnTo>
                  <a:pt x="168" y="166"/>
                </a:lnTo>
                <a:lnTo>
                  <a:pt x="167" y="170"/>
                </a:lnTo>
                <a:lnTo>
                  <a:pt x="166" y="171"/>
                </a:lnTo>
                <a:lnTo>
                  <a:pt x="166" y="173"/>
                </a:lnTo>
                <a:lnTo>
                  <a:pt x="165" y="175"/>
                </a:lnTo>
                <a:lnTo>
                  <a:pt x="163" y="178"/>
                </a:lnTo>
                <a:lnTo>
                  <a:pt x="162" y="180"/>
                </a:lnTo>
                <a:lnTo>
                  <a:pt x="162" y="184"/>
                </a:lnTo>
                <a:lnTo>
                  <a:pt x="161" y="186"/>
                </a:lnTo>
                <a:lnTo>
                  <a:pt x="161" y="189"/>
                </a:lnTo>
                <a:lnTo>
                  <a:pt x="160" y="192"/>
                </a:lnTo>
                <a:lnTo>
                  <a:pt x="159" y="194"/>
                </a:lnTo>
                <a:lnTo>
                  <a:pt x="159" y="195"/>
                </a:lnTo>
                <a:lnTo>
                  <a:pt x="159" y="198"/>
                </a:lnTo>
                <a:lnTo>
                  <a:pt x="158" y="201"/>
                </a:lnTo>
                <a:lnTo>
                  <a:pt x="158" y="202"/>
                </a:lnTo>
                <a:lnTo>
                  <a:pt x="158" y="234"/>
                </a:lnTo>
                <a:lnTo>
                  <a:pt x="151" y="237"/>
                </a:lnTo>
                <a:lnTo>
                  <a:pt x="148" y="191"/>
                </a:lnTo>
                <a:lnTo>
                  <a:pt x="103" y="184"/>
                </a:lnTo>
                <a:lnTo>
                  <a:pt x="98" y="163"/>
                </a:lnTo>
                <a:lnTo>
                  <a:pt x="47" y="158"/>
                </a:lnTo>
                <a:lnTo>
                  <a:pt x="36" y="181"/>
                </a:lnTo>
                <a:lnTo>
                  <a:pt x="0" y="184"/>
                </a:lnTo>
                <a:lnTo>
                  <a:pt x="1" y="173"/>
                </a:lnTo>
                <a:lnTo>
                  <a:pt x="30" y="173"/>
                </a:lnTo>
                <a:lnTo>
                  <a:pt x="43" y="151"/>
                </a:lnTo>
                <a:lnTo>
                  <a:pt x="54" y="150"/>
                </a:lnTo>
                <a:lnTo>
                  <a:pt x="106" y="154"/>
                </a:lnTo>
                <a:lnTo>
                  <a:pt x="112" y="175"/>
                </a:lnTo>
                <a:lnTo>
                  <a:pt x="153" y="184"/>
                </a:lnTo>
                <a:lnTo>
                  <a:pt x="153" y="18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318" name="Freeform 118"/>
          <p:cNvSpPr>
            <a:spLocks/>
          </p:cNvSpPr>
          <p:nvPr/>
        </p:nvSpPr>
        <p:spPr bwMode="auto">
          <a:xfrm>
            <a:off x="4449763" y="1976438"/>
            <a:ext cx="87312" cy="68262"/>
          </a:xfrm>
          <a:custGeom>
            <a:avLst/>
            <a:gdLst/>
            <a:ahLst/>
            <a:cxnLst>
              <a:cxn ang="0">
                <a:pos x="95" y="0"/>
              </a:cxn>
              <a:cxn ang="0">
                <a:pos x="83" y="0"/>
              </a:cxn>
              <a:cxn ang="0">
                <a:pos x="74" y="1"/>
              </a:cxn>
              <a:cxn ang="0">
                <a:pos x="66" y="5"/>
              </a:cxn>
              <a:cxn ang="0">
                <a:pos x="56" y="10"/>
              </a:cxn>
              <a:cxn ang="0">
                <a:pos x="44" y="17"/>
              </a:cxn>
              <a:cxn ang="0">
                <a:pos x="32" y="23"/>
              </a:cxn>
              <a:cxn ang="0">
                <a:pos x="23" y="29"/>
              </a:cxn>
              <a:cxn ang="0">
                <a:pos x="15" y="35"/>
              </a:cxn>
              <a:cxn ang="0">
                <a:pos x="7" y="44"/>
              </a:cxn>
              <a:cxn ang="0">
                <a:pos x="0" y="52"/>
              </a:cxn>
              <a:cxn ang="0">
                <a:pos x="4" y="57"/>
              </a:cxn>
              <a:cxn ang="0">
                <a:pos x="15" y="57"/>
              </a:cxn>
              <a:cxn ang="0">
                <a:pos x="23" y="52"/>
              </a:cxn>
              <a:cxn ang="0">
                <a:pos x="32" y="48"/>
              </a:cxn>
              <a:cxn ang="0">
                <a:pos x="44" y="42"/>
              </a:cxn>
              <a:cxn ang="0">
                <a:pos x="56" y="37"/>
              </a:cxn>
              <a:cxn ang="0">
                <a:pos x="66" y="33"/>
              </a:cxn>
              <a:cxn ang="0">
                <a:pos x="78" y="27"/>
              </a:cxn>
              <a:cxn ang="0">
                <a:pos x="81" y="27"/>
              </a:cxn>
              <a:cxn ang="0">
                <a:pos x="76" y="33"/>
              </a:cxn>
              <a:cxn ang="0">
                <a:pos x="63" y="41"/>
              </a:cxn>
              <a:cxn ang="0">
                <a:pos x="56" y="49"/>
              </a:cxn>
              <a:cxn ang="0">
                <a:pos x="46" y="58"/>
              </a:cxn>
              <a:cxn ang="0">
                <a:pos x="36" y="71"/>
              </a:cxn>
              <a:cxn ang="0">
                <a:pos x="30" y="82"/>
              </a:cxn>
              <a:cxn ang="0">
                <a:pos x="34" y="85"/>
              </a:cxn>
              <a:cxn ang="0">
                <a:pos x="43" y="83"/>
              </a:cxn>
              <a:cxn ang="0">
                <a:pos x="53" y="78"/>
              </a:cxn>
              <a:cxn ang="0">
                <a:pos x="66" y="71"/>
              </a:cxn>
              <a:cxn ang="0">
                <a:pos x="79" y="65"/>
              </a:cxn>
              <a:cxn ang="0">
                <a:pos x="90" y="59"/>
              </a:cxn>
              <a:cxn ang="0">
                <a:pos x="97" y="55"/>
              </a:cxn>
              <a:cxn ang="0">
                <a:pos x="38" y="79"/>
              </a:cxn>
              <a:cxn ang="0">
                <a:pos x="45" y="70"/>
              </a:cxn>
              <a:cxn ang="0">
                <a:pos x="53" y="59"/>
              </a:cxn>
              <a:cxn ang="0">
                <a:pos x="64" y="49"/>
              </a:cxn>
              <a:cxn ang="0">
                <a:pos x="73" y="42"/>
              </a:cxn>
              <a:cxn ang="0">
                <a:pos x="83" y="37"/>
              </a:cxn>
              <a:cxn ang="0">
                <a:pos x="90" y="31"/>
              </a:cxn>
              <a:cxn ang="0">
                <a:pos x="88" y="23"/>
              </a:cxn>
              <a:cxn ang="0">
                <a:pos x="81" y="20"/>
              </a:cxn>
              <a:cxn ang="0">
                <a:pos x="72" y="23"/>
              </a:cxn>
              <a:cxn ang="0">
                <a:pos x="60" y="29"/>
              </a:cxn>
              <a:cxn ang="0">
                <a:pos x="49" y="35"/>
              </a:cxn>
              <a:cxn ang="0">
                <a:pos x="36" y="41"/>
              </a:cxn>
              <a:cxn ang="0">
                <a:pos x="25" y="47"/>
              </a:cxn>
              <a:cxn ang="0">
                <a:pos x="17" y="50"/>
              </a:cxn>
              <a:cxn ang="0">
                <a:pos x="13" y="50"/>
              </a:cxn>
              <a:cxn ang="0">
                <a:pos x="17" y="42"/>
              </a:cxn>
              <a:cxn ang="0">
                <a:pos x="31" y="30"/>
              </a:cxn>
              <a:cxn ang="0">
                <a:pos x="37" y="28"/>
              </a:cxn>
              <a:cxn ang="0">
                <a:pos x="48" y="22"/>
              </a:cxn>
              <a:cxn ang="0">
                <a:pos x="57" y="19"/>
              </a:cxn>
              <a:cxn ang="0">
                <a:pos x="72" y="10"/>
              </a:cxn>
              <a:cxn ang="0">
                <a:pos x="81" y="7"/>
              </a:cxn>
              <a:cxn ang="0">
                <a:pos x="87" y="6"/>
              </a:cxn>
              <a:cxn ang="0">
                <a:pos x="97" y="6"/>
              </a:cxn>
              <a:cxn ang="0">
                <a:pos x="106" y="5"/>
              </a:cxn>
              <a:cxn ang="0">
                <a:pos x="102" y="0"/>
              </a:cxn>
            </a:cxnLst>
            <a:rect l="0" t="0" r="r" b="b"/>
            <a:pathLst>
              <a:path w="111" h="85">
                <a:moveTo>
                  <a:pt x="102" y="0"/>
                </a:moveTo>
                <a:lnTo>
                  <a:pt x="101" y="0"/>
                </a:lnTo>
                <a:lnTo>
                  <a:pt x="99" y="0"/>
                </a:lnTo>
                <a:lnTo>
                  <a:pt x="95" y="0"/>
                </a:lnTo>
                <a:lnTo>
                  <a:pt x="93" y="0"/>
                </a:lnTo>
                <a:lnTo>
                  <a:pt x="88" y="0"/>
                </a:lnTo>
                <a:lnTo>
                  <a:pt x="85" y="0"/>
                </a:lnTo>
                <a:lnTo>
                  <a:pt x="83" y="0"/>
                </a:lnTo>
                <a:lnTo>
                  <a:pt x="81" y="0"/>
                </a:lnTo>
                <a:lnTo>
                  <a:pt x="79" y="0"/>
                </a:lnTo>
                <a:lnTo>
                  <a:pt x="77" y="1"/>
                </a:lnTo>
                <a:lnTo>
                  <a:pt x="74" y="1"/>
                </a:lnTo>
                <a:lnTo>
                  <a:pt x="73" y="2"/>
                </a:lnTo>
                <a:lnTo>
                  <a:pt x="71" y="3"/>
                </a:lnTo>
                <a:lnTo>
                  <a:pt x="69" y="5"/>
                </a:lnTo>
                <a:lnTo>
                  <a:pt x="66" y="5"/>
                </a:lnTo>
                <a:lnTo>
                  <a:pt x="64" y="6"/>
                </a:lnTo>
                <a:lnTo>
                  <a:pt x="62" y="8"/>
                </a:lnTo>
                <a:lnTo>
                  <a:pt x="58" y="9"/>
                </a:lnTo>
                <a:lnTo>
                  <a:pt x="56" y="10"/>
                </a:lnTo>
                <a:lnTo>
                  <a:pt x="52" y="13"/>
                </a:lnTo>
                <a:lnTo>
                  <a:pt x="50" y="14"/>
                </a:lnTo>
                <a:lnTo>
                  <a:pt x="48" y="16"/>
                </a:lnTo>
                <a:lnTo>
                  <a:pt x="44" y="17"/>
                </a:lnTo>
                <a:lnTo>
                  <a:pt x="42" y="19"/>
                </a:lnTo>
                <a:lnTo>
                  <a:pt x="38" y="20"/>
                </a:lnTo>
                <a:lnTo>
                  <a:pt x="36" y="22"/>
                </a:lnTo>
                <a:lnTo>
                  <a:pt x="32" y="23"/>
                </a:lnTo>
                <a:lnTo>
                  <a:pt x="30" y="26"/>
                </a:lnTo>
                <a:lnTo>
                  <a:pt x="28" y="27"/>
                </a:lnTo>
                <a:lnTo>
                  <a:pt x="25" y="28"/>
                </a:lnTo>
                <a:lnTo>
                  <a:pt x="23" y="29"/>
                </a:lnTo>
                <a:lnTo>
                  <a:pt x="21" y="30"/>
                </a:lnTo>
                <a:lnTo>
                  <a:pt x="18" y="31"/>
                </a:lnTo>
                <a:lnTo>
                  <a:pt x="17" y="34"/>
                </a:lnTo>
                <a:lnTo>
                  <a:pt x="15" y="35"/>
                </a:lnTo>
                <a:lnTo>
                  <a:pt x="14" y="36"/>
                </a:lnTo>
                <a:lnTo>
                  <a:pt x="11" y="38"/>
                </a:lnTo>
                <a:lnTo>
                  <a:pt x="9" y="42"/>
                </a:lnTo>
                <a:lnTo>
                  <a:pt x="7" y="44"/>
                </a:lnTo>
                <a:lnTo>
                  <a:pt x="4" y="48"/>
                </a:lnTo>
                <a:lnTo>
                  <a:pt x="2" y="49"/>
                </a:lnTo>
                <a:lnTo>
                  <a:pt x="1" y="51"/>
                </a:lnTo>
                <a:lnTo>
                  <a:pt x="0" y="52"/>
                </a:lnTo>
                <a:lnTo>
                  <a:pt x="0" y="54"/>
                </a:lnTo>
                <a:lnTo>
                  <a:pt x="1" y="55"/>
                </a:lnTo>
                <a:lnTo>
                  <a:pt x="2" y="56"/>
                </a:lnTo>
                <a:lnTo>
                  <a:pt x="4" y="57"/>
                </a:lnTo>
                <a:lnTo>
                  <a:pt x="7" y="57"/>
                </a:lnTo>
                <a:lnTo>
                  <a:pt x="9" y="58"/>
                </a:lnTo>
                <a:lnTo>
                  <a:pt x="11" y="58"/>
                </a:lnTo>
                <a:lnTo>
                  <a:pt x="15" y="57"/>
                </a:lnTo>
                <a:lnTo>
                  <a:pt x="16" y="56"/>
                </a:lnTo>
                <a:lnTo>
                  <a:pt x="20" y="55"/>
                </a:lnTo>
                <a:lnTo>
                  <a:pt x="21" y="54"/>
                </a:lnTo>
                <a:lnTo>
                  <a:pt x="23" y="52"/>
                </a:lnTo>
                <a:lnTo>
                  <a:pt x="25" y="51"/>
                </a:lnTo>
                <a:lnTo>
                  <a:pt x="28" y="50"/>
                </a:lnTo>
                <a:lnTo>
                  <a:pt x="30" y="49"/>
                </a:lnTo>
                <a:lnTo>
                  <a:pt x="32" y="48"/>
                </a:lnTo>
                <a:lnTo>
                  <a:pt x="35" y="47"/>
                </a:lnTo>
                <a:lnTo>
                  <a:pt x="38" y="45"/>
                </a:lnTo>
                <a:lnTo>
                  <a:pt x="41" y="43"/>
                </a:lnTo>
                <a:lnTo>
                  <a:pt x="44" y="42"/>
                </a:lnTo>
                <a:lnTo>
                  <a:pt x="48" y="41"/>
                </a:lnTo>
                <a:lnTo>
                  <a:pt x="50" y="40"/>
                </a:lnTo>
                <a:lnTo>
                  <a:pt x="52" y="38"/>
                </a:lnTo>
                <a:lnTo>
                  <a:pt x="56" y="37"/>
                </a:lnTo>
                <a:lnTo>
                  <a:pt x="58" y="35"/>
                </a:lnTo>
                <a:lnTo>
                  <a:pt x="60" y="34"/>
                </a:lnTo>
                <a:lnTo>
                  <a:pt x="63" y="34"/>
                </a:lnTo>
                <a:lnTo>
                  <a:pt x="66" y="33"/>
                </a:lnTo>
                <a:lnTo>
                  <a:pt x="69" y="30"/>
                </a:lnTo>
                <a:lnTo>
                  <a:pt x="71" y="30"/>
                </a:lnTo>
                <a:lnTo>
                  <a:pt x="74" y="28"/>
                </a:lnTo>
                <a:lnTo>
                  <a:pt x="78" y="27"/>
                </a:lnTo>
                <a:lnTo>
                  <a:pt x="79" y="26"/>
                </a:lnTo>
                <a:lnTo>
                  <a:pt x="80" y="26"/>
                </a:lnTo>
                <a:lnTo>
                  <a:pt x="80" y="26"/>
                </a:lnTo>
                <a:lnTo>
                  <a:pt x="81" y="27"/>
                </a:lnTo>
                <a:lnTo>
                  <a:pt x="83" y="28"/>
                </a:lnTo>
                <a:lnTo>
                  <a:pt x="81" y="30"/>
                </a:lnTo>
                <a:lnTo>
                  <a:pt x="79" y="30"/>
                </a:lnTo>
                <a:lnTo>
                  <a:pt x="76" y="33"/>
                </a:lnTo>
                <a:lnTo>
                  <a:pt x="73" y="34"/>
                </a:lnTo>
                <a:lnTo>
                  <a:pt x="70" y="36"/>
                </a:lnTo>
                <a:lnTo>
                  <a:pt x="66" y="38"/>
                </a:lnTo>
                <a:lnTo>
                  <a:pt x="63" y="41"/>
                </a:lnTo>
                <a:lnTo>
                  <a:pt x="60" y="43"/>
                </a:lnTo>
                <a:lnTo>
                  <a:pt x="58" y="47"/>
                </a:lnTo>
                <a:lnTo>
                  <a:pt x="57" y="47"/>
                </a:lnTo>
                <a:lnTo>
                  <a:pt x="56" y="49"/>
                </a:lnTo>
                <a:lnTo>
                  <a:pt x="53" y="50"/>
                </a:lnTo>
                <a:lnTo>
                  <a:pt x="52" y="52"/>
                </a:lnTo>
                <a:lnTo>
                  <a:pt x="49" y="55"/>
                </a:lnTo>
                <a:lnTo>
                  <a:pt x="46" y="58"/>
                </a:lnTo>
                <a:lnTo>
                  <a:pt x="44" y="61"/>
                </a:lnTo>
                <a:lnTo>
                  <a:pt x="42" y="64"/>
                </a:lnTo>
                <a:lnTo>
                  <a:pt x="38" y="68"/>
                </a:lnTo>
                <a:lnTo>
                  <a:pt x="36" y="71"/>
                </a:lnTo>
                <a:lnTo>
                  <a:pt x="34" y="73"/>
                </a:lnTo>
                <a:lnTo>
                  <a:pt x="32" y="77"/>
                </a:lnTo>
                <a:lnTo>
                  <a:pt x="31" y="79"/>
                </a:lnTo>
                <a:lnTo>
                  <a:pt x="30" y="82"/>
                </a:lnTo>
                <a:lnTo>
                  <a:pt x="30" y="83"/>
                </a:lnTo>
                <a:lnTo>
                  <a:pt x="30" y="85"/>
                </a:lnTo>
                <a:lnTo>
                  <a:pt x="31" y="85"/>
                </a:lnTo>
                <a:lnTo>
                  <a:pt x="34" y="85"/>
                </a:lnTo>
                <a:lnTo>
                  <a:pt x="36" y="84"/>
                </a:lnTo>
                <a:lnTo>
                  <a:pt x="37" y="84"/>
                </a:lnTo>
                <a:lnTo>
                  <a:pt x="39" y="83"/>
                </a:lnTo>
                <a:lnTo>
                  <a:pt x="43" y="83"/>
                </a:lnTo>
                <a:lnTo>
                  <a:pt x="44" y="82"/>
                </a:lnTo>
                <a:lnTo>
                  <a:pt x="48" y="79"/>
                </a:lnTo>
                <a:lnTo>
                  <a:pt x="50" y="79"/>
                </a:lnTo>
                <a:lnTo>
                  <a:pt x="53" y="78"/>
                </a:lnTo>
                <a:lnTo>
                  <a:pt x="56" y="76"/>
                </a:lnTo>
                <a:lnTo>
                  <a:pt x="59" y="75"/>
                </a:lnTo>
                <a:lnTo>
                  <a:pt x="63" y="72"/>
                </a:lnTo>
                <a:lnTo>
                  <a:pt x="66" y="71"/>
                </a:lnTo>
                <a:lnTo>
                  <a:pt x="70" y="70"/>
                </a:lnTo>
                <a:lnTo>
                  <a:pt x="72" y="68"/>
                </a:lnTo>
                <a:lnTo>
                  <a:pt x="76" y="66"/>
                </a:lnTo>
                <a:lnTo>
                  <a:pt x="79" y="65"/>
                </a:lnTo>
                <a:lnTo>
                  <a:pt x="81" y="63"/>
                </a:lnTo>
                <a:lnTo>
                  <a:pt x="84" y="62"/>
                </a:lnTo>
                <a:lnTo>
                  <a:pt x="87" y="61"/>
                </a:lnTo>
                <a:lnTo>
                  <a:pt x="90" y="59"/>
                </a:lnTo>
                <a:lnTo>
                  <a:pt x="91" y="58"/>
                </a:lnTo>
                <a:lnTo>
                  <a:pt x="93" y="57"/>
                </a:lnTo>
                <a:lnTo>
                  <a:pt x="95" y="56"/>
                </a:lnTo>
                <a:lnTo>
                  <a:pt x="97" y="55"/>
                </a:lnTo>
                <a:lnTo>
                  <a:pt x="99" y="54"/>
                </a:lnTo>
                <a:lnTo>
                  <a:pt x="100" y="54"/>
                </a:lnTo>
                <a:lnTo>
                  <a:pt x="100" y="47"/>
                </a:lnTo>
                <a:lnTo>
                  <a:pt x="38" y="79"/>
                </a:lnTo>
                <a:lnTo>
                  <a:pt x="39" y="78"/>
                </a:lnTo>
                <a:lnTo>
                  <a:pt x="42" y="75"/>
                </a:lnTo>
                <a:lnTo>
                  <a:pt x="43" y="72"/>
                </a:lnTo>
                <a:lnTo>
                  <a:pt x="45" y="70"/>
                </a:lnTo>
                <a:lnTo>
                  <a:pt x="48" y="68"/>
                </a:lnTo>
                <a:lnTo>
                  <a:pt x="50" y="65"/>
                </a:lnTo>
                <a:lnTo>
                  <a:pt x="52" y="62"/>
                </a:lnTo>
                <a:lnTo>
                  <a:pt x="53" y="59"/>
                </a:lnTo>
                <a:lnTo>
                  <a:pt x="56" y="57"/>
                </a:lnTo>
                <a:lnTo>
                  <a:pt x="58" y="55"/>
                </a:lnTo>
                <a:lnTo>
                  <a:pt x="62" y="50"/>
                </a:lnTo>
                <a:lnTo>
                  <a:pt x="64" y="49"/>
                </a:lnTo>
                <a:lnTo>
                  <a:pt x="66" y="47"/>
                </a:lnTo>
                <a:lnTo>
                  <a:pt x="69" y="44"/>
                </a:lnTo>
                <a:lnTo>
                  <a:pt x="71" y="43"/>
                </a:lnTo>
                <a:lnTo>
                  <a:pt x="73" y="42"/>
                </a:lnTo>
                <a:lnTo>
                  <a:pt x="76" y="41"/>
                </a:lnTo>
                <a:lnTo>
                  <a:pt x="78" y="40"/>
                </a:lnTo>
                <a:lnTo>
                  <a:pt x="80" y="38"/>
                </a:lnTo>
                <a:lnTo>
                  <a:pt x="83" y="37"/>
                </a:lnTo>
                <a:lnTo>
                  <a:pt x="84" y="36"/>
                </a:lnTo>
                <a:lnTo>
                  <a:pt x="86" y="35"/>
                </a:lnTo>
                <a:lnTo>
                  <a:pt x="88" y="33"/>
                </a:lnTo>
                <a:lnTo>
                  <a:pt x="90" y="31"/>
                </a:lnTo>
                <a:lnTo>
                  <a:pt x="90" y="29"/>
                </a:lnTo>
                <a:lnTo>
                  <a:pt x="90" y="28"/>
                </a:lnTo>
                <a:lnTo>
                  <a:pt x="88" y="26"/>
                </a:lnTo>
                <a:lnTo>
                  <a:pt x="88" y="23"/>
                </a:lnTo>
                <a:lnTo>
                  <a:pt x="87" y="20"/>
                </a:lnTo>
                <a:lnTo>
                  <a:pt x="85" y="19"/>
                </a:lnTo>
                <a:lnTo>
                  <a:pt x="84" y="19"/>
                </a:lnTo>
                <a:lnTo>
                  <a:pt x="81" y="20"/>
                </a:lnTo>
                <a:lnTo>
                  <a:pt x="79" y="20"/>
                </a:lnTo>
                <a:lnTo>
                  <a:pt x="77" y="21"/>
                </a:lnTo>
                <a:lnTo>
                  <a:pt x="74" y="22"/>
                </a:lnTo>
                <a:lnTo>
                  <a:pt x="72" y="23"/>
                </a:lnTo>
                <a:lnTo>
                  <a:pt x="70" y="24"/>
                </a:lnTo>
                <a:lnTo>
                  <a:pt x="66" y="26"/>
                </a:lnTo>
                <a:lnTo>
                  <a:pt x="64" y="27"/>
                </a:lnTo>
                <a:lnTo>
                  <a:pt x="60" y="29"/>
                </a:lnTo>
                <a:lnTo>
                  <a:pt x="58" y="30"/>
                </a:lnTo>
                <a:lnTo>
                  <a:pt x="55" y="31"/>
                </a:lnTo>
                <a:lnTo>
                  <a:pt x="52" y="34"/>
                </a:lnTo>
                <a:lnTo>
                  <a:pt x="49" y="35"/>
                </a:lnTo>
                <a:lnTo>
                  <a:pt x="45" y="36"/>
                </a:lnTo>
                <a:lnTo>
                  <a:pt x="42" y="38"/>
                </a:lnTo>
                <a:lnTo>
                  <a:pt x="38" y="40"/>
                </a:lnTo>
                <a:lnTo>
                  <a:pt x="36" y="41"/>
                </a:lnTo>
                <a:lnTo>
                  <a:pt x="32" y="42"/>
                </a:lnTo>
                <a:lnTo>
                  <a:pt x="30" y="43"/>
                </a:lnTo>
                <a:lnTo>
                  <a:pt x="28" y="44"/>
                </a:lnTo>
                <a:lnTo>
                  <a:pt x="25" y="47"/>
                </a:lnTo>
                <a:lnTo>
                  <a:pt x="22" y="47"/>
                </a:lnTo>
                <a:lnTo>
                  <a:pt x="21" y="48"/>
                </a:lnTo>
                <a:lnTo>
                  <a:pt x="18" y="49"/>
                </a:lnTo>
                <a:lnTo>
                  <a:pt x="17" y="50"/>
                </a:lnTo>
                <a:lnTo>
                  <a:pt x="15" y="51"/>
                </a:lnTo>
                <a:lnTo>
                  <a:pt x="15" y="51"/>
                </a:lnTo>
                <a:lnTo>
                  <a:pt x="14" y="51"/>
                </a:lnTo>
                <a:lnTo>
                  <a:pt x="13" y="50"/>
                </a:lnTo>
                <a:lnTo>
                  <a:pt x="11" y="49"/>
                </a:lnTo>
                <a:lnTo>
                  <a:pt x="13" y="47"/>
                </a:lnTo>
                <a:lnTo>
                  <a:pt x="14" y="44"/>
                </a:lnTo>
                <a:lnTo>
                  <a:pt x="17" y="42"/>
                </a:lnTo>
                <a:lnTo>
                  <a:pt x="21" y="38"/>
                </a:lnTo>
                <a:lnTo>
                  <a:pt x="24" y="36"/>
                </a:lnTo>
                <a:lnTo>
                  <a:pt x="28" y="34"/>
                </a:lnTo>
                <a:lnTo>
                  <a:pt x="31" y="30"/>
                </a:lnTo>
                <a:lnTo>
                  <a:pt x="34" y="29"/>
                </a:lnTo>
                <a:lnTo>
                  <a:pt x="35" y="29"/>
                </a:lnTo>
                <a:lnTo>
                  <a:pt x="35" y="29"/>
                </a:lnTo>
                <a:lnTo>
                  <a:pt x="37" y="28"/>
                </a:lnTo>
                <a:lnTo>
                  <a:pt x="38" y="27"/>
                </a:lnTo>
                <a:lnTo>
                  <a:pt x="42" y="26"/>
                </a:lnTo>
                <a:lnTo>
                  <a:pt x="44" y="23"/>
                </a:lnTo>
                <a:lnTo>
                  <a:pt x="48" y="22"/>
                </a:lnTo>
                <a:lnTo>
                  <a:pt x="50" y="21"/>
                </a:lnTo>
                <a:lnTo>
                  <a:pt x="52" y="20"/>
                </a:lnTo>
                <a:lnTo>
                  <a:pt x="55" y="19"/>
                </a:lnTo>
                <a:lnTo>
                  <a:pt x="57" y="19"/>
                </a:lnTo>
                <a:lnTo>
                  <a:pt x="60" y="16"/>
                </a:lnTo>
                <a:lnTo>
                  <a:pt x="65" y="14"/>
                </a:lnTo>
                <a:lnTo>
                  <a:pt x="69" y="12"/>
                </a:lnTo>
                <a:lnTo>
                  <a:pt x="72" y="10"/>
                </a:lnTo>
                <a:lnTo>
                  <a:pt x="76" y="8"/>
                </a:lnTo>
                <a:lnTo>
                  <a:pt x="78" y="7"/>
                </a:lnTo>
                <a:lnTo>
                  <a:pt x="80" y="7"/>
                </a:lnTo>
                <a:lnTo>
                  <a:pt x="81" y="7"/>
                </a:lnTo>
                <a:lnTo>
                  <a:pt x="81" y="6"/>
                </a:lnTo>
                <a:lnTo>
                  <a:pt x="83" y="6"/>
                </a:lnTo>
                <a:lnTo>
                  <a:pt x="85" y="6"/>
                </a:lnTo>
                <a:lnTo>
                  <a:pt x="87" y="6"/>
                </a:lnTo>
                <a:lnTo>
                  <a:pt x="88" y="6"/>
                </a:lnTo>
                <a:lnTo>
                  <a:pt x="91" y="6"/>
                </a:lnTo>
                <a:lnTo>
                  <a:pt x="93" y="6"/>
                </a:lnTo>
                <a:lnTo>
                  <a:pt x="97" y="6"/>
                </a:lnTo>
                <a:lnTo>
                  <a:pt x="99" y="5"/>
                </a:lnTo>
                <a:lnTo>
                  <a:pt x="101" y="5"/>
                </a:lnTo>
                <a:lnTo>
                  <a:pt x="104" y="5"/>
                </a:lnTo>
                <a:lnTo>
                  <a:pt x="106" y="5"/>
                </a:lnTo>
                <a:lnTo>
                  <a:pt x="108" y="5"/>
                </a:lnTo>
                <a:lnTo>
                  <a:pt x="111" y="5"/>
                </a:lnTo>
                <a:lnTo>
                  <a:pt x="102" y="0"/>
                </a:lnTo>
                <a:lnTo>
                  <a:pt x="10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319" name="Freeform 119"/>
          <p:cNvSpPr>
            <a:spLocks/>
          </p:cNvSpPr>
          <p:nvPr/>
        </p:nvSpPr>
        <p:spPr bwMode="auto">
          <a:xfrm>
            <a:off x="4375150" y="2019300"/>
            <a:ext cx="228600" cy="109538"/>
          </a:xfrm>
          <a:custGeom>
            <a:avLst/>
            <a:gdLst/>
            <a:ahLst/>
            <a:cxnLst>
              <a:cxn ang="0">
                <a:pos x="23" y="113"/>
              </a:cxn>
              <a:cxn ang="0">
                <a:pos x="35" y="119"/>
              </a:cxn>
              <a:cxn ang="0">
                <a:pos x="48" y="121"/>
              </a:cxn>
              <a:cxn ang="0">
                <a:pos x="59" y="116"/>
              </a:cxn>
              <a:cxn ang="0">
                <a:pos x="72" y="107"/>
              </a:cxn>
              <a:cxn ang="0">
                <a:pos x="66" y="102"/>
              </a:cxn>
              <a:cxn ang="0">
                <a:pos x="53" y="96"/>
              </a:cxn>
              <a:cxn ang="0">
                <a:pos x="40" y="88"/>
              </a:cxn>
              <a:cxn ang="0">
                <a:pos x="32" y="77"/>
              </a:cxn>
              <a:cxn ang="0">
                <a:pos x="28" y="65"/>
              </a:cxn>
              <a:cxn ang="0">
                <a:pos x="25" y="56"/>
              </a:cxn>
              <a:cxn ang="0">
                <a:pos x="10" y="37"/>
              </a:cxn>
              <a:cxn ang="0">
                <a:pos x="3" y="25"/>
              </a:cxn>
              <a:cxn ang="0">
                <a:pos x="0" y="11"/>
              </a:cxn>
              <a:cxn ang="0">
                <a:pos x="11" y="31"/>
              </a:cxn>
              <a:cxn ang="0">
                <a:pos x="27" y="44"/>
              </a:cxn>
              <a:cxn ang="0">
                <a:pos x="33" y="53"/>
              </a:cxn>
              <a:cxn ang="0">
                <a:pos x="39" y="68"/>
              </a:cxn>
              <a:cxn ang="0">
                <a:pos x="42" y="81"/>
              </a:cxn>
              <a:cxn ang="0">
                <a:pos x="48" y="85"/>
              </a:cxn>
              <a:cxn ang="0">
                <a:pos x="61" y="93"/>
              </a:cxn>
              <a:cxn ang="0">
                <a:pos x="74" y="100"/>
              </a:cxn>
              <a:cxn ang="0">
                <a:pos x="86" y="102"/>
              </a:cxn>
              <a:cxn ang="0">
                <a:pos x="72" y="115"/>
              </a:cxn>
              <a:cxn ang="0">
                <a:pos x="157" y="123"/>
              </a:cxn>
              <a:cxn ang="0">
                <a:pos x="158" y="114"/>
              </a:cxn>
              <a:cxn ang="0">
                <a:pos x="163" y="99"/>
              </a:cxn>
              <a:cxn ang="0">
                <a:pos x="167" y="81"/>
              </a:cxn>
              <a:cxn ang="0">
                <a:pos x="171" y="63"/>
              </a:cxn>
              <a:cxn ang="0">
                <a:pos x="174" y="49"/>
              </a:cxn>
              <a:cxn ang="0">
                <a:pos x="178" y="38"/>
              </a:cxn>
              <a:cxn ang="0">
                <a:pos x="178" y="24"/>
              </a:cxn>
              <a:cxn ang="0">
                <a:pos x="178" y="10"/>
              </a:cxn>
              <a:cxn ang="0">
                <a:pos x="207" y="24"/>
              </a:cxn>
              <a:cxn ang="0">
                <a:pos x="203" y="32"/>
              </a:cxn>
              <a:cxn ang="0">
                <a:pos x="188" y="33"/>
              </a:cxn>
              <a:cxn ang="0">
                <a:pos x="187" y="50"/>
              </a:cxn>
              <a:cxn ang="0">
                <a:pos x="200" y="50"/>
              </a:cxn>
              <a:cxn ang="0">
                <a:pos x="213" y="49"/>
              </a:cxn>
              <a:cxn ang="0">
                <a:pos x="222" y="42"/>
              </a:cxn>
              <a:cxn ang="0">
                <a:pos x="235" y="30"/>
              </a:cxn>
              <a:cxn ang="0">
                <a:pos x="245" y="19"/>
              </a:cxn>
              <a:cxn ang="0">
                <a:pos x="245" y="26"/>
              </a:cxn>
              <a:cxn ang="0">
                <a:pos x="236" y="39"/>
              </a:cxn>
              <a:cxn ang="0">
                <a:pos x="224" y="52"/>
              </a:cxn>
              <a:cxn ang="0">
                <a:pos x="214" y="57"/>
              </a:cxn>
              <a:cxn ang="0">
                <a:pos x="196" y="59"/>
              </a:cxn>
              <a:cxn ang="0">
                <a:pos x="182" y="60"/>
              </a:cxn>
              <a:cxn ang="0">
                <a:pos x="163" y="133"/>
              </a:cxn>
              <a:cxn ang="0">
                <a:pos x="149" y="136"/>
              </a:cxn>
              <a:cxn ang="0">
                <a:pos x="138" y="137"/>
              </a:cxn>
            </a:cxnLst>
            <a:rect l="0" t="0" r="r" b="b"/>
            <a:pathLst>
              <a:path w="289" h="137">
                <a:moveTo>
                  <a:pt x="16" y="108"/>
                </a:moveTo>
                <a:lnTo>
                  <a:pt x="17" y="109"/>
                </a:lnTo>
                <a:lnTo>
                  <a:pt x="19" y="110"/>
                </a:lnTo>
                <a:lnTo>
                  <a:pt x="20" y="112"/>
                </a:lnTo>
                <a:lnTo>
                  <a:pt x="23" y="113"/>
                </a:lnTo>
                <a:lnTo>
                  <a:pt x="25" y="114"/>
                </a:lnTo>
                <a:lnTo>
                  <a:pt x="28" y="115"/>
                </a:lnTo>
                <a:lnTo>
                  <a:pt x="31" y="116"/>
                </a:lnTo>
                <a:lnTo>
                  <a:pt x="33" y="117"/>
                </a:lnTo>
                <a:lnTo>
                  <a:pt x="35" y="119"/>
                </a:lnTo>
                <a:lnTo>
                  <a:pt x="39" y="120"/>
                </a:lnTo>
                <a:lnTo>
                  <a:pt x="41" y="120"/>
                </a:lnTo>
                <a:lnTo>
                  <a:pt x="44" y="121"/>
                </a:lnTo>
                <a:lnTo>
                  <a:pt x="46" y="121"/>
                </a:lnTo>
                <a:lnTo>
                  <a:pt x="48" y="121"/>
                </a:lnTo>
                <a:lnTo>
                  <a:pt x="51" y="121"/>
                </a:lnTo>
                <a:lnTo>
                  <a:pt x="53" y="120"/>
                </a:lnTo>
                <a:lnTo>
                  <a:pt x="55" y="119"/>
                </a:lnTo>
                <a:lnTo>
                  <a:pt x="56" y="117"/>
                </a:lnTo>
                <a:lnTo>
                  <a:pt x="59" y="116"/>
                </a:lnTo>
                <a:lnTo>
                  <a:pt x="61" y="115"/>
                </a:lnTo>
                <a:lnTo>
                  <a:pt x="63" y="113"/>
                </a:lnTo>
                <a:lnTo>
                  <a:pt x="66" y="112"/>
                </a:lnTo>
                <a:lnTo>
                  <a:pt x="69" y="109"/>
                </a:lnTo>
                <a:lnTo>
                  <a:pt x="72" y="107"/>
                </a:lnTo>
                <a:lnTo>
                  <a:pt x="72" y="105"/>
                </a:lnTo>
                <a:lnTo>
                  <a:pt x="70" y="105"/>
                </a:lnTo>
                <a:lnTo>
                  <a:pt x="69" y="103"/>
                </a:lnTo>
                <a:lnTo>
                  <a:pt x="68" y="103"/>
                </a:lnTo>
                <a:lnTo>
                  <a:pt x="66" y="102"/>
                </a:lnTo>
                <a:lnTo>
                  <a:pt x="63" y="102"/>
                </a:lnTo>
                <a:lnTo>
                  <a:pt x="61" y="100"/>
                </a:lnTo>
                <a:lnTo>
                  <a:pt x="58" y="99"/>
                </a:lnTo>
                <a:lnTo>
                  <a:pt x="55" y="98"/>
                </a:lnTo>
                <a:lnTo>
                  <a:pt x="53" y="96"/>
                </a:lnTo>
                <a:lnTo>
                  <a:pt x="51" y="95"/>
                </a:lnTo>
                <a:lnTo>
                  <a:pt x="48" y="94"/>
                </a:lnTo>
                <a:lnTo>
                  <a:pt x="46" y="92"/>
                </a:lnTo>
                <a:lnTo>
                  <a:pt x="44" y="91"/>
                </a:lnTo>
                <a:lnTo>
                  <a:pt x="40" y="88"/>
                </a:lnTo>
                <a:lnTo>
                  <a:pt x="38" y="87"/>
                </a:lnTo>
                <a:lnTo>
                  <a:pt x="35" y="84"/>
                </a:lnTo>
                <a:lnTo>
                  <a:pt x="34" y="81"/>
                </a:lnTo>
                <a:lnTo>
                  <a:pt x="33" y="78"/>
                </a:lnTo>
                <a:lnTo>
                  <a:pt x="32" y="77"/>
                </a:lnTo>
                <a:lnTo>
                  <a:pt x="32" y="74"/>
                </a:lnTo>
                <a:lnTo>
                  <a:pt x="31" y="72"/>
                </a:lnTo>
                <a:lnTo>
                  <a:pt x="30" y="70"/>
                </a:lnTo>
                <a:lnTo>
                  <a:pt x="28" y="67"/>
                </a:lnTo>
                <a:lnTo>
                  <a:pt x="28" y="65"/>
                </a:lnTo>
                <a:lnTo>
                  <a:pt x="27" y="64"/>
                </a:lnTo>
                <a:lnTo>
                  <a:pt x="26" y="61"/>
                </a:lnTo>
                <a:lnTo>
                  <a:pt x="26" y="59"/>
                </a:lnTo>
                <a:lnTo>
                  <a:pt x="25" y="57"/>
                </a:lnTo>
                <a:lnTo>
                  <a:pt x="25" y="56"/>
                </a:lnTo>
                <a:lnTo>
                  <a:pt x="23" y="52"/>
                </a:lnTo>
                <a:lnTo>
                  <a:pt x="20" y="49"/>
                </a:lnTo>
                <a:lnTo>
                  <a:pt x="17" y="44"/>
                </a:lnTo>
                <a:lnTo>
                  <a:pt x="13" y="40"/>
                </a:lnTo>
                <a:lnTo>
                  <a:pt x="10" y="37"/>
                </a:lnTo>
                <a:lnTo>
                  <a:pt x="6" y="35"/>
                </a:lnTo>
                <a:lnTo>
                  <a:pt x="4" y="32"/>
                </a:lnTo>
                <a:lnTo>
                  <a:pt x="4" y="30"/>
                </a:lnTo>
                <a:lnTo>
                  <a:pt x="3" y="28"/>
                </a:lnTo>
                <a:lnTo>
                  <a:pt x="3" y="25"/>
                </a:lnTo>
                <a:lnTo>
                  <a:pt x="2" y="22"/>
                </a:lnTo>
                <a:lnTo>
                  <a:pt x="2" y="18"/>
                </a:lnTo>
                <a:lnTo>
                  <a:pt x="0" y="15"/>
                </a:lnTo>
                <a:lnTo>
                  <a:pt x="0" y="12"/>
                </a:lnTo>
                <a:lnTo>
                  <a:pt x="0" y="11"/>
                </a:lnTo>
                <a:lnTo>
                  <a:pt x="0" y="10"/>
                </a:lnTo>
                <a:lnTo>
                  <a:pt x="5" y="7"/>
                </a:lnTo>
                <a:lnTo>
                  <a:pt x="9" y="30"/>
                </a:lnTo>
                <a:lnTo>
                  <a:pt x="10" y="30"/>
                </a:lnTo>
                <a:lnTo>
                  <a:pt x="11" y="31"/>
                </a:lnTo>
                <a:lnTo>
                  <a:pt x="14" y="33"/>
                </a:lnTo>
                <a:lnTo>
                  <a:pt x="17" y="36"/>
                </a:lnTo>
                <a:lnTo>
                  <a:pt x="20" y="38"/>
                </a:lnTo>
                <a:lnTo>
                  <a:pt x="24" y="42"/>
                </a:lnTo>
                <a:lnTo>
                  <a:pt x="27" y="44"/>
                </a:lnTo>
                <a:lnTo>
                  <a:pt x="30" y="46"/>
                </a:lnTo>
                <a:lnTo>
                  <a:pt x="30" y="46"/>
                </a:lnTo>
                <a:lnTo>
                  <a:pt x="31" y="49"/>
                </a:lnTo>
                <a:lnTo>
                  <a:pt x="32" y="50"/>
                </a:lnTo>
                <a:lnTo>
                  <a:pt x="33" y="53"/>
                </a:lnTo>
                <a:lnTo>
                  <a:pt x="34" y="56"/>
                </a:lnTo>
                <a:lnTo>
                  <a:pt x="35" y="59"/>
                </a:lnTo>
                <a:lnTo>
                  <a:pt x="37" y="63"/>
                </a:lnTo>
                <a:lnTo>
                  <a:pt x="38" y="66"/>
                </a:lnTo>
                <a:lnTo>
                  <a:pt x="39" y="68"/>
                </a:lnTo>
                <a:lnTo>
                  <a:pt x="39" y="72"/>
                </a:lnTo>
                <a:lnTo>
                  <a:pt x="40" y="74"/>
                </a:lnTo>
                <a:lnTo>
                  <a:pt x="41" y="78"/>
                </a:lnTo>
                <a:lnTo>
                  <a:pt x="41" y="79"/>
                </a:lnTo>
                <a:lnTo>
                  <a:pt x="42" y="81"/>
                </a:lnTo>
                <a:lnTo>
                  <a:pt x="42" y="81"/>
                </a:lnTo>
                <a:lnTo>
                  <a:pt x="44" y="82"/>
                </a:lnTo>
                <a:lnTo>
                  <a:pt x="45" y="82"/>
                </a:lnTo>
                <a:lnTo>
                  <a:pt x="46" y="84"/>
                </a:lnTo>
                <a:lnTo>
                  <a:pt x="48" y="85"/>
                </a:lnTo>
                <a:lnTo>
                  <a:pt x="49" y="86"/>
                </a:lnTo>
                <a:lnTo>
                  <a:pt x="52" y="88"/>
                </a:lnTo>
                <a:lnTo>
                  <a:pt x="55" y="89"/>
                </a:lnTo>
                <a:lnTo>
                  <a:pt x="59" y="92"/>
                </a:lnTo>
                <a:lnTo>
                  <a:pt x="61" y="93"/>
                </a:lnTo>
                <a:lnTo>
                  <a:pt x="65" y="94"/>
                </a:lnTo>
                <a:lnTo>
                  <a:pt x="67" y="96"/>
                </a:lnTo>
                <a:lnTo>
                  <a:pt x="70" y="98"/>
                </a:lnTo>
                <a:lnTo>
                  <a:pt x="72" y="99"/>
                </a:lnTo>
                <a:lnTo>
                  <a:pt x="74" y="100"/>
                </a:lnTo>
                <a:lnTo>
                  <a:pt x="76" y="100"/>
                </a:lnTo>
                <a:lnTo>
                  <a:pt x="77" y="101"/>
                </a:lnTo>
                <a:lnTo>
                  <a:pt x="81" y="101"/>
                </a:lnTo>
                <a:lnTo>
                  <a:pt x="84" y="101"/>
                </a:lnTo>
                <a:lnTo>
                  <a:pt x="86" y="102"/>
                </a:lnTo>
                <a:lnTo>
                  <a:pt x="84" y="105"/>
                </a:lnTo>
                <a:lnTo>
                  <a:pt x="82" y="106"/>
                </a:lnTo>
                <a:lnTo>
                  <a:pt x="79" y="109"/>
                </a:lnTo>
                <a:lnTo>
                  <a:pt x="75" y="112"/>
                </a:lnTo>
                <a:lnTo>
                  <a:pt x="72" y="115"/>
                </a:lnTo>
                <a:lnTo>
                  <a:pt x="68" y="117"/>
                </a:lnTo>
                <a:lnTo>
                  <a:pt x="66" y="120"/>
                </a:lnTo>
                <a:lnTo>
                  <a:pt x="63" y="122"/>
                </a:lnTo>
                <a:lnTo>
                  <a:pt x="63" y="122"/>
                </a:lnTo>
                <a:lnTo>
                  <a:pt x="157" y="123"/>
                </a:lnTo>
                <a:lnTo>
                  <a:pt x="157" y="122"/>
                </a:lnTo>
                <a:lnTo>
                  <a:pt x="157" y="120"/>
                </a:lnTo>
                <a:lnTo>
                  <a:pt x="157" y="117"/>
                </a:lnTo>
                <a:lnTo>
                  <a:pt x="158" y="116"/>
                </a:lnTo>
                <a:lnTo>
                  <a:pt x="158" y="114"/>
                </a:lnTo>
                <a:lnTo>
                  <a:pt x="159" y="112"/>
                </a:lnTo>
                <a:lnTo>
                  <a:pt x="160" y="108"/>
                </a:lnTo>
                <a:lnTo>
                  <a:pt x="160" y="105"/>
                </a:lnTo>
                <a:lnTo>
                  <a:pt x="161" y="101"/>
                </a:lnTo>
                <a:lnTo>
                  <a:pt x="163" y="99"/>
                </a:lnTo>
                <a:lnTo>
                  <a:pt x="163" y="95"/>
                </a:lnTo>
                <a:lnTo>
                  <a:pt x="164" y="92"/>
                </a:lnTo>
                <a:lnTo>
                  <a:pt x="165" y="88"/>
                </a:lnTo>
                <a:lnTo>
                  <a:pt x="166" y="85"/>
                </a:lnTo>
                <a:lnTo>
                  <a:pt x="167" y="81"/>
                </a:lnTo>
                <a:lnTo>
                  <a:pt x="167" y="77"/>
                </a:lnTo>
                <a:lnTo>
                  <a:pt x="168" y="73"/>
                </a:lnTo>
                <a:lnTo>
                  <a:pt x="170" y="70"/>
                </a:lnTo>
                <a:lnTo>
                  <a:pt x="170" y="66"/>
                </a:lnTo>
                <a:lnTo>
                  <a:pt x="171" y="63"/>
                </a:lnTo>
                <a:lnTo>
                  <a:pt x="172" y="59"/>
                </a:lnTo>
                <a:lnTo>
                  <a:pt x="173" y="57"/>
                </a:lnTo>
                <a:lnTo>
                  <a:pt x="173" y="53"/>
                </a:lnTo>
                <a:lnTo>
                  <a:pt x="174" y="51"/>
                </a:lnTo>
                <a:lnTo>
                  <a:pt x="174" y="49"/>
                </a:lnTo>
                <a:lnTo>
                  <a:pt x="175" y="46"/>
                </a:lnTo>
                <a:lnTo>
                  <a:pt x="177" y="43"/>
                </a:lnTo>
                <a:lnTo>
                  <a:pt x="178" y="42"/>
                </a:lnTo>
                <a:lnTo>
                  <a:pt x="178" y="39"/>
                </a:lnTo>
                <a:lnTo>
                  <a:pt x="178" y="38"/>
                </a:lnTo>
                <a:lnTo>
                  <a:pt x="178" y="36"/>
                </a:lnTo>
                <a:lnTo>
                  <a:pt x="178" y="33"/>
                </a:lnTo>
                <a:lnTo>
                  <a:pt x="178" y="30"/>
                </a:lnTo>
                <a:lnTo>
                  <a:pt x="178" y="28"/>
                </a:lnTo>
                <a:lnTo>
                  <a:pt x="178" y="24"/>
                </a:lnTo>
                <a:lnTo>
                  <a:pt x="178" y="22"/>
                </a:lnTo>
                <a:lnTo>
                  <a:pt x="178" y="18"/>
                </a:lnTo>
                <a:lnTo>
                  <a:pt x="178" y="15"/>
                </a:lnTo>
                <a:lnTo>
                  <a:pt x="178" y="12"/>
                </a:lnTo>
                <a:lnTo>
                  <a:pt x="178" y="10"/>
                </a:lnTo>
                <a:lnTo>
                  <a:pt x="178" y="7"/>
                </a:lnTo>
                <a:lnTo>
                  <a:pt x="179" y="7"/>
                </a:lnTo>
                <a:lnTo>
                  <a:pt x="186" y="0"/>
                </a:lnTo>
                <a:lnTo>
                  <a:pt x="186" y="24"/>
                </a:lnTo>
                <a:lnTo>
                  <a:pt x="207" y="24"/>
                </a:lnTo>
                <a:lnTo>
                  <a:pt x="208" y="25"/>
                </a:lnTo>
                <a:lnTo>
                  <a:pt x="209" y="29"/>
                </a:lnTo>
                <a:lnTo>
                  <a:pt x="209" y="30"/>
                </a:lnTo>
                <a:lnTo>
                  <a:pt x="207" y="32"/>
                </a:lnTo>
                <a:lnTo>
                  <a:pt x="203" y="32"/>
                </a:lnTo>
                <a:lnTo>
                  <a:pt x="201" y="32"/>
                </a:lnTo>
                <a:lnTo>
                  <a:pt x="198" y="32"/>
                </a:lnTo>
                <a:lnTo>
                  <a:pt x="194" y="33"/>
                </a:lnTo>
                <a:lnTo>
                  <a:pt x="191" y="33"/>
                </a:lnTo>
                <a:lnTo>
                  <a:pt x="188" y="33"/>
                </a:lnTo>
                <a:lnTo>
                  <a:pt x="186" y="33"/>
                </a:lnTo>
                <a:lnTo>
                  <a:pt x="186" y="35"/>
                </a:lnTo>
                <a:lnTo>
                  <a:pt x="184" y="50"/>
                </a:lnTo>
                <a:lnTo>
                  <a:pt x="185" y="50"/>
                </a:lnTo>
                <a:lnTo>
                  <a:pt x="187" y="50"/>
                </a:lnTo>
                <a:lnTo>
                  <a:pt x="189" y="50"/>
                </a:lnTo>
                <a:lnTo>
                  <a:pt x="192" y="50"/>
                </a:lnTo>
                <a:lnTo>
                  <a:pt x="194" y="50"/>
                </a:lnTo>
                <a:lnTo>
                  <a:pt x="198" y="51"/>
                </a:lnTo>
                <a:lnTo>
                  <a:pt x="200" y="50"/>
                </a:lnTo>
                <a:lnTo>
                  <a:pt x="202" y="50"/>
                </a:lnTo>
                <a:lnTo>
                  <a:pt x="205" y="50"/>
                </a:lnTo>
                <a:lnTo>
                  <a:pt x="208" y="50"/>
                </a:lnTo>
                <a:lnTo>
                  <a:pt x="210" y="49"/>
                </a:lnTo>
                <a:lnTo>
                  <a:pt x="213" y="49"/>
                </a:lnTo>
                <a:lnTo>
                  <a:pt x="215" y="47"/>
                </a:lnTo>
                <a:lnTo>
                  <a:pt x="217" y="47"/>
                </a:lnTo>
                <a:lnTo>
                  <a:pt x="219" y="45"/>
                </a:lnTo>
                <a:lnTo>
                  <a:pt x="220" y="44"/>
                </a:lnTo>
                <a:lnTo>
                  <a:pt x="222" y="42"/>
                </a:lnTo>
                <a:lnTo>
                  <a:pt x="224" y="39"/>
                </a:lnTo>
                <a:lnTo>
                  <a:pt x="227" y="37"/>
                </a:lnTo>
                <a:lnTo>
                  <a:pt x="229" y="35"/>
                </a:lnTo>
                <a:lnTo>
                  <a:pt x="231" y="32"/>
                </a:lnTo>
                <a:lnTo>
                  <a:pt x="235" y="30"/>
                </a:lnTo>
                <a:lnTo>
                  <a:pt x="236" y="28"/>
                </a:lnTo>
                <a:lnTo>
                  <a:pt x="238" y="25"/>
                </a:lnTo>
                <a:lnTo>
                  <a:pt x="241" y="23"/>
                </a:lnTo>
                <a:lnTo>
                  <a:pt x="243" y="22"/>
                </a:lnTo>
                <a:lnTo>
                  <a:pt x="245" y="19"/>
                </a:lnTo>
                <a:lnTo>
                  <a:pt x="247" y="18"/>
                </a:lnTo>
                <a:lnTo>
                  <a:pt x="289" y="11"/>
                </a:lnTo>
                <a:lnTo>
                  <a:pt x="286" y="19"/>
                </a:lnTo>
                <a:lnTo>
                  <a:pt x="247" y="25"/>
                </a:lnTo>
                <a:lnTo>
                  <a:pt x="245" y="26"/>
                </a:lnTo>
                <a:lnTo>
                  <a:pt x="243" y="30"/>
                </a:lnTo>
                <a:lnTo>
                  <a:pt x="242" y="32"/>
                </a:lnTo>
                <a:lnTo>
                  <a:pt x="240" y="33"/>
                </a:lnTo>
                <a:lnTo>
                  <a:pt x="238" y="37"/>
                </a:lnTo>
                <a:lnTo>
                  <a:pt x="236" y="39"/>
                </a:lnTo>
                <a:lnTo>
                  <a:pt x="234" y="42"/>
                </a:lnTo>
                <a:lnTo>
                  <a:pt x="231" y="44"/>
                </a:lnTo>
                <a:lnTo>
                  <a:pt x="229" y="46"/>
                </a:lnTo>
                <a:lnTo>
                  <a:pt x="228" y="50"/>
                </a:lnTo>
                <a:lnTo>
                  <a:pt x="224" y="52"/>
                </a:lnTo>
                <a:lnTo>
                  <a:pt x="222" y="54"/>
                </a:lnTo>
                <a:lnTo>
                  <a:pt x="221" y="54"/>
                </a:lnTo>
                <a:lnTo>
                  <a:pt x="219" y="56"/>
                </a:lnTo>
                <a:lnTo>
                  <a:pt x="216" y="56"/>
                </a:lnTo>
                <a:lnTo>
                  <a:pt x="214" y="57"/>
                </a:lnTo>
                <a:lnTo>
                  <a:pt x="210" y="57"/>
                </a:lnTo>
                <a:lnTo>
                  <a:pt x="207" y="57"/>
                </a:lnTo>
                <a:lnTo>
                  <a:pt x="203" y="58"/>
                </a:lnTo>
                <a:lnTo>
                  <a:pt x="200" y="58"/>
                </a:lnTo>
                <a:lnTo>
                  <a:pt x="196" y="59"/>
                </a:lnTo>
                <a:lnTo>
                  <a:pt x="193" y="59"/>
                </a:lnTo>
                <a:lnTo>
                  <a:pt x="189" y="59"/>
                </a:lnTo>
                <a:lnTo>
                  <a:pt x="187" y="60"/>
                </a:lnTo>
                <a:lnTo>
                  <a:pt x="184" y="60"/>
                </a:lnTo>
                <a:lnTo>
                  <a:pt x="182" y="60"/>
                </a:lnTo>
                <a:lnTo>
                  <a:pt x="181" y="60"/>
                </a:lnTo>
                <a:lnTo>
                  <a:pt x="181" y="61"/>
                </a:lnTo>
                <a:lnTo>
                  <a:pt x="165" y="130"/>
                </a:lnTo>
                <a:lnTo>
                  <a:pt x="164" y="130"/>
                </a:lnTo>
                <a:lnTo>
                  <a:pt x="163" y="133"/>
                </a:lnTo>
                <a:lnTo>
                  <a:pt x="160" y="135"/>
                </a:lnTo>
                <a:lnTo>
                  <a:pt x="157" y="136"/>
                </a:lnTo>
                <a:lnTo>
                  <a:pt x="154" y="136"/>
                </a:lnTo>
                <a:lnTo>
                  <a:pt x="152" y="136"/>
                </a:lnTo>
                <a:lnTo>
                  <a:pt x="149" y="136"/>
                </a:lnTo>
                <a:lnTo>
                  <a:pt x="146" y="136"/>
                </a:lnTo>
                <a:lnTo>
                  <a:pt x="143" y="136"/>
                </a:lnTo>
                <a:lnTo>
                  <a:pt x="140" y="137"/>
                </a:lnTo>
                <a:lnTo>
                  <a:pt x="139" y="137"/>
                </a:lnTo>
                <a:lnTo>
                  <a:pt x="138" y="137"/>
                </a:lnTo>
                <a:lnTo>
                  <a:pt x="12" y="130"/>
                </a:lnTo>
                <a:lnTo>
                  <a:pt x="16" y="108"/>
                </a:lnTo>
                <a:lnTo>
                  <a:pt x="16" y="10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320" name="Freeform 120"/>
          <p:cNvSpPr>
            <a:spLocks/>
          </p:cNvSpPr>
          <p:nvPr/>
        </p:nvSpPr>
        <p:spPr bwMode="auto">
          <a:xfrm>
            <a:off x="4305300" y="2033588"/>
            <a:ext cx="87313" cy="115887"/>
          </a:xfrm>
          <a:custGeom>
            <a:avLst/>
            <a:gdLst/>
            <a:ahLst/>
            <a:cxnLst>
              <a:cxn ang="0">
                <a:pos x="38" y="4"/>
              </a:cxn>
              <a:cxn ang="0">
                <a:pos x="35" y="11"/>
              </a:cxn>
              <a:cxn ang="0">
                <a:pos x="30" y="18"/>
              </a:cxn>
              <a:cxn ang="0">
                <a:pos x="25" y="26"/>
              </a:cxn>
              <a:cxn ang="0">
                <a:pos x="22" y="32"/>
              </a:cxn>
              <a:cxn ang="0">
                <a:pos x="14" y="40"/>
              </a:cxn>
              <a:cxn ang="0">
                <a:pos x="4" y="48"/>
              </a:cxn>
              <a:cxn ang="0">
                <a:pos x="2" y="55"/>
              </a:cxn>
              <a:cxn ang="0">
                <a:pos x="1" y="64"/>
              </a:cxn>
              <a:cxn ang="0">
                <a:pos x="0" y="70"/>
              </a:cxn>
              <a:cxn ang="0">
                <a:pos x="0" y="77"/>
              </a:cxn>
              <a:cxn ang="0">
                <a:pos x="0" y="85"/>
              </a:cxn>
              <a:cxn ang="0">
                <a:pos x="0" y="92"/>
              </a:cxn>
              <a:cxn ang="0">
                <a:pos x="0" y="99"/>
              </a:cxn>
              <a:cxn ang="0">
                <a:pos x="1" y="109"/>
              </a:cxn>
              <a:cxn ang="0">
                <a:pos x="6" y="113"/>
              </a:cxn>
              <a:cxn ang="0">
                <a:pos x="14" y="113"/>
              </a:cxn>
              <a:cxn ang="0">
                <a:pos x="20" y="111"/>
              </a:cxn>
              <a:cxn ang="0">
                <a:pos x="24" y="113"/>
              </a:cxn>
              <a:cxn ang="0">
                <a:pos x="34" y="119"/>
              </a:cxn>
              <a:cxn ang="0">
                <a:pos x="43" y="121"/>
              </a:cxn>
              <a:cxn ang="0">
                <a:pos x="51" y="120"/>
              </a:cxn>
              <a:cxn ang="0">
                <a:pos x="58" y="119"/>
              </a:cxn>
              <a:cxn ang="0">
                <a:pos x="65" y="119"/>
              </a:cxn>
              <a:cxn ang="0">
                <a:pos x="66" y="125"/>
              </a:cxn>
              <a:cxn ang="0">
                <a:pos x="67" y="133"/>
              </a:cxn>
              <a:cxn ang="0">
                <a:pos x="69" y="140"/>
              </a:cxn>
              <a:cxn ang="0">
                <a:pos x="74" y="147"/>
              </a:cxn>
              <a:cxn ang="0">
                <a:pos x="81" y="147"/>
              </a:cxn>
              <a:cxn ang="0">
                <a:pos x="88" y="147"/>
              </a:cxn>
              <a:cxn ang="0">
                <a:pos x="98" y="145"/>
              </a:cxn>
              <a:cxn ang="0">
                <a:pos x="100" y="138"/>
              </a:cxn>
              <a:cxn ang="0">
                <a:pos x="101" y="131"/>
              </a:cxn>
              <a:cxn ang="0">
                <a:pos x="102" y="124"/>
              </a:cxn>
              <a:cxn ang="0">
                <a:pos x="104" y="116"/>
              </a:cxn>
              <a:cxn ang="0">
                <a:pos x="105" y="107"/>
              </a:cxn>
              <a:cxn ang="0">
                <a:pos x="106" y="99"/>
              </a:cxn>
              <a:cxn ang="0">
                <a:pos x="107" y="91"/>
              </a:cxn>
              <a:cxn ang="0">
                <a:pos x="108" y="83"/>
              </a:cxn>
              <a:cxn ang="0">
                <a:pos x="109" y="78"/>
              </a:cxn>
              <a:cxn ang="0">
                <a:pos x="76" y="137"/>
              </a:cxn>
              <a:cxn ang="0">
                <a:pos x="39" y="112"/>
              </a:cxn>
              <a:cxn ang="0">
                <a:pos x="34" y="106"/>
              </a:cxn>
              <a:cxn ang="0">
                <a:pos x="27" y="102"/>
              </a:cxn>
              <a:cxn ang="0">
                <a:pos x="18" y="104"/>
              </a:cxn>
              <a:cxn ang="0">
                <a:pos x="13" y="105"/>
              </a:cxn>
              <a:cxn ang="0">
                <a:pos x="8" y="105"/>
              </a:cxn>
              <a:cxn ang="0">
                <a:pos x="8" y="97"/>
              </a:cxn>
              <a:cxn ang="0">
                <a:pos x="8" y="88"/>
              </a:cxn>
              <a:cxn ang="0">
                <a:pos x="8" y="81"/>
              </a:cxn>
              <a:cxn ang="0">
                <a:pos x="8" y="74"/>
              </a:cxn>
              <a:cxn ang="0">
                <a:pos x="9" y="67"/>
              </a:cxn>
              <a:cxn ang="0">
                <a:pos x="9" y="58"/>
              </a:cxn>
              <a:cxn ang="0">
                <a:pos x="10" y="53"/>
              </a:cxn>
              <a:cxn ang="0">
                <a:pos x="20" y="47"/>
              </a:cxn>
              <a:cxn ang="0">
                <a:pos x="31" y="40"/>
              </a:cxn>
              <a:cxn ang="0">
                <a:pos x="35" y="34"/>
              </a:cxn>
              <a:cxn ang="0">
                <a:pos x="38" y="26"/>
              </a:cxn>
              <a:cxn ang="0">
                <a:pos x="42" y="18"/>
              </a:cxn>
              <a:cxn ang="0">
                <a:pos x="45" y="9"/>
              </a:cxn>
              <a:cxn ang="0">
                <a:pos x="49" y="4"/>
              </a:cxn>
            </a:cxnLst>
            <a:rect l="0" t="0" r="r" b="b"/>
            <a:pathLst>
              <a:path w="109" h="147">
                <a:moveTo>
                  <a:pt x="41" y="0"/>
                </a:moveTo>
                <a:lnTo>
                  <a:pt x="41" y="1"/>
                </a:lnTo>
                <a:lnTo>
                  <a:pt x="38" y="4"/>
                </a:lnTo>
                <a:lnTo>
                  <a:pt x="37" y="6"/>
                </a:lnTo>
                <a:lnTo>
                  <a:pt x="36" y="8"/>
                </a:lnTo>
                <a:lnTo>
                  <a:pt x="35" y="11"/>
                </a:lnTo>
                <a:lnTo>
                  <a:pt x="34" y="13"/>
                </a:lnTo>
                <a:lnTo>
                  <a:pt x="31" y="15"/>
                </a:lnTo>
                <a:lnTo>
                  <a:pt x="30" y="18"/>
                </a:lnTo>
                <a:lnTo>
                  <a:pt x="28" y="20"/>
                </a:lnTo>
                <a:lnTo>
                  <a:pt x="27" y="23"/>
                </a:lnTo>
                <a:lnTo>
                  <a:pt x="25" y="26"/>
                </a:lnTo>
                <a:lnTo>
                  <a:pt x="23" y="28"/>
                </a:lnTo>
                <a:lnTo>
                  <a:pt x="22" y="29"/>
                </a:lnTo>
                <a:lnTo>
                  <a:pt x="22" y="32"/>
                </a:lnTo>
                <a:lnTo>
                  <a:pt x="20" y="34"/>
                </a:lnTo>
                <a:lnTo>
                  <a:pt x="17" y="36"/>
                </a:lnTo>
                <a:lnTo>
                  <a:pt x="14" y="40"/>
                </a:lnTo>
                <a:lnTo>
                  <a:pt x="10" y="43"/>
                </a:lnTo>
                <a:lnTo>
                  <a:pt x="7" y="46"/>
                </a:lnTo>
                <a:lnTo>
                  <a:pt x="4" y="48"/>
                </a:lnTo>
                <a:lnTo>
                  <a:pt x="3" y="51"/>
                </a:lnTo>
                <a:lnTo>
                  <a:pt x="2" y="54"/>
                </a:lnTo>
                <a:lnTo>
                  <a:pt x="2" y="55"/>
                </a:lnTo>
                <a:lnTo>
                  <a:pt x="2" y="57"/>
                </a:lnTo>
                <a:lnTo>
                  <a:pt x="1" y="61"/>
                </a:lnTo>
                <a:lnTo>
                  <a:pt x="1" y="64"/>
                </a:lnTo>
                <a:lnTo>
                  <a:pt x="1" y="65"/>
                </a:lnTo>
                <a:lnTo>
                  <a:pt x="1" y="68"/>
                </a:lnTo>
                <a:lnTo>
                  <a:pt x="0" y="70"/>
                </a:lnTo>
                <a:lnTo>
                  <a:pt x="0" y="72"/>
                </a:lnTo>
                <a:lnTo>
                  <a:pt x="0" y="75"/>
                </a:lnTo>
                <a:lnTo>
                  <a:pt x="0" y="77"/>
                </a:lnTo>
                <a:lnTo>
                  <a:pt x="0" y="81"/>
                </a:lnTo>
                <a:lnTo>
                  <a:pt x="0" y="83"/>
                </a:lnTo>
                <a:lnTo>
                  <a:pt x="0" y="85"/>
                </a:lnTo>
                <a:lnTo>
                  <a:pt x="0" y="88"/>
                </a:lnTo>
                <a:lnTo>
                  <a:pt x="0" y="90"/>
                </a:lnTo>
                <a:lnTo>
                  <a:pt x="0" y="92"/>
                </a:lnTo>
                <a:lnTo>
                  <a:pt x="0" y="95"/>
                </a:lnTo>
                <a:lnTo>
                  <a:pt x="0" y="97"/>
                </a:lnTo>
                <a:lnTo>
                  <a:pt x="0" y="99"/>
                </a:lnTo>
                <a:lnTo>
                  <a:pt x="1" y="102"/>
                </a:lnTo>
                <a:lnTo>
                  <a:pt x="1" y="105"/>
                </a:lnTo>
                <a:lnTo>
                  <a:pt x="1" y="109"/>
                </a:lnTo>
                <a:lnTo>
                  <a:pt x="2" y="110"/>
                </a:lnTo>
                <a:lnTo>
                  <a:pt x="3" y="112"/>
                </a:lnTo>
                <a:lnTo>
                  <a:pt x="6" y="113"/>
                </a:lnTo>
                <a:lnTo>
                  <a:pt x="8" y="113"/>
                </a:lnTo>
                <a:lnTo>
                  <a:pt x="10" y="113"/>
                </a:lnTo>
                <a:lnTo>
                  <a:pt x="14" y="113"/>
                </a:lnTo>
                <a:lnTo>
                  <a:pt x="16" y="112"/>
                </a:lnTo>
                <a:lnTo>
                  <a:pt x="18" y="112"/>
                </a:lnTo>
                <a:lnTo>
                  <a:pt x="20" y="111"/>
                </a:lnTo>
                <a:lnTo>
                  <a:pt x="21" y="111"/>
                </a:lnTo>
                <a:lnTo>
                  <a:pt x="22" y="112"/>
                </a:lnTo>
                <a:lnTo>
                  <a:pt x="24" y="113"/>
                </a:lnTo>
                <a:lnTo>
                  <a:pt x="27" y="116"/>
                </a:lnTo>
                <a:lnTo>
                  <a:pt x="30" y="118"/>
                </a:lnTo>
                <a:lnTo>
                  <a:pt x="34" y="119"/>
                </a:lnTo>
                <a:lnTo>
                  <a:pt x="36" y="120"/>
                </a:lnTo>
                <a:lnTo>
                  <a:pt x="39" y="121"/>
                </a:lnTo>
                <a:lnTo>
                  <a:pt x="43" y="121"/>
                </a:lnTo>
                <a:lnTo>
                  <a:pt x="46" y="120"/>
                </a:lnTo>
                <a:lnTo>
                  <a:pt x="49" y="120"/>
                </a:lnTo>
                <a:lnTo>
                  <a:pt x="51" y="120"/>
                </a:lnTo>
                <a:lnTo>
                  <a:pt x="52" y="120"/>
                </a:lnTo>
                <a:lnTo>
                  <a:pt x="55" y="120"/>
                </a:lnTo>
                <a:lnTo>
                  <a:pt x="58" y="119"/>
                </a:lnTo>
                <a:lnTo>
                  <a:pt x="62" y="119"/>
                </a:lnTo>
                <a:lnTo>
                  <a:pt x="64" y="119"/>
                </a:lnTo>
                <a:lnTo>
                  <a:pt x="65" y="119"/>
                </a:lnTo>
                <a:lnTo>
                  <a:pt x="65" y="120"/>
                </a:lnTo>
                <a:lnTo>
                  <a:pt x="66" y="124"/>
                </a:lnTo>
                <a:lnTo>
                  <a:pt x="66" y="125"/>
                </a:lnTo>
                <a:lnTo>
                  <a:pt x="66" y="127"/>
                </a:lnTo>
                <a:lnTo>
                  <a:pt x="66" y="131"/>
                </a:lnTo>
                <a:lnTo>
                  <a:pt x="67" y="133"/>
                </a:lnTo>
                <a:lnTo>
                  <a:pt x="67" y="135"/>
                </a:lnTo>
                <a:lnTo>
                  <a:pt x="69" y="138"/>
                </a:lnTo>
                <a:lnTo>
                  <a:pt x="69" y="140"/>
                </a:lnTo>
                <a:lnTo>
                  <a:pt x="70" y="142"/>
                </a:lnTo>
                <a:lnTo>
                  <a:pt x="72" y="146"/>
                </a:lnTo>
                <a:lnTo>
                  <a:pt x="74" y="147"/>
                </a:lnTo>
                <a:lnTo>
                  <a:pt x="77" y="147"/>
                </a:lnTo>
                <a:lnTo>
                  <a:pt x="80" y="147"/>
                </a:lnTo>
                <a:lnTo>
                  <a:pt x="81" y="147"/>
                </a:lnTo>
                <a:lnTo>
                  <a:pt x="84" y="147"/>
                </a:lnTo>
                <a:lnTo>
                  <a:pt x="86" y="147"/>
                </a:lnTo>
                <a:lnTo>
                  <a:pt x="88" y="147"/>
                </a:lnTo>
                <a:lnTo>
                  <a:pt x="92" y="147"/>
                </a:lnTo>
                <a:lnTo>
                  <a:pt x="95" y="146"/>
                </a:lnTo>
                <a:lnTo>
                  <a:pt x="98" y="145"/>
                </a:lnTo>
                <a:lnTo>
                  <a:pt x="100" y="142"/>
                </a:lnTo>
                <a:lnTo>
                  <a:pt x="100" y="140"/>
                </a:lnTo>
                <a:lnTo>
                  <a:pt x="100" y="138"/>
                </a:lnTo>
                <a:lnTo>
                  <a:pt x="100" y="135"/>
                </a:lnTo>
                <a:lnTo>
                  <a:pt x="101" y="133"/>
                </a:lnTo>
                <a:lnTo>
                  <a:pt x="101" y="131"/>
                </a:lnTo>
                <a:lnTo>
                  <a:pt x="102" y="130"/>
                </a:lnTo>
                <a:lnTo>
                  <a:pt x="102" y="126"/>
                </a:lnTo>
                <a:lnTo>
                  <a:pt x="102" y="124"/>
                </a:lnTo>
                <a:lnTo>
                  <a:pt x="104" y="121"/>
                </a:lnTo>
                <a:lnTo>
                  <a:pt x="104" y="118"/>
                </a:lnTo>
                <a:lnTo>
                  <a:pt x="104" y="116"/>
                </a:lnTo>
                <a:lnTo>
                  <a:pt x="104" y="113"/>
                </a:lnTo>
                <a:lnTo>
                  <a:pt x="105" y="110"/>
                </a:lnTo>
                <a:lnTo>
                  <a:pt x="105" y="107"/>
                </a:lnTo>
                <a:lnTo>
                  <a:pt x="105" y="105"/>
                </a:lnTo>
                <a:lnTo>
                  <a:pt x="106" y="102"/>
                </a:lnTo>
                <a:lnTo>
                  <a:pt x="106" y="99"/>
                </a:lnTo>
                <a:lnTo>
                  <a:pt x="106" y="97"/>
                </a:lnTo>
                <a:lnTo>
                  <a:pt x="107" y="93"/>
                </a:lnTo>
                <a:lnTo>
                  <a:pt x="107" y="91"/>
                </a:lnTo>
                <a:lnTo>
                  <a:pt x="107" y="89"/>
                </a:lnTo>
                <a:lnTo>
                  <a:pt x="108" y="88"/>
                </a:lnTo>
                <a:lnTo>
                  <a:pt x="108" y="83"/>
                </a:lnTo>
                <a:lnTo>
                  <a:pt x="108" y="81"/>
                </a:lnTo>
                <a:lnTo>
                  <a:pt x="109" y="78"/>
                </a:lnTo>
                <a:lnTo>
                  <a:pt x="109" y="78"/>
                </a:lnTo>
                <a:lnTo>
                  <a:pt x="102" y="76"/>
                </a:lnTo>
                <a:lnTo>
                  <a:pt x="94" y="137"/>
                </a:lnTo>
                <a:lnTo>
                  <a:pt x="76" y="137"/>
                </a:lnTo>
                <a:lnTo>
                  <a:pt x="73" y="109"/>
                </a:lnTo>
                <a:lnTo>
                  <a:pt x="39" y="113"/>
                </a:lnTo>
                <a:lnTo>
                  <a:pt x="39" y="112"/>
                </a:lnTo>
                <a:lnTo>
                  <a:pt x="38" y="110"/>
                </a:lnTo>
                <a:lnTo>
                  <a:pt x="36" y="109"/>
                </a:lnTo>
                <a:lnTo>
                  <a:pt x="34" y="106"/>
                </a:lnTo>
                <a:lnTo>
                  <a:pt x="31" y="104"/>
                </a:lnTo>
                <a:lnTo>
                  <a:pt x="29" y="103"/>
                </a:lnTo>
                <a:lnTo>
                  <a:pt x="27" y="102"/>
                </a:lnTo>
                <a:lnTo>
                  <a:pt x="24" y="103"/>
                </a:lnTo>
                <a:lnTo>
                  <a:pt x="22" y="104"/>
                </a:lnTo>
                <a:lnTo>
                  <a:pt x="18" y="104"/>
                </a:lnTo>
                <a:lnTo>
                  <a:pt x="17" y="104"/>
                </a:lnTo>
                <a:lnTo>
                  <a:pt x="15" y="104"/>
                </a:lnTo>
                <a:lnTo>
                  <a:pt x="13" y="105"/>
                </a:lnTo>
                <a:lnTo>
                  <a:pt x="9" y="106"/>
                </a:lnTo>
                <a:lnTo>
                  <a:pt x="9" y="106"/>
                </a:lnTo>
                <a:lnTo>
                  <a:pt x="8" y="105"/>
                </a:lnTo>
                <a:lnTo>
                  <a:pt x="8" y="103"/>
                </a:lnTo>
                <a:lnTo>
                  <a:pt x="8" y="100"/>
                </a:lnTo>
                <a:lnTo>
                  <a:pt x="8" y="97"/>
                </a:lnTo>
                <a:lnTo>
                  <a:pt x="8" y="92"/>
                </a:lnTo>
                <a:lnTo>
                  <a:pt x="8" y="90"/>
                </a:lnTo>
                <a:lnTo>
                  <a:pt x="8" y="88"/>
                </a:lnTo>
                <a:lnTo>
                  <a:pt x="8" y="85"/>
                </a:lnTo>
                <a:lnTo>
                  <a:pt x="8" y="84"/>
                </a:lnTo>
                <a:lnTo>
                  <a:pt x="8" y="81"/>
                </a:lnTo>
                <a:lnTo>
                  <a:pt x="8" y="78"/>
                </a:lnTo>
                <a:lnTo>
                  <a:pt x="8" y="76"/>
                </a:lnTo>
                <a:lnTo>
                  <a:pt x="8" y="74"/>
                </a:lnTo>
                <a:lnTo>
                  <a:pt x="8" y="71"/>
                </a:lnTo>
                <a:lnTo>
                  <a:pt x="9" y="69"/>
                </a:lnTo>
                <a:lnTo>
                  <a:pt x="9" y="67"/>
                </a:lnTo>
                <a:lnTo>
                  <a:pt x="9" y="65"/>
                </a:lnTo>
                <a:lnTo>
                  <a:pt x="9" y="61"/>
                </a:lnTo>
                <a:lnTo>
                  <a:pt x="9" y="58"/>
                </a:lnTo>
                <a:lnTo>
                  <a:pt x="9" y="56"/>
                </a:lnTo>
                <a:lnTo>
                  <a:pt x="9" y="55"/>
                </a:lnTo>
                <a:lnTo>
                  <a:pt x="10" y="53"/>
                </a:lnTo>
                <a:lnTo>
                  <a:pt x="13" y="50"/>
                </a:lnTo>
                <a:lnTo>
                  <a:pt x="16" y="48"/>
                </a:lnTo>
                <a:lnTo>
                  <a:pt x="20" y="47"/>
                </a:lnTo>
                <a:lnTo>
                  <a:pt x="24" y="44"/>
                </a:lnTo>
                <a:lnTo>
                  <a:pt x="28" y="42"/>
                </a:lnTo>
                <a:lnTo>
                  <a:pt x="31" y="40"/>
                </a:lnTo>
                <a:lnTo>
                  <a:pt x="34" y="37"/>
                </a:lnTo>
                <a:lnTo>
                  <a:pt x="34" y="35"/>
                </a:lnTo>
                <a:lnTo>
                  <a:pt x="35" y="34"/>
                </a:lnTo>
                <a:lnTo>
                  <a:pt x="36" y="30"/>
                </a:lnTo>
                <a:lnTo>
                  <a:pt x="37" y="28"/>
                </a:lnTo>
                <a:lnTo>
                  <a:pt x="38" y="26"/>
                </a:lnTo>
                <a:lnTo>
                  <a:pt x="39" y="22"/>
                </a:lnTo>
                <a:lnTo>
                  <a:pt x="41" y="20"/>
                </a:lnTo>
                <a:lnTo>
                  <a:pt x="42" y="18"/>
                </a:lnTo>
                <a:lnTo>
                  <a:pt x="43" y="14"/>
                </a:lnTo>
                <a:lnTo>
                  <a:pt x="44" y="12"/>
                </a:lnTo>
                <a:lnTo>
                  <a:pt x="45" y="9"/>
                </a:lnTo>
                <a:lnTo>
                  <a:pt x="46" y="7"/>
                </a:lnTo>
                <a:lnTo>
                  <a:pt x="48" y="4"/>
                </a:lnTo>
                <a:lnTo>
                  <a:pt x="49" y="4"/>
                </a:lnTo>
                <a:lnTo>
                  <a:pt x="41" y="0"/>
                </a:lnTo>
                <a:lnTo>
                  <a:pt x="4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321" name="Freeform 121"/>
          <p:cNvSpPr>
            <a:spLocks/>
          </p:cNvSpPr>
          <p:nvPr/>
        </p:nvSpPr>
        <p:spPr bwMode="auto">
          <a:xfrm>
            <a:off x="4230688" y="1930400"/>
            <a:ext cx="107950" cy="192088"/>
          </a:xfrm>
          <a:custGeom>
            <a:avLst/>
            <a:gdLst/>
            <a:ahLst/>
            <a:cxnLst>
              <a:cxn ang="0">
                <a:pos x="19" y="14"/>
              </a:cxn>
              <a:cxn ang="0">
                <a:pos x="16" y="21"/>
              </a:cxn>
              <a:cxn ang="0">
                <a:pos x="10" y="29"/>
              </a:cxn>
              <a:cxn ang="0">
                <a:pos x="7" y="35"/>
              </a:cxn>
              <a:cxn ang="0">
                <a:pos x="7" y="43"/>
              </a:cxn>
              <a:cxn ang="0">
                <a:pos x="7" y="51"/>
              </a:cxn>
              <a:cxn ang="0">
                <a:pos x="7" y="60"/>
              </a:cxn>
              <a:cxn ang="0">
                <a:pos x="7" y="71"/>
              </a:cxn>
              <a:cxn ang="0">
                <a:pos x="7" y="81"/>
              </a:cxn>
              <a:cxn ang="0">
                <a:pos x="9" y="94"/>
              </a:cxn>
              <a:cxn ang="0">
                <a:pos x="9" y="107"/>
              </a:cxn>
              <a:cxn ang="0">
                <a:pos x="10" y="121"/>
              </a:cxn>
              <a:cxn ang="0">
                <a:pos x="10" y="134"/>
              </a:cxn>
              <a:cxn ang="0">
                <a:pos x="11" y="147"/>
              </a:cxn>
              <a:cxn ang="0">
                <a:pos x="11" y="159"/>
              </a:cxn>
              <a:cxn ang="0">
                <a:pos x="11" y="172"/>
              </a:cxn>
              <a:cxn ang="0">
                <a:pos x="12" y="183"/>
              </a:cxn>
              <a:cxn ang="0">
                <a:pos x="13" y="194"/>
              </a:cxn>
              <a:cxn ang="0">
                <a:pos x="13" y="203"/>
              </a:cxn>
              <a:cxn ang="0">
                <a:pos x="13" y="211"/>
              </a:cxn>
              <a:cxn ang="0">
                <a:pos x="14" y="219"/>
              </a:cxn>
              <a:cxn ang="0">
                <a:pos x="14" y="224"/>
              </a:cxn>
              <a:cxn ang="0">
                <a:pos x="20" y="229"/>
              </a:cxn>
              <a:cxn ang="0">
                <a:pos x="27" y="233"/>
              </a:cxn>
              <a:cxn ang="0">
                <a:pos x="33" y="233"/>
              </a:cxn>
              <a:cxn ang="0">
                <a:pos x="40" y="233"/>
              </a:cxn>
              <a:cxn ang="0">
                <a:pos x="48" y="232"/>
              </a:cxn>
              <a:cxn ang="0">
                <a:pos x="59" y="232"/>
              </a:cxn>
              <a:cxn ang="0">
                <a:pos x="67" y="231"/>
              </a:cxn>
              <a:cxn ang="0">
                <a:pos x="76" y="231"/>
              </a:cxn>
              <a:cxn ang="0">
                <a:pos x="86" y="229"/>
              </a:cxn>
              <a:cxn ang="0">
                <a:pos x="91" y="229"/>
              </a:cxn>
              <a:cxn ang="0">
                <a:pos x="97" y="229"/>
              </a:cxn>
              <a:cxn ang="0">
                <a:pos x="28" y="242"/>
              </a:cxn>
              <a:cxn ang="0">
                <a:pos x="23" y="240"/>
              </a:cxn>
              <a:cxn ang="0">
                <a:pos x="17" y="239"/>
              </a:cxn>
              <a:cxn ang="0">
                <a:pos x="10" y="235"/>
              </a:cxn>
              <a:cxn ang="0">
                <a:pos x="3" y="229"/>
              </a:cxn>
              <a:cxn ang="0">
                <a:pos x="0" y="219"/>
              </a:cxn>
              <a:cxn ang="0">
                <a:pos x="2" y="210"/>
              </a:cxn>
              <a:cxn ang="0">
                <a:pos x="0" y="30"/>
              </a:cxn>
              <a:cxn ang="0">
                <a:pos x="137" y="0"/>
              </a:cxn>
            </a:cxnLst>
            <a:rect l="0" t="0" r="r" b="b"/>
            <a:pathLst>
              <a:path w="137" h="242">
                <a:moveTo>
                  <a:pt x="137" y="11"/>
                </a:moveTo>
                <a:lnTo>
                  <a:pt x="20" y="14"/>
                </a:lnTo>
                <a:lnTo>
                  <a:pt x="19" y="14"/>
                </a:lnTo>
                <a:lnTo>
                  <a:pt x="19" y="16"/>
                </a:lnTo>
                <a:lnTo>
                  <a:pt x="17" y="17"/>
                </a:lnTo>
                <a:lnTo>
                  <a:pt x="16" y="21"/>
                </a:lnTo>
                <a:lnTo>
                  <a:pt x="13" y="23"/>
                </a:lnTo>
                <a:lnTo>
                  <a:pt x="12" y="26"/>
                </a:lnTo>
                <a:lnTo>
                  <a:pt x="10" y="29"/>
                </a:lnTo>
                <a:lnTo>
                  <a:pt x="9" y="31"/>
                </a:lnTo>
                <a:lnTo>
                  <a:pt x="7" y="32"/>
                </a:lnTo>
                <a:lnTo>
                  <a:pt x="7" y="35"/>
                </a:lnTo>
                <a:lnTo>
                  <a:pt x="7" y="37"/>
                </a:lnTo>
                <a:lnTo>
                  <a:pt x="7" y="40"/>
                </a:lnTo>
                <a:lnTo>
                  <a:pt x="7" y="43"/>
                </a:lnTo>
                <a:lnTo>
                  <a:pt x="7" y="45"/>
                </a:lnTo>
                <a:lnTo>
                  <a:pt x="7" y="47"/>
                </a:lnTo>
                <a:lnTo>
                  <a:pt x="7" y="51"/>
                </a:lnTo>
                <a:lnTo>
                  <a:pt x="7" y="53"/>
                </a:lnTo>
                <a:lnTo>
                  <a:pt x="7" y="57"/>
                </a:lnTo>
                <a:lnTo>
                  <a:pt x="7" y="60"/>
                </a:lnTo>
                <a:lnTo>
                  <a:pt x="7" y="64"/>
                </a:lnTo>
                <a:lnTo>
                  <a:pt x="7" y="67"/>
                </a:lnTo>
                <a:lnTo>
                  <a:pt x="7" y="71"/>
                </a:lnTo>
                <a:lnTo>
                  <a:pt x="7" y="74"/>
                </a:lnTo>
                <a:lnTo>
                  <a:pt x="7" y="78"/>
                </a:lnTo>
                <a:lnTo>
                  <a:pt x="7" y="81"/>
                </a:lnTo>
                <a:lnTo>
                  <a:pt x="9" y="86"/>
                </a:lnTo>
                <a:lnTo>
                  <a:pt x="9" y="89"/>
                </a:lnTo>
                <a:lnTo>
                  <a:pt x="9" y="94"/>
                </a:lnTo>
                <a:lnTo>
                  <a:pt x="9" y="99"/>
                </a:lnTo>
                <a:lnTo>
                  <a:pt x="9" y="102"/>
                </a:lnTo>
                <a:lnTo>
                  <a:pt x="9" y="107"/>
                </a:lnTo>
                <a:lnTo>
                  <a:pt x="9" y="112"/>
                </a:lnTo>
                <a:lnTo>
                  <a:pt x="9" y="116"/>
                </a:lnTo>
                <a:lnTo>
                  <a:pt x="10" y="121"/>
                </a:lnTo>
                <a:lnTo>
                  <a:pt x="10" y="126"/>
                </a:lnTo>
                <a:lnTo>
                  <a:pt x="10" y="130"/>
                </a:lnTo>
                <a:lnTo>
                  <a:pt x="10" y="134"/>
                </a:lnTo>
                <a:lnTo>
                  <a:pt x="10" y="138"/>
                </a:lnTo>
                <a:lnTo>
                  <a:pt x="10" y="142"/>
                </a:lnTo>
                <a:lnTo>
                  <a:pt x="11" y="147"/>
                </a:lnTo>
                <a:lnTo>
                  <a:pt x="11" y="151"/>
                </a:lnTo>
                <a:lnTo>
                  <a:pt x="11" y="155"/>
                </a:lnTo>
                <a:lnTo>
                  <a:pt x="11" y="159"/>
                </a:lnTo>
                <a:lnTo>
                  <a:pt x="11" y="164"/>
                </a:lnTo>
                <a:lnTo>
                  <a:pt x="11" y="168"/>
                </a:lnTo>
                <a:lnTo>
                  <a:pt x="11" y="172"/>
                </a:lnTo>
                <a:lnTo>
                  <a:pt x="12" y="176"/>
                </a:lnTo>
                <a:lnTo>
                  <a:pt x="12" y="179"/>
                </a:lnTo>
                <a:lnTo>
                  <a:pt x="12" y="183"/>
                </a:lnTo>
                <a:lnTo>
                  <a:pt x="12" y="187"/>
                </a:lnTo>
                <a:lnTo>
                  <a:pt x="12" y="190"/>
                </a:lnTo>
                <a:lnTo>
                  <a:pt x="13" y="194"/>
                </a:lnTo>
                <a:lnTo>
                  <a:pt x="13" y="197"/>
                </a:lnTo>
                <a:lnTo>
                  <a:pt x="13" y="200"/>
                </a:lnTo>
                <a:lnTo>
                  <a:pt x="13" y="203"/>
                </a:lnTo>
                <a:lnTo>
                  <a:pt x="13" y="206"/>
                </a:lnTo>
                <a:lnTo>
                  <a:pt x="13" y="208"/>
                </a:lnTo>
                <a:lnTo>
                  <a:pt x="13" y="211"/>
                </a:lnTo>
                <a:lnTo>
                  <a:pt x="13" y="213"/>
                </a:lnTo>
                <a:lnTo>
                  <a:pt x="14" y="215"/>
                </a:lnTo>
                <a:lnTo>
                  <a:pt x="14" y="219"/>
                </a:lnTo>
                <a:lnTo>
                  <a:pt x="14" y="221"/>
                </a:lnTo>
                <a:lnTo>
                  <a:pt x="14" y="222"/>
                </a:lnTo>
                <a:lnTo>
                  <a:pt x="14" y="224"/>
                </a:lnTo>
                <a:lnTo>
                  <a:pt x="16" y="225"/>
                </a:lnTo>
                <a:lnTo>
                  <a:pt x="19" y="228"/>
                </a:lnTo>
                <a:lnTo>
                  <a:pt x="20" y="229"/>
                </a:lnTo>
                <a:lnTo>
                  <a:pt x="23" y="231"/>
                </a:lnTo>
                <a:lnTo>
                  <a:pt x="25" y="232"/>
                </a:lnTo>
                <a:lnTo>
                  <a:pt x="27" y="233"/>
                </a:lnTo>
                <a:lnTo>
                  <a:pt x="28" y="233"/>
                </a:lnTo>
                <a:lnTo>
                  <a:pt x="32" y="233"/>
                </a:lnTo>
                <a:lnTo>
                  <a:pt x="33" y="233"/>
                </a:lnTo>
                <a:lnTo>
                  <a:pt x="35" y="233"/>
                </a:lnTo>
                <a:lnTo>
                  <a:pt x="38" y="233"/>
                </a:lnTo>
                <a:lnTo>
                  <a:pt x="40" y="233"/>
                </a:lnTo>
                <a:lnTo>
                  <a:pt x="42" y="233"/>
                </a:lnTo>
                <a:lnTo>
                  <a:pt x="46" y="232"/>
                </a:lnTo>
                <a:lnTo>
                  <a:pt x="48" y="232"/>
                </a:lnTo>
                <a:lnTo>
                  <a:pt x="52" y="232"/>
                </a:lnTo>
                <a:lnTo>
                  <a:pt x="55" y="232"/>
                </a:lnTo>
                <a:lnTo>
                  <a:pt x="59" y="232"/>
                </a:lnTo>
                <a:lnTo>
                  <a:pt x="61" y="232"/>
                </a:lnTo>
                <a:lnTo>
                  <a:pt x="65" y="232"/>
                </a:lnTo>
                <a:lnTo>
                  <a:pt x="67" y="231"/>
                </a:lnTo>
                <a:lnTo>
                  <a:pt x="70" y="231"/>
                </a:lnTo>
                <a:lnTo>
                  <a:pt x="74" y="231"/>
                </a:lnTo>
                <a:lnTo>
                  <a:pt x="76" y="231"/>
                </a:lnTo>
                <a:lnTo>
                  <a:pt x="80" y="229"/>
                </a:lnTo>
                <a:lnTo>
                  <a:pt x="82" y="229"/>
                </a:lnTo>
                <a:lnTo>
                  <a:pt x="86" y="229"/>
                </a:lnTo>
                <a:lnTo>
                  <a:pt x="88" y="229"/>
                </a:lnTo>
                <a:lnTo>
                  <a:pt x="90" y="229"/>
                </a:lnTo>
                <a:lnTo>
                  <a:pt x="91" y="229"/>
                </a:lnTo>
                <a:lnTo>
                  <a:pt x="94" y="229"/>
                </a:lnTo>
                <a:lnTo>
                  <a:pt x="95" y="229"/>
                </a:lnTo>
                <a:lnTo>
                  <a:pt x="97" y="229"/>
                </a:lnTo>
                <a:lnTo>
                  <a:pt x="98" y="229"/>
                </a:lnTo>
                <a:lnTo>
                  <a:pt x="97" y="241"/>
                </a:lnTo>
                <a:lnTo>
                  <a:pt x="28" y="242"/>
                </a:lnTo>
                <a:lnTo>
                  <a:pt x="27" y="241"/>
                </a:lnTo>
                <a:lnTo>
                  <a:pt x="25" y="241"/>
                </a:lnTo>
                <a:lnTo>
                  <a:pt x="23" y="240"/>
                </a:lnTo>
                <a:lnTo>
                  <a:pt x="21" y="239"/>
                </a:lnTo>
                <a:lnTo>
                  <a:pt x="19" y="239"/>
                </a:lnTo>
                <a:lnTo>
                  <a:pt x="17" y="239"/>
                </a:lnTo>
                <a:lnTo>
                  <a:pt x="14" y="238"/>
                </a:lnTo>
                <a:lnTo>
                  <a:pt x="12" y="236"/>
                </a:lnTo>
                <a:lnTo>
                  <a:pt x="10" y="235"/>
                </a:lnTo>
                <a:lnTo>
                  <a:pt x="7" y="234"/>
                </a:lnTo>
                <a:lnTo>
                  <a:pt x="5" y="232"/>
                </a:lnTo>
                <a:lnTo>
                  <a:pt x="3" y="229"/>
                </a:lnTo>
                <a:lnTo>
                  <a:pt x="2" y="226"/>
                </a:lnTo>
                <a:lnTo>
                  <a:pt x="2" y="222"/>
                </a:lnTo>
                <a:lnTo>
                  <a:pt x="0" y="219"/>
                </a:lnTo>
                <a:lnTo>
                  <a:pt x="0" y="215"/>
                </a:lnTo>
                <a:lnTo>
                  <a:pt x="0" y="212"/>
                </a:lnTo>
                <a:lnTo>
                  <a:pt x="2" y="210"/>
                </a:lnTo>
                <a:lnTo>
                  <a:pt x="2" y="207"/>
                </a:lnTo>
                <a:lnTo>
                  <a:pt x="2" y="207"/>
                </a:lnTo>
                <a:lnTo>
                  <a:pt x="0" y="30"/>
                </a:lnTo>
                <a:lnTo>
                  <a:pt x="11" y="8"/>
                </a:lnTo>
                <a:lnTo>
                  <a:pt x="27" y="3"/>
                </a:lnTo>
                <a:lnTo>
                  <a:pt x="137" y="0"/>
                </a:lnTo>
                <a:lnTo>
                  <a:pt x="137" y="11"/>
                </a:lnTo>
                <a:lnTo>
                  <a:pt x="137" y="1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322" name="Freeform 122"/>
          <p:cNvSpPr>
            <a:spLocks/>
          </p:cNvSpPr>
          <p:nvPr/>
        </p:nvSpPr>
        <p:spPr bwMode="auto">
          <a:xfrm>
            <a:off x="4419600" y="2033588"/>
            <a:ext cx="412750" cy="468312"/>
          </a:xfrm>
          <a:custGeom>
            <a:avLst/>
            <a:gdLst/>
            <a:ahLst/>
            <a:cxnLst>
              <a:cxn ang="0">
                <a:pos x="14" y="131"/>
              </a:cxn>
              <a:cxn ang="0">
                <a:pos x="6" y="151"/>
              </a:cxn>
              <a:cxn ang="0">
                <a:pos x="0" y="177"/>
              </a:cxn>
              <a:cxn ang="0">
                <a:pos x="0" y="197"/>
              </a:cxn>
              <a:cxn ang="0">
                <a:pos x="1" y="219"/>
              </a:cxn>
              <a:cxn ang="0">
                <a:pos x="24" y="219"/>
              </a:cxn>
              <a:cxn ang="0">
                <a:pos x="48" y="219"/>
              </a:cxn>
              <a:cxn ang="0">
                <a:pos x="78" y="221"/>
              </a:cxn>
              <a:cxn ang="0">
                <a:pos x="106" y="222"/>
              </a:cxn>
              <a:cxn ang="0">
                <a:pos x="131" y="222"/>
              </a:cxn>
              <a:cxn ang="0">
                <a:pos x="150" y="222"/>
              </a:cxn>
              <a:cxn ang="0">
                <a:pos x="175" y="222"/>
              </a:cxn>
              <a:cxn ang="0">
                <a:pos x="194" y="222"/>
              </a:cxn>
              <a:cxn ang="0">
                <a:pos x="217" y="222"/>
              </a:cxn>
              <a:cxn ang="0">
                <a:pos x="245" y="222"/>
              </a:cxn>
              <a:cxn ang="0">
                <a:pos x="278" y="274"/>
              </a:cxn>
              <a:cxn ang="0">
                <a:pos x="283" y="299"/>
              </a:cxn>
              <a:cxn ang="0">
                <a:pos x="299" y="322"/>
              </a:cxn>
              <a:cxn ang="0">
                <a:pos x="314" y="343"/>
              </a:cxn>
              <a:cxn ang="0">
                <a:pos x="332" y="365"/>
              </a:cxn>
              <a:cxn ang="0">
                <a:pos x="348" y="391"/>
              </a:cxn>
              <a:cxn ang="0">
                <a:pos x="363" y="413"/>
              </a:cxn>
              <a:cxn ang="0">
                <a:pos x="378" y="438"/>
              </a:cxn>
              <a:cxn ang="0">
                <a:pos x="396" y="462"/>
              </a:cxn>
              <a:cxn ang="0">
                <a:pos x="426" y="492"/>
              </a:cxn>
              <a:cxn ang="0">
                <a:pos x="437" y="525"/>
              </a:cxn>
              <a:cxn ang="0">
                <a:pos x="416" y="523"/>
              </a:cxn>
              <a:cxn ang="0">
                <a:pos x="388" y="518"/>
              </a:cxn>
              <a:cxn ang="0">
                <a:pos x="371" y="478"/>
              </a:cxn>
              <a:cxn ang="0">
                <a:pos x="375" y="509"/>
              </a:cxn>
              <a:cxn ang="0">
                <a:pos x="381" y="532"/>
              </a:cxn>
              <a:cxn ang="0">
                <a:pos x="390" y="555"/>
              </a:cxn>
              <a:cxn ang="0">
                <a:pos x="399" y="579"/>
              </a:cxn>
              <a:cxn ang="0">
                <a:pos x="412" y="540"/>
              </a:cxn>
              <a:cxn ang="0">
                <a:pos x="440" y="561"/>
              </a:cxn>
              <a:cxn ang="0">
                <a:pos x="469" y="582"/>
              </a:cxn>
              <a:cxn ang="0">
                <a:pos x="488" y="590"/>
              </a:cxn>
              <a:cxn ang="0">
                <a:pos x="514" y="587"/>
              </a:cxn>
              <a:cxn ang="0">
                <a:pos x="448" y="513"/>
              </a:cxn>
              <a:cxn ang="0">
                <a:pos x="435" y="494"/>
              </a:cxn>
              <a:cxn ang="0">
                <a:pos x="411" y="462"/>
              </a:cxn>
              <a:cxn ang="0">
                <a:pos x="388" y="436"/>
              </a:cxn>
              <a:cxn ang="0">
                <a:pos x="369" y="410"/>
              </a:cxn>
              <a:cxn ang="0">
                <a:pos x="355" y="386"/>
              </a:cxn>
              <a:cxn ang="0">
                <a:pos x="339" y="362"/>
              </a:cxn>
              <a:cxn ang="0">
                <a:pos x="321" y="337"/>
              </a:cxn>
              <a:cxn ang="0">
                <a:pos x="305" y="315"/>
              </a:cxn>
              <a:cxn ang="0">
                <a:pos x="290" y="295"/>
              </a:cxn>
              <a:cxn ang="0">
                <a:pos x="286" y="274"/>
              </a:cxn>
              <a:cxn ang="0">
                <a:pos x="293" y="222"/>
              </a:cxn>
              <a:cxn ang="0">
                <a:pos x="334" y="166"/>
              </a:cxn>
              <a:cxn ang="0">
                <a:pos x="326" y="144"/>
              </a:cxn>
              <a:cxn ang="0">
                <a:pos x="318" y="118"/>
              </a:cxn>
              <a:cxn ang="0">
                <a:pos x="308" y="93"/>
              </a:cxn>
              <a:cxn ang="0">
                <a:pos x="301" y="70"/>
              </a:cxn>
              <a:cxn ang="0">
                <a:pos x="295" y="50"/>
              </a:cxn>
              <a:cxn ang="0">
                <a:pos x="292" y="22"/>
              </a:cxn>
              <a:cxn ang="0">
                <a:pos x="196" y="4"/>
              </a:cxn>
            </a:cxnLst>
            <a:rect l="0" t="0" r="r" b="b"/>
            <a:pathLst>
              <a:path w="521" h="592">
                <a:moveTo>
                  <a:pt x="22" y="112"/>
                </a:moveTo>
                <a:lnTo>
                  <a:pt x="22" y="112"/>
                </a:lnTo>
                <a:lnTo>
                  <a:pt x="21" y="113"/>
                </a:lnTo>
                <a:lnTo>
                  <a:pt x="20" y="114"/>
                </a:lnTo>
                <a:lnTo>
                  <a:pt x="20" y="117"/>
                </a:lnTo>
                <a:lnTo>
                  <a:pt x="18" y="120"/>
                </a:lnTo>
                <a:lnTo>
                  <a:pt x="17" y="124"/>
                </a:lnTo>
                <a:lnTo>
                  <a:pt x="15" y="127"/>
                </a:lnTo>
                <a:lnTo>
                  <a:pt x="14" y="131"/>
                </a:lnTo>
                <a:lnTo>
                  <a:pt x="13" y="133"/>
                </a:lnTo>
                <a:lnTo>
                  <a:pt x="12" y="135"/>
                </a:lnTo>
                <a:lnTo>
                  <a:pt x="11" y="138"/>
                </a:lnTo>
                <a:lnTo>
                  <a:pt x="11" y="140"/>
                </a:lnTo>
                <a:lnTo>
                  <a:pt x="10" y="142"/>
                </a:lnTo>
                <a:lnTo>
                  <a:pt x="8" y="145"/>
                </a:lnTo>
                <a:lnTo>
                  <a:pt x="7" y="147"/>
                </a:lnTo>
                <a:lnTo>
                  <a:pt x="7" y="149"/>
                </a:lnTo>
                <a:lnTo>
                  <a:pt x="6" y="151"/>
                </a:lnTo>
                <a:lnTo>
                  <a:pt x="5" y="153"/>
                </a:lnTo>
                <a:lnTo>
                  <a:pt x="5" y="155"/>
                </a:lnTo>
                <a:lnTo>
                  <a:pt x="4" y="158"/>
                </a:lnTo>
                <a:lnTo>
                  <a:pt x="3" y="161"/>
                </a:lnTo>
                <a:lnTo>
                  <a:pt x="1" y="166"/>
                </a:lnTo>
                <a:lnTo>
                  <a:pt x="1" y="169"/>
                </a:lnTo>
                <a:lnTo>
                  <a:pt x="0" y="173"/>
                </a:lnTo>
                <a:lnTo>
                  <a:pt x="0" y="175"/>
                </a:lnTo>
                <a:lnTo>
                  <a:pt x="0" y="177"/>
                </a:lnTo>
                <a:lnTo>
                  <a:pt x="0" y="180"/>
                </a:lnTo>
                <a:lnTo>
                  <a:pt x="0" y="182"/>
                </a:lnTo>
                <a:lnTo>
                  <a:pt x="0" y="184"/>
                </a:lnTo>
                <a:lnTo>
                  <a:pt x="0" y="187"/>
                </a:lnTo>
                <a:lnTo>
                  <a:pt x="0" y="189"/>
                </a:lnTo>
                <a:lnTo>
                  <a:pt x="0" y="191"/>
                </a:lnTo>
                <a:lnTo>
                  <a:pt x="0" y="193"/>
                </a:lnTo>
                <a:lnTo>
                  <a:pt x="0" y="195"/>
                </a:lnTo>
                <a:lnTo>
                  <a:pt x="0" y="197"/>
                </a:lnTo>
                <a:lnTo>
                  <a:pt x="0" y="200"/>
                </a:lnTo>
                <a:lnTo>
                  <a:pt x="0" y="203"/>
                </a:lnTo>
                <a:lnTo>
                  <a:pt x="0" y="207"/>
                </a:lnTo>
                <a:lnTo>
                  <a:pt x="1" y="210"/>
                </a:lnTo>
                <a:lnTo>
                  <a:pt x="1" y="214"/>
                </a:lnTo>
                <a:lnTo>
                  <a:pt x="1" y="215"/>
                </a:lnTo>
                <a:lnTo>
                  <a:pt x="1" y="217"/>
                </a:lnTo>
                <a:lnTo>
                  <a:pt x="1" y="218"/>
                </a:lnTo>
                <a:lnTo>
                  <a:pt x="1" y="219"/>
                </a:lnTo>
                <a:lnTo>
                  <a:pt x="3" y="219"/>
                </a:lnTo>
                <a:lnTo>
                  <a:pt x="5" y="219"/>
                </a:lnTo>
                <a:lnTo>
                  <a:pt x="7" y="219"/>
                </a:lnTo>
                <a:lnTo>
                  <a:pt x="11" y="219"/>
                </a:lnTo>
                <a:lnTo>
                  <a:pt x="14" y="219"/>
                </a:lnTo>
                <a:lnTo>
                  <a:pt x="15" y="219"/>
                </a:lnTo>
                <a:lnTo>
                  <a:pt x="18" y="219"/>
                </a:lnTo>
                <a:lnTo>
                  <a:pt x="20" y="219"/>
                </a:lnTo>
                <a:lnTo>
                  <a:pt x="24" y="219"/>
                </a:lnTo>
                <a:lnTo>
                  <a:pt x="26" y="219"/>
                </a:lnTo>
                <a:lnTo>
                  <a:pt x="28" y="219"/>
                </a:lnTo>
                <a:lnTo>
                  <a:pt x="31" y="219"/>
                </a:lnTo>
                <a:lnTo>
                  <a:pt x="34" y="219"/>
                </a:lnTo>
                <a:lnTo>
                  <a:pt x="36" y="219"/>
                </a:lnTo>
                <a:lnTo>
                  <a:pt x="39" y="219"/>
                </a:lnTo>
                <a:lnTo>
                  <a:pt x="42" y="219"/>
                </a:lnTo>
                <a:lnTo>
                  <a:pt x="46" y="219"/>
                </a:lnTo>
                <a:lnTo>
                  <a:pt x="48" y="219"/>
                </a:lnTo>
                <a:lnTo>
                  <a:pt x="52" y="219"/>
                </a:lnTo>
                <a:lnTo>
                  <a:pt x="54" y="219"/>
                </a:lnTo>
                <a:lnTo>
                  <a:pt x="57" y="221"/>
                </a:lnTo>
                <a:lnTo>
                  <a:pt x="61" y="221"/>
                </a:lnTo>
                <a:lnTo>
                  <a:pt x="64" y="221"/>
                </a:lnTo>
                <a:lnTo>
                  <a:pt x="68" y="221"/>
                </a:lnTo>
                <a:lnTo>
                  <a:pt x="71" y="221"/>
                </a:lnTo>
                <a:lnTo>
                  <a:pt x="75" y="221"/>
                </a:lnTo>
                <a:lnTo>
                  <a:pt x="78" y="221"/>
                </a:lnTo>
                <a:lnTo>
                  <a:pt x="81" y="221"/>
                </a:lnTo>
                <a:lnTo>
                  <a:pt x="84" y="221"/>
                </a:lnTo>
                <a:lnTo>
                  <a:pt x="88" y="221"/>
                </a:lnTo>
                <a:lnTo>
                  <a:pt x="91" y="221"/>
                </a:lnTo>
                <a:lnTo>
                  <a:pt x="94" y="221"/>
                </a:lnTo>
                <a:lnTo>
                  <a:pt x="97" y="222"/>
                </a:lnTo>
                <a:lnTo>
                  <a:pt x="101" y="222"/>
                </a:lnTo>
                <a:lnTo>
                  <a:pt x="104" y="222"/>
                </a:lnTo>
                <a:lnTo>
                  <a:pt x="106" y="222"/>
                </a:lnTo>
                <a:lnTo>
                  <a:pt x="110" y="222"/>
                </a:lnTo>
                <a:lnTo>
                  <a:pt x="112" y="222"/>
                </a:lnTo>
                <a:lnTo>
                  <a:pt x="116" y="222"/>
                </a:lnTo>
                <a:lnTo>
                  <a:pt x="118" y="222"/>
                </a:lnTo>
                <a:lnTo>
                  <a:pt x="122" y="222"/>
                </a:lnTo>
                <a:lnTo>
                  <a:pt x="124" y="222"/>
                </a:lnTo>
                <a:lnTo>
                  <a:pt x="126" y="222"/>
                </a:lnTo>
                <a:lnTo>
                  <a:pt x="129" y="222"/>
                </a:lnTo>
                <a:lnTo>
                  <a:pt x="131" y="222"/>
                </a:lnTo>
                <a:lnTo>
                  <a:pt x="133" y="222"/>
                </a:lnTo>
                <a:lnTo>
                  <a:pt x="136" y="222"/>
                </a:lnTo>
                <a:lnTo>
                  <a:pt x="137" y="222"/>
                </a:lnTo>
                <a:lnTo>
                  <a:pt x="139" y="222"/>
                </a:lnTo>
                <a:lnTo>
                  <a:pt x="143" y="222"/>
                </a:lnTo>
                <a:lnTo>
                  <a:pt x="145" y="222"/>
                </a:lnTo>
                <a:lnTo>
                  <a:pt x="147" y="222"/>
                </a:lnTo>
                <a:lnTo>
                  <a:pt x="150" y="223"/>
                </a:lnTo>
                <a:lnTo>
                  <a:pt x="150" y="222"/>
                </a:lnTo>
                <a:lnTo>
                  <a:pt x="152" y="222"/>
                </a:lnTo>
                <a:lnTo>
                  <a:pt x="153" y="222"/>
                </a:lnTo>
                <a:lnTo>
                  <a:pt x="155" y="222"/>
                </a:lnTo>
                <a:lnTo>
                  <a:pt x="158" y="222"/>
                </a:lnTo>
                <a:lnTo>
                  <a:pt x="161" y="222"/>
                </a:lnTo>
                <a:lnTo>
                  <a:pt x="165" y="222"/>
                </a:lnTo>
                <a:lnTo>
                  <a:pt x="168" y="222"/>
                </a:lnTo>
                <a:lnTo>
                  <a:pt x="172" y="222"/>
                </a:lnTo>
                <a:lnTo>
                  <a:pt x="175" y="222"/>
                </a:lnTo>
                <a:lnTo>
                  <a:pt x="178" y="222"/>
                </a:lnTo>
                <a:lnTo>
                  <a:pt x="179" y="222"/>
                </a:lnTo>
                <a:lnTo>
                  <a:pt x="181" y="222"/>
                </a:lnTo>
                <a:lnTo>
                  <a:pt x="183" y="222"/>
                </a:lnTo>
                <a:lnTo>
                  <a:pt x="186" y="222"/>
                </a:lnTo>
                <a:lnTo>
                  <a:pt x="188" y="222"/>
                </a:lnTo>
                <a:lnTo>
                  <a:pt x="190" y="222"/>
                </a:lnTo>
                <a:lnTo>
                  <a:pt x="193" y="222"/>
                </a:lnTo>
                <a:lnTo>
                  <a:pt x="194" y="222"/>
                </a:lnTo>
                <a:lnTo>
                  <a:pt x="196" y="222"/>
                </a:lnTo>
                <a:lnTo>
                  <a:pt x="199" y="222"/>
                </a:lnTo>
                <a:lnTo>
                  <a:pt x="201" y="222"/>
                </a:lnTo>
                <a:lnTo>
                  <a:pt x="203" y="222"/>
                </a:lnTo>
                <a:lnTo>
                  <a:pt x="206" y="222"/>
                </a:lnTo>
                <a:lnTo>
                  <a:pt x="208" y="222"/>
                </a:lnTo>
                <a:lnTo>
                  <a:pt x="210" y="222"/>
                </a:lnTo>
                <a:lnTo>
                  <a:pt x="214" y="222"/>
                </a:lnTo>
                <a:lnTo>
                  <a:pt x="217" y="222"/>
                </a:lnTo>
                <a:lnTo>
                  <a:pt x="222" y="222"/>
                </a:lnTo>
                <a:lnTo>
                  <a:pt x="225" y="222"/>
                </a:lnTo>
                <a:lnTo>
                  <a:pt x="229" y="222"/>
                </a:lnTo>
                <a:lnTo>
                  <a:pt x="232" y="222"/>
                </a:lnTo>
                <a:lnTo>
                  <a:pt x="235" y="222"/>
                </a:lnTo>
                <a:lnTo>
                  <a:pt x="238" y="222"/>
                </a:lnTo>
                <a:lnTo>
                  <a:pt x="241" y="222"/>
                </a:lnTo>
                <a:lnTo>
                  <a:pt x="243" y="222"/>
                </a:lnTo>
                <a:lnTo>
                  <a:pt x="245" y="222"/>
                </a:lnTo>
                <a:lnTo>
                  <a:pt x="246" y="223"/>
                </a:lnTo>
                <a:lnTo>
                  <a:pt x="260" y="258"/>
                </a:lnTo>
                <a:lnTo>
                  <a:pt x="262" y="259"/>
                </a:lnTo>
                <a:lnTo>
                  <a:pt x="265" y="263"/>
                </a:lnTo>
                <a:lnTo>
                  <a:pt x="266" y="264"/>
                </a:lnTo>
                <a:lnTo>
                  <a:pt x="270" y="266"/>
                </a:lnTo>
                <a:lnTo>
                  <a:pt x="272" y="270"/>
                </a:lnTo>
                <a:lnTo>
                  <a:pt x="276" y="272"/>
                </a:lnTo>
                <a:lnTo>
                  <a:pt x="278" y="274"/>
                </a:lnTo>
                <a:lnTo>
                  <a:pt x="280" y="279"/>
                </a:lnTo>
                <a:lnTo>
                  <a:pt x="280" y="281"/>
                </a:lnTo>
                <a:lnTo>
                  <a:pt x="281" y="284"/>
                </a:lnTo>
                <a:lnTo>
                  <a:pt x="281" y="286"/>
                </a:lnTo>
                <a:lnTo>
                  <a:pt x="281" y="288"/>
                </a:lnTo>
                <a:lnTo>
                  <a:pt x="281" y="292"/>
                </a:lnTo>
                <a:lnTo>
                  <a:pt x="283" y="295"/>
                </a:lnTo>
                <a:lnTo>
                  <a:pt x="283" y="298"/>
                </a:lnTo>
                <a:lnTo>
                  <a:pt x="283" y="299"/>
                </a:lnTo>
                <a:lnTo>
                  <a:pt x="283" y="300"/>
                </a:lnTo>
                <a:lnTo>
                  <a:pt x="285" y="302"/>
                </a:lnTo>
                <a:lnTo>
                  <a:pt x="286" y="305"/>
                </a:lnTo>
                <a:lnTo>
                  <a:pt x="288" y="307"/>
                </a:lnTo>
                <a:lnTo>
                  <a:pt x="290" y="309"/>
                </a:lnTo>
                <a:lnTo>
                  <a:pt x="293" y="313"/>
                </a:lnTo>
                <a:lnTo>
                  <a:pt x="295" y="316"/>
                </a:lnTo>
                <a:lnTo>
                  <a:pt x="298" y="320"/>
                </a:lnTo>
                <a:lnTo>
                  <a:pt x="299" y="322"/>
                </a:lnTo>
                <a:lnTo>
                  <a:pt x="300" y="323"/>
                </a:lnTo>
                <a:lnTo>
                  <a:pt x="302" y="326"/>
                </a:lnTo>
                <a:lnTo>
                  <a:pt x="304" y="328"/>
                </a:lnTo>
                <a:lnTo>
                  <a:pt x="305" y="330"/>
                </a:lnTo>
                <a:lnTo>
                  <a:pt x="307" y="333"/>
                </a:lnTo>
                <a:lnTo>
                  <a:pt x="308" y="335"/>
                </a:lnTo>
                <a:lnTo>
                  <a:pt x="311" y="337"/>
                </a:lnTo>
                <a:lnTo>
                  <a:pt x="312" y="340"/>
                </a:lnTo>
                <a:lnTo>
                  <a:pt x="314" y="343"/>
                </a:lnTo>
                <a:lnTo>
                  <a:pt x="316" y="345"/>
                </a:lnTo>
                <a:lnTo>
                  <a:pt x="319" y="348"/>
                </a:lnTo>
                <a:lnTo>
                  <a:pt x="320" y="350"/>
                </a:lnTo>
                <a:lnTo>
                  <a:pt x="322" y="352"/>
                </a:lnTo>
                <a:lnTo>
                  <a:pt x="323" y="356"/>
                </a:lnTo>
                <a:lnTo>
                  <a:pt x="326" y="358"/>
                </a:lnTo>
                <a:lnTo>
                  <a:pt x="327" y="361"/>
                </a:lnTo>
                <a:lnTo>
                  <a:pt x="329" y="363"/>
                </a:lnTo>
                <a:lnTo>
                  <a:pt x="332" y="365"/>
                </a:lnTo>
                <a:lnTo>
                  <a:pt x="334" y="369"/>
                </a:lnTo>
                <a:lnTo>
                  <a:pt x="335" y="371"/>
                </a:lnTo>
                <a:lnTo>
                  <a:pt x="337" y="375"/>
                </a:lnTo>
                <a:lnTo>
                  <a:pt x="339" y="377"/>
                </a:lnTo>
                <a:lnTo>
                  <a:pt x="341" y="379"/>
                </a:lnTo>
                <a:lnTo>
                  <a:pt x="342" y="383"/>
                </a:lnTo>
                <a:lnTo>
                  <a:pt x="344" y="385"/>
                </a:lnTo>
                <a:lnTo>
                  <a:pt x="346" y="387"/>
                </a:lnTo>
                <a:lnTo>
                  <a:pt x="348" y="391"/>
                </a:lnTo>
                <a:lnTo>
                  <a:pt x="350" y="393"/>
                </a:lnTo>
                <a:lnTo>
                  <a:pt x="351" y="396"/>
                </a:lnTo>
                <a:lnTo>
                  <a:pt x="354" y="398"/>
                </a:lnTo>
                <a:lnTo>
                  <a:pt x="355" y="401"/>
                </a:lnTo>
                <a:lnTo>
                  <a:pt x="357" y="404"/>
                </a:lnTo>
                <a:lnTo>
                  <a:pt x="358" y="406"/>
                </a:lnTo>
                <a:lnTo>
                  <a:pt x="361" y="408"/>
                </a:lnTo>
                <a:lnTo>
                  <a:pt x="362" y="411"/>
                </a:lnTo>
                <a:lnTo>
                  <a:pt x="363" y="413"/>
                </a:lnTo>
                <a:lnTo>
                  <a:pt x="365" y="415"/>
                </a:lnTo>
                <a:lnTo>
                  <a:pt x="367" y="418"/>
                </a:lnTo>
                <a:lnTo>
                  <a:pt x="368" y="421"/>
                </a:lnTo>
                <a:lnTo>
                  <a:pt x="369" y="422"/>
                </a:lnTo>
                <a:lnTo>
                  <a:pt x="371" y="425"/>
                </a:lnTo>
                <a:lnTo>
                  <a:pt x="372" y="427"/>
                </a:lnTo>
                <a:lnTo>
                  <a:pt x="374" y="429"/>
                </a:lnTo>
                <a:lnTo>
                  <a:pt x="376" y="433"/>
                </a:lnTo>
                <a:lnTo>
                  <a:pt x="378" y="438"/>
                </a:lnTo>
                <a:lnTo>
                  <a:pt x="379" y="441"/>
                </a:lnTo>
                <a:lnTo>
                  <a:pt x="382" y="445"/>
                </a:lnTo>
                <a:lnTo>
                  <a:pt x="384" y="447"/>
                </a:lnTo>
                <a:lnTo>
                  <a:pt x="386" y="450"/>
                </a:lnTo>
                <a:lnTo>
                  <a:pt x="388" y="453"/>
                </a:lnTo>
                <a:lnTo>
                  <a:pt x="390" y="455"/>
                </a:lnTo>
                <a:lnTo>
                  <a:pt x="392" y="457"/>
                </a:lnTo>
                <a:lnTo>
                  <a:pt x="395" y="460"/>
                </a:lnTo>
                <a:lnTo>
                  <a:pt x="396" y="462"/>
                </a:lnTo>
                <a:lnTo>
                  <a:pt x="398" y="463"/>
                </a:lnTo>
                <a:lnTo>
                  <a:pt x="402" y="468"/>
                </a:lnTo>
                <a:lnTo>
                  <a:pt x="406" y="471"/>
                </a:lnTo>
                <a:lnTo>
                  <a:pt x="410" y="475"/>
                </a:lnTo>
                <a:lnTo>
                  <a:pt x="413" y="477"/>
                </a:lnTo>
                <a:lnTo>
                  <a:pt x="417" y="481"/>
                </a:lnTo>
                <a:lnTo>
                  <a:pt x="420" y="484"/>
                </a:lnTo>
                <a:lnTo>
                  <a:pt x="423" y="488"/>
                </a:lnTo>
                <a:lnTo>
                  <a:pt x="426" y="492"/>
                </a:lnTo>
                <a:lnTo>
                  <a:pt x="427" y="495"/>
                </a:lnTo>
                <a:lnTo>
                  <a:pt x="430" y="497"/>
                </a:lnTo>
                <a:lnTo>
                  <a:pt x="431" y="499"/>
                </a:lnTo>
                <a:lnTo>
                  <a:pt x="432" y="503"/>
                </a:lnTo>
                <a:lnTo>
                  <a:pt x="444" y="525"/>
                </a:lnTo>
                <a:lnTo>
                  <a:pt x="442" y="525"/>
                </a:lnTo>
                <a:lnTo>
                  <a:pt x="441" y="525"/>
                </a:lnTo>
                <a:lnTo>
                  <a:pt x="439" y="525"/>
                </a:lnTo>
                <a:lnTo>
                  <a:pt x="437" y="525"/>
                </a:lnTo>
                <a:lnTo>
                  <a:pt x="435" y="525"/>
                </a:lnTo>
                <a:lnTo>
                  <a:pt x="433" y="525"/>
                </a:lnTo>
                <a:lnTo>
                  <a:pt x="431" y="525"/>
                </a:lnTo>
                <a:lnTo>
                  <a:pt x="430" y="525"/>
                </a:lnTo>
                <a:lnTo>
                  <a:pt x="426" y="524"/>
                </a:lnTo>
                <a:lnTo>
                  <a:pt x="425" y="524"/>
                </a:lnTo>
                <a:lnTo>
                  <a:pt x="421" y="524"/>
                </a:lnTo>
                <a:lnTo>
                  <a:pt x="419" y="523"/>
                </a:lnTo>
                <a:lnTo>
                  <a:pt x="416" y="523"/>
                </a:lnTo>
                <a:lnTo>
                  <a:pt x="412" y="522"/>
                </a:lnTo>
                <a:lnTo>
                  <a:pt x="409" y="522"/>
                </a:lnTo>
                <a:lnTo>
                  <a:pt x="405" y="522"/>
                </a:lnTo>
                <a:lnTo>
                  <a:pt x="402" y="520"/>
                </a:lnTo>
                <a:lnTo>
                  <a:pt x="398" y="520"/>
                </a:lnTo>
                <a:lnTo>
                  <a:pt x="396" y="519"/>
                </a:lnTo>
                <a:lnTo>
                  <a:pt x="393" y="519"/>
                </a:lnTo>
                <a:lnTo>
                  <a:pt x="390" y="519"/>
                </a:lnTo>
                <a:lnTo>
                  <a:pt x="388" y="518"/>
                </a:lnTo>
                <a:lnTo>
                  <a:pt x="385" y="518"/>
                </a:lnTo>
                <a:lnTo>
                  <a:pt x="385" y="518"/>
                </a:lnTo>
                <a:lnTo>
                  <a:pt x="382" y="518"/>
                </a:lnTo>
                <a:lnTo>
                  <a:pt x="382" y="518"/>
                </a:lnTo>
                <a:lnTo>
                  <a:pt x="379" y="478"/>
                </a:lnTo>
                <a:lnTo>
                  <a:pt x="371" y="473"/>
                </a:lnTo>
                <a:lnTo>
                  <a:pt x="371" y="474"/>
                </a:lnTo>
                <a:lnTo>
                  <a:pt x="371" y="475"/>
                </a:lnTo>
                <a:lnTo>
                  <a:pt x="371" y="478"/>
                </a:lnTo>
                <a:lnTo>
                  <a:pt x="371" y="481"/>
                </a:lnTo>
                <a:lnTo>
                  <a:pt x="371" y="484"/>
                </a:lnTo>
                <a:lnTo>
                  <a:pt x="372" y="488"/>
                </a:lnTo>
                <a:lnTo>
                  <a:pt x="372" y="491"/>
                </a:lnTo>
                <a:lnTo>
                  <a:pt x="372" y="495"/>
                </a:lnTo>
                <a:lnTo>
                  <a:pt x="374" y="499"/>
                </a:lnTo>
                <a:lnTo>
                  <a:pt x="374" y="503"/>
                </a:lnTo>
                <a:lnTo>
                  <a:pt x="375" y="506"/>
                </a:lnTo>
                <a:lnTo>
                  <a:pt x="375" y="509"/>
                </a:lnTo>
                <a:lnTo>
                  <a:pt x="376" y="512"/>
                </a:lnTo>
                <a:lnTo>
                  <a:pt x="376" y="515"/>
                </a:lnTo>
                <a:lnTo>
                  <a:pt x="377" y="518"/>
                </a:lnTo>
                <a:lnTo>
                  <a:pt x="377" y="519"/>
                </a:lnTo>
                <a:lnTo>
                  <a:pt x="378" y="523"/>
                </a:lnTo>
                <a:lnTo>
                  <a:pt x="378" y="525"/>
                </a:lnTo>
                <a:lnTo>
                  <a:pt x="379" y="527"/>
                </a:lnTo>
                <a:lnTo>
                  <a:pt x="379" y="530"/>
                </a:lnTo>
                <a:lnTo>
                  <a:pt x="381" y="532"/>
                </a:lnTo>
                <a:lnTo>
                  <a:pt x="382" y="534"/>
                </a:lnTo>
                <a:lnTo>
                  <a:pt x="382" y="537"/>
                </a:lnTo>
                <a:lnTo>
                  <a:pt x="384" y="539"/>
                </a:lnTo>
                <a:lnTo>
                  <a:pt x="385" y="543"/>
                </a:lnTo>
                <a:lnTo>
                  <a:pt x="385" y="545"/>
                </a:lnTo>
                <a:lnTo>
                  <a:pt x="386" y="547"/>
                </a:lnTo>
                <a:lnTo>
                  <a:pt x="388" y="551"/>
                </a:lnTo>
                <a:lnTo>
                  <a:pt x="389" y="553"/>
                </a:lnTo>
                <a:lnTo>
                  <a:pt x="390" y="555"/>
                </a:lnTo>
                <a:lnTo>
                  <a:pt x="391" y="559"/>
                </a:lnTo>
                <a:lnTo>
                  <a:pt x="391" y="561"/>
                </a:lnTo>
                <a:lnTo>
                  <a:pt x="392" y="564"/>
                </a:lnTo>
                <a:lnTo>
                  <a:pt x="393" y="566"/>
                </a:lnTo>
                <a:lnTo>
                  <a:pt x="395" y="568"/>
                </a:lnTo>
                <a:lnTo>
                  <a:pt x="396" y="571"/>
                </a:lnTo>
                <a:lnTo>
                  <a:pt x="397" y="573"/>
                </a:lnTo>
                <a:lnTo>
                  <a:pt x="398" y="576"/>
                </a:lnTo>
                <a:lnTo>
                  <a:pt x="399" y="579"/>
                </a:lnTo>
                <a:lnTo>
                  <a:pt x="399" y="581"/>
                </a:lnTo>
                <a:lnTo>
                  <a:pt x="400" y="581"/>
                </a:lnTo>
                <a:lnTo>
                  <a:pt x="417" y="582"/>
                </a:lnTo>
                <a:lnTo>
                  <a:pt x="404" y="534"/>
                </a:lnTo>
                <a:lnTo>
                  <a:pt x="404" y="534"/>
                </a:lnTo>
                <a:lnTo>
                  <a:pt x="406" y="536"/>
                </a:lnTo>
                <a:lnTo>
                  <a:pt x="407" y="537"/>
                </a:lnTo>
                <a:lnTo>
                  <a:pt x="410" y="539"/>
                </a:lnTo>
                <a:lnTo>
                  <a:pt x="412" y="540"/>
                </a:lnTo>
                <a:lnTo>
                  <a:pt x="414" y="543"/>
                </a:lnTo>
                <a:lnTo>
                  <a:pt x="417" y="544"/>
                </a:lnTo>
                <a:lnTo>
                  <a:pt x="420" y="546"/>
                </a:lnTo>
                <a:lnTo>
                  <a:pt x="423" y="548"/>
                </a:lnTo>
                <a:lnTo>
                  <a:pt x="426" y="551"/>
                </a:lnTo>
                <a:lnTo>
                  <a:pt x="430" y="553"/>
                </a:lnTo>
                <a:lnTo>
                  <a:pt x="432" y="555"/>
                </a:lnTo>
                <a:lnTo>
                  <a:pt x="435" y="559"/>
                </a:lnTo>
                <a:lnTo>
                  <a:pt x="440" y="561"/>
                </a:lnTo>
                <a:lnTo>
                  <a:pt x="444" y="564"/>
                </a:lnTo>
                <a:lnTo>
                  <a:pt x="447" y="566"/>
                </a:lnTo>
                <a:lnTo>
                  <a:pt x="451" y="569"/>
                </a:lnTo>
                <a:lnTo>
                  <a:pt x="454" y="572"/>
                </a:lnTo>
                <a:lnTo>
                  <a:pt x="456" y="574"/>
                </a:lnTo>
                <a:lnTo>
                  <a:pt x="460" y="576"/>
                </a:lnTo>
                <a:lnTo>
                  <a:pt x="463" y="579"/>
                </a:lnTo>
                <a:lnTo>
                  <a:pt x="467" y="581"/>
                </a:lnTo>
                <a:lnTo>
                  <a:pt x="469" y="582"/>
                </a:lnTo>
                <a:lnTo>
                  <a:pt x="472" y="585"/>
                </a:lnTo>
                <a:lnTo>
                  <a:pt x="475" y="586"/>
                </a:lnTo>
                <a:lnTo>
                  <a:pt x="477" y="588"/>
                </a:lnTo>
                <a:lnTo>
                  <a:pt x="479" y="589"/>
                </a:lnTo>
                <a:lnTo>
                  <a:pt x="481" y="590"/>
                </a:lnTo>
                <a:lnTo>
                  <a:pt x="482" y="590"/>
                </a:lnTo>
                <a:lnTo>
                  <a:pt x="484" y="592"/>
                </a:lnTo>
                <a:lnTo>
                  <a:pt x="486" y="590"/>
                </a:lnTo>
                <a:lnTo>
                  <a:pt x="488" y="590"/>
                </a:lnTo>
                <a:lnTo>
                  <a:pt x="490" y="590"/>
                </a:lnTo>
                <a:lnTo>
                  <a:pt x="494" y="590"/>
                </a:lnTo>
                <a:lnTo>
                  <a:pt x="496" y="590"/>
                </a:lnTo>
                <a:lnTo>
                  <a:pt x="500" y="589"/>
                </a:lnTo>
                <a:lnTo>
                  <a:pt x="503" y="589"/>
                </a:lnTo>
                <a:lnTo>
                  <a:pt x="505" y="589"/>
                </a:lnTo>
                <a:lnTo>
                  <a:pt x="509" y="588"/>
                </a:lnTo>
                <a:lnTo>
                  <a:pt x="511" y="588"/>
                </a:lnTo>
                <a:lnTo>
                  <a:pt x="514" y="587"/>
                </a:lnTo>
                <a:lnTo>
                  <a:pt x="516" y="587"/>
                </a:lnTo>
                <a:lnTo>
                  <a:pt x="518" y="586"/>
                </a:lnTo>
                <a:lnTo>
                  <a:pt x="521" y="586"/>
                </a:lnTo>
                <a:lnTo>
                  <a:pt x="454" y="523"/>
                </a:lnTo>
                <a:lnTo>
                  <a:pt x="453" y="522"/>
                </a:lnTo>
                <a:lnTo>
                  <a:pt x="452" y="519"/>
                </a:lnTo>
                <a:lnTo>
                  <a:pt x="451" y="518"/>
                </a:lnTo>
                <a:lnTo>
                  <a:pt x="449" y="516"/>
                </a:lnTo>
                <a:lnTo>
                  <a:pt x="448" y="513"/>
                </a:lnTo>
                <a:lnTo>
                  <a:pt x="447" y="511"/>
                </a:lnTo>
                <a:lnTo>
                  <a:pt x="445" y="509"/>
                </a:lnTo>
                <a:lnTo>
                  <a:pt x="444" y="506"/>
                </a:lnTo>
                <a:lnTo>
                  <a:pt x="441" y="504"/>
                </a:lnTo>
                <a:lnTo>
                  <a:pt x="440" y="502"/>
                </a:lnTo>
                <a:lnTo>
                  <a:pt x="439" y="499"/>
                </a:lnTo>
                <a:lnTo>
                  <a:pt x="438" y="497"/>
                </a:lnTo>
                <a:lnTo>
                  <a:pt x="437" y="495"/>
                </a:lnTo>
                <a:lnTo>
                  <a:pt x="435" y="494"/>
                </a:lnTo>
                <a:lnTo>
                  <a:pt x="434" y="490"/>
                </a:lnTo>
                <a:lnTo>
                  <a:pt x="432" y="488"/>
                </a:lnTo>
                <a:lnTo>
                  <a:pt x="430" y="484"/>
                </a:lnTo>
                <a:lnTo>
                  <a:pt x="427" y="482"/>
                </a:lnTo>
                <a:lnTo>
                  <a:pt x="425" y="477"/>
                </a:lnTo>
                <a:lnTo>
                  <a:pt x="421" y="474"/>
                </a:lnTo>
                <a:lnTo>
                  <a:pt x="418" y="470"/>
                </a:lnTo>
                <a:lnTo>
                  <a:pt x="414" y="466"/>
                </a:lnTo>
                <a:lnTo>
                  <a:pt x="411" y="462"/>
                </a:lnTo>
                <a:lnTo>
                  <a:pt x="407" y="459"/>
                </a:lnTo>
                <a:lnTo>
                  <a:pt x="404" y="454"/>
                </a:lnTo>
                <a:lnTo>
                  <a:pt x="400" y="450"/>
                </a:lnTo>
                <a:lnTo>
                  <a:pt x="397" y="447"/>
                </a:lnTo>
                <a:lnTo>
                  <a:pt x="395" y="445"/>
                </a:lnTo>
                <a:lnTo>
                  <a:pt x="392" y="441"/>
                </a:lnTo>
                <a:lnTo>
                  <a:pt x="390" y="440"/>
                </a:lnTo>
                <a:lnTo>
                  <a:pt x="389" y="438"/>
                </a:lnTo>
                <a:lnTo>
                  <a:pt x="388" y="436"/>
                </a:lnTo>
                <a:lnTo>
                  <a:pt x="385" y="433"/>
                </a:lnTo>
                <a:lnTo>
                  <a:pt x="384" y="431"/>
                </a:lnTo>
                <a:lnTo>
                  <a:pt x="382" y="427"/>
                </a:lnTo>
                <a:lnTo>
                  <a:pt x="379" y="424"/>
                </a:lnTo>
                <a:lnTo>
                  <a:pt x="377" y="420"/>
                </a:lnTo>
                <a:lnTo>
                  <a:pt x="375" y="417"/>
                </a:lnTo>
                <a:lnTo>
                  <a:pt x="372" y="414"/>
                </a:lnTo>
                <a:lnTo>
                  <a:pt x="371" y="412"/>
                </a:lnTo>
                <a:lnTo>
                  <a:pt x="369" y="410"/>
                </a:lnTo>
                <a:lnTo>
                  <a:pt x="368" y="407"/>
                </a:lnTo>
                <a:lnTo>
                  <a:pt x="367" y="405"/>
                </a:lnTo>
                <a:lnTo>
                  <a:pt x="365" y="403"/>
                </a:lnTo>
                <a:lnTo>
                  <a:pt x="363" y="400"/>
                </a:lnTo>
                <a:lnTo>
                  <a:pt x="362" y="398"/>
                </a:lnTo>
                <a:lnTo>
                  <a:pt x="360" y="394"/>
                </a:lnTo>
                <a:lnTo>
                  <a:pt x="358" y="392"/>
                </a:lnTo>
                <a:lnTo>
                  <a:pt x="356" y="390"/>
                </a:lnTo>
                <a:lnTo>
                  <a:pt x="355" y="386"/>
                </a:lnTo>
                <a:lnTo>
                  <a:pt x="353" y="384"/>
                </a:lnTo>
                <a:lnTo>
                  <a:pt x="351" y="382"/>
                </a:lnTo>
                <a:lnTo>
                  <a:pt x="349" y="378"/>
                </a:lnTo>
                <a:lnTo>
                  <a:pt x="348" y="376"/>
                </a:lnTo>
                <a:lnTo>
                  <a:pt x="346" y="373"/>
                </a:lnTo>
                <a:lnTo>
                  <a:pt x="344" y="370"/>
                </a:lnTo>
                <a:lnTo>
                  <a:pt x="342" y="368"/>
                </a:lnTo>
                <a:lnTo>
                  <a:pt x="341" y="364"/>
                </a:lnTo>
                <a:lnTo>
                  <a:pt x="339" y="362"/>
                </a:lnTo>
                <a:lnTo>
                  <a:pt x="336" y="358"/>
                </a:lnTo>
                <a:lnTo>
                  <a:pt x="334" y="356"/>
                </a:lnTo>
                <a:lnTo>
                  <a:pt x="333" y="354"/>
                </a:lnTo>
                <a:lnTo>
                  <a:pt x="330" y="350"/>
                </a:lnTo>
                <a:lnTo>
                  <a:pt x="329" y="348"/>
                </a:lnTo>
                <a:lnTo>
                  <a:pt x="327" y="345"/>
                </a:lnTo>
                <a:lnTo>
                  <a:pt x="325" y="342"/>
                </a:lnTo>
                <a:lnTo>
                  <a:pt x="323" y="340"/>
                </a:lnTo>
                <a:lnTo>
                  <a:pt x="321" y="337"/>
                </a:lnTo>
                <a:lnTo>
                  <a:pt x="319" y="334"/>
                </a:lnTo>
                <a:lnTo>
                  <a:pt x="318" y="331"/>
                </a:lnTo>
                <a:lnTo>
                  <a:pt x="315" y="329"/>
                </a:lnTo>
                <a:lnTo>
                  <a:pt x="314" y="327"/>
                </a:lnTo>
                <a:lnTo>
                  <a:pt x="312" y="324"/>
                </a:lnTo>
                <a:lnTo>
                  <a:pt x="309" y="322"/>
                </a:lnTo>
                <a:lnTo>
                  <a:pt x="308" y="320"/>
                </a:lnTo>
                <a:lnTo>
                  <a:pt x="306" y="317"/>
                </a:lnTo>
                <a:lnTo>
                  <a:pt x="305" y="315"/>
                </a:lnTo>
                <a:lnTo>
                  <a:pt x="304" y="313"/>
                </a:lnTo>
                <a:lnTo>
                  <a:pt x="301" y="310"/>
                </a:lnTo>
                <a:lnTo>
                  <a:pt x="300" y="308"/>
                </a:lnTo>
                <a:lnTo>
                  <a:pt x="298" y="307"/>
                </a:lnTo>
                <a:lnTo>
                  <a:pt x="297" y="305"/>
                </a:lnTo>
                <a:lnTo>
                  <a:pt x="293" y="301"/>
                </a:lnTo>
                <a:lnTo>
                  <a:pt x="291" y="299"/>
                </a:lnTo>
                <a:lnTo>
                  <a:pt x="291" y="298"/>
                </a:lnTo>
                <a:lnTo>
                  <a:pt x="290" y="295"/>
                </a:lnTo>
                <a:lnTo>
                  <a:pt x="290" y="293"/>
                </a:lnTo>
                <a:lnTo>
                  <a:pt x="290" y="292"/>
                </a:lnTo>
                <a:lnTo>
                  <a:pt x="290" y="289"/>
                </a:lnTo>
                <a:lnTo>
                  <a:pt x="290" y="287"/>
                </a:lnTo>
                <a:lnTo>
                  <a:pt x="288" y="285"/>
                </a:lnTo>
                <a:lnTo>
                  <a:pt x="288" y="282"/>
                </a:lnTo>
                <a:lnTo>
                  <a:pt x="287" y="280"/>
                </a:lnTo>
                <a:lnTo>
                  <a:pt x="287" y="278"/>
                </a:lnTo>
                <a:lnTo>
                  <a:pt x="286" y="274"/>
                </a:lnTo>
                <a:lnTo>
                  <a:pt x="285" y="272"/>
                </a:lnTo>
                <a:lnTo>
                  <a:pt x="284" y="270"/>
                </a:lnTo>
                <a:lnTo>
                  <a:pt x="281" y="267"/>
                </a:lnTo>
                <a:lnTo>
                  <a:pt x="279" y="265"/>
                </a:lnTo>
                <a:lnTo>
                  <a:pt x="278" y="263"/>
                </a:lnTo>
                <a:lnTo>
                  <a:pt x="276" y="260"/>
                </a:lnTo>
                <a:lnTo>
                  <a:pt x="273" y="259"/>
                </a:lnTo>
                <a:lnTo>
                  <a:pt x="272" y="257"/>
                </a:lnTo>
                <a:lnTo>
                  <a:pt x="293" y="222"/>
                </a:lnTo>
                <a:lnTo>
                  <a:pt x="343" y="208"/>
                </a:lnTo>
                <a:lnTo>
                  <a:pt x="340" y="180"/>
                </a:lnTo>
                <a:lnTo>
                  <a:pt x="339" y="179"/>
                </a:lnTo>
                <a:lnTo>
                  <a:pt x="339" y="177"/>
                </a:lnTo>
                <a:lnTo>
                  <a:pt x="337" y="176"/>
                </a:lnTo>
                <a:lnTo>
                  <a:pt x="337" y="174"/>
                </a:lnTo>
                <a:lnTo>
                  <a:pt x="336" y="172"/>
                </a:lnTo>
                <a:lnTo>
                  <a:pt x="335" y="168"/>
                </a:lnTo>
                <a:lnTo>
                  <a:pt x="334" y="166"/>
                </a:lnTo>
                <a:lnTo>
                  <a:pt x="333" y="162"/>
                </a:lnTo>
                <a:lnTo>
                  <a:pt x="332" y="159"/>
                </a:lnTo>
                <a:lnTo>
                  <a:pt x="330" y="158"/>
                </a:lnTo>
                <a:lnTo>
                  <a:pt x="330" y="155"/>
                </a:lnTo>
                <a:lnTo>
                  <a:pt x="329" y="153"/>
                </a:lnTo>
                <a:lnTo>
                  <a:pt x="328" y="151"/>
                </a:lnTo>
                <a:lnTo>
                  <a:pt x="328" y="148"/>
                </a:lnTo>
                <a:lnTo>
                  <a:pt x="327" y="146"/>
                </a:lnTo>
                <a:lnTo>
                  <a:pt x="326" y="144"/>
                </a:lnTo>
                <a:lnTo>
                  <a:pt x="325" y="140"/>
                </a:lnTo>
                <a:lnTo>
                  <a:pt x="325" y="138"/>
                </a:lnTo>
                <a:lnTo>
                  <a:pt x="323" y="134"/>
                </a:lnTo>
                <a:lnTo>
                  <a:pt x="322" y="132"/>
                </a:lnTo>
                <a:lnTo>
                  <a:pt x="321" y="130"/>
                </a:lnTo>
                <a:lnTo>
                  <a:pt x="320" y="127"/>
                </a:lnTo>
                <a:lnTo>
                  <a:pt x="320" y="124"/>
                </a:lnTo>
                <a:lnTo>
                  <a:pt x="319" y="121"/>
                </a:lnTo>
                <a:lnTo>
                  <a:pt x="318" y="118"/>
                </a:lnTo>
                <a:lnTo>
                  <a:pt x="316" y="116"/>
                </a:lnTo>
                <a:lnTo>
                  <a:pt x="315" y="113"/>
                </a:lnTo>
                <a:lnTo>
                  <a:pt x="314" y="110"/>
                </a:lnTo>
                <a:lnTo>
                  <a:pt x="313" y="107"/>
                </a:lnTo>
                <a:lnTo>
                  <a:pt x="313" y="104"/>
                </a:lnTo>
                <a:lnTo>
                  <a:pt x="312" y="102"/>
                </a:lnTo>
                <a:lnTo>
                  <a:pt x="311" y="99"/>
                </a:lnTo>
                <a:lnTo>
                  <a:pt x="309" y="96"/>
                </a:lnTo>
                <a:lnTo>
                  <a:pt x="308" y="93"/>
                </a:lnTo>
                <a:lnTo>
                  <a:pt x="307" y="90"/>
                </a:lnTo>
                <a:lnTo>
                  <a:pt x="307" y="88"/>
                </a:lnTo>
                <a:lnTo>
                  <a:pt x="306" y="85"/>
                </a:lnTo>
                <a:lnTo>
                  <a:pt x="305" y="83"/>
                </a:lnTo>
                <a:lnTo>
                  <a:pt x="304" y="81"/>
                </a:lnTo>
                <a:lnTo>
                  <a:pt x="304" y="78"/>
                </a:lnTo>
                <a:lnTo>
                  <a:pt x="302" y="75"/>
                </a:lnTo>
                <a:lnTo>
                  <a:pt x="302" y="72"/>
                </a:lnTo>
                <a:lnTo>
                  <a:pt x="301" y="70"/>
                </a:lnTo>
                <a:lnTo>
                  <a:pt x="300" y="69"/>
                </a:lnTo>
                <a:lnTo>
                  <a:pt x="300" y="67"/>
                </a:lnTo>
                <a:lnTo>
                  <a:pt x="300" y="64"/>
                </a:lnTo>
                <a:lnTo>
                  <a:pt x="299" y="62"/>
                </a:lnTo>
                <a:lnTo>
                  <a:pt x="299" y="61"/>
                </a:lnTo>
                <a:lnTo>
                  <a:pt x="298" y="57"/>
                </a:lnTo>
                <a:lnTo>
                  <a:pt x="297" y="55"/>
                </a:lnTo>
                <a:lnTo>
                  <a:pt x="295" y="53"/>
                </a:lnTo>
                <a:lnTo>
                  <a:pt x="295" y="50"/>
                </a:lnTo>
                <a:lnTo>
                  <a:pt x="295" y="47"/>
                </a:lnTo>
                <a:lnTo>
                  <a:pt x="295" y="43"/>
                </a:lnTo>
                <a:lnTo>
                  <a:pt x="294" y="39"/>
                </a:lnTo>
                <a:lnTo>
                  <a:pt x="294" y="35"/>
                </a:lnTo>
                <a:lnTo>
                  <a:pt x="293" y="33"/>
                </a:lnTo>
                <a:lnTo>
                  <a:pt x="293" y="30"/>
                </a:lnTo>
                <a:lnTo>
                  <a:pt x="293" y="28"/>
                </a:lnTo>
                <a:lnTo>
                  <a:pt x="293" y="26"/>
                </a:lnTo>
                <a:lnTo>
                  <a:pt x="292" y="22"/>
                </a:lnTo>
                <a:lnTo>
                  <a:pt x="292" y="19"/>
                </a:lnTo>
                <a:lnTo>
                  <a:pt x="292" y="14"/>
                </a:lnTo>
                <a:lnTo>
                  <a:pt x="291" y="11"/>
                </a:lnTo>
                <a:lnTo>
                  <a:pt x="291" y="7"/>
                </a:lnTo>
                <a:lnTo>
                  <a:pt x="291" y="5"/>
                </a:lnTo>
                <a:lnTo>
                  <a:pt x="291" y="2"/>
                </a:lnTo>
                <a:lnTo>
                  <a:pt x="291" y="1"/>
                </a:lnTo>
                <a:lnTo>
                  <a:pt x="291" y="0"/>
                </a:lnTo>
                <a:lnTo>
                  <a:pt x="196" y="4"/>
                </a:lnTo>
                <a:lnTo>
                  <a:pt x="187" y="8"/>
                </a:lnTo>
                <a:lnTo>
                  <a:pt x="167" y="34"/>
                </a:lnTo>
                <a:lnTo>
                  <a:pt x="123" y="39"/>
                </a:lnTo>
                <a:lnTo>
                  <a:pt x="103" y="116"/>
                </a:lnTo>
                <a:lnTo>
                  <a:pt x="22" y="112"/>
                </a:lnTo>
                <a:lnTo>
                  <a:pt x="22" y="1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323" name="Freeform 123"/>
          <p:cNvSpPr>
            <a:spLocks/>
          </p:cNvSpPr>
          <p:nvPr/>
        </p:nvSpPr>
        <p:spPr bwMode="auto">
          <a:xfrm>
            <a:off x="4498975" y="2201863"/>
            <a:ext cx="220663" cy="214312"/>
          </a:xfrm>
          <a:custGeom>
            <a:avLst/>
            <a:gdLst/>
            <a:ahLst/>
            <a:cxnLst>
              <a:cxn ang="0">
                <a:pos x="3" y="7"/>
              </a:cxn>
              <a:cxn ang="0">
                <a:pos x="11" y="18"/>
              </a:cxn>
              <a:cxn ang="0">
                <a:pos x="21" y="27"/>
              </a:cxn>
              <a:cxn ang="0">
                <a:pos x="29" y="39"/>
              </a:cxn>
              <a:cxn ang="0">
                <a:pos x="38" y="49"/>
              </a:cxn>
              <a:cxn ang="0">
                <a:pos x="46" y="59"/>
              </a:cxn>
              <a:cxn ang="0">
                <a:pos x="58" y="69"/>
              </a:cxn>
              <a:cxn ang="0">
                <a:pos x="71" y="77"/>
              </a:cxn>
              <a:cxn ang="0">
                <a:pos x="84" y="86"/>
              </a:cxn>
              <a:cxn ang="0">
                <a:pos x="94" y="91"/>
              </a:cxn>
              <a:cxn ang="0">
                <a:pos x="96" y="97"/>
              </a:cxn>
              <a:cxn ang="0">
                <a:pos x="99" y="109"/>
              </a:cxn>
              <a:cxn ang="0">
                <a:pos x="102" y="118"/>
              </a:cxn>
              <a:cxn ang="0">
                <a:pos x="108" y="130"/>
              </a:cxn>
              <a:cxn ang="0">
                <a:pos x="115" y="143"/>
              </a:cxn>
              <a:cxn ang="0">
                <a:pos x="124" y="157"/>
              </a:cxn>
              <a:cxn ang="0">
                <a:pos x="137" y="171"/>
              </a:cxn>
              <a:cxn ang="0">
                <a:pos x="145" y="179"/>
              </a:cxn>
              <a:cxn ang="0">
                <a:pos x="155" y="187"/>
              </a:cxn>
              <a:cxn ang="0">
                <a:pos x="166" y="196"/>
              </a:cxn>
              <a:cxn ang="0">
                <a:pos x="178" y="205"/>
              </a:cxn>
              <a:cxn ang="0">
                <a:pos x="190" y="214"/>
              </a:cxn>
              <a:cxn ang="0">
                <a:pos x="201" y="222"/>
              </a:cxn>
              <a:cxn ang="0">
                <a:pos x="214" y="231"/>
              </a:cxn>
              <a:cxn ang="0">
                <a:pos x="225" y="240"/>
              </a:cxn>
              <a:cxn ang="0">
                <a:pos x="236" y="247"/>
              </a:cxn>
              <a:cxn ang="0">
                <a:pos x="246" y="254"/>
              </a:cxn>
              <a:cxn ang="0">
                <a:pos x="255" y="259"/>
              </a:cxn>
              <a:cxn ang="0">
                <a:pos x="268" y="268"/>
              </a:cxn>
              <a:cxn ang="0">
                <a:pos x="274" y="271"/>
              </a:cxn>
              <a:cxn ang="0">
                <a:pos x="277" y="269"/>
              </a:cxn>
              <a:cxn ang="0">
                <a:pos x="274" y="262"/>
              </a:cxn>
              <a:cxn ang="0">
                <a:pos x="268" y="258"/>
              </a:cxn>
              <a:cxn ang="0">
                <a:pos x="263" y="255"/>
              </a:cxn>
              <a:cxn ang="0">
                <a:pos x="250" y="245"/>
              </a:cxn>
              <a:cxn ang="0">
                <a:pos x="242" y="240"/>
              </a:cxn>
              <a:cxn ang="0">
                <a:pos x="232" y="233"/>
              </a:cxn>
              <a:cxn ang="0">
                <a:pos x="221" y="224"/>
              </a:cxn>
              <a:cxn ang="0">
                <a:pos x="210" y="216"/>
              </a:cxn>
              <a:cxn ang="0">
                <a:pos x="198" y="207"/>
              </a:cxn>
              <a:cxn ang="0">
                <a:pos x="187" y="199"/>
              </a:cxn>
              <a:cxn ang="0">
                <a:pos x="176" y="191"/>
              </a:cxn>
              <a:cxn ang="0">
                <a:pos x="165" y="182"/>
              </a:cxn>
              <a:cxn ang="0">
                <a:pos x="156" y="174"/>
              </a:cxn>
              <a:cxn ang="0">
                <a:pos x="148" y="168"/>
              </a:cxn>
              <a:cxn ang="0">
                <a:pos x="136" y="158"/>
              </a:cxn>
              <a:cxn ang="0">
                <a:pos x="128" y="149"/>
              </a:cxn>
              <a:cxn ang="0">
                <a:pos x="122" y="139"/>
              </a:cxn>
              <a:cxn ang="0">
                <a:pos x="116" y="129"/>
              </a:cxn>
              <a:cxn ang="0">
                <a:pos x="112" y="118"/>
              </a:cxn>
              <a:cxn ang="0">
                <a:pos x="108" y="109"/>
              </a:cxn>
              <a:cxn ang="0">
                <a:pos x="105" y="96"/>
              </a:cxn>
              <a:cxn ang="0">
                <a:pos x="106" y="88"/>
              </a:cxn>
              <a:cxn ang="0">
                <a:pos x="100" y="83"/>
              </a:cxn>
              <a:cxn ang="0">
                <a:pos x="89" y="77"/>
              </a:cxn>
              <a:cxn ang="0">
                <a:pos x="78" y="72"/>
              </a:cxn>
              <a:cxn ang="0">
                <a:pos x="65" y="62"/>
              </a:cxn>
              <a:cxn ang="0">
                <a:pos x="51" y="49"/>
              </a:cxn>
              <a:cxn ang="0">
                <a:pos x="39" y="38"/>
              </a:cxn>
              <a:cxn ang="0">
                <a:pos x="31" y="28"/>
              </a:cxn>
              <a:cxn ang="0">
                <a:pos x="24" y="18"/>
              </a:cxn>
              <a:cxn ang="0">
                <a:pos x="17" y="6"/>
              </a:cxn>
              <a:cxn ang="0">
                <a:pos x="0" y="3"/>
              </a:cxn>
            </a:cxnLst>
            <a:rect l="0" t="0" r="r" b="b"/>
            <a:pathLst>
              <a:path w="277" h="271">
                <a:moveTo>
                  <a:pt x="0" y="3"/>
                </a:moveTo>
                <a:lnTo>
                  <a:pt x="0" y="3"/>
                </a:lnTo>
                <a:lnTo>
                  <a:pt x="1" y="5"/>
                </a:lnTo>
                <a:lnTo>
                  <a:pt x="3" y="7"/>
                </a:lnTo>
                <a:lnTo>
                  <a:pt x="7" y="11"/>
                </a:lnTo>
                <a:lnTo>
                  <a:pt x="8" y="13"/>
                </a:lnTo>
                <a:lnTo>
                  <a:pt x="9" y="16"/>
                </a:lnTo>
                <a:lnTo>
                  <a:pt x="11" y="18"/>
                </a:lnTo>
                <a:lnTo>
                  <a:pt x="14" y="20"/>
                </a:lnTo>
                <a:lnTo>
                  <a:pt x="16" y="23"/>
                </a:lnTo>
                <a:lnTo>
                  <a:pt x="18" y="25"/>
                </a:lnTo>
                <a:lnTo>
                  <a:pt x="21" y="27"/>
                </a:lnTo>
                <a:lnTo>
                  <a:pt x="23" y="31"/>
                </a:lnTo>
                <a:lnTo>
                  <a:pt x="24" y="33"/>
                </a:lnTo>
                <a:lnTo>
                  <a:pt x="26" y="37"/>
                </a:lnTo>
                <a:lnTo>
                  <a:pt x="29" y="39"/>
                </a:lnTo>
                <a:lnTo>
                  <a:pt x="31" y="41"/>
                </a:lnTo>
                <a:lnTo>
                  <a:pt x="33" y="44"/>
                </a:lnTo>
                <a:lnTo>
                  <a:pt x="36" y="47"/>
                </a:lnTo>
                <a:lnTo>
                  <a:pt x="38" y="49"/>
                </a:lnTo>
                <a:lnTo>
                  <a:pt x="40" y="52"/>
                </a:lnTo>
                <a:lnTo>
                  <a:pt x="43" y="54"/>
                </a:lnTo>
                <a:lnTo>
                  <a:pt x="45" y="56"/>
                </a:lnTo>
                <a:lnTo>
                  <a:pt x="46" y="59"/>
                </a:lnTo>
                <a:lnTo>
                  <a:pt x="49" y="61"/>
                </a:lnTo>
                <a:lnTo>
                  <a:pt x="52" y="65"/>
                </a:lnTo>
                <a:lnTo>
                  <a:pt x="56" y="67"/>
                </a:lnTo>
                <a:lnTo>
                  <a:pt x="58" y="69"/>
                </a:lnTo>
                <a:lnTo>
                  <a:pt x="61" y="72"/>
                </a:lnTo>
                <a:lnTo>
                  <a:pt x="64" y="74"/>
                </a:lnTo>
                <a:lnTo>
                  <a:pt x="67" y="76"/>
                </a:lnTo>
                <a:lnTo>
                  <a:pt x="71" y="77"/>
                </a:lnTo>
                <a:lnTo>
                  <a:pt x="74" y="80"/>
                </a:lnTo>
                <a:lnTo>
                  <a:pt x="77" y="82"/>
                </a:lnTo>
                <a:lnTo>
                  <a:pt x="80" y="84"/>
                </a:lnTo>
                <a:lnTo>
                  <a:pt x="84" y="86"/>
                </a:lnTo>
                <a:lnTo>
                  <a:pt x="86" y="87"/>
                </a:lnTo>
                <a:lnTo>
                  <a:pt x="88" y="88"/>
                </a:lnTo>
                <a:lnTo>
                  <a:pt x="91" y="90"/>
                </a:lnTo>
                <a:lnTo>
                  <a:pt x="94" y="91"/>
                </a:lnTo>
                <a:lnTo>
                  <a:pt x="95" y="93"/>
                </a:lnTo>
                <a:lnTo>
                  <a:pt x="95" y="94"/>
                </a:lnTo>
                <a:lnTo>
                  <a:pt x="95" y="95"/>
                </a:lnTo>
                <a:lnTo>
                  <a:pt x="96" y="97"/>
                </a:lnTo>
                <a:lnTo>
                  <a:pt x="96" y="101"/>
                </a:lnTo>
                <a:lnTo>
                  <a:pt x="98" y="104"/>
                </a:lnTo>
                <a:lnTo>
                  <a:pt x="98" y="107"/>
                </a:lnTo>
                <a:lnTo>
                  <a:pt x="99" y="109"/>
                </a:lnTo>
                <a:lnTo>
                  <a:pt x="100" y="111"/>
                </a:lnTo>
                <a:lnTo>
                  <a:pt x="101" y="114"/>
                </a:lnTo>
                <a:lnTo>
                  <a:pt x="101" y="116"/>
                </a:lnTo>
                <a:lnTo>
                  <a:pt x="102" y="118"/>
                </a:lnTo>
                <a:lnTo>
                  <a:pt x="103" y="122"/>
                </a:lnTo>
                <a:lnTo>
                  <a:pt x="105" y="124"/>
                </a:lnTo>
                <a:lnTo>
                  <a:pt x="106" y="128"/>
                </a:lnTo>
                <a:lnTo>
                  <a:pt x="108" y="130"/>
                </a:lnTo>
                <a:lnTo>
                  <a:pt x="109" y="133"/>
                </a:lnTo>
                <a:lnTo>
                  <a:pt x="112" y="137"/>
                </a:lnTo>
                <a:lnTo>
                  <a:pt x="113" y="140"/>
                </a:lnTo>
                <a:lnTo>
                  <a:pt x="115" y="143"/>
                </a:lnTo>
                <a:lnTo>
                  <a:pt x="117" y="146"/>
                </a:lnTo>
                <a:lnTo>
                  <a:pt x="120" y="150"/>
                </a:lnTo>
                <a:lnTo>
                  <a:pt x="122" y="153"/>
                </a:lnTo>
                <a:lnTo>
                  <a:pt x="124" y="157"/>
                </a:lnTo>
                <a:lnTo>
                  <a:pt x="127" y="160"/>
                </a:lnTo>
                <a:lnTo>
                  <a:pt x="130" y="164"/>
                </a:lnTo>
                <a:lnTo>
                  <a:pt x="134" y="167"/>
                </a:lnTo>
                <a:lnTo>
                  <a:pt x="137" y="171"/>
                </a:lnTo>
                <a:lnTo>
                  <a:pt x="140" y="173"/>
                </a:lnTo>
                <a:lnTo>
                  <a:pt x="141" y="175"/>
                </a:lnTo>
                <a:lnTo>
                  <a:pt x="143" y="177"/>
                </a:lnTo>
                <a:lnTo>
                  <a:pt x="145" y="179"/>
                </a:lnTo>
                <a:lnTo>
                  <a:pt x="148" y="181"/>
                </a:lnTo>
                <a:lnTo>
                  <a:pt x="150" y="184"/>
                </a:lnTo>
                <a:lnTo>
                  <a:pt x="152" y="185"/>
                </a:lnTo>
                <a:lnTo>
                  <a:pt x="155" y="187"/>
                </a:lnTo>
                <a:lnTo>
                  <a:pt x="157" y="189"/>
                </a:lnTo>
                <a:lnTo>
                  <a:pt x="161" y="192"/>
                </a:lnTo>
                <a:lnTo>
                  <a:pt x="163" y="194"/>
                </a:lnTo>
                <a:lnTo>
                  <a:pt x="166" y="196"/>
                </a:lnTo>
                <a:lnTo>
                  <a:pt x="169" y="198"/>
                </a:lnTo>
                <a:lnTo>
                  <a:pt x="172" y="200"/>
                </a:lnTo>
                <a:lnTo>
                  <a:pt x="175" y="202"/>
                </a:lnTo>
                <a:lnTo>
                  <a:pt x="178" y="205"/>
                </a:lnTo>
                <a:lnTo>
                  <a:pt x="180" y="207"/>
                </a:lnTo>
                <a:lnTo>
                  <a:pt x="184" y="209"/>
                </a:lnTo>
                <a:lnTo>
                  <a:pt x="186" y="212"/>
                </a:lnTo>
                <a:lnTo>
                  <a:pt x="190" y="214"/>
                </a:lnTo>
                <a:lnTo>
                  <a:pt x="192" y="216"/>
                </a:lnTo>
                <a:lnTo>
                  <a:pt x="196" y="219"/>
                </a:lnTo>
                <a:lnTo>
                  <a:pt x="199" y="220"/>
                </a:lnTo>
                <a:lnTo>
                  <a:pt x="201" y="222"/>
                </a:lnTo>
                <a:lnTo>
                  <a:pt x="204" y="224"/>
                </a:lnTo>
                <a:lnTo>
                  <a:pt x="207" y="227"/>
                </a:lnTo>
                <a:lnTo>
                  <a:pt x="211" y="229"/>
                </a:lnTo>
                <a:lnTo>
                  <a:pt x="214" y="231"/>
                </a:lnTo>
                <a:lnTo>
                  <a:pt x="217" y="233"/>
                </a:lnTo>
                <a:lnTo>
                  <a:pt x="219" y="235"/>
                </a:lnTo>
                <a:lnTo>
                  <a:pt x="222" y="237"/>
                </a:lnTo>
                <a:lnTo>
                  <a:pt x="225" y="240"/>
                </a:lnTo>
                <a:lnTo>
                  <a:pt x="228" y="241"/>
                </a:lnTo>
                <a:lnTo>
                  <a:pt x="231" y="242"/>
                </a:lnTo>
                <a:lnTo>
                  <a:pt x="233" y="244"/>
                </a:lnTo>
                <a:lnTo>
                  <a:pt x="236" y="247"/>
                </a:lnTo>
                <a:lnTo>
                  <a:pt x="239" y="248"/>
                </a:lnTo>
                <a:lnTo>
                  <a:pt x="241" y="250"/>
                </a:lnTo>
                <a:lnTo>
                  <a:pt x="243" y="251"/>
                </a:lnTo>
                <a:lnTo>
                  <a:pt x="246" y="254"/>
                </a:lnTo>
                <a:lnTo>
                  <a:pt x="248" y="255"/>
                </a:lnTo>
                <a:lnTo>
                  <a:pt x="250" y="256"/>
                </a:lnTo>
                <a:lnTo>
                  <a:pt x="253" y="257"/>
                </a:lnTo>
                <a:lnTo>
                  <a:pt x="255" y="259"/>
                </a:lnTo>
                <a:lnTo>
                  <a:pt x="259" y="262"/>
                </a:lnTo>
                <a:lnTo>
                  <a:pt x="262" y="264"/>
                </a:lnTo>
                <a:lnTo>
                  <a:pt x="266" y="265"/>
                </a:lnTo>
                <a:lnTo>
                  <a:pt x="268" y="268"/>
                </a:lnTo>
                <a:lnTo>
                  <a:pt x="270" y="269"/>
                </a:lnTo>
                <a:lnTo>
                  <a:pt x="271" y="270"/>
                </a:lnTo>
                <a:lnTo>
                  <a:pt x="273" y="270"/>
                </a:lnTo>
                <a:lnTo>
                  <a:pt x="274" y="271"/>
                </a:lnTo>
                <a:lnTo>
                  <a:pt x="274" y="271"/>
                </a:lnTo>
                <a:lnTo>
                  <a:pt x="276" y="271"/>
                </a:lnTo>
                <a:lnTo>
                  <a:pt x="276" y="270"/>
                </a:lnTo>
                <a:lnTo>
                  <a:pt x="277" y="269"/>
                </a:lnTo>
                <a:lnTo>
                  <a:pt x="277" y="268"/>
                </a:lnTo>
                <a:lnTo>
                  <a:pt x="277" y="266"/>
                </a:lnTo>
                <a:lnTo>
                  <a:pt x="275" y="264"/>
                </a:lnTo>
                <a:lnTo>
                  <a:pt x="274" y="262"/>
                </a:lnTo>
                <a:lnTo>
                  <a:pt x="273" y="261"/>
                </a:lnTo>
                <a:lnTo>
                  <a:pt x="271" y="259"/>
                </a:lnTo>
                <a:lnTo>
                  <a:pt x="269" y="258"/>
                </a:lnTo>
                <a:lnTo>
                  <a:pt x="268" y="258"/>
                </a:lnTo>
                <a:lnTo>
                  <a:pt x="268" y="258"/>
                </a:lnTo>
                <a:lnTo>
                  <a:pt x="267" y="257"/>
                </a:lnTo>
                <a:lnTo>
                  <a:pt x="266" y="256"/>
                </a:lnTo>
                <a:lnTo>
                  <a:pt x="263" y="255"/>
                </a:lnTo>
                <a:lnTo>
                  <a:pt x="261" y="252"/>
                </a:lnTo>
                <a:lnTo>
                  <a:pt x="257" y="250"/>
                </a:lnTo>
                <a:lnTo>
                  <a:pt x="254" y="248"/>
                </a:lnTo>
                <a:lnTo>
                  <a:pt x="250" y="245"/>
                </a:lnTo>
                <a:lnTo>
                  <a:pt x="248" y="243"/>
                </a:lnTo>
                <a:lnTo>
                  <a:pt x="246" y="242"/>
                </a:lnTo>
                <a:lnTo>
                  <a:pt x="243" y="241"/>
                </a:lnTo>
                <a:lnTo>
                  <a:pt x="242" y="240"/>
                </a:lnTo>
                <a:lnTo>
                  <a:pt x="239" y="237"/>
                </a:lnTo>
                <a:lnTo>
                  <a:pt x="236" y="236"/>
                </a:lnTo>
                <a:lnTo>
                  <a:pt x="234" y="234"/>
                </a:lnTo>
                <a:lnTo>
                  <a:pt x="232" y="233"/>
                </a:lnTo>
                <a:lnTo>
                  <a:pt x="228" y="230"/>
                </a:lnTo>
                <a:lnTo>
                  <a:pt x="226" y="228"/>
                </a:lnTo>
                <a:lnTo>
                  <a:pt x="224" y="226"/>
                </a:lnTo>
                <a:lnTo>
                  <a:pt x="221" y="224"/>
                </a:lnTo>
                <a:lnTo>
                  <a:pt x="218" y="222"/>
                </a:lnTo>
                <a:lnTo>
                  <a:pt x="215" y="220"/>
                </a:lnTo>
                <a:lnTo>
                  <a:pt x="212" y="219"/>
                </a:lnTo>
                <a:lnTo>
                  <a:pt x="210" y="216"/>
                </a:lnTo>
                <a:lnTo>
                  <a:pt x="207" y="214"/>
                </a:lnTo>
                <a:lnTo>
                  <a:pt x="204" y="212"/>
                </a:lnTo>
                <a:lnTo>
                  <a:pt x="200" y="209"/>
                </a:lnTo>
                <a:lnTo>
                  <a:pt x="198" y="207"/>
                </a:lnTo>
                <a:lnTo>
                  <a:pt x="194" y="205"/>
                </a:lnTo>
                <a:lnTo>
                  <a:pt x="192" y="202"/>
                </a:lnTo>
                <a:lnTo>
                  <a:pt x="190" y="200"/>
                </a:lnTo>
                <a:lnTo>
                  <a:pt x="187" y="199"/>
                </a:lnTo>
                <a:lnTo>
                  <a:pt x="184" y="196"/>
                </a:lnTo>
                <a:lnTo>
                  <a:pt x="182" y="194"/>
                </a:lnTo>
                <a:lnTo>
                  <a:pt x="178" y="192"/>
                </a:lnTo>
                <a:lnTo>
                  <a:pt x="176" y="191"/>
                </a:lnTo>
                <a:lnTo>
                  <a:pt x="172" y="188"/>
                </a:lnTo>
                <a:lnTo>
                  <a:pt x="170" y="186"/>
                </a:lnTo>
                <a:lnTo>
                  <a:pt x="168" y="184"/>
                </a:lnTo>
                <a:lnTo>
                  <a:pt x="165" y="182"/>
                </a:lnTo>
                <a:lnTo>
                  <a:pt x="163" y="180"/>
                </a:lnTo>
                <a:lnTo>
                  <a:pt x="161" y="178"/>
                </a:lnTo>
                <a:lnTo>
                  <a:pt x="158" y="177"/>
                </a:lnTo>
                <a:lnTo>
                  <a:pt x="156" y="174"/>
                </a:lnTo>
                <a:lnTo>
                  <a:pt x="154" y="173"/>
                </a:lnTo>
                <a:lnTo>
                  <a:pt x="151" y="171"/>
                </a:lnTo>
                <a:lnTo>
                  <a:pt x="149" y="170"/>
                </a:lnTo>
                <a:lnTo>
                  <a:pt x="148" y="168"/>
                </a:lnTo>
                <a:lnTo>
                  <a:pt x="144" y="165"/>
                </a:lnTo>
                <a:lnTo>
                  <a:pt x="141" y="163"/>
                </a:lnTo>
                <a:lnTo>
                  <a:pt x="138" y="159"/>
                </a:lnTo>
                <a:lnTo>
                  <a:pt x="136" y="158"/>
                </a:lnTo>
                <a:lnTo>
                  <a:pt x="134" y="156"/>
                </a:lnTo>
                <a:lnTo>
                  <a:pt x="131" y="153"/>
                </a:lnTo>
                <a:lnTo>
                  <a:pt x="130" y="151"/>
                </a:lnTo>
                <a:lnTo>
                  <a:pt x="128" y="149"/>
                </a:lnTo>
                <a:lnTo>
                  <a:pt x="126" y="146"/>
                </a:lnTo>
                <a:lnTo>
                  <a:pt x="124" y="144"/>
                </a:lnTo>
                <a:lnTo>
                  <a:pt x="123" y="142"/>
                </a:lnTo>
                <a:lnTo>
                  <a:pt x="122" y="139"/>
                </a:lnTo>
                <a:lnTo>
                  <a:pt x="120" y="137"/>
                </a:lnTo>
                <a:lnTo>
                  <a:pt x="119" y="133"/>
                </a:lnTo>
                <a:lnTo>
                  <a:pt x="117" y="131"/>
                </a:lnTo>
                <a:lnTo>
                  <a:pt x="116" y="129"/>
                </a:lnTo>
                <a:lnTo>
                  <a:pt x="115" y="126"/>
                </a:lnTo>
                <a:lnTo>
                  <a:pt x="114" y="123"/>
                </a:lnTo>
                <a:lnTo>
                  <a:pt x="113" y="121"/>
                </a:lnTo>
                <a:lnTo>
                  <a:pt x="112" y="118"/>
                </a:lnTo>
                <a:lnTo>
                  <a:pt x="110" y="116"/>
                </a:lnTo>
                <a:lnTo>
                  <a:pt x="109" y="114"/>
                </a:lnTo>
                <a:lnTo>
                  <a:pt x="109" y="111"/>
                </a:lnTo>
                <a:lnTo>
                  <a:pt x="108" y="109"/>
                </a:lnTo>
                <a:lnTo>
                  <a:pt x="107" y="104"/>
                </a:lnTo>
                <a:lnTo>
                  <a:pt x="106" y="101"/>
                </a:lnTo>
                <a:lnTo>
                  <a:pt x="105" y="97"/>
                </a:lnTo>
                <a:lnTo>
                  <a:pt x="105" y="96"/>
                </a:lnTo>
                <a:lnTo>
                  <a:pt x="103" y="94"/>
                </a:lnTo>
                <a:lnTo>
                  <a:pt x="103" y="94"/>
                </a:lnTo>
                <a:lnTo>
                  <a:pt x="105" y="90"/>
                </a:lnTo>
                <a:lnTo>
                  <a:pt x="106" y="88"/>
                </a:lnTo>
                <a:lnTo>
                  <a:pt x="105" y="86"/>
                </a:lnTo>
                <a:lnTo>
                  <a:pt x="103" y="84"/>
                </a:lnTo>
                <a:lnTo>
                  <a:pt x="102" y="84"/>
                </a:lnTo>
                <a:lnTo>
                  <a:pt x="100" y="83"/>
                </a:lnTo>
                <a:lnTo>
                  <a:pt x="98" y="82"/>
                </a:lnTo>
                <a:lnTo>
                  <a:pt x="94" y="81"/>
                </a:lnTo>
                <a:lnTo>
                  <a:pt x="92" y="79"/>
                </a:lnTo>
                <a:lnTo>
                  <a:pt x="89" y="77"/>
                </a:lnTo>
                <a:lnTo>
                  <a:pt x="86" y="76"/>
                </a:lnTo>
                <a:lnTo>
                  <a:pt x="84" y="75"/>
                </a:lnTo>
                <a:lnTo>
                  <a:pt x="81" y="74"/>
                </a:lnTo>
                <a:lnTo>
                  <a:pt x="78" y="72"/>
                </a:lnTo>
                <a:lnTo>
                  <a:pt x="74" y="69"/>
                </a:lnTo>
                <a:lnTo>
                  <a:pt x="72" y="68"/>
                </a:lnTo>
                <a:lnTo>
                  <a:pt x="68" y="66"/>
                </a:lnTo>
                <a:lnTo>
                  <a:pt x="65" y="62"/>
                </a:lnTo>
                <a:lnTo>
                  <a:pt x="61" y="60"/>
                </a:lnTo>
                <a:lnTo>
                  <a:pt x="58" y="56"/>
                </a:lnTo>
                <a:lnTo>
                  <a:pt x="54" y="53"/>
                </a:lnTo>
                <a:lnTo>
                  <a:pt x="51" y="49"/>
                </a:lnTo>
                <a:lnTo>
                  <a:pt x="47" y="46"/>
                </a:lnTo>
                <a:lnTo>
                  <a:pt x="44" y="42"/>
                </a:lnTo>
                <a:lnTo>
                  <a:pt x="42" y="40"/>
                </a:lnTo>
                <a:lnTo>
                  <a:pt x="39" y="38"/>
                </a:lnTo>
                <a:lnTo>
                  <a:pt x="37" y="35"/>
                </a:lnTo>
                <a:lnTo>
                  <a:pt x="36" y="33"/>
                </a:lnTo>
                <a:lnTo>
                  <a:pt x="33" y="31"/>
                </a:lnTo>
                <a:lnTo>
                  <a:pt x="31" y="28"/>
                </a:lnTo>
                <a:lnTo>
                  <a:pt x="30" y="26"/>
                </a:lnTo>
                <a:lnTo>
                  <a:pt x="28" y="24"/>
                </a:lnTo>
                <a:lnTo>
                  <a:pt x="26" y="20"/>
                </a:lnTo>
                <a:lnTo>
                  <a:pt x="24" y="18"/>
                </a:lnTo>
                <a:lnTo>
                  <a:pt x="22" y="16"/>
                </a:lnTo>
                <a:lnTo>
                  <a:pt x="21" y="12"/>
                </a:lnTo>
                <a:lnTo>
                  <a:pt x="18" y="10"/>
                </a:lnTo>
                <a:lnTo>
                  <a:pt x="17" y="6"/>
                </a:lnTo>
                <a:lnTo>
                  <a:pt x="15" y="3"/>
                </a:lnTo>
                <a:lnTo>
                  <a:pt x="14" y="0"/>
                </a:lnTo>
                <a:lnTo>
                  <a:pt x="0" y="3"/>
                </a:lnTo>
                <a:lnTo>
                  <a:pt x="0" y="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324" name="Freeform 124"/>
          <p:cNvSpPr>
            <a:spLocks/>
          </p:cNvSpPr>
          <p:nvPr/>
        </p:nvSpPr>
        <p:spPr bwMode="auto">
          <a:xfrm>
            <a:off x="4605338" y="2241550"/>
            <a:ext cx="20637" cy="20638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1" y="1"/>
              </a:cxn>
              <a:cxn ang="0">
                <a:pos x="0" y="3"/>
              </a:cxn>
              <a:cxn ang="0">
                <a:pos x="0" y="4"/>
              </a:cxn>
              <a:cxn ang="0">
                <a:pos x="0" y="8"/>
              </a:cxn>
              <a:cxn ang="0">
                <a:pos x="0" y="10"/>
              </a:cxn>
              <a:cxn ang="0">
                <a:pos x="1" y="13"/>
              </a:cxn>
              <a:cxn ang="0">
                <a:pos x="2" y="15"/>
              </a:cxn>
              <a:cxn ang="0">
                <a:pos x="5" y="17"/>
              </a:cxn>
              <a:cxn ang="0">
                <a:pos x="6" y="20"/>
              </a:cxn>
              <a:cxn ang="0">
                <a:pos x="9" y="21"/>
              </a:cxn>
              <a:cxn ang="0">
                <a:pos x="13" y="22"/>
              </a:cxn>
              <a:cxn ang="0">
                <a:pos x="17" y="24"/>
              </a:cxn>
              <a:cxn ang="0">
                <a:pos x="20" y="24"/>
              </a:cxn>
              <a:cxn ang="0">
                <a:pos x="23" y="25"/>
              </a:cxn>
              <a:cxn ang="0">
                <a:pos x="24" y="24"/>
              </a:cxn>
              <a:cxn ang="0">
                <a:pos x="26" y="24"/>
              </a:cxn>
              <a:cxn ang="0">
                <a:pos x="24" y="22"/>
              </a:cxn>
              <a:cxn ang="0">
                <a:pos x="22" y="21"/>
              </a:cxn>
              <a:cxn ang="0">
                <a:pos x="20" y="18"/>
              </a:cxn>
              <a:cxn ang="0">
                <a:pos x="17" y="17"/>
              </a:cxn>
              <a:cxn ang="0">
                <a:pos x="15" y="15"/>
              </a:cxn>
              <a:cxn ang="0">
                <a:pos x="13" y="14"/>
              </a:cxn>
              <a:cxn ang="0">
                <a:pos x="12" y="13"/>
              </a:cxn>
              <a:cxn ang="0">
                <a:pos x="10" y="11"/>
              </a:cxn>
              <a:cxn ang="0">
                <a:pos x="10" y="9"/>
              </a:cxn>
              <a:cxn ang="0">
                <a:pos x="9" y="7"/>
              </a:cxn>
              <a:cxn ang="0">
                <a:pos x="8" y="4"/>
              </a:cxn>
              <a:cxn ang="0">
                <a:pos x="8" y="2"/>
              </a:cxn>
              <a:cxn ang="0">
                <a:pos x="6" y="0"/>
              </a:cxn>
              <a:cxn ang="0">
                <a:pos x="2" y="0"/>
              </a:cxn>
              <a:cxn ang="0">
                <a:pos x="2" y="0"/>
              </a:cxn>
            </a:cxnLst>
            <a:rect l="0" t="0" r="r" b="b"/>
            <a:pathLst>
              <a:path w="26" h="25">
                <a:moveTo>
                  <a:pt x="2" y="0"/>
                </a:moveTo>
                <a:lnTo>
                  <a:pt x="1" y="1"/>
                </a:lnTo>
                <a:lnTo>
                  <a:pt x="0" y="3"/>
                </a:lnTo>
                <a:lnTo>
                  <a:pt x="0" y="4"/>
                </a:lnTo>
                <a:lnTo>
                  <a:pt x="0" y="8"/>
                </a:lnTo>
                <a:lnTo>
                  <a:pt x="0" y="10"/>
                </a:lnTo>
                <a:lnTo>
                  <a:pt x="1" y="13"/>
                </a:lnTo>
                <a:lnTo>
                  <a:pt x="2" y="15"/>
                </a:lnTo>
                <a:lnTo>
                  <a:pt x="5" y="17"/>
                </a:lnTo>
                <a:lnTo>
                  <a:pt x="6" y="20"/>
                </a:lnTo>
                <a:lnTo>
                  <a:pt x="9" y="21"/>
                </a:lnTo>
                <a:lnTo>
                  <a:pt x="13" y="22"/>
                </a:lnTo>
                <a:lnTo>
                  <a:pt x="17" y="24"/>
                </a:lnTo>
                <a:lnTo>
                  <a:pt x="20" y="24"/>
                </a:lnTo>
                <a:lnTo>
                  <a:pt x="23" y="25"/>
                </a:lnTo>
                <a:lnTo>
                  <a:pt x="24" y="24"/>
                </a:lnTo>
                <a:lnTo>
                  <a:pt x="26" y="24"/>
                </a:lnTo>
                <a:lnTo>
                  <a:pt x="24" y="22"/>
                </a:lnTo>
                <a:lnTo>
                  <a:pt x="22" y="21"/>
                </a:lnTo>
                <a:lnTo>
                  <a:pt x="20" y="18"/>
                </a:lnTo>
                <a:lnTo>
                  <a:pt x="17" y="17"/>
                </a:lnTo>
                <a:lnTo>
                  <a:pt x="15" y="15"/>
                </a:lnTo>
                <a:lnTo>
                  <a:pt x="13" y="14"/>
                </a:lnTo>
                <a:lnTo>
                  <a:pt x="12" y="13"/>
                </a:lnTo>
                <a:lnTo>
                  <a:pt x="10" y="11"/>
                </a:lnTo>
                <a:lnTo>
                  <a:pt x="10" y="9"/>
                </a:lnTo>
                <a:lnTo>
                  <a:pt x="9" y="7"/>
                </a:lnTo>
                <a:lnTo>
                  <a:pt x="8" y="4"/>
                </a:lnTo>
                <a:lnTo>
                  <a:pt x="8" y="2"/>
                </a:lnTo>
                <a:lnTo>
                  <a:pt x="6" y="0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325" name="Freeform 125"/>
          <p:cNvSpPr>
            <a:spLocks/>
          </p:cNvSpPr>
          <p:nvPr/>
        </p:nvSpPr>
        <p:spPr bwMode="auto">
          <a:xfrm>
            <a:off x="4311650" y="2227263"/>
            <a:ext cx="268288" cy="266700"/>
          </a:xfrm>
          <a:custGeom>
            <a:avLst/>
            <a:gdLst/>
            <a:ahLst/>
            <a:cxnLst>
              <a:cxn ang="0">
                <a:pos x="259" y="22"/>
              </a:cxn>
              <a:cxn ang="0">
                <a:pos x="252" y="41"/>
              </a:cxn>
              <a:cxn ang="0">
                <a:pos x="244" y="62"/>
              </a:cxn>
              <a:cxn ang="0">
                <a:pos x="222" y="68"/>
              </a:cxn>
              <a:cxn ang="0">
                <a:pos x="191" y="81"/>
              </a:cxn>
              <a:cxn ang="0">
                <a:pos x="174" y="95"/>
              </a:cxn>
              <a:cxn ang="0">
                <a:pos x="156" y="116"/>
              </a:cxn>
              <a:cxn ang="0">
                <a:pos x="141" y="137"/>
              </a:cxn>
              <a:cxn ang="0">
                <a:pos x="128" y="155"/>
              </a:cxn>
              <a:cxn ang="0">
                <a:pos x="108" y="172"/>
              </a:cxn>
              <a:cxn ang="0">
                <a:pos x="89" y="184"/>
              </a:cxn>
              <a:cxn ang="0">
                <a:pos x="70" y="195"/>
              </a:cxn>
              <a:cxn ang="0">
                <a:pos x="69" y="209"/>
              </a:cxn>
              <a:cxn ang="0">
                <a:pos x="70" y="226"/>
              </a:cxn>
              <a:cxn ang="0">
                <a:pos x="75" y="245"/>
              </a:cxn>
              <a:cxn ang="0">
                <a:pos x="87" y="235"/>
              </a:cxn>
              <a:cxn ang="0">
                <a:pos x="111" y="210"/>
              </a:cxn>
              <a:cxn ang="0">
                <a:pos x="132" y="184"/>
              </a:cxn>
              <a:cxn ang="0">
                <a:pos x="148" y="169"/>
              </a:cxn>
              <a:cxn ang="0">
                <a:pos x="171" y="158"/>
              </a:cxn>
              <a:cxn ang="0">
                <a:pos x="202" y="141"/>
              </a:cxn>
              <a:cxn ang="0">
                <a:pos x="226" y="130"/>
              </a:cxn>
              <a:cxn ang="0">
                <a:pos x="254" y="117"/>
              </a:cxn>
              <a:cxn ang="0">
                <a:pos x="276" y="104"/>
              </a:cxn>
              <a:cxn ang="0">
                <a:pos x="300" y="88"/>
              </a:cxn>
              <a:cxn ang="0">
                <a:pos x="337" y="63"/>
              </a:cxn>
              <a:cxn ang="0">
                <a:pos x="318" y="86"/>
              </a:cxn>
              <a:cxn ang="0">
                <a:pos x="296" y="105"/>
              </a:cxn>
              <a:cxn ang="0">
                <a:pos x="279" y="114"/>
              </a:cxn>
              <a:cxn ang="0">
                <a:pos x="260" y="123"/>
              </a:cxn>
              <a:cxn ang="0">
                <a:pos x="237" y="132"/>
              </a:cxn>
              <a:cxn ang="0">
                <a:pos x="215" y="142"/>
              </a:cxn>
              <a:cxn ang="0">
                <a:pos x="184" y="158"/>
              </a:cxn>
              <a:cxn ang="0">
                <a:pos x="157" y="170"/>
              </a:cxn>
              <a:cxn ang="0">
                <a:pos x="142" y="182"/>
              </a:cxn>
              <a:cxn ang="0">
                <a:pos x="122" y="205"/>
              </a:cxn>
              <a:cxn ang="0">
                <a:pos x="99" y="233"/>
              </a:cxn>
              <a:cxn ang="0">
                <a:pos x="83" y="253"/>
              </a:cxn>
              <a:cxn ang="0">
                <a:pos x="72" y="273"/>
              </a:cxn>
              <a:cxn ang="0">
                <a:pos x="62" y="298"/>
              </a:cxn>
              <a:cxn ang="0">
                <a:pos x="57" y="323"/>
              </a:cxn>
              <a:cxn ang="0">
                <a:pos x="48" y="336"/>
              </a:cxn>
              <a:cxn ang="0">
                <a:pos x="37" y="315"/>
              </a:cxn>
              <a:cxn ang="0">
                <a:pos x="35" y="293"/>
              </a:cxn>
              <a:cxn ang="0">
                <a:pos x="36" y="264"/>
              </a:cxn>
              <a:cxn ang="0">
                <a:pos x="36" y="237"/>
              </a:cxn>
              <a:cxn ang="0">
                <a:pos x="0" y="230"/>
              </a:cxn>
              <a:cxn ang="0">
                <a:pos x="21" y="214"/>
              </a:cxn>
              <a:cxn ang="0">
                <a:pos x="44" y="195"/>
              </a:cxn>
              <a:cxn ang="0">
                <a:pos x="66" y="191"/>
              </a:cxn>
              <a:cxn ang="0">
                <a:pos x="85" y="179"/>
              </a:cxn>
              <a:cxn ang="0">
                <a:pos x="104" y="163"/>
              </a:cxn>
              <a:cxn ang="0">
                <a:pos x="122" y="152"/>
              </a:cxn>
              <a:cxn ang="0">
                <a:pos x="135" y="133"/>
              </a:cxn>
              <a:cxn ang="0">
                <a:pos x="153" y="107"/>
              </a:cxn>
              <a:cxn ang="0">
                <a:pos x="174" y="83"/>
              </a:cxn>
              <a:cxn ang="0">
                <a:pos x="195" y="68"/>
              </a:cxn>
              <a:cxn ang="0">
                <a:pos x="218" y="60"/>
              </a:cxn>
              <a:cxn ang="0">
                <a:pos x="236" y="55"/>
              </a:cxn>
              <a:cxn ang="0">
                <a:pos x="243" y="37"/>
              </a:cxn>
              <a:cxn ang="0">
                <a:pos x="251" y="19"/>
              </a:cxn>
              <a:cxn ang="0">
                <a:pos x="271" y="8"/>
              </a:cxn>
            </a:cxnLst>
            <a:rect l="0" t="0" r="r" b="b"/>
            <a:pathLst>
              <a:path w="338" h="336">
                <a:moveTo>
                  <a:pt x="271" y="8"/>
                </a:moveTo>
                <a:lnTo>
                  <a:pt x="271" y="8"/>
                </a:lnTo>
                <a:lnTo>
                  <a:pt x="269" y="9"/>
                </a:lnTo>
                <a:lnTo>
                  <a:pt x="267" y="12"/>
                </a:lnTo>
                <a:lnTo>
                  <a:pt x="266" y="14"/>
                </a:lnTo>
                <a:lnTo>
                  <a:pt x="262" y="16"/>
                </a:lnTo>
                <a:lnTo>
                  <a:pt x="261" y="20"/>
                </a:lnTo>
                <a:lnTo>
                  <a:pt x="259" y="22"/>
                </a:lnTo>
                <a:lnTo>
                  <a:pt x="259" y="25"/>
                </a:lnTo>
                <a:lnTo>
                  <a:pt x="258" y="27"/>
                </a:lnTo>
                <a:lnTo>
                  <a:pt x="258" y="29"/>
                </a:lnTo>
                <a:lnTo>
                  <a:pt x="257" y="30"/>
                </a:lnTo>
                <a:lnTo>
                  <a:pt x="255" y="33"/>
                </a:lnTo>
                <a:lnTo>
                  <a:pt x="254" y="35"/>
                </a:lnTo>
                <a:lnTo>
                  <a:pt x="253" y="39"/>
                </a:lnTo>
                <a:lnTo>
                  <a:pt x="252" y="41"/>
                </a:lnTo>
                <a:lnTo>
                  <a:pt x="251" y="44"/>
                </a:lnTo>
                <a:lnTo>
                  <a:pt x="250" y="47"/>
                </a:lnTo>
                <a:lnTo>
                  <a:pt x="250" y="49"/>
                </a:lnTo>
                <a:lnTo>
                  <a:pt x="248" y="51"/>
                </a:lnTo>
                <a:lnTo>
                  <a:pt x="247" y="54"/>
                </a:lnTo>
                <a:lnTo>
                  <a:pt x="246" y="56"/>
                </a:lnTo>
                <a:lnTo>
                  <a:pt x="245" y="58"/>
                </a:lnTo>
                <a:lnTo>
                  <a:pt x="244" y="62"/>
                </a:lnTo>
                <a:lnTo>
                  <a:pt x="243" y="63"/>
                </a:lnTo>
                <a:lnTo>
                  <a:pt x="240" y="63"/>
                </a:lnTo>
                <a:lnTo>
                  <a:pt x="237" y="64"/>
                </a:lnTo>
                <a:lnTo>
                  <a:pt x="233" y="65"/>
                </a:lnTo>
                <a:lnTo>
                  <a:pt x="231" y="67"/>
                </a:lnTo>
                <a:lnTo>
                  <a:pt x="227" y="67"/>
                </a:lnTo>
                <a:lnTo>
                  <a:pt x="225" y="68"/>
                </a:lnTo>
                <a:lnTo>
                  <a:pt x="222" y="68"/>
                </a:lnTo>
                <a:lnTo>
                  <a:pt x="218" y="69"/>
                </a:lnTo>
                <a:lnTo>
                  <a:pt x="215" y="70"/>
                </a:lnTo>
                <a:lnTo>
                  <a:pt x="210" y="71"/>
                </a:lnTo>
                <a:lnTo>
                  <a:pt x="206" y="72"/>
                </a:lnTo>
                <a:lnTo>
                  <a:pt x="202" y="75"/>
                </a:lnTo>
                <a:lnTo>
                  <a:pt x="198" y="77"/>
                </a:lnTo>
                <a:lnTo>
                  <a:pt x="194" y="79"/>
                </a:lnTo>
                <a:lnTo>
                  <a:pt x="191" y="81"/>
                </a:lnTo>
                <a:lnTo>
                  <a:pt x="189" y="82"/>
                </a:lnTo>
                <a:lnTo>
                  <a:pt x="187" y="83"/>
                </a:lnTo>
                <a:lnTo>
                  <a:pt x="184" y="85"/>
                </a:lnTo>
                <a:lnTo>
                  <a:pt x="182" y="86"/>
                </a:lnTo>
                <a:lnTo>
                  <a:pt x="181" y="89"/>
                </a:lnTo>
                <a:lnTo>
                  <a:pt x="177" y="91"/>
                </a:lnTo>
                <a:lnTo>
                  <a:pt x="176" y="93"/>
                </a:lnTo>
                <a:lnTo>
                  <a:pt x="174" y="95"/>
                </a:lnTo>
                <a:lnTo>
                  <a:pt x="171" y="97"/>
                </a:lnTo>
                <a:lnTo>
                  <a:pt x="169" y="99"/>
                </a:lnTo>
                <a:lnTo>
                  <a:pt x="167" y="103"/>
                </a:lnTo>
                <a:lnTo>
                  <a:pt x="164" y="105"/>
                </a:lnTo>
                <a:lnTo>
                  <a:pt x="162" y="107"/>
                </a:lnTo>
                <a:lnTo>
                  <a:pt x="161" y="110"/>
                </a:lnTo>
                <a:lnTo>
                  <a:pt x="159" y="113"/>
                </a:lnTo>
                <a:lnTo>
                  <a:pt x="156" y="116"/>
                </a:lnTo>
                <a:lnTo>
                  <a:pt x="154" y="118"/>
                </a:lnTo>
                <a:lnTo>
                  <a:pt x="152" y="120"/>
                </a:lnTo>
                <a:lnTo>
                  <a:pt x="150" y="124"/>
                </a:lnTo>
                <a:lnTo>
                  <a:pt x="148" y="126"/>
                </a:lnTo>
                <a:lnTo>
                  <a:pt x="146" y="128"/>
                </a:lnTo>
                <a:lnTo>
                  <a:pt x="145" y="131"/>
                </a:lnTo>
                <a:lnTo>
                  <a:pt x="142" y="134"/>
                </a:lnTo>
                <a:lnTo>
                  <a:pt x="141" y="137"/>
                </a:lnTo>
                <a:lnTo>
                  <a:pt x="139" y="139"/>
                </a:lnTo>
                <a:lnTo>
                  <a:pt x="138" y="141"/>
                </a:lnTo>
                <a:lnTo>
                  <a:pt x="136" y="144"/>
                </a:lnTo>
                <a:lnTo>
                  <a:pt x="135" y="146"/>
                </a:lnTo>
                <a:lnTo>
                  <a:pt x="133" y="148"/>
                </a:lnTo>
                <a:lnTo>
                  <a:pt x="132" y="149"/>
                </a:lnTo>
                <a:lnTo>
                  <a:pt x="132" y="152"/>
                </a:lnTo>
                <a:lnTo>
                  <a:pt x="128" y="155"/>
                </a:lnTo>
                <a:lnTo>
                  <a:pt x="125" y="159"/>
                </a:lnTo>
                <a:lnTo>
                  <a:pt x="122" y="160"/>
                </a:lnTo>
                <a:lnTo>
                  <a:pt x="120" y="162"/>
                </a:lnTo>
                <a:lnTo>
                  <a:pt x="118" y="165"/>
                </a:lnTo>
                <a:lnTo>
                  <a:pt x="117" y="166"/>
                </a:lnTo>
                <a:lnTo>
                  <a:pt x="113" y="168"/>
                </a:lnTo>
                <a:lnTo>
                  <a:pt x="111" y="169"/>
                </a:lnTo>
                <a:lnTo>
                  <a:pt x="108" y="172"/>
                </a:lnTo>
                <a:lnTo>
                  <a:pt x="106" y="174"/>
                </a:lnTo>
                <a:lnTo>
                  <a:pt x="104" y="175"/>
                </a:lnTo>
                <a:lnTo>
                  <a:pt x="100" y="177"/>
                </a:lnTo>
                <a:lnTo>
                  <a:pt x="98" y="179"/>
                </a:lnTo>
                <a:lnTo>
                  <a:pt x="96" y="181"/>
                </a:lnTo>
                <a:lnTo>
                  <a:pt x="93" y="182"/>
                </a:lnTo>
                <a:lnTo>
                  <a:pt x="91" y="183"/>
                </a:lnTo>
                <a:lnTo>
                  <a:pt x="89" y="184"/>
                </a:lnTo>
                <a:lnTo>
                  <a:pt x="86" y="187"/>
                </a:lnTo>
                <a:lnTo>
                  <a:pt x="84" y="188"/>
                </a:lnTo>
                <a:lnTo>
                  <a:pt x="82" y="189"/>
                </a:lnTo>
                <a:lnTo>
                  <a:pt x="79" y="190"/>
                </a:lnTo>
                <a:lnTo>
                  <a:pt x="77" y="191"/>
                </a:lnTo>
                <a:lnTo>
                  <a:pt x="73" y="193"/>
                </a:lnTo>
                <a:lnTo>
                  <a:pt x="71" y="195"/>
                </a:lnTo>
                <a:lnTo>
                  <a:pt x="70" y="195"/>
                </a:lnTo>
                <a:lnTo>
                  <a:pt x="70" y="196"/>
                </a:lnTo>
                <a:lnTo>
                  <a:pt x="69" y="196"/>
                </a:lnTo>
                <a:lnTo>
                  <a:pt x="69" y="197"/>
                </a:lnTo>
                <a:lnTo>
                  <a:pt x="69" y="198"/>
                </a:lnTo>
                <a:lnTo>
                  <a:pt x="69" y="202"/>
                </a:lnTo>
                <a:lnTo>
                  <a:pt x="69" y="204"/>
                </a:lnTo>
                <a:lnTo>
                  <a:pt x="69" y="208"/>
                </a:lnTo>
                <a:lnTo>
                  <a:pt x="69" y="209"/>
                </a:lnTo>
                <a:lnTo>
                  <a:pt x="69" y="211"/>
                </a:lnTo>
                <a:lnTo>
                  <a:pt x="69" y="214"/>
                </a:lnTo>
                <a:lnTo>
                  <a:pt x="70" y="216"/>
                </a:lnTo>
                <a:lnTo>
                  <a:pt x="70" y="218"/>
                </a:lnTo>
                <a:lnTo>
                  <a:pt x="70" y="219"/>
                </a:lnTo>
                <a:lnTo>
                  <a:pt x="70" y="222"/>
                </a:lnTo>
                <a:lnTo>
                  <a:pt x="70" y="224"/>
                </a:lnTo>
                <a:lnTo>
                  <a:pt x="70" y="226"/>
                </a:lnTo>
                <a:lnTo>
                  <a:pt x="70" y="229"/>
                </a:lnTo>
                <a:lnTo>
                  <a:pt x="71" y="231"/>
                </a:lnTo>
                <a:lnTo>
                  <a:pt x="71" y="233"/>
                </a:lnTo>
                <a:lnTo>
                  <a:pt x="71" y="236"/>
                </a:lnTo>
                <a:lnTo>
                  <a:pt x="72" y="238"/>
                </a:lnTo>
                <a:lnTo>
                  <a:pt x="72" y="239"/>
                </a:lnTo>
                <a:lnTo>
                  <a:pt x="73" y="242"/>
                </a:lnTo>
                <a:lnTo>
                  <a:pt x="75" y="245"/>
                </a:lnTo>
                <a:lnTo>
                  <a:pt x="76" y="250"/>
                </a:lnTo>
                <a:lnTo>
                  <a:pt x="76" y="249"/>
                </a:lnTo>
                <a:lnTo>
                  <a:pt x="78" y="246"/>
                </a:lnTo>
                <a:lnTo>
                  <a:pt x="79" y="244"/>
                </a:lnTo>
                <a:lnTo>
                  <a:pt x="82" y="243"/>
                </a:lnTo>
                <a:lnTo>
                  <a:pt x="83" y="240"/>
                </a:lnTo>
                <a:lnTo>
                  <a:pt x="85" y="238"/>
                </a:lnTo>
                <a:lnTo>
                  <a:pt x="87" y="235"/>
                </a:lnTo>
                <a:lnTo>
                  <a:pt x="90" y="232"/>
                </a:lnTo>
                <a:lnTo>
                  <a:pt x="92" y="229"/>
                </a:lnTo>
                <a:lnTo>
                  <a:pt x="96" y="226"/>
                </a:lnTo>
                <a:lnTo>
                  <a:pt x="98" y="223"/>
                </a:lnTo>
                <a:lnTo>
                  <a:pt x="101" y="219"/>
                </a:lnTo>
                <a:lnTo>
                  <a:pt x="104" y="217"/>
                </a:lnTo>
                <a:lnTo>
                  <a:pt x="107" y="214"/>
                </a:lnTo>
                <a:lnTo>
                  <a:pt x="111" y="210"/>
                </a:lnTo>
                <a:lnTo>
                  <a:pt x="113" y="207"/>
                </a:lnTo>
                <a:lnTo>
                  <a:pt x="117" y="203"/>
                </a:lnTo>
                <a:lnTo>
                  <a:pt x="120" y="200"/>
                </a:lnTo>
                <a:lnTo>
                  <a:pt x="122" y="196"/>
                </a:lnTo>
                <a:lnTo>
                  <a:pt x="125" y="194"/>
                </a:lnTo>
                <a:lnTo>
                  <a:pt x="128" y="190"/>
                </a:lnTo>
                <a:lnTo>
                  <a:pt x="131" y="188"/>
                </a:lnTo>
                <a:lnTo>
                  <a:pt x="132" y="184"/>
                </a:lnTo>
                <a:lnTo>
                  <a:pt x="135" y="182"/>
                </a:lnTo>
                <a:lnTo>
                  <a:pt x="136" y="180"/>
                </a:lnTo>
                <a:lnTo>
                  <a:pt x="139" y="179"/>
                </a:lnTo>
                <a:lnTo>
                  <a:pt x="141" y="175"/>
                </a:lnTo>
                <a:lnTo>
                  <a:pt x="142" y="174"/>
                </a:lnTo>
                <a:lnTo>
                  <a:pt x="143" y="173"/>
                </a:lnTo>
                <a:lnTo>
                  <a:pt x="146" y="170"/>
                </a:lnTo>
                <a:lnTo>
                  <a:pt x="148" y="169"/>
                </a:lnTo>
                <a:lnTo>
                  <a:pt x="150" y="168"/>
                </a:lnTo>
                <a:lnTo>
                  <a:pt x="153" y="167"/>
                </a:lnTo>
                <a:lnTo>
                  <a:pt x="155" y="166"/>
                </a:lnTo>
                <a:lnTo>
                  <a:pt x="157" y="163"/>
                </a:lnTo>
                <a:lnTo>
                  <a:pt x="161" y="162"/>
                </a:lnTo>
                <a:lnTo>
                  <a:pt x="164" y="161"/>
                </a:lnTo>
                <a:lnTo>
                  <a:pt x="168" y="159"/>
                </a:lnTo>
                <a:lnTo>
                  <a:pt x="171" y="158"/>
                </a:lnTo>
                <a:lnTo>
                  <a:pt x="175" y="155"/>
                </a:lnTo>
                <a:lnTo>
                  <a:pt x="178" y="153"/>
                </a:lnTo>
                <a:lnTo>
                  <a:pt x="182" y="152"/>
                </a:lnTo>
                <a:lnTo>
                  <a:pt x="185" y="149"/>
                </a:lnTo>
                <a:lnTo>
                  <a:pt x="190" y="147"/>
                </a:lnTo>
                <a:lnTo>
                  <a:pt x="194" y="146"/>
                </a:lnTo>
                <a:lnTo>
                  <a:pt x="198" y="144"/>
                </a:lnTo>
                <a:lnTo>
                  <a:pt x="202" y="141"/>
                </a:lnTo>
                <a:lnTo>
                  <a:pt x="206" y="140"/>
                </a:lnTo>
                <a:lnTo>
                  <a:pt x="209" y="139"/>
                </a:lnTo>
                <a:lnTo>
                  <a:pt x="211" y="138"/>
                </a:lnTo>
                <a:lnTo>
                  <a:pt x="212" y="137"/>
                </a:lnTo>
                <a:lnTo>
                  <a:pt x="215" y="135"/>
                </a:lnTo>
                <a:lnTo>
                  <a:pt x="218" y="133"/>
                </a:lnTo>
                <a:lnTo>
                  <a:pt x="223" y="132"/>
                </a:lnTo>
                <a:lnTo>
                  <a:pt x="226" y="130"/>
                </a:lnTo>
                <a:lnTo>
                  <a:pt x="231" y="128"/>
                </a:lnTo>
                <a:lnTo>
                  <a:pt x="234" y="126"/>
                </a:lnTo>
                <a:lnTo>
                  <a:pt x="238" y="125"/>
                </a:lnTo>
                <a:lnTo>
                  <a:pt x="241" y="124"/>
                </a:lnTo>
                <a:lnTo>
                  <a:pt x="245" y="123"/>
                </a:lnTo>
                <a:lnTo>
                  <a:pt x="248" y="120"/>
                </a:lnTo>
                <a:lnTo>
                  <a:pt x="252" y="119"/>
                </a:lnTo>
                <a:lnTo>
                  <a:pt x="254" y="117"/>
                </a:lnTo>
                <a:lnTo>
                  <a:pt x="258" y="116"/>
                </a:lnTo>
                <a:lnTo>
                  <a:pt x="260" y="114"/>
                </a:lnTo>
                <a:lnTo>
                  <a:pt x="264" y="112"/>
                </a:lnTo>
                <a:lnTo>
                  <a:pt x="266" y="111"/>
                </a:lnTo>
                <a:lnTo>
                  <a:pt x="269" y="110"/>
                </a:lnTo>
                <a:lnTo>
                  <a:pt x="272" y="107"/>
                </a:lnTo>
                <a:lnTo>
                  <a:pt x="274" y="106"/>
                </a:lnTo>
                <a:lnTo>
                  <a:pt x="276" y="104"/>
                </a:lnTo>
                <a:lnTo>
                  <a:pt x="280" y="103"/>
                </a:lnTo>
                <a:lnTo>
                  <a:pt x="282" y="100"/>
                </a:lnTo>
                <a:lnTo>
                  <a:pt x="285" y="99"/>
                </a:lnTo>
                <a:lnTo>
                  <a:pt x="287" y="98"/>
                </a:lnTo>
                <a:lnTo>
                  <a:pt x="289" y="97"/>
                </a:lnTo>
                <a:lnTo>
                  <a:pt x="293" y="93"/>
                </a:lnTo>
                <a:lnTo>
                  <a:pt x="296" y="91"/>
                </a:lnTo>
                <a:lnTo>
                  <a:pt x="300" y="88"/>
                </a:lnTo>
                <a:lnTo>
                  <a:pt x="302" y="86"/>
                </a:lnTo>
                <a:lnTo>
                  <a:pt x="304" y="84"/>
                </a:lnTo>
                <a:lnTo>
                  <a:pt x="307" y="83"/>
                </a:lnTo>
                <a:lnTo>
                  <a:pt x="307" y="83"/>
                </a:lnTo>
                <a:lnTo>
                  <a:pt x="308" y="83"/>
                </a:lnTo>
                <a:lnTo>
                  <a:pt x="288" y="32"/>
                </a:lnTo>
                <a:lnTo>
                  <a:pt x="338" y="63"/>
                </a:lnTo>
                <a:lnTo>
                  <a:pt x="337" y="63"/>
                </a:lnTo>
                <a:lnTo>
                  <a:pt x="335" y="67"/>
                </a:lnTo>
                <a:lnTo>
                  <a:pt x="334" y="68"/>
                </a:lnTo>
                <a:lnTo>
                  <a:pt x="331" y="71"/>
                </a:lnTo>
                <a:lnTo>
                  <a:pt x="329" y="74"/>
                </a:lnTo>
                <a:lnTo>
                  <a:pt x="328" y="77"/>
                </a:lnTo>
                <a:lnTo>
                  <a:pt x="324" y="79"/>
                </a:lnTo>
                <a:lnTo>
                  <a:pt x="322" y="83"/>
                </a:lnTo>
                <a:lnTo>
                  <a:pt x="318" y="86"/>
                </a:lnTo>
                <a:lnTo>
                  <a:pt x="316" y="90"/>
                </a:lnTo>
                <a:lnTo>
                  <a:pt x="313" y="92"/>
                </a:lnTo>
                <a:lnTo>
                  <a:pt x="309" y="96"/>
                </a:lnTo>
                <a:lnTo>
                  <a:pt x="306" y="98"/>
                </a:lnTo>
                <a:lnTo>
                  <a:pt x="302" y="102"/>
                </a:lnTo>
                <a:lnTo>
                  <a:pt x="300" y="103"/>
                </a:lnTo>
                <a:lnTo>
                  <a:pt x="299" y="104"/>
                </a:lnTo>
                <a:lnTo>
                  <a:pt x="296" y="105"/>
                </a:lnTo>
                <a:lnTo>
                  <a:pt x="294" y="106"/>
                </a:lnTo>
                <a:lnTo>
                  <a:pt x="292" y="107"/>
                </a:lnTo>
                <a:lnTo>
                  <a:pt x="289" y="109"/>
                </a:lnTo>
                <a:lnTo>
                  <a:pt x="287" y="110"/>
                </a:lnTo>
                <a:lnTo>
                  <a:pt x="286" y="111"/>
                </a:lnTo>
                <a:lnTo>
                  <a:pt x="283" y="112"/>
                </a:lnTo>
                <a:lnTo>
                  <a:pt x="281" y="113"/>
                </a:lnTo>
                <a:lnTo>
                  <a:pt x="279" y="114"/>
                </a:lnTo>
                <a:lnTo>
                  <a:pt x="276" y="116"/>
                </a:lnTo>
                <a:lnTo>
                  <a:pt x="274" y="117"/>
                </a:lnTo>
                <a:lnTo>
                  <a:pt x="272" y="118"/>
                </a:lnTo>
                <a:lnTo>
                  <a:pt x="269" y="119"/>
                </a:lnTo>
                <a:lnTo>
                  <a:pt x="267" y="120"/>
                </a:lnTo>
                <a:lnTo>
                  <a:pt x="265" y="120"/>
                </a:lnTo>
                <a:lnTo>
                  <a:pt x="262" y="121"/>
                </a:lnTo>
                <a:lnTo>
                  <a:pt x="260" y="123"/>
                </a:lnTo>
                <a:lnTo>
                  <a:pt x="258" y="124"/>
                </a:lnTo>
                <a:lnTo>
                  <a:pt x="254" y="125"/>
                </a:lnTo>
                <a:lnTo>
                  <a:pt x="251" y="127"/>
                </a:lnTo>
                <a:lnTo>
                  <a:pt x="246" y="128"/>
                </a:lnTo>
                <a:lnTo>
                  <a:pt x="244" y="130"/>
                </a:lnTo>
                <a:lnTo>
                  <a:pt x="240" y="131"/>
                </a:lnTo>
                <a:lnTo>
                  <a:pt x="238" y="132"/>
                </a:lnTo>
                <a:lnTo>
                  <a:pt x="237" y="132"/>
                </a:lnTo>
                <a:lnTo>
                  <a:pt x="234" y="133"/>
                </a:lnTo>
                <a:lnTo>
                  <a:pt x="232" y="134"/>
                </a:lnTo>
                <a:lnTo>
                  <a:pt x="230" y="135"/>
                </a:lnTo>
                <a:lnTo>
                  <a:pt x="227" y="137"/>
                </a:lnTo>
                <a:lnTo>
                  <a:pt x="225" y="138"/>
                </a:lnTo>
                <a:lnTo>
                  <a:pt x="222" y="139"/>
                </a:lnTo>
                <a:lnTo>
                  <a:pt x="218" y="141"/>
                </a:lnTo>
                <a:lnTo>
                  <a:pt x="215" y="142"/>
                </a:lnTo>
                <a:lnTo>
                  <a:pt x="211" y="144"/>
                </a:lnTo>
                <a:lnTo>
                  <a:pt x="208" y="146"/>
                </a:lnTo>
                <a:lnTo>
                  <a:pt x="204" y="148"/>
                </a:lnTo>
                <a:lnTo>
                  <a:pt x="201" y="149"/>
                </a:lnTo>
                <a:lnTo>
                  <a:pt x="197" y="152"/>
                </a:lnTo>
                <a:lnTo>
                  <a:pt x="192" y="153"/>
                </a:lnTo>
                <a:lnTo>
                  <a:pt x="189" y="155"/>
                </a:lnTo>
                <a:lnTo>
                  <a:pt x="184" y="158"/>
                </a:lnTo>
                <a:lnTo>
                  <a:pt x="181" y="159"/>
                </a:lnTo>
                <a:lnTo>
                  <a:pt x="177" y="161"/>
                </a:lnTo>
                <a:lnTo>
                  <a:pt x="174" y="162"/>
                </a:lnTo>
                <a:lnTo>
                  <a:pt x="170" y="165"/>
                </a:lnTo>
                <a:lnTo>
                  <a:pt x="167" y="166"/>
                </a:lnTo>
                <a:lnTo>
                  <a:pt x="163" y="167"/>
                </a:lnTo>
                <a:lnTo>
                  <a:pt x="161" y="169"/>
                </a:lnTo>
                <a:lnTo>
                  <a:pt x="157" y="170"/>
                </a:lnTo>
                <a:lnTo>
                  <a:pt x="155" y="172"/>
                </a:lnTo>
                <a:lnTo>
                  <a:pt x="153" y="173"/>
                </a:lnTo>
                <a:lnTo>
                  <a:pt x="152" y="174"/>
                </a:lnTo>
                <a:lnTo>
                  <a:pt x="148" y="175"/>
                </a:lnTo>
                <a:lnTo>
                  <a:pt x="148" y="176"/>
                </a:lnTo>
                <a:lnTo>
                  <a:pt x="146" y="177"/>
                </a:lnTo>
                <a:lnTo>
                  <a:pt x="143" y="180"/>
                </a:lnTo>
                <a:lnTo>
                  <a:pt x="142" y="182"/>
                </a:lnTo>
                <a:lnTo>
                  <a:pt x="140" y="184"/>
                </a:lnTo>
                <a:lnTo>
                  <a:pt x="138" y="187"/>
                </a:lnTo>
                <a:lnTo>
                  <a:pt x="136" y="189"/>
                </a:lnTo>
                <a:lnTo>
                  <a:pt x="133" y="193"/>
                </a:lnTo>
                <a:lnTo>
                  <a:pt x="131" y="195"/>
                </a:lnTo>
                <a:lnTo>
                  <a:pt x="128" y="198"/>
                </a:lnTo>
                <a:lnTo>
                  <a:pt x="126" y="202"/>
                </a:lnTo>
                <a:lnTo>
                  <a:pt x="122" y="205"/>
                </a:lnTo>
                <a:lnTo>
                  <a:pt x="120" y="209"/>
                </a:lnTo>
                <a:lnTo>
                  <a:pt x="117" y="212"/>
                </a:lnTo>
                <a:lnTo>
                  <a:pt x="114" y="217"/>
                </a:lnTo>
                <a:lnTo>
                  <a:pt x="111" y="219"/>
                </a:lnTo>
                <a:lnTo>
                  <a:pt x="107" y="223"/>
                </a:lnTo>
                <a:lnTo>
                  <a:pt x="105" y="226"/>
                </a:lnTo>
                <a:lnTo>
                  <a:pt x="101" y="230"/>
                </a:lnTo>
                <a:lnTo>
                  <a:pt x="99" y="233"/>
                </a:lnTo>
                <a:lnTo>
                  <a:pt x="97" y="237"/>
                </a:lnTo>
                <a:lnTo>
                  <a:pt x="94" y="239"/>
                </a:lnTo>
                <a:lnTo>
                  <a:pt x="92" y="243"/>
                </a:lnTo>
                <a:lnTo>
                  <a:pt x="90" y="245"/>
                </a:lnTo>
                <a:lnTo>
                  <a:pt x="87" y="247"/>
                </a:lnTo>
                <a:lnTo>
                  <a:pt x="86" y="250"/>
                </a:lnTo>
                <a:lnTo>
                  <a:pt x="85" y="251"/>
                </a:lnTo>
                <a:lnTo>
                  <a:pt x="83" y="253"/>
                </a:lnTo>
                <a:lnTo>
                  <a:pt x="83" y="254"/>
                </a:lnTo>
                <a:lnTo>
                  <a:pt x="82" y="256"/>
                </a:lnTo>
                <a:lnTo>
                  <a:pt x="79" y="259"/>
                </a:lnTo>
                <a:lnTo>
                  <a:pt x="78" y="261"/>
                </a:lnTo>
                <a:lnTo>
                  <a:pt x="77" y="264"/>
                </a:lnTo>
                <a:lnTo>
                  <a:pt x="75" y="267"/>
                </a:lnTo>
                <a:lnTo>
                  <a:pt x="73" y="271"/>
                </a:lnTo>
                <a:lnTo>
                  <a:pt x="72" y="273"/>
                </a:lnTo>
                <a:lnTo>
                  <a:pt x="70" y="277"/>
                </a:lnTo>
                <a:lnTo>
                  <a:pt x="69" y="280"/>
                </a:lnTo>
                <a:lnTo>
                  <a:pt x="68" y="284"/>
                </a:lnTo>
                <a:lnTo>
                  <a:pt x="65" y="287"/>
                </a:lnTo>
                <a:lnTo>
                  <a:pt x="64" y="291"/>
                </a:lnTo>
                <a:lnTo>
                  <a:pt x="63" y="293"/>
                </a:lnTo>
                <a:lnTo>
                  <a:pt x="63" y="295"/>
                </a:lnTo>
                <a:lnTo>
                  <a:pt x="62" y="298"/>
                </a:lnTo>
                <a:lnTo>
                  <a:pt x="62" y="301"/>
                </a:lnTo>
                <a:lnTo>
                  <a:pt x="61" y="303"/>
                </a:lnTo>
                <a:lnTo>
                  <a:pt x="61" y="307"/>
                </a:lnTo>
                <a:lnTo>
                  <a:pt x="59" y="310"/>
                </a:lnTo>
                <a:lnTo>
                  <a:pt x="59" y="314"/>
                </a:lnTo>
                <a:lnTo>
                  <a:pt x="58" y="316"/>
                </a:lnTo>
                <a:lnTo>
                  <a:pt x="58" y="320"/>
                </a:lnTo>
                <a:lnTo>
                  <a:pt x="57" y="323"/>
                </a:lnTo>
                <a:lnTo>
                  <a:pt x="56" y="327"/>
                </a:lnTo>
                <a:lnTo>
                  <a:pt x="55" y="329"/>
                </a:lnTo>
                <a:lnTo>
                  <a:pt x="55" y="331"/>
                </a:lnTo>
                <a:lnTo>
                  <a:pt x="54" y="334"/>
                </a:lnTo>
                <a:lnTo>
                  <a:pt x="52" y="335"/>
                </a:lnTo>
                <a:lnTo>
                  <a:pt x="51" y="336"/>
                </a:lnTo>
                <a:lnTo>
                  <a:pt x="50" y="336"/>
                </a:lnTo>
                <a:lnTo>
                  <a:pt x="48" y="336"/>
                </a:lnTo>
                <a:lnTo>
                  <a:pt x="45" y="334"/>
                </a:lnTo>
                <a:lnTo>
                  <a:pt x="43" y="330"/>
                </a:lnTo>
                <a:lnTo>
                  <a:pt x="42" y="327"/>
                </a:lnTo>
                <a:lnTo>
                  <a:pt x="41" y="324"/>
                </a:lnTo>
                <a:lnTo>
                  <a:pt x="40" y="322"/>
                </a:lnTo>
                <a:lnTo>
                  <a:pt x="38" y="320"/>
                </a:lnTo>
                <a:lnTo>
                  <a:pt x="38" y="319"/>
                </a:lnTo>
                <a:lnTo>
                  <a:pt x="37" y="315"/>
                </a:lnTo>
                <a:lnTo>
                  <a:pt x="36" y="313"/>
                </a:lnTo>
                <a:lnTo>
                  <a:pt x="36" y="310"/>
                </a:lnTo>
                <a:lnTo>
                  <a:pt x="35" y="307"/>
                </a:lnTo>
                <a:lnTo>
                  <a:pt x="35" y="305"/>
                </a:lnTo>
                <a:lnTo>
                  <a:pt x="35" y="302"/>
                </a:lnTo>
                <a:lnTo>
                  <a:pt x="35" y="300"/>
                </a:lnTo>
                <a:lnTo>
                  <a:pt x="35" y="296"/>
                </a:lnTo>
                <a:lnTo>
                  <a:pt x="35" y="293"/>
                </a:lnTo>
                <a:lnTo>
                  <a:pt x="35" y="289"/>
                </a:lnTo>
                <a:lnTo>
                  <a:pt x="35" y="286"/>
                </a:lnTo>
                <a:lnTo>
                  <a:pt x="36" y="282"/>
                </a:lnTo>
                <a:lnTo>
                  <a:pt x="36" y="279"/>
                </a:lnTo>
                <a:lnTo>
                  <a:pt x="36" y="275"/>
                </a:lnTo>
                <a:lnTo>
                  <a:pt x="36" y="272"/>
                </a:lnTo>
                <a:lnTo>
                  <a:pt x="36" y="268"/>
                </a:lnTo>
                <a:lnTo>
                  <a:pt x="36" y="264"/>
                </a:lnTo>
                <a:lnTo>
                  <a:pt x="36" y="260"/>
                </a:lnTo>
                <a:lnTo>
                  <a:pt x="36" y="257"/>
                </a:lnTo>
                <a:lnTo>
                  <a:pt x="36" y="253"/>
                </a:lnTo>
                <a:lnTo>
                  <a:pt x="36" y="250"/>
                </a:lnTo>
                <a:lnTo>
                  <a:pt x="36" y="246"/>
                </a:lnTo>
                <a:lnTo>
                  <a:pt x="36" y="243"/>
                </a:lnTo>
                <a:lnTo>
                  <a:pt x="36" y="240"/>
                </a:lnTo>
                <a:lnTo>
                  <a:pt x="36" y="237"/>
                </a:lnTo>
                <a:lnTo>
                  <a:pt x="36" y="235"/>
                </a:lnTo>
                <a:lnTo>
                  <a:pt x="36" y="232"/>
                </a:lnTo>
                <a:lnTo>
                  <a:pt x="37" y="231"/>
                </a:lnTo>
                <a:lnTo>
                  <a:pt x="37" y="229"/>
                </a:lnTo>
                <a:lnTo>
                  <a:pt x="37" y="228"/>
                </a:lnTo>
                <a:lnTo>
                  <a:pt x="8" y="247"/>
                </a:lnTo>
                <a:lnTo>
                  <a:pt x="0" y="230"/>
                </a:lnTo>
                <a:lnTo>
                  <a:pt x="0" y="230"/>
                </a:lnTo>
                <a:lnTo>
                  <a:pt x="1" y="229"/>
                </a:lnTo>
                <a:lnTo>
                  <a:pt x="2" y="228"/>
                </a:lnTo>
                <a:lnTo>
                  <a:pt x="5" y="225"/>
                </a:lnTo>
                <a:lnTo>
                  <a:pt x="7" y="223"/>
                </a:lnTo>
                <a:lnTo>
                  <a:pt x="10" y="222"/>
                </a:lnTo>
                <a:lnTo>
                  <a:pt x="13" y="219"/>
                </a:lnTo>
                <a:lnTo>
                  <a:pt x="17" y="217"/>
                </a:lnTo>
                <a:lnTo>
                  <a:pt x="21" y="214"/>
                </a:lnTo>
                <a:lnTo>
                  <a:pt x="24" y="211"/>
                </a:lnTo>
                <a:lnTo>
                  <a:pt x="28" y="209"/>
                </a:lnTo>
                <a:lnTo>
                  <a:pt x="31" y="207"/>
                </a:lnTo>
                <a:lnTo>
                  <a:pt x="34" y="203"/>
                </a:lnTo>
                <a:lnTo>
                  <a:pt x="37" y="201"/>
                </a:lnTo>
                <a:lnTo>
                  <a:pt x="40" y="198"/>
                </a:lnTo>
                <a:lnTo>
                  <a:pt x="42" y="197"/>
                </a:lnTo>
                <a:lnTo>
                  <a:pt x="44" y="195"/>
                </a:lnTo>
                <a:lnTo>
                  <a:pt x="49" y="194"/>
                </a:lnTo>
                <a:lnTo>
                  <a:pt x="52" y="193"/>
                </a:lnTo>
                <a:lnTo>
                  <a:pt x="56" y="193"/>
                </a:lnTo>
                <a:lnTo>
                  <a:pt x="59" y="191"/>
                </a:lnTo>
                <a:lnTo>
                  <a:pt x="63" y="193"/>
                </a:lnTo>
                <a:lnTo>
                  <a:pt x="65" y="193"/>
                </a:lnTo>
                <a:lnTo>
                  <a:pt x="66" y="193"/>
                </a:lnTo>
                <a:lnTo>
                  <a:pt x="66" y="191"/>
                </a:lnTo>
                <a:lnTo>
                  <a:pt x="68" y="190"/>
                </a:lnTo>
                <a:lnTo>
                  <a:pt x="70" y="188"/>
                </a:lnTo>
                <a:lnTo>
                  <a:pt x="73" y="187"/>
                </a:lnTo>
                <a:lnTo>
                  <a:pt x="76" y="184"/>
                </a:lnTo>
                <a:lnTo>
                  <a:pt x="78" y="183"/>
                </a:lnTo>
                <a:lnTo>
                  <a:pt x="80" y="182"/>
                </a:lnTo>
                <a:lnTo>
                  <a:pt x="83" y="180"/>
                </a:lnTo>
                <a:lnTo>
                  <a:pt x="85" y="179"/>
                </a:lnTo>
                <a:lnTo>
                  <a:pt x="87" y="176"/>
                </a:lnTo>
                <a:lnTo>
                  <a:pt x="90" y="175"/>
                </a:lnTo>
                <a:lnTo>
                  <a:pt x="92" y="173"/>
                </a:lnTo>
                <a:lnTo>
                  <a:pt x="94" y="170"/>
                </a:lnTo>
                <a:lnTo>
                  <a:pt x="97" y="169"/>
                </a:lnTo>
                <a:lnTo>
                  <a:pt x="99" y="167"/>
                </a:lnTo>
                <a:lnTo>
                  <a:pt x="101" y="166"/>
                </a:lnTo>
                <a:lnTo>
                  <a:pt x="104" y="163"/>
                </a:lnTo>
                <a:lnTo>
                  <a:pt x="106" y="162"/>
                </a:lnTo>
                <a:lnTo>
                  <a:pt x="108" y="161"/>
                </a:lnTo>
                <a:lnTo>
                  <a:pt x="111" y="160"/>
                </a:lnTo>
                <a:lnTo>
                  <a:pt x="114" y="156"/>
                </a:lnTo>
                <a:lnTo>
                  <a:pt x="118" y="155"/>
                </a:lnTo>
                <a:lnTo>
                  <a:pt x="120" y="153"/>
                </a:lnTo>
                <a:lnTo>
                  <a:pt x="122" y="153"/>
                </a:lnTo>
                <a:lnTo>
                  <a:pt x="122" y="152"/>
                </a:lnTo>
                <a:lnTo>
                  <a:pt x="125" y="149"/>
                </a:lnTo>
                <a:lnTo>
                  <a:pt x="126" y="147"/>
                </a:lnTo>
                <a:lnTo>
                  <a:pt x="127" y="146"/>
                </a:lnTo>
                <a:lnTo>
                  <a:pt x="128" y="144"/>
                </a:lnTo>
                <a:lnTo>
                  <a:pt x="129" y="141"/>
                </a:lnTo>
                <a:lnTo>
                  <a:pt x="131" y="139"/>
                </a:lnTo>
                <a:lnTo>
                  <a:pt x="133" y="137"/>
                </a:lnTo>
                <a:lnTo>
                  <a:pt x="135" y="133"/>
                </a:lnTo>
                <a:lnTo>
                  <a:pt x="136" y="131"/>
                </a:lnTo>
                <a:lnTo>
                  <a:pt x="139" y="127"/>
                </a:lnTo>
                <a:lnTo>
                  <a:pt x="141" y="125"/>
                </a:lnTo>
                <a:lnTo>
                  <a:pt x="143" y="121"/>
                </a:lnTo>
                <a:lnTo>
                  <a:pt x="146" y="118"/>
                </a:lnTo>
                <a:lnTo>
                  <a:pt x="148" y="116"/>
                </a:lnTo>
                <a:lnTo>
                  <a:pt x="150" y="112"/>
                </a:lnTo>
                <a:lnTo>
                  <a:pt x="153" y="107"/>
                </a:lnTo>
                <a:lnTo>
                  <a:pt x="155" y="105"/>
                </a:lnTo>
                <a:lnTo>
                  <a:pt x="157" y="102"/>
                </a:lnTo>
                <a:lnTo>
                  <a:pt x="161" y="98"/>
                </a:lnTo>
                <a:lnTo>
                  <a:pt x="163" y="95"/>
                </a:lnTo>
                <a:lnTo>
                  <a:pt x="167" y="92"/>
                </a:lnTo>
                <a:lnTo>
                  <a:pt x="169" y="89"/>
                </a:lnTo>
                <a:lnTo>
                  <a:pt x="171" y="86"/>
                </a:lnTo>
                <a:lnTo>
                  <a:pt x="174" y="83"/>
                </a:lnTo>
                <a:lnTo>
                  <a:pt x="177" y="81"/>
                </a:lnTo>
                <a:lnTo>
                  <a:pt x="178" y="78"/>
                </a:lnTo>
                <a:lnTo>
                  <a:pt x="182" y="76"/>
                </a:lnTo>
                <a:lnTo>
                  <a:pt x="184" y="74"/>
                </a:lnTo>
                <a:lnTo>
                  <a:pt x="188" y="72"/>
                </a:lnTo>
                <a:lnTo>
                  <a:pt x="190" y="71"/>
                </a:lnTo>
                <a:lnTo>
                  <a:pt x="192" y="69"/>
                </a:lnTo>
                <a:lnTo>
                  <a:pt x="195" y="68"/>
                </a:lnTo>
                <a:lnTo>
                  <a:pt x="197" y="67"/>
                </a:lnTo>
                <a:lnTo>
                  <a:pt x="199" y="67"/>
                </a:lnTo>
                <a:lnTo>
                  <a:pt x="202" y="64"/>
                </a:lnTo>
                <a:lnTo>
                  <a:pt x="204" y="64"/>
                </a:lnTo>
                <a:lnTo>
                  <a:pt x="206" y="63"/>
                </a:lnTo>
                <a:lnTo>
                  <a:pt x="210" y="62"/>
                </a:lnTo>
                <a:lnTo>
                  <a:pt x="215" y="61"/>
                </a:lnTo>
                <a:lnTo>
                  <a:pt x="218" y="60"/>
                </a:lnTo>
                <a:lnTo>
                  <a:pt x="222" y="58"/>
                </a:lnTo>
                <a:lnTo>
                  <a:pt x="224" y="57"/>
                </a:lnTo>
                <a:lnTo>
                  <a:pt x="227" y="57"/>
                </a:lnTo>
                <a:lnTo>
                  <a:pt x="230" y="56"/>
                </a:lnTo>
                <a:lnTo>
                  <a:pt x="232" y="56"/>
                </a:lnTo>
                <a:lnTo>
                  <a:pt x="234" y="56"/>
                </a:lnTo>
                <a:lnTo>
                  <a:pt x="236" y="56"/>
                </a:lnTo>
                <a:lnTo>
                  <a:pt x="236" y="55"/>
                </a:lnTo>
                <a:lnTo>
                  <a:pt x="236" y="54"/>
                </a:lnTo>
                <a:lnTo>
                  <a:pt x="237" y="51"/>
                </a:lnTo>
                <a:lnTo>
                  <a:pt x="238" y="48"/>
                </a:lnTo>
                <a:lnTo>
                  <a:pt x="239" y="47"/>
                </a:lnTo>
                <a:lnTo>
                  <a:pt x="239" y="44"/>
                </a:lnTo>
                <a:lnTo>
                  <a:pt x="240" y="42"/>
                </a:lnTo>
                <a:lnTo>
                  <a:pt x="241" y="40"/>
                </a:lnTo>
                <a:lnTo>
                  <a:pt x="243" y="37"/>
                </a:lnTo>
                <a:lnTo>
                  <a:pt x="244" y="35"/>
                </a:lnTo>
                <a:lnTo>
                  <a:pt x="245" y="33"/>
                </a:lnTo>
                <a:lnTo>
                  <a:pt x="246" y="30"/>
                </a:lnTo>
                <a:lnTo>
                  <a:pt x="246" y="28"/>
                </a:lnTo>
                <a:lnTo>
                  <a:pt x="247" y="26"/>
                </a:lnTo>
                <a:lnTo>
                  <a:pt x="248" y="23"/>
                </a:lnTo>
                <a:lnTo>
                  <a:pt x="250" y="21"/>
                </a:lnTo>
                <a:lnTo>
                  <a:pt x="251" y="19"/>
                </a:lnTo>
                <a:lnTo>
                  <a:pt x="252" y="16"/>
                </a:lnTo>
                <a:lnTo>
                  <a:pt x="253" y="14"/>
                </a:lnTo>
                <a:lnTo>
                  <a:pt x="255" y="12"/>
                </a:lnTo>
                <a:lnTo>
                  <a:pt x="258" y="8"/>
                </a:lnTo>
                <a:lnTo>
                  <a:pt x="259" y="5"/>
                </a:lnTo>
                <a:lnTo>
                  <a:pt x="262" y="1"/>
                </a:lnTo>
                <a:lnTo>
                  <a:pt x="265" y="0"/>
                </a:lnTo>
                <a:lnTo>
                  <a:pt x="271" y="8"/>
                </a:lnTo>
                <a:lnTo>
                  <a:pt x="271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7326" name="Freeform 126"/>
          <p:cNvSpPr>
            <a:spLocks/>
          </p:cNvSpPr>
          <p:nvPr/>
        </p:nvSpPr>
        <p:spPr bwMode="auto">
          <a:xfrm>
            <a:off x="4570413" y="1484313"/>
            <a:ext cx="46037" cy="28575"/>
          </a:xfrm>
          <a:custGeom>
            <a:avLst/>
            <a:gdLst/>
            <a:ahLst/>
            <a:cxnLst>
              <a:cxn ang="0">
                <a:pos x="35" y="35"/>
              </a:cxn>
              <a:cxn ang="0">
                <a:pos x="32" y="35"/>
              </a:cxn>
              <a:cxn ang="0">
                <a:pos x="30" y="35"/>
              </a:cxn>
              <a:cxn ang="0">
                <a:pos x="28" y="35"/>
              </a:cxn>
              <a:cxn ang="0">
                <a:pos x="25" y="35"/>
              </a:cxn>
              <a:cxn ang="0">
                <a:pos x="22" y="35"/>
              </a:cxn>
              <a:cxn ang="0">
                <a:pos x="21" y="35"/>
              </a:cxn>
              <a:cxn ang="0">
                <a:pos x="17" y="35"/>
              </a:cxn>
              <a:cxn ang="0">
                <a:pos x="15" y="35"/>
              </a:cxn>
              <a:cxn ang="0">
                <a:pos x="12" y="35"/>
              </a:cxn>
              <a:cxn ang="0">
                <a:pos x="10" y="35"/>
              </a:cxn>
              <a:cxn ang="0">
                <a:pos x="7" y="34"/>
              </a:cxn>
              <a:cxn ang="0">
                <a:pos x="5" y="33"/>
              </a:cxn>
              <a:cxn ang="0">
                <a:pos x="4" y="31"/>
              </a:cxn>
              <a:cxn ang="0">
                <a:pos x="3" y="30"/>
              </a:cxn>
              <a:cxn ang="0">
                <a:pos x="2" y="27"/>
              </a:cxn>
              <a:cxn ang="0">
                <a:pos x="1" y="25"/>
              </a:cxn>
              <a:cxn ang="0">
                <a:pos x="0" y="21"/>
              </a:cxn>
              <a:cxn ang="0">
                <a:pos x="2" y="20"/>
              </a:cxn>
              <a:cxn ang="0">
                <a:pos x="4" y="20"/>
              </a:cxn>
              <a:cxn ang="0">
                <a:pos x="8" y="20"/>
              </a:cxn>
              <a:cxn ang="0">
                <a:pos x="9" y="20"/>
              </a:cxn>
              <a:cxn ang="0">
                <a:pos x="11" y="20"/>
              </a:cxn>
              <a:cxn ang="0">
                <a:pos x="14" y="20"/>
              </a:cxn>
              <a:cxn ang="0">
                <a:pos x="16" y="20"/>
              </a:cxn>
              <a:cxn ang="0">
                <a:pos x="18" y="19"/>
              </a:cxn>
              <a:cxn ang="0">
                <a:pos x="21" y="19"/>
              </a:cxn>
              <a:cxn ang="0">
                <a:pos x="23" y="19"/>
              </a:cxn>
              <a:cxn ang="0">
                <a:pos x="25" y="19"/>
              </a:cxn>
              <a:cxn ang="0">
                <a:pos x="26" y="18"/>
              </a:cxn>
              <a:cxn ang="0">
                <a:pos x="29" y="18"/>
              </a:cxn>
              <a:cxn ang="0">
                <a:pos x="30" y="18"/>
              </a:cxn>
              <a:cxn ang="0">
                <a:pos x="32" y="17"/>
              </a:cxn>
              <a:cxn ang="0">
                <a:pos x="35" y="14"/>
              </a:cxn>
              <a:cxn ang="0">
                <a:pos x="37" y="12"/>
              </a:cxn>
              <a:cxn ang="0">
                <a:pos x="40" y="10"/>
              </a:cxn>
              <a:cxn ang="0">
                <a:pos x="44" y="7"/>
              </a:cxn>
              <a:cxn ang="0">
                <a:pos x="46" y="4"/>
              </a:cxn>
              <a:cxn ang="0">
                <a:pos x="49" y="2"/>
              </a:cxn>
              <a:cxn ang="0">
                <a:pos x="50" y="0"/>
              </a:cxn>
              <a:cxn ang="0">
                <a:pos x="51" y="0"/>
              </a:cxn>
              <a:cxn ang="0">
                <a:pos x="51" y="2"/>
              </a:cxn>
              <a:cxn ang="0">
                <a:pos x="54" y="5"/>
              </a:cxn>
              <a:cxn ang="0">
                <a:pos x="54" y="7"/>
              </a:cxn>
              <a:cxn ang="0">
                <a:pos x="56" y="9"/>
              </a:cxn>
              <a:cxn ang="0">
                <a:pos x="57" y="10"/>
              </a:cxn>
              <a:cxn ang="0">
                <a:pos x="57" y="12"/>
              </a:cxn>
              <a:cxn ang="0">
                <a:pos x="56" y="13"/>
              </a:cxn>
              <a:cxn ang="0">
                <a:pos x="53" y="17"/>
              </a:cxn>
              <a:cxn ang="0">
                <a:pos x="51" y="18"/>
              </a:cxn>
              <a:cxn ang="0">
                <a:pos x="49" y="20"/>
              </a:cxn>
              <a:cxn ang="0">
                <a:pos x="47" y="23"/>
              </a:cxn>
              <a:cxn ang="0">
                <a:pos x="45" y="25"/>
              </a:cxn>
              <a:cxn ang="0">
                <a:pos x="40" y="28"/>
              </a:cxn>
              <a:cxn ang="0">
                <a:pos x="37" y="32"/>
              </a:cxn>
              <a:cxn ang="0">
                <a:pos x="35" y="34"/>
              </a:cxn>
              <a:cxn ang="0">
                <a:pos x="35" y="35"/>
              </a:cxn>
              <a:cxn ang="0">
                <a:pos x="35" y="35"/>
              </a:cxn>
            </a:cxnLst>
            <a:rect l="0" t="0" r="r" b="b"/>
            <a:pathLst>
              <a:path w="57" h="35">
                <a:moveTo>
                  <a:pt x="35" y="35"/>
                </a:moveTo>
                <a:lnTo>
                  <a:pt x="32" y="35"/>
                </a:lnTo>
                <a:lnTo>
                  <a:pt x="30" y="35"/>
                </a:lnTo>
                <a:lnTo>
                  <a:pt x="28" y="35"/>
                </a:lnTo>
                <a:lnTo>
                  <a:pt x="25" y="35"/>
                </a:lnTo>
                <a:lnTo>
                  <a:pt x="22" y="35"/>
                </a:lnTo>
                <a:lnTo>
                  <a:pt x="21" y="35"/>
                </a:lnTo>
                <a:lnTo>
                  <a:pt x="17" y="35"/>
                </a:lnTo>
                <a:lnTo>
                  <a:pt x="15" y="35"/>
                </a:lnTo>
                <a:lnTo>
                  <a:pt x="12" y="35"/>
                </a:lnTo>
                <a:lnTo>
                  <a:pt x="10" y="35"/>
                </a:lnTo>
                <a:lnTo>
                  <a:pt x="7" y="34"/>
                </a:lnTo>
                <a:lnTo>
                  <a:pt x="5" y="33"/>
                </a:lnTo>
                <a:lnTo>
                  <a:pt x="4" y="31"/>
                </a:lnTo>
                <a:lnTo>
                  <a:pt x="3" y="30"/>
                </a:lnTo>
                <a:lnTo>
                  <a:pt x="2" y="27"/>
                </a:lnTo>
                <a:lnTo>
                  <a:pt x="1" y="25"/>
                </a:lnTo>
                <a:lnTo>
                  <a:pt x="0" y="21"/>
                </a:lnTo>
                <a:lnTo>
                  <a:pt x="2" y="20"/>
                </a:lnTo>
                <a:lnTo>
                  <a:pt x="4" y="20"/>
                </a:lnTo>
                <a:lnTo>
                  <a:pt x="8" y="20"/>
                </a:lnTo>
                <a:lnTo>
                  <a:pt x="9" y="20"/>
                </a:lnTo>
                <a:lnTo>
                  <a:pt x="11" y="20"/>
                </a:lnTo>
                <a:lnTo>
                  <a:pt x="14" y="20"/>
                </a:lnTo>
                <a:lnTo>
                  <a:pt x="16" y="20"/>
                </a:lnTo>
                <a:lnTo>
                  <a:pt x="18" y="19"/>
                </a:lnTo>
                <a:lnTo>
                  <a:pt x="21" y="19"/>
                </a:lnTo>
                <a:lnTo>
                  <a:pt x="23" y="19"/>
                </a:lnTo>
                <a:lnTo>
                  <a:pt x="25" y="19"/>
                </a:lnTo>
                <a:lnTo>
                  <a:pt x="26" y="18"/>
                </a:lnTo>
                <a:lnTo>
                  <a:pt x="29" y="18"/>
                </a:lnTo>
                <a:lnTo>
                  <a:pt x="30" y="18"/>
                </a:lnTo>
                <a:lnTo>
                  <a:pt x="32" y="17"/>
                </a:lnTo>
                <a:lnTo>
                  <a:pt x="35" y="14"/>
                </a:lnTo>
                <a:lnTo>
                  <a:pt x="37" y="12"/>
                </a:lnTo>
                <a:lnTo>
                  <a:pt x="40" y="10"/>
                </a:lnTo>
                <a:lnTo>
                  <a:pt x="44" y="7"/>
                </a:lnTo>
                <a:lnTo>
                  <a:pt x="46" y="4"/>
                </a:lnTo>
                <a:lnTo>
                  <a:pt x="49" y="2"/>
                </a:lnTo>
                <a:lnTo>
                  <a:pt x="50" y="0"/>
                </a:lnTo>
                <a:lnTo>
                  <a:pt x="51" y="0"/>
                </a:lnTo>
                <a:lnTo>
                  <a:pt x="51" y="2"/>
                </a:lnTo>
                <a:lnTo>
                  <a:pt x="54" y="5"/>
                </a:lnTo>
                <a:lnTo>
                  <a:pt x="54" y="7"/>
                </a:lnTo>
                <a:lnTo>
                  <a:pt x="56" y="9"/>
                </a:lnTo>
                <a:lnTo>
                  <a:pt x="57" y="10"/>
                </a:lnTo>
                <a:lnTo>
                  <a:pt x="57" y="12"/>
                </a:lnTo>
                <a:lnTo>
                  <a:pt x="56" y="13"/>
                </a:lnTo>
                <a:lnTo>
                  <a:pt x="53" y="17"/>
                </a:lnTo>
                <a:lnTo>
                  <a:pt x="51" y="18"/>
                </a:lnTo>
                <a:lnTo>
                  <a:pt x="49" y="20"/>
                </a:lnTo>
                <a:lnTo>
                  <a:pt x="47" y="23"/>
                </a:lnTo>
                <a:lnTo>
                  <a:pt x="45" y="25"/>
                </a:lnTo>
                <a:lnTo>
                  <a:pt x="40" y="28"/>
                </a:lnTo>
                <a:lnTo>
                  <a:pt x="37" y="32"/>
                </a:lnTo>
                <a:lnTo>
                  <a:pt x="35" y="34"/>
                </a:lnTo>
                <a:lnTo>
                  <a:pt x="35" y="35"/>
                </a:lnTo>
                <a:lnTo>
                  <a:pt x="35" y="3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for this </a:t>
            </a:r>
            <a:r>
              <a:rPr lang="en-US" dirty="0" smtClean="0"/>
              <a:t>Part of the Lecture</a:t>
            </a:r>
            <a:endParaRPr lang="en-US" dirty="0"/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475" y="112395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Required Reading: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S. </a:t>
            </a:r>
            <a:r>
              <a:rPr lang="en-US" sz="1700" dirty="0" err="1"/>
              <a:t>Garfinkel</a:t>
            </a:r>
            <a:r>
              <a:rPr lang="en-US" sz="1700" dirty="0"/>
              <a:t>, “Web Commerce, Security and Privacy”, O’Reilly, 2</a:t>
            </a:r>
            <a:r>
              <a:rPr lang="en-US" sz="1700" baseline="30000" dirty="0"/>
              <a:t>nd</a:t>
            </a:r>
            <a:r>
              <a:rPr lang="en-US" sz="1700" dirty="0"/>
              <a:t> edition, Ch. 7</a:t>
            </a:r>
            <a:r>
              <a:rPr lang="en-US" sz="17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1900" dirty="0" smtClean="0"/>
              <a:t>Optional Readings</a:t>
            </a:r>
            <a:endParaRPr lang="en-US" sz="1900" dirty="0"/>
          </a:p>
          <a:p>
            <a:pPr lvl="1">
              <a:lnSpc>
                <a:spcPct val="90000"/>
              </a:lnSpc>
            </a:pPr>
            <a:r>
              <a:rPr lang="en-US" sz="1700" dirty="0"/>
              <a:t>Blaze, </a:t>
            </a:r>
            <a:r>
              <a:rPr lang="en-US" sz="1700" dirty="0" err="1"/>
              <a:t>Feigenbaum</a:t>
            </a:r>
            <a:r>
              <a:rPr lang="en-US" sz="1700" dirty="0"/>
              <a:t>, Lacy, “Decentralized trust Management”, IEEE Conf on Security &amp; Privacy, 1996 – available at </a:t>
            </a:r>
            <a:r>
              <a:rPr lang="en-US" sz="1900" dirty="0">
                <a:hlinkClick r:id="rId2"/>
              </a:rPr>
              <a:t>http://www1.cs.columbia.edu/~angelos/keynote.html</a:t>
            </a:r>
            <a:r>
              <a:rPr lang="en-US" sz="19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Introduction to XACML, </a:t>
            </a:r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dev2dev.bea.com/pub/a/2004/02/xacml.html</a:t>
            </a:r>
            <a:endParaRPr lang="en-US" sz="1800" dirty="0" smtClean="0"/>
          </a:p>
          <a:p>
            <a:pPr lvl="1">
              <a:lnSpc>
                <a:spcPct val="90000"/>
              </a:lnSpc>
            </a:pPr>
            <a:r>
              <a:rPr lang="en-US" sz="1800" dirty="0" smtClean="0"/>
              <a:t>Grey system: </a:t>
            </a:r>
            <a:r>
              <a:rPr lang="en-US" sz="1800" dirty="0" smtClean="0">
                <a:hlinkClick r:id="rId4"/>
              </a:rPr>
              <a:t>https://www.ece.cmu.edu/~</a:t>
            </a:r>
            <a:r>
              <a:rPr lang="en-US" sz="1800" dirty="0" smtClean="0">
                <a:hlinkClick r:id="rId4"/>
              </a:rPr>
              <a:t>lbauer/papers/2005/isc2005-grey.pdf</a:t>
            </a:r>
            <a:r>
              <a:rPr lang="en-US" sz="1800" dirty="0" smtClean="0"/>
              <a:t> and more generally: </a:t>
            </a:r>
            <a:r>
              <a:rPr lang="en-US" sz="1800" dirty="0" smtClean="0">
                <a:hlinkClick r:id="rId5"/>
              </a:rPr>
              <a:t>http://www.ece.cmu.edu/~grey</a:t>
            </a:r>
            <a:r>
              <a:rPr lang="en-US" sz="1800" dirty="0" smtClean="0">
                <a:hlinkClick r:id="rId5"/>
              </a:rPr>
              <a:t>/</a:t>
            </a: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05130" y="1092200"/>
            <a:ext cx="8943975" cy="13716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3333CC"/>
                </a:solidFill>
              </a:rPr>
              <a:t>Authentication &amp; Security Protocols:</a:t>
            </a:r>
            <a:br>
              <a:rPr lang="en-US" b="1" dirty="0" smtClean="0">
                <a:solidFill>
                  <a:srgbClr val="3333CC"/>
                </a:solidFill>
              </a:rPr>
            </a:br>
            <a:r>
              <a:rPr lang="en-US" b="1" dirty="0" smtClean="0">
                <a:solidFill>
                  <a:srgbClr val="3333CC"/>
                </a:solidFill>
              </a:rPr>
              <a:t>Technical, Business &amp; Human 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7063" y="1038225"/>
            <a:ext cx="7772400" cy="4724400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sz="2400" dirty="0" smtClean="0"/>
              <a:t>Authentication Fundamentals</a:t>
            </a:r>
          </a:p>
          <a:p>
            <a:pPr eaLnBrk="1" hangingPunct="1">
              <a:spcBef>
                <a:spcPct val="10000"/>
              </a:spcBef>
            </a:pPr>
            <a:r>
              <a:rPr lang="en-US" sz="2400" dirty="0" smtClean="0"/>
              <a:t>Password and PINs</a:t>
            </a:r>
          </a:p>
          <a:p>
            <a:pPr eaLnBrk="1" hangingPunct="1">
              <a:spcBef>
                <a:spcPct val="10000"/>
              </a:spcBef>
            </a:pPr>
            <a:r>
              <a:rPr lang="en-US" sz="2400" dirty="0" smtClean="0"/>
              <a:t>Next Lecture: Authentication: A Deeper Dive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Authentication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mtClean="0"/>
              <a:t>Making sure people or things (e.g. a server) are who they claim to be</a:t>
            </a:r>
          </a:p>
          <a:p>
            <a:pPr eaLnBrk="1" hangingPunct="1">
              <a:lnSpc>
                <a:spcPct val="120000"/>
              </a:lnSpc>
            </a:pPr>
            <a:r>
              <a:rPr lang="en-US" smtClean="0"/>
              <a:t>Terminology: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b="1" i="1" smtClean="0">
                <a:solidFill>
                  <a:srgbClr val="3333CC"/>
                </a:solidFill>
              </a:rPr>
              <a:t>Principal</a:t>
            </a:r>
            <a:r>
              <a:rPr lang="en-US" smtClean="0"/>
              <a:t>: Legitimate owner of a given identity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b="1" i="1" smtClean="0">
                <a:solidFill>
                  <a:srgbClr val="3333CC"/>
                </a:solidFill>
              </a:rPr>
              <a:t>Claimant:</a:t>
            </a:r>
            <a:r>
              <a:rPr lang="en-US" smtClean="0"/>
              <a:t> Entity attempting to be authenticated as a principal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400" dirty="0" smtClean="0"/>
              <a:t>Brief recap of previous lecture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dirty="0" smtClean="0"/>
              <a:t>Authentication: Part I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dirty="0" smtClean="0"/>
              <a:t>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iPhone</a:t>
            </a:r>
            <a:r>
              <a:rPr lang="en-US" dirty="0" smtClean="0"/>
              <a:t> 5S: Fingerprint Touch-ID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4386804"/>
            <a:ext cx="8001000" cy="1632995"/>
          </a:xfrm>
        </p:spPr>
        <p:txBody>
          <a:bodyPr/>
          <a:lstStyle/>
          <a:p>
            <a:r>
              <a:rPr lang="en-US" dirty="0" smtClean="0"/>
              <a:t>Is this a positive development?</a:t>
            </a:r>
          </a:p>
          <a:p>
            <a:pPr lvl="1"/>
            <a:r>
              <a:rPr lang="en-US" dirty="0" smtClean="0"/>
              <a:t>Why? Why Not?</a:t>
            </a:r>
          </a:p>
          <a:p>
            <a:r>
              <a:rPr lang="en-US" dirty="0" smtClean="0"/>
              <a:t>Any reservations?</a:t>
            </a:r>
            <a:endParaRPr lang="en-US" dirty="0"/>
          </a:p>
        </p:txBody>
      </p:sp>
      <p:pic>
        <p:nvPicPr>
          <p:cNvPr id="60418" name="Picture 2" descr="upload-spinner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7524" y="1191932"/>
            <a:ext cx="4803018" cy="30212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Question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approaches do we have available to verify someone’s identity?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Authentication Factors</a:t>
            </a:r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7225" y="965200"/>
            <a:ext cx="8486775" cy="4114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sz="2400" dirty="0" smtClean="0"/>
              <a:t>Claimant demonstrates </a:t>
            </a:r>
            <a:r>
              <a:rPr lang="en-US" sz="2400" dirty="0" smtClean="0">
                <a:solidFill>
                  <a:srgbClr val="3333CC"/>
                </a:solidFill>
              </a:rPr>
              <a:t>knowledge</a:t>
            </a:r>
            <a:r>
              <a:rPr lang="en-US" sz="2400" dirty="0" smtClean="0"/>
              <a:t> of something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sz="2200" dirty="0" smtClean="0"/>
              <a:t>e.g. Password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sz="2400" dirty="0" smtClean="0"/>
              <a:t>Claimant demonstrates </a:t>
            </a:r>
            <a:r>
              <a:rPr lang="en-US" sz="2400" dirty="0" smtClean="0">
                <a:solidFill>
                  <a:srgbClr val="3333CC"/>
                </a:solidFill>
              </a:rPr>
              <a:t>possession</a:t>
            </a:r>
            <a:r>
              <a:rPr lang="en-US" sz="2400" dirty="0" smtClean="0"/>
              <a:t> of something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sz="2200" dirty="0" smtClean="0"/>
              <a:t>e.g. a smart card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sz="2400" dirty="0" smtClean="0"/>
              <a:t>Claimant exhibits some </a:t>
            </a:r>
            <a:r>
              <a:rPr lang="en-US" sz="2400" dirty="0" smtClean="0">
                <a:solidFill>
                  <a:srgbClr val="3333CC"/>
                </a:solidFill>
              </a:rPr>
              <a:t>required (immutable) characteristics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sz="2200" dirty="0" smtClean="0"/>
              <a:t>e.g. retinal scan, fingerprint, etc.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sz="2400" dirty="0" smtClean="0"/>
              <a:t>Claimant provides evidence that (s)he is at a particular </a:t>
            </a:r>
            <a:r>
              <a:rPr lang="en-US" sz="2400" dirty="0" smtClean="0">
                <a:solidFill>
                  <a:srgbClr val="3333CC"/>
                </a:solidFill>
              </a:rPr>
              <a:t>place (or network address)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sz="2200" dirty="0" smtClean="0"/>
              <a:t>e.g. fixed phone number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sz="2400" dirty="0" smtClean="0"/>
              <a:t>Claimant provides </a:t>
            </a:r>
            <a:r>
              <a:rPr lang="en-US" sz="2400" dirty="0" smtClean="0">
                <a:solidFill>
                  <a:srgbClr val="3333CC"/>
                </a:solidFill>
              </a:rPr>
              <a:t>proof that (s)he has been authenticated by a trusted third party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sz="2200" dirty="0" smtClean="0"/>
              <a:t>e.g. Kerberos, ADFS, </a:t>
            </a:r>
            <a:r>
              <a:rPr lang="en-US" sz="2200" dirty="0" err="1" smtClean="0"/>
              <a:t>OpenID</a:t>
            </a:r>
            <a:r>
              <a:rPr lang="en-US" sz="2200" dirty="0" smtClean="0"/>
              <a:t>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3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3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3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3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3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3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32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32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0"/>
            <a:ext cx="9144000" cy="609600"/>
          </a:xfrm>
        </p:spPr>
        <p:txBody>
          <a:bodyPr/>
          <a:lstStyle/>
          <a:p>
            <a:pPr eaLnBrk="1" hangingPunct="1"/>
            <a:r>
              <a:rPr lang="en-US" sz="2600" smtClean="0"/>
              <a:t>Can You Defeat Some/All of These Approaches?</a:t>
            </a:r>
          </a:p>
        </p:txBody>
      </p:sp>
      <p:sp>
        <p:nvSpPr>
          <p:cNvPr id="8601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61938" y="914400"/>
            <a:ext cx="8667750" cy="6238875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Claimant demonstrates knowledge of something</a:t>
            </a:r>
          </a:p>
          <a:p>
            <a:pPr eaLnBrk="1" hangingPunct="1"/>
            <a:r>
              <a:rPr lang="en-US" smtClean="0"/>
              <a:t>Claimant demonstrates possession of something</a:t>
            </a:r>
          </a:p>
          <a:p>
            <a:pPr eaLnBrk="1" hangingPunct="1"/>
            <a:r>
              <a:rPr lang="en-US" smtClean="0"/>
              <a:t>Claimant exhibits some required (immutable) characteristics</a:t>
            </a:r>
          </a:p>
          <a:p>
            <a:pPr eaLnBrk="1" hangingPunct="1"/>
            <a:r>
              <a:rPr lang="en-US" smtClean="0"/>
              <a:t>Claimant provides evidence that (s)he is at a particular place (or network address)</a:t>
            </a:r>
          </a:p>
          <a:p>
            <a:pPr eaLnBrk="1" hangingPunct="1"/>
            <a:r>
              <a:rPr lang="en-US" smtClean="0"/>
              <a:t>Claimant provides proof that (s)he has been authenticated by a trusted third party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0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0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0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0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0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Authentication Factors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Reliance on a single factor is often insufficient</a:t>
            </a:r>
          </a:p>
          <a:p>
            <a:pPr eaLnBrk="1" hangingPunct="1"/>
            <a:r>
              <a:rPr lang="en-US" smtClean="0">
                <a:solidFill>
                  <a:srgbClr val="3333CC"/>
                </a:solidFill>
              </a:rPr>
              <a:t>Multifactor authentication generally offers greater levels of certainty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-349250"/>
            <a:ext cx="8743950" cy="1143000"/>
          </a:xfrm>
        </p:spPr>
        <p:txBody>
          <a:bodyPr/>
          <a:lstStyle/>
          <a:p>
            <a:pPr eaLnBrk="1" hangingPunct="1"/>
            <a:r>
              <a:rPr lang="en-US" smtClean="0"/>
              <a:t>Unilateral vs. Mutual Authentication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1017588"/>
            <a:ext cx="80010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mtClean="0">
                <a:solidFill>
                  <a:srgbClr val="3333CC"/>
                </a:solidFill>
              </a:rPr>
              <a:t>Unilateral Authentication</a:t>
            </a:r>
            <a:r>
              <a:rPr lang="en-US" smtClean="0"/>
              <a:t>: Just one party to a communication activity authenticates the other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/>
              <a:t>e.g. Typical credit card payment over SSL/TLS: server authentication only</a:t>
            </a:r>
          </a:p>
          <a:p>
            <a:pPr eaLnBrk="1" hangingPunct="1">
              <a:lnSpc>
                <a:spcPct val="120000"/>
              </a:lnSpc>
            </a:pPr>
            <a:r>
              <a:rPr lang="en-US" smtClean="0">
                <a:solidFill>
                  <a:srgbClr val="3333CC"/>
                </a:solidFill>
              </a:rPr>
              <a:t>Mutual Authentication: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/>
              <a:t>Both parties authenticate each 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Passwords and PINs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dirty="0" smtClean="0"/>
              <a:t>Almost all personal authentication schemes depend on passwords to some extent</a:t>
            </a:r>
          </a:p>
          <a:p>
            <a:pPr eaLnBrk="1" hangingPunct="1">
              <a:lnSpc>
                <a:spcPct val="120000"/>
              </a:lnSpc>
            </a:pPr>
            <a:r>
              <a:rPr lang="en-US" u="sng" dirty="0" smtClean="0"/>
              <a:t>Major threats</a:t>
            </a:r>
            <a:r>
              <a:rPr lang="en-US" dirty="0" smtClean="0"/>
              <a:t>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 smtClean="0"/>
              <a:t>External disclosure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 smtClean="0"/>
              <a:t>Guessing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 smtClean="0"/>
              <a:t>Communications eavesdropping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 smtClean="0"/>
              <a:t>Replay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 smtClean="0"/>
              <a:t>Host compromise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 smtClean="0"/>
              <a:t>Forgetting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Elements of Authentication Protocols - I</a:t>
            </a: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u="sng" smtClean="0"/>
              <a:t>Question</a:t>
            </a:r>
            <a:r>
              <a:rPr lang="en-US" smtClean="0"/>
              <a:t>: </a:t>
            </a:r>
            <a:r>
              <a:rPr lang="en-US" b="1" smtClean="0"/>
              <a:t>How do you protect your password against eavesdropping?</a:t>
            </a:r>
          </a:p>
          <a:p>
            <a:pPr marL="533400" indent="-533400" eaLnBrk="1" hangingPunct="1"/>
            <a:r>
              <a:rPr lang="en-US" u="sng" smtClean="0">
                <a:solidFill>
                  <a:srgbClr val="3333CC"/>
                </a:solidFill>
              </a:rPr>
              <a:t>Transformed password</a:t>
            </a:r>
            <a:r>
              <a:rPr lang="en-US" smtClean="0">
                <a:solidFill>
                  <a:srgbClr val="3333CC"/>
                </a:solidFill>
              </a:rPr>
              <a:t>: </a:t>
            </a:r>
          </a:p>
          <a:p>
            <a:pPr marL="966788" lvl="1" indent="-495300" eaLnBrk="1" hangingPunct="1">
              <a:lnSpc>
                <a:spcPct val="90000"/>
              </a:lnSpc>
            </a:pPr>
            <a:r>
              <a:rPr lang="en-US" smtClean="0"/>
              <a:t>Process password presented by user with a </a:t>
            </a:r>
            <a:r>
              <a:rPr lang="en-US" smtClean="0">
                <a:solidFill>
                  <a:srgbClr val="3333CC"/>
                </a:solidFill>
              </a:rPr>
              <a:t>one-way function</a:t>
            </a:r>
            <a:r>
              <a:rPr lang="en-US" smtClean="0"/>
              <a:t> (in the client)</a:t>
            </a:r>
          </a:p>
          <a:p>
            <a:pPr marL="966788" lvl="1" indent="-495300" eaLnBrk="1" hangingPunct="1">
              <a:lnSpc>
                <a:spcPct val="90000"/>
              </a:lnSpc>
            </a:pPr>
            <a:r>
              <a:rPr lang="en-US" smtClean="0"/>
              <a:t>Similar operation is performed by the server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u="sng" smtClean="0"/>
              <a:t>Question</a:t>
            </a:r>
            <a:r>
              <a:rPr lang="en-US" smtClean="0"/>
              <a:t>: </a:t>
            </a:r>
            <a:r>
              <a:rPr lang="en-US" b="1" smtClean="0"/>
              <a:t>Is this enough?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6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6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0"/>
            <a:ext cx="8937625" cy="708025"/>
          </a:xfrm>
        </p:spPr>
        <p:txBody>
          <a:bodyPr/>
          <a:lstStyle/>
          <a:p>
            <a:pPr eaLnBrk="1" hangingPunct="1"/>
            <a:r>
              <a:rPr lang="en-US" smtClean="0"/>
              <a:t>Elements of Authentication Protocols - II</a:t>
            </a:r>
          </a:p>
        </p:txBody>
      </p:sp>
      <p:sp>
        <p:nvSpPr>
          <p:cNvPr id="83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8" y="909638"/>
            <a:ext cx="8602662" cy="5948362"/>
          </a:xfrm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</a:pPr>
            <a:r>
              <a:rPr lang="en-US" sz="2400" u="sng" smtClean="0"/>
              <a:t>Question</a:t>
            </a:r>
            <a:r>
              <a:rPr lang="en-US" sz="2400" smtClean="0"/>
              <a:t>: </a:t>
            </a:r>
            <a:r>
              <a:rPr lang="en-US" sz="2400" b="1" smtClean="0"/>
              <a:t>How do you protect your password against replay attacks?</a:t>
            </a:r>
          </a:p>
          <a:p>
            <a:pPr marL="609600" indent="-609600" eaLnBrk="1" hangingPunct="1">
              <a:lnSpc>
                <a:spcPct val="120000"/>
              </a:lnSpc>
            </a:pPr>
            <a:r>
              <a:rPr lang="en-US" sz="2400" u="sng" smtClean="0">
                <a:solidFill>
                  <a:srgbClr val="3333CC"/>
                </a:solidFill>
              </a:rPr>
              <a:t>Challenge Response</a:t>
            </a:r>
            <a:r>
              <a:rPr lang="en-US" sz="2400" smtClean="0">
                <a:solidFill>
                  <a:srgbClr val="3333CC"/>
                </a:solidFill>
              </a:rPr>
              <a:t>:</a:t>
            </a:r>
          </a:p>
          <a:p>
            <a:pPr marL="990600" lvl="1" indent="-533400" eaLnBrk="1" hangingPunct="1">
              <a:lnSpc>
                <a:spcPct val="120000"/>
              </a:lnSpc>
            </a:pPr>
            <a:r>
              <a:rPr lang="en-US" sz="2200" smtClean="0"/>
              <a:t>Server sends </a:t>
            </a:r>
            <a:r>
              <a:rPr lang="en-US" sz="2200" u="sng" smtClean="0">
                <a:solidFill>
                  <a:srgbClr val="3333CC"/>
                </a:solidFill>
              </a:rPr>
              <a:t>random value</a:t>
            </a:r>
            <a:r>
              <a:rPr lang="en-US" sz="2200" smtClean="0"/>
              <a:t> (“challenge” or “nonce”) to client</a:t>
            </a:r>
          </a:p>
          <a:p>
            <a:pPr marL="990600" lvl="1" indent="-533400" eaLnBrk="1" hangingPunct="1">
              <a:lnSpc>
                <a:spcPct val="120000"/>
              </a:lnSpc>
            </a:pPr>
            <a:r>
              <a:rPr lang="en-US" sz="2200" smtClean="0"/>
              <a:t>Client  incorporates this value into its response</a:t>
            </a:r>
          </a:p>
          <a:p>
            <a:pPr marL="1371600" lvl="2" indent="-457200" eaLnBrk="1" hangingPunct="1">
              <a:lnSpc>
                <a:spcPct val="120000"/>
              </a:lnSpc>
            </a:pPr>
            <a:r>
              <a:rPr lang="en-US" sz="2000" smtClean="0"/>
              <a:t>e.g. As additional input to one-way password transformation function</a:t>
            </a:r>
          </a:p>
          <a:p>
            <a:pPr marL="990600" lvl="1" indent="-533400" eaLnBrk="1" hangingPunct="1">
              <a:lnSpc>
                <a:spcPct val="120000"/>
              </a:lnSpc>
            </a:pPr>
            <a:r>
              <a:rPr lang="en-US" sz="2200" smtClean="0"/>
              <a:t>Server carries out the same computation &amp; compares the result with the response received from the client</a:t>
            </a:r>
          </a:p>
          <a:p>
            <a:pPr marL="990600" lvl="1" indent="-533400" eaLnBrk="1" hangingPunct="1">
              <a:lnSpc>
                <a:spcPct val="120000"/>
              </a:lnSpc>
            </a:pPr>
            <a:r>
              <a:rPr lang="en-US" sz="2200" u="sng" smtClean="0">
                <a:solidFill>
                  <a:srgbClr val="3333CC"/>
                </a:solidFill>
              </a:rPr>
              <a:t>Now we also have Replay Protection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3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3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3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3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2113" y="842963"/>
            <a:ext cx="8001000" cy="5811837"/>
          </a:xfrm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</a:pPr>
            <a:r>
              <a:rPr lang="en-US" sz="2400" u="sng" smtClean="0">
                <a:solidFill>
                  <a:srgbClr val="3333CC"/>
                </a:solidFill>
              </a:rPr>
              <a:t>Time Stamp</a:t>
            </a:r>
            <a:r>
              <a:rPr lang="en-US" sz="2400" smtClean="0">
                <a:solidFill>
                  <a:srgbClr val="3333CC"/>
                </a:solidFill>
              </a:rPr>
              <a:t>:</a:t>
            </a:r>
          </a:p>
          <a:p>
            <a:pPr marL="990600" lvl="1" indent="-533400" eaLnBrk="1" hangingPunct="1">
              <a:lnSpc>
                <a:spcPct val="120000"/>
              </a:lnSpc>
            </a:pPr>
            <a:r>
              <a:rPr lang="en-US" sz="2400" smtClean="0"/>
              <a:t>e.g. include time stamp as additional input to one-way password transformation function</a:t>
            </a:r>
          </a:p>
          <a:p>
            <a:pPr marL="990600" lvl="1" indent="-533400" eaLnBrk="1" hangingPunct="1">
              <a:lnSpc>
                <a:spcPct val="120000"/>
              </a:lnSpc>
            </a:pPr>
            <a:r>
              <a:rPr lang="en-US" sz="2400" smtClean="0">
                <a:solidFill>
                  <a:srgbClr val="3333CC"/>
                </a:solidFill>
              </a:rPr>
              <a:t>Replay protection </a:t>
            </a:r>
            <a:r>
              <a:rPr lang="en-US" sz="2400" smtClean="0"/>
              <a:t>– though more limited than challenge/response</a:t>
            </a:r>
          </a:p>
          <a:p>
            <a:pPr marL="990600" lvl="1" indent="-533400" eaLnBrk="1" hangingPunct="1">
              <a:lnSpc>
                <a:spcPct val="120000"/>
              </a:lnSpc>
            </a:pPr>
            <a:r>
              <a:rPr lang="en-US" sz="2400" smtClean="0"/>
              <a:t>Assumes that client and server have secure </a:t>
            </a:r>
            <a:r>
              <a:rPr lang="en-US" sz="2400" u="sng" smtClean="0"/>
              <a:t>synchronized clocks</a:t>
            </a:r>
            <a:endParaRPr lang="en-US" sz="2300" smtClean="0">
              <a:solidFill>
                <a:srgbClr val="3333CC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58200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mtClean="0"/>
              <a:t>Elements of Authentication Protocols - III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Previous lecture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Digital Signatures</a:t>
            </a:r>
          </a:p>
          <a:p>
            <a:pPr eaLnBrk="1" hangingPunct="1"/>
            <a:r>
              <a:rPr lang="en-US" dirty="0" smtClean="0"/>
              <a:t>Certificates</a:t>
            </a:r>
          </a:p>
          <a:p>
            <a:pPr eaLnBrk="1" hangingPunct="1"/>
            <a:r>
              <a:rPr lang="en-US" dirty="0" smtClean="0"/>
              <a:t>PKI</a:t>
            </a:r>
          </a:p>
          <a:p>
            <a:pPr eaLnBrk="1" hangingPunct="1"/>
            <a:r>
              <a:rPr lang="en-US" dirty="0" smtClean="0"/>
              <a:t>Key Life Cycle Management</a:t>
            </a:r>
          </a:p>
          <a:p>
            <a:pPr eaLnBrk="1" hangingPunct="1"/>
            <a:r>
              <a:rPr lang="en-US" dirty="0" smtClean="0"/>
              <a:t>Export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Elements of Authentication Protocols - IV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u="sng" smtClean="0">
                <a:solidFill>
                  <a:srgbClr val="3333CC"/>
                </a:solidFill>
              </a:rPr>
              <a:t>One-time passwords</a:t>
            </a:r>
            <a:r>
              <a:rPr lang="en-US" sz="2400" smtClean="0">
                <a:solidFill>
                  <a:srgbClr val="3333CC"/>
                </a:solidFill>
              </a:rPr>
              <a:t>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smtClean="0"/>
              <a:t>e.g. Process password </a:t>
            </a:r>
            <a:r>
              <a:rPr lang="en-US" sz="2400" smtClean="0">
                <a:solidFill>
                  <a:srgbClr val="3333CC"/>
                </a:solidFill>
              </a:rPr>
              <a:t>n times through one-way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3333CC"/>
                </a:solidFill>
              </a:rPr>
              <a:t>function</a:t>
            </a:r>
            <a:r>
              <a:rPr lang="en-US" sz="2400" smtClean="0"/>
              <a:t> &amp; decrement n at each new login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smtClean="0"/>
              <a:t>Server keeps track of value of </a:t>
            </a:r>
            <a:r>
              <a:rPr lang="en-US" sz="2400" i="1" smtClean="0"/>
              <a:t>n</a:t>
            </a:r>
            <a:r>
              <a:rPr lang="en-US" sz="2400" smtClean="0"/>
              <a:t>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smtClean="0">
                <a:solidFill>
                  <a:srgbClr val="3333CC"/>
                </a:solidFill>
              </a:rPr>
              <a:t>Replay protection w/o challenge-response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217488"/>
            <a:ext cx="8193088" cy="606425"/>
          </a:xfrm>
        </p:spPr>
        <p:txBody>
          <a:bodyPr/>
          <a:lstStyle/>
          <a:p>
            <a:pPr eaLnBrk="1" hangingPunct="1"/>
            <a:r>
              <a:rPr lang="en-US" smtClean="0"/>
              <a:t>Elements of Authentication Protocols - V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914400"/>
            <a:ext cx="8001000" cy="5395913"/>
          </a:xfrm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</a:pPr>
            <a:r>
              <a:rPr lang="en-US" sz="2000" u="sng" smtClean="0">
                <a:solidFill>
                  <a:srgbClr val="3333CC"/>
                </a:solidFill>
              </a:rPr>
              <a:t>Digital Signature</a:t>
            </a:r>
          </a:p>
          <a:p>
            <a:pPr marL="990600" lvl="1" indent="-533400" eaLnBrk="1" hangingPunct="1">
              <a:lnSpc>
                <a:spcPct val="120000"/>
              </a:lnSpc>
            </a:pPr>
            <a:r>
              <a:rPr lang="en-US" sz="2000" smtClean="0"/>
              <a:t>Client proves possession of its </a:t>
            </a:r>
            <a:r>
              <a:rPr lang="en-US" sz="2000" smtClean="0">
                <a:solidFill>
                  <a:srgbClr val="3333CC"/>
                </a:solidFill>
              </a:rPr>
              <a:t>private key</a:t>
            </a:r>
            <a:r>
              <a:rPr lang="en-US" sz="2000" smtClean="0"/>
              <a:t> by signing a message</a:t>
            </a:r>
          </a:p>
          <a:p>
            <a:pPr marL="990600" lvl="1" indent="-533400" eaLnBrk="1" hangingPunct="1">
              <a:lnSpc>
                <a:spcPct val="120000"/>
              </a:lnSpc>
            </a:pPr>
            <a:r>
              <a:rPr lang="en-US" sz="2000" smtClean="0">
                <a:solidFill>
                  <a:srgbClr val="3333CC"/>
                </a:solidFill>
              </a:rPr>
              <a:t>Replay protection</a:t>
            </a:r>
            <a:r>
              <a:rPr lang="en-US" sz="2000" smtClean="0"/>
              <a:t>: include </a:t>
            </a:r>
            <a:r>
              <a:rPr lang="en-US" sz="2000" u="sng" smtClean="0"/>
              <a:t>time stamp and/or challenge</a:t>
            </a:r>
            <a:r>
              <a:rPr lang="en-US" sz="2000" smtClean="0"/>
              <a:t> value in message</a:t>
            </a:r>
          </a:p>
          <a:p>
            <a:pPr marL="609600" indent="-609600" eaLnBrk="1" hangingPunct="1">
              <a:lnSpc>
                <a:spcPct val="120000"/>
              </a:lnSpc>
            </a:pPr>
            <a:r>
              <a:rPr lang="en-US" sz="2000" u="sng" smtClean="0">
                <a:solidFill>
                  <a:srgbClr val="3333CC"/>
                </a:solidFill>
              </a:rPr>
              <a:t>Zero Knowledge Techniques</a:t>
            </a:r>
            <a:r>
              <a:rPr lang="en-US" sz="2000" smtClean="0">
                <a:solidFill>
                  <a:srgbClr val="3333CC"/>
                </a:solidFill>
              </a:rPr>
              <a:t>:</a:t>
            </a:r>
            <a:r>
              <a:rPr lang="en-US" sz="2000" smtClean="0"/>
              <a:t> Possession of information is proved </a:t>
            </a:r>
            <a:r>
              <a:rPr lang="en-US" sz="2000" smtClean="0">
                <a:solidFill>
                  <a:srgbClr val="3333CC"/>
                </a:solidFill>
              </a:rPr>
              <a:t>without any part</a:t>
            </a:r>
            <a:r>
              <a:rPr lang="en-US" sz="2000" smtClean="0"/>
              <a:t> of the information being revealed</a:t>
            </a:r>
          </a:p>
          <a:p>
            <a:pPr marL="990600" lvl="1" indent="-533400" eaLnBrk="1" hangingPunct="1">
              <a:lnSpc>
                <a:spcPct val="120000"/>
              </a:lnSpc>
            </a:pPr>
            <a:r>
              <a:rPr lang="en-US" sz="2000" smtClean="0"/>
              <a:t>Requires more complex data exchange protocol</a:t>
            </a:r>
          </a:p>
          <a:p>
            <a:pPr marL="1371600" lvl="2" indent="-457200" eaLnBrk="1" hangingPunct="1">
              <a:lnSpc>
                <a:spcPct val="120000"/>
              </a:lnSpc>
            </a:pPr>
            <a:r>
              <a:rPr lang="en-US" sz="1800" smtClean="0"/>
              <a:t>Higher bandwidth requirements but possibly lighter computational requirements</a:t>
            </a:r>
          </a:p>
          <a:p>
            <a:pPr marL="990600" lvl="1" indent="-533400" eaLnBrk="1" hangingPunct="1">
              <a:lnSpc>
                <a:spcPct val="120000"/>
              </a:lnSpc>
            </a:pPr>
            <a:r>
              <a:rPr lang="en-US" sz="2000" smtClean="0"/>
              <a:t>e.g. graph isomorphism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ym typeface="Gill Sans" charset="0"/>
              </a:rPr>
              <a:t>Password Cracking: Online </a:t>
            </a:r>
            <a:r>
              <a:rPr lang="en-US" dirty="0" smtClean="0">
                <a:sym typeface="Gill Sans" charset="0"/>
              </a:rPr>
              <a:t>Attack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25056" eaLnBrk="1" hangingPunct="1">
              <a:buFont typeface="Gill Sans" charset="0"/>
              <a:buChar char="•"/>
              <a:defRPr/>
            </a:pPr>
            <a:r>
              <a:rPr lang="en-US" dirty="0" smtClean="0">
                <a:sym typeface="Gill Sans" charset="0"/>
              </a:rPr>
              <a:t>Attacker guesses password at login screen</a:t>
            </a:r>
          </a:p>
          <a:p>
            <a:pPr marL="625056" eaLnBrk="1" hangingPunct="1">
              <a:buFont typeface="Gill Sans" charset="0"/>
              <a:buChar char="•"/>
              <a:defRPr/>
            </a:pPr>
            <a:r>
              <a:rPr lang="en-US" dirty="0" smtClean="0">
                <a:sym typeface="Gill Sans" charset="0"/>
              </a:rPr>
              <a:t>Thwarted by </a:t>
            </a:r>
            <a:r>
              <a:rPr lang="en-US" dirty="0" smtClean="0">
                <a:sym typeface="Gill Sans" charset="0"/>
              </a:rPr>
              <a:t>lockout, timeouts, </a:t>
            </a:r>
            <a:r>
              <a:rPr lang="en-US" dirty="0" err="1" smtClean="0">
                <a:sym typeface="Gill Sans" charset="0"/>
              </a:rPr>
              <a:t>captchas</a:t>
            </a:r>
            <a:endParaRPr lang="en-US" dirty="0" smtClean="0">
              <a:sym typeface="Gill Sans" charset="0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985" y="3541752"/>
            <a:ext cx="7697391" cy="17323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ym typeface="Gill Sans" charset="0"/>
              </a:rPr>
              <a:t>Offline Attack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25056" eaLnBrk="1" hangingPunct="1">
              <a:buFont typeface="Gill Sans" charset="0"/>
              <a:buChar char="•"/>
              <a:defRPr/>
            </a:pPr>
            <a:r>
              <a:rPr lang="en-US" dirty="0" smtClean="0">
                <a:sym typeface="Gill Sans" charset="0"/>
              </a:rPr>
              <a:t>Attackers steal password file from server</a:t>
            </a:r>
          </a:p>
          <a:p>
            <a:pPr marL="625056" eaLnBrk="1" hangingPunct="1">
              <a:buFont typeface="Gill Sans" charset="0"/>
              <a:buChar char="•"/>
              <a:defRPr/>
            </a:pPr>
            <a:r>
              <a:rPr lang="en-US" dirty="0" smtClean="0">
                <a:sym typeface="Gill Sans" charset="0"/>
              </a:rPr>
              <a:t>If the passwords are not hashed, the attacker now has all of the passwords!</a:t>
            </a:r>
          </a:p>
          <a:p>
            <a:pPr marL="625056" eaLnBrk="1" hangingPunct="1">
              <a:buFont typeface="Gill Sans" charset="0"/>
              <a:buChar char="•"/>
              <a:defRPr/>
            </a:pPr>
            <a:r>
              <a:rPr lang="en-US" dirty="0" smtClean="0">
                <a:sym typeface="Gill Sans" charset="0"/>
              </a:rPr>
              <a:t>Even if the passwords are hashed, the attacker can crack them at his leisure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/>
          </p:cNvSpPr>
          <p:nvPr/>
        </p:nvSpPr>
        <p:spPr bwMode="auto">
          <a:xfrm>
            <a:off x="892969" y="178594"/>
            <a:ext cx="7358063" cy="6850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800" dirty="0">
                <a:ea typeface="MS PGothic" pitchFamily="34" charset="-128"/>
              </a:rPr>
              <a:t>Offline attacks in the past two years</a:t>
            </a:r>
          </a:p>
        </p:txBody>
      </p:sp>
      <p:graphicFrame>
        <p:nvGraphicFramePr>
          <p:cNvPr id="19458" name="Group 2"/>
          <p:cNvGraphicFramePr>
            <a:graphicFrameLocks noGrp="1"/>
          </p:cNvGraphicFramePr>
          <p:nvPr/>
        </p:nvGraphicFramePr>
        <p:xfrm>
          <a:off x="1750145" y="1259800"/>
          <a:ext cx="5036344" cy="4157663"/>
        </p:xfrm>
        <a:graphic>
          <a:graphicData uri="http://schemas.openxmlformats.org/drawingml/2006/table">
            <a:tbl>
              <a:tblPr/>
              <a:tblGrid>
                <a:gridCol w="3107531"/>
                <a:gridCol w="1928813"/>
              </a:tblGrid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84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Past two years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84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Victims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84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Gawker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84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1,300,000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84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Sony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84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25,000,000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84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Battlefield Heroes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84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550,000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84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Sega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84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1,300,000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84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Booz Allen Hamilton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84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90,000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84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Bloggtoppen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84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90,000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84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Valve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84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700,000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84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LinkedIn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84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6,500,000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90" name="Rectangle 68"/>
          <p:cNvSpPr>
            <a:spLocks/>
          </p:cNvSpPr>
          <p:nvPr/>
        </p:nvSpPr>
        <p:spPr bwMode="auto">
          <a:xfrm>
            <a:off x="2315369" y="5704245"/>
            <a:ext cx="7358063" cy="8304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1400" dirty="0">
                <a:ea typeface="MS PGothic" pitchFamily="34" charset="-128"/>
              </a:rPr>
              <a:t>Compiled by Saranga Komanduri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ym typeface="Gill Sans" charset="0"/>
              </a:rPr>
              <a:t>What can </a:t>
            </a:r>
            <a:r>
              <a:rPr lang="en-US" sz="2800" dirty="0" smtClean="0">
                <a:sym typeface="Gill Sans" charset="0"/>
              </a:rPr>
              <a:t>organizations </a:t>
            </a:r>
            <a:r>
              <a:rPr lang="en-US" sz="2800" dirty="0" smtClean="0">
                <a:sym typeface="Gill Sans" charset="0"/>
              </a:rPr>
              <a:t>do?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25056" eaLnBrk="1" hangingPunct="1">
              <a:buFont typeface="Gill Sans" charset="0"/>
              <a:buChar char="•"/>
              <a:defRPr/>
            </a:pPr>
            <a:r>
              <a:rPr lang="en-US" dirty="0" smtClean="0">
                <a:sym typeface="Gill Sans" charset="0"/>
              </a:rPr>
              <a:t>Encourage strong passwords</a:t>
            </a:r>
          </a:p>
          <a:p>
            <a:pPr marL="625056" eaLnBrk="1" hangingPunct="1">
              <a:buFont typeface="Gill Sans" charset="0"/>
              <a:buChar char="•"/>
              <a:defRPr/>
            </a:pPr>
            <a:r>
              <a:rPr lang="en-US" dirty="0" smtClean="0">
                <a:sym typeface="Gill Sans" charset="0"/>
              </a:rPr>
              <a:t>Hash and salt passwords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ym typeface="Gill Sans" charset="0"/>
              </a:rPr>
              <a:t>Password-Composition Policies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7370" y="972273"/>
            <a:ext cx="8866629" cy="5105400"/>
          </a:xfrm>
        </p:spPr>
        <p:txBody>
          <a:bodyPr/>
          <a:lstStyle/>
          <a:p>
            <a:pPr marL="625056" eaLnBrk="1" hangingPunct="1">
              <a:buFont typeface="Gill Sans" charset="0"/>
              <a:buChar char="•"/>
              <a:defRPr/>
            </a:pPr>
            <a:r>
              <a:rPr lang="en-US" sz="2400" dirty="0" smtClean="0">
                <a:sym typeface="Gill Sans" charset="0"/>
              </a:rPr>
              <a:t>Offline attacks are much harder to thwart, since the attacker can make </a:t>
            </a:r>
            <a:r>
              <a:rPr lang="en-US" sz="2400" b="1" dirty="0" smtClean="0">
                <a:sym typeface="Gill Sans" charset="0"/>
              </a:rPr>
              <a:t>billions </a:t>
            </a:r>
            <a:r>
              <a:rPr lang="en-US" sz="2400" b="1" dirty="0" smtClean="0">
                <a:sym typeface="Gill Sans" charset="0"/>
              </a:rPr>
              <a:t>of guesses against a </a:t>
            </a:r>
            <a:r>
              <a:rPr lang="en-US" sz="2400" b="1" dirty="0" smtClean="0">
                <a:sym typeface="Gill Sans" charset="0"/>
              </a:rPr>
              <a:t>system</a:t>
            </a:r>
          </a:p>
          <a:p>
            <a:pPr marL="1063206" lvl="1" eaLnBrk="1" hangingPunct="1">
              <a:buFont typeface="Gill Sans" charset="0"/>
              <a:buChar char="•"/>
              <a:defRPr/>
            </a:pPr>
            <a:r>
              <a:rPr lang="en-US" sz="2400" dirty="0" smtClean="0">
                <a:sym typeface="Gill Sans" charset="0"/>
              </a:rPr>
              <a:t>“John the Ripper” software to crack passwords – brute force mode, dictionary attack mode, etc.</a:t>
            </a:r>
            <a:endParaRPr lang="en-US" sz="2400" dirty="0" smtClean="0">
              <a:sym typeface="Gill Sans" charset="0"/>
            </a:endParaRPr>
          </a:p>
          <a:p>
            <a:pPr marL="625056" eaLnBrk="1" hangingPunct="1">
              <a:buFont typeface="Gill Sans" charset="0"/>
              <a:buChar char="•"/>
              <a:defRPr/>
            </a:pPr>
            <a:r>
              <a:rPr lang="en-US" sz="2400" dirty="0" smtClean="0">
                <a:sym typeface="Gill Sans" charset="0"/>
              </a:rPr>
              <a:t>This is why </a:t>
            </a:r>
            <a:r>
              <a:rPr lang="en-US" sz="2400" b="1" dirty="0" smtClean="0">
                <a:sym typeface="Gill Sans" charset="0"/>
              </a:rPr>
              <a:t>password-composition policies </a:t>
            </a:r>
            <a:r>
              <a:rPr lang="en-US" sz="2400" dirty="0" smtClean="0">
                <a:sym typeface="Gill Sans" charset="0"/>
              </a:rPr>
              <a:t>try to guide users </a:t>
            </a:r>
            <a:r>
              <a:rPr lang="en-US" sz="2400" dirty="0" smtClean="0">
                <a:sym typeface="Gill Sans" charset="0"/>
              </a:rPr>
              <a:t>towards </a:t>
            </a:r>
            <a:r>
              <a:rPr lang="en-US" sz="2400" dirty="0" smtClean="0">
                <a:sym typeface="Gill Sans" charset="0"/>
              </a:rPr>
              <a:t>harder-to-break </a:t>
            </a:r>
            <a:r>
              <a:rPr lang="en-US" sz="2400" dirty="0" smtClean="0">
                <a:sym typeface="Gill Sans" charset="0"/>
              </a:rPr>
              <a:t>passwords</a:t>
            </a:r>
          </a:p>
          <a:p>
            <a:pPr marL="625056" eaLnBrk="1" hangingPunct="1">
              <a:buFont typeface="Gill Sans" charset="0"/>
              <a:buChar char="•"/>
              <a:defRPr/>
            </a:pPr>
            <a:r>
              <a:rPr lang="en-US" sz="2400" dirty="0" smtClean="0">
                <a:sym typeface="Gill Sans" charset="0"/>
              </a:rPr>
              <a:t>Traditionally, people have measured “password strength” based on “</a:t>
            </a:r>
            <a:r>
              <a:rPr lang="en-US" sz="2400" b="1" dirty="0" smtClean="0">
                <a:sym typeface="Gill Sans" charset="0"/>
              </a:rPr>
              <a:t>entropy</a:t>
            </a:r>
            <a:r>
              <a:rPr lang="en-US" sz="2400" dirty="0" smtClean="0">
                <a:sym typeface="Gill Sans" charset="0"/>
              </a:rPr>
              <a:t>”</a:t>
            </a:r>
          </a:p>
          <a:p>
            <a:pPr marL="1063206" lvl="1" eaLnBrk="1" hangingPunct="1">
              <a:buFont typeface="Gill Sans" charset="0"/>
              <a:buChar char="•"/>
              <a:defRPr/>
            </a:pPr>
            <a:r>
              <a:rPr lang="en-US" sz="2400" dirty="0" smtClean="0">
                <a:sym typeface="Gill Sans" charset="0"/>
              </a:rPr>
              <a:t>This metric ignores </a:t>
            </a:r>
            <a:r>
              <a:rPr lang="en-US" sz="2400" b="1" dirty="0" smtClean="0">
                <a:sym typeface="Gill Sans" charset="0"/>
              </a:rPr>
              <a:t>human/usability considerations</a:t>
            </a:r>
            <a:endParaRPr lang="en-US" sz="2400" b="1" dirty="0" smtClean="0"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1805"/>
            <a:ext cx="9144000" cy="71616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ym typeface="Gill Sans" charset="0"/>
              </a:rPr>
              <a:t>Common Passwords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884471" y="1931457"/>
            <a:ext cx="5000625" cy="4679156"/>
          </a:xfrm>
        </p:spPr>
        <p:txBody>
          <a:bodyPr/>
          <a:lstStyle/>
          <a:p>
            <a:pPr marL="625056" eaLnBrk="1" hangingPunct="1">
              <a:buSzPct val="99000"/>
              <a:buFontTx/>
              <a:buAutoNum type="arabicPeriod"/>
              <a:defRPr/>
            </a:pPr>
            <a:r>
              <a:rPr lang="en-US" dirty="0" smtClean="0">
                <a:sym typeface="Gill Sans" charset="0"/>
              </a:rPr>
              <a:t>123456</a:t>
            </a:r>
          </a:p>
          <a:p>
            <a:pPr marL="625056" eaLnBrk="1" hangingPunct="1">
              <a:buSzPct val="99000"/>
              <a:buFontTx/>
              <a:buAutoNum type="arabicPeriod"/>
              <a:defRPr/>
            </a:pPr>
            <a:r>
              <a:rPr lang="en-US" dirty="0" smtClean="0">
                <a:sym typeface="Gill Sans" charset="0"/>
              </a:rPr>
              <a:t>12345</a:t>
            </a:r>
          </a:p>
          <a:p>
            <a:pPr marL="625056" eaLnBrk="1" hangingPunct="1">
              <a:buSzPct val="99000"/>
              <a:buFontTx/>
              <a:buAutoNum type="arabicPeriod"/>
              <a:defRPr/>
            </a:pPr>
            <a:r>
              <a:rPr lang="en-US" dirty="0" smtClean="0">
                <a:sym typeface="Gill Sans" charset="0"/>
              </a:rPr>
              <a:t>123456789</a:t>
            </a:r>
          </a:p>
          <a:p>
            <a:pPr marL="625056" eaLnBrk="1" hangingPunct="1">
              <a:buSzPct val="99000"/>
              <a:buFontTx/>
              <a:buAutoNum type="arabicPeriod"/>
              <a:defRPr/>
            </a:pPr>
            <a:r>
              <a:rPr lang="en-US" dirty="0" smtClean="0">
                <a:sym typeface="Gill Sans" charset="0"/>
              </a:rPr>
              <a:t>password</a:t>
            </a:r>
          </a:p>
          <a:p>
            <a:pPr marL="625056" eaLnBrk="1" hangingPunct="1">
              <a:buSzPct val="99000"/>
              <a:buFontTx/>
              <a:buAutoNum type="arabicPeriod"/>
              <a:defRPr/>
            </a:pPr>
            <a:r>
              <a:rPr lang="en-US" dirty="0" err="1" smtClean="0">
                <a:sym typeface="Gill Sans" charset="0"/>
              </a:rPr>
              <a:t>iloveyou</a:t>
            </a:r>
            <a:endParaRPr lang="en-US" dirty="0" smtClean="0">
              <a:sym typeface="Gill Sans" charset="0"/>
            </a:endParaRPr>
          </a:p>
          <a:p>
            <a:pPr marL="625056" eaLnBrk="1" hangingPunct="1">
              <a:buSzPct val="99000"/>
              <a:buFontTx/>
              <a:buAutoNum type="arabicPeriod"/>
              <a:defRPr/>
            </a:pPr>
            <a:r>
              <a:rPr lang="en-US" dirty="0" smtClean="0">
                <a:sym typeface="Gill Sans" charset="0"/>
              </a:rPr>
              <a:t>princess</a:t>
            </a:r>
          </a:p>
          <a:p>
            <a:pPr marL="625056" eaLnBrk="1" hangingPunct="1">
              <a:buSzPct val="99000"/>
              <a:buFontTx/>
              <a:buAutoNum type="arabicPeriod"/>
              <a:defRPr/>
            </a:pPr>
            <a:r>
              <a:rPr lang="en-US" dirty="0" smtClean="0">
                <a:sym typeface="Gill Sans" charset="0"/>
              </a:rPr>
              <a:t>1234567</a:t>
            </a:r>
          </a:p>
        </p:txBody>
      </p:sp>
      <p:sp>
        <p:nvSpPr>
          <p:cNvPr id="23555" name="Rectangle 3"/>
          <p:cNvSpPr>
            <a:spLocks/>
          </p:cNvSpPr>
          <p:nvPr/>
        </p:nvSpPr>
        <p:spPr bwMode="auto">
          <a:xfrm>
            <a:off x="439838" y="1387448"/>
            <a:ext cx="3464719" cy="46791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spcBef>
                <a:spcPts val="1687"/>
              </a:spcBef>
            </a:pPr>
            <a:r>
              <a:rPr lang="en-US" sz="2500" dirty="0">
                <a:ea typeface="MS PGothic" pitchFamily="34" charset="-128"/>
              </a:rPr>
              <a:t>Most common passwords from stolen set of </a:t>
            </a:r>
            <a:r>
              <a:rPr lang="en-US" sz="2500" dirty="0" err="1">
                <a:ea typeface="MS PGothic" pitchFamily="34" charset="-128"/>
              </a:rPr>
              <a:t>RockYou</a:t>
            </a:r>
            <a:r>
              <a:rPr lang="en-US" sz="2500" dirty="0">
                <a:ea typeface="MS PGothic" pitchFamily="34" charset="-128"/>
              </a:rPr>
              <a:t> passwords. Posted by Matt Weir at</a:t>
            </a:r>
            <a:br>
              <a:rPr lang="en-US" sz="2500" dirty="0">
                <a:ea typeface="MS PGothic" pitchFamily="34" charset="-128"/>
              </a:rPr>
            </a:br>
            <a:r>
              <a:rPr lang="en-US" sz="2500" dirty="0">
                <a:ea typeface="MS PGothic" pitchFamily="34" charset="-128"/>
              </a:rPr>
              <a:t>reusablesec.blogspot.com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229" y="1236548"/>
            <a:ext cx="8001000" cy="37504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4578" name="Rectangle 2"/>
          <p:cNvSpPr>
            <a:spLocks/>
          </p:cNvSpPr>
          <p:nvPr/>
        </p:nvSpPr>
        <p:spPr bwMode="auto">
          <a:xfrm>
            <a:off x="0" y="5222340"/>
            <a:ext cx="8429625" cy="1071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r>
              <a:rPr lang="en-US" sz="1700" dirty="0">
                <a:ea typeface="MS PGothic" pitchFamily="34" charset="-128"/>
              </a:rPr>
              <a:t>From </a:t>
            </a:r>
            <a:r>
              <a:rPr lang="en-US" sz="1700" dirty="0">
                <a:ea typeface="MS PGothic" pitchFamily="34" charset="-128"/>
                <a:hlinkClick r:id="rId3"/>
              </a:rPr>
              <a:t>Guess Again (and again and again): Measuring password strength by simulating password-cracking algorithms. </a:t>
            </a:r>
            <a:r>
              <a:rPr lang="en-US" sz="1700" dirty="0">
                <a:ea typeface="MS PGothic" pitchFamily="34" charset="-128"/>
              </a:rPr>
              <a:t>Oakland 2012.</a:t>
            </a:r>
            <a:br>
              <a:rPr lang="en-US" sz="1700" dirty="0">
                <a:ea typeface="MS PGothic" pitchFamily="34" charset="-128"/>
              </a:rPr>
            </a:br>
            <a:r>
              <a:rPr lang="en-US" sz="1700" dirty="0">
                <a:ea typeface="MS PGothic" pitchFamily="34" charset="-128"/>
              </a:rPr>
              <a:t>(Patrick Gage Kelley, Saranga Komanduri, Michelle L. </a:t>
            </a:r>
            <a:r>
              <a:rPr lang="en-US" sz="1700" dirty="0" err="1">
                <a:ea typeface="MS PGothic" pitchFamily="34" charset="-128"/>
              </a:rPr>
              <a:t>Mazurek</a:t>
            </a:r>
            <a:r>
              <a:rPr lang="en-US" sz="1700" dirty="0">
                <a:ea typeface="MS PGothic" pitchFamily="34" charset="-128"/>
              </a:rPr>
              <a:t>, Richard Shay, Tim </a:t>
            </a:r>
            <a:r>
              <a:rPr lang="en-US" sz="1700" dirty="0" err="1">
                <a:ea typeface="MS PGothic" pitchFamily="34" charset="-128"/>
              </a:rPr>
              <a:t>Vidas</a:t>
            </a:r>
            <a:r>
              <a:rPr lang="en-US" sz="1700" dirty="0">
                <a:ea typeface="MS PGothic" pitchFamily="34" charset="-128"/>
              </a:rPr>
              <a:t>, Lujo Bauer, Nicolas Christin, Lorrie Faith Cranor, and Julio Lopez)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6608" y="289367"/>
            <a:ext cx="6356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Best Practice Recommendations Debunked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Infrastructure (PKI)</a:t>
            </a:r>
            <a:endParaRPr lang="en-US" dirty="0"/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3333CC"/>
                </a:solidFill>
              </a:rPr>
              <a:t>A collection of technologies/services and policies for creating and using digital certificates</a:t>
            </a:r>
          </a:p>
          <a:p>
            <a:r>
              <a:rPr lang="en-US" sz="2400" dirty="0"/>
              <a:t>Last lecture:</a:t>
            </a:r>
          </a:p>
          <a:p>
            <a:pPr lvl="1"/>
            <a:r>
              <a:rPr lang="en-US" sz="2200" dirty="0"/>
              <a:t>Public Key Certificates</a:t>
            </a:r>
          </a:p>
          <a:p>
            <a:pPr lvl="1"/>
            <a:r>
              <a:rPr lang="en-US" sz="2200" dirty="0"/>
              <a:t>Certificate Issuance</a:t>
            </a:r>
          </a:p>
          <a:p>
            <a:pPr lvl="1"/>
            <a:r>
              <a:rPr lang="en-US" sz="2200" dirty="0"/>
              <a:t>Certificate Distribution</a:t>
            </a:r>
          </a:p>
          <a:p>
            <a:pPr lvl="1"/>
            <a:r>
              <a:rPr lang="en-US" sz="2200" dirty="0" smtClean="0"/>
              <a:t>Certificate Revocation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ym typeface="Gill Sans" charset="0"/>
              </a:rPr>
              <a:t>Salting Passwords</a:t>
            </a:r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6832431" y="2481486"/>
            <a:ext cx="1849865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500" dirty="0">
                <a:ea typeface="MS PGothic" pitchFamily="34" charset="-128"/>
              </a:rPr>
              <a:t>d577273ff8</a:t>
            </a: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2276058" y="2636043"/>
            <a:ext cx="817531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MS PGothic" pitchFamily="34" charset="-128"/>
              </a:rPr>
              <a:t>12345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867" y="1722834"/>
            <a:ext cx="1381869" cy="16519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5605" name="Rectangle 5"/>
          <p:cNvSpPr>
            <a:spLocks/>
          </p:cNvSpPr>
          <p:nvPr/>
        </p:nvSpPr>
        <p:spPr bwMode="auto">
          <a:xfrm>
            <a:off x="2029376" y="2153840"/>
            <a:ext cx="120238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MS PGothic" pitchFamily="34" charset="-128"/>
              </a:rPr>
              <a:t>Password</a:t>
            </a:r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7179574" y="2037754"/>
            <a:ext cx="641201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MS PGothic" pitchFamily="34" charset="-128"/>
              </a:rPr>
              <a:t>Hash</a:t>
            </a:r>
          </a:p>
        </p:txBody>
      </p:sp>
      <p:sp>
        <p:nvSpPr>
          <p:cNvPr id="25607" name="AutoShape 7"/>
          <p:cNvSpPr>
            <a:spLocks/>
          </p:cNvSpPr>
          <p:nvPr/>
        </p:nvSpPr>
        <p:spPr bwMode="auto">
          <a:xfrm>
            <a:off x="5486281" y="2312194"/>
            <a:ext cx="973336" cy="473273"/>
          </a:xfrm>
          <a:prstGeom prst="rightArrow">
            <a:avLst>
              <a:gd name="adj1" fmla="val 32000"/>
              <a:gd name="adj2" fmla="val 83026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867" y="4294584"/>
            <a:ext cx="1384102" cy="17424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5609" name="Rectangle 9"/>
          <p:cNvSpPr>
            <a:spLocks/>
          </p:cNvSpPr>
          <p:nvPr/>
        </p:nvSpPr>
        <p:spPr bwMode="auto">
          <a:xfrm>
            <a:off x="6897172" y="5160392"/>
            <a:ext cx="1849865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500" dirty="0">
                <a:ea typeface="MS PGothic" pitchFamily="34" charset="-128"/>
              </a:rPr>
              <a:t>d577273ff8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2343031" y="5314949"/>
            <a:ext cx="817531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MS PGothic" pitchFamily="34" charset="-128"/>
              </a:rPr>
              <a:t>12345</a:t>
            </a:r>
          </a:p>
        </p:txBody>
      </p:sp>
      <p:sp>
        <p:nvSpPr>
          <p:cNvPr id="25611" name="Rectangle 11"/>
          <p:cNvSpPr>
            <a:spLocks/>
          </p:cNvSpPr>
          <p:nvPr/>
        </p:nvSpPr>
        <p:spPr bwMode="auto">
          <a:xfrm>
            <a:off x="2093000" y="4832746"/>
            <a:ext cx="120238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MS PGothic" pitchFamily="34" charset="-128"/>
              </a:rPr>
              <a:t>Password</a:t>
            </a:r>
          </a:p>
        </p:txBody>
      </p:sp>
      <p:sp>
        <p:nvSpPr>
          <p:cNvPr id="25612" name="Rectangle 12"/>
          <p:cNvSpPr>
            <a:spLocks/>
          </p:cNvSpPr>
          <p:nvPr/>
        </p:nvSpPr>
        <p:spPr bwMode="auto">
          <a:xfrm>
            <a:off x="7245429" y="4716660"/>
            <a:ext cx="641201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MS PGothic" pitchFamily="34" charset="-128"/>
              </a:rPr>
              <a:t>Hash</a:t>
            </a:r>
          </a:p>
        </p:txBody>
      </p:sp>
      <p:sp>
        <p:nvSpPr>
          <p:cNvPr id="25613" name="AutoShape 13"/>
          <p:cNvSpPr>
            <a:spLocks/>
          </p:cNvSpPr>
          <p:nvPr/>
        </p:nvSpPr>
        <p:spPr bwMode="auto">
          <a:xfrm>
            <a:off x="5548789" y="4991100"/>
            <a:ext cx="973336" cy="473273"/>
          </a:xfrm>
          <a:prstGeom prst="rightArrow">
            <a:avLst>
              <a:gd name="adj1" fmla="val 32000"/>
              <a:gd name="adj2" fmla="val 83026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ym typeface="Gill Sans" charset="0"/>
              </a:rPr>
              <a:t>Salting Passwords</a:t>
            </a:r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7004159" y="4171449"/>
            <a:ext cx="1203856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600" dirty="0">
                <a:ea typeface="MS PGothic" pitchFamily="34" charset="-128"/>
              </a:rPr>
              <a:t>4cba08af00</a:t>
            </a:r>
          </a:p>
        </p:txBody>
      </p:sp>
      <p:sp>
        <p:nvSpPr>
          <p:cNvPr id="26627" name="Rectangle 3"/>
          <p:cNvSpPr>
            <a:spLocks/>
          </p:cNvSpPr>
          <p:nvPr/>
        </p:nvSpPr>
        <p:spPr bwMode="auto">
          <a:xfrm>
            <a:off x="2452250" y="4287534"/>
            <a:ext cx="649217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ea typeface="MS PGothic" pitchFamily="34" charset="-128"/>
              </a:rPr>
              <a:t>12345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749" y="3854370"/>
            <a:ext cx="910113" cy="10880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6629" name="Rectangle 5"/>
          <p:cNvSpPr>
            <a:spLocks/>
          </p:cNvSpPr>
          <p:nvPr/>
        </p:nvSpPr>
        <p:spPr bwMode="auto">
          <a:xfrm>
            <a:off x="2205568" y="3805331"/>
            <a:ext cx="966418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600">
                <a:solidFill>
                  <a:schemeClr val="tx1"/>
                </a:solidFill>
                <a:ea typeface="MS PGothic" pitchFamily="34" charset="-128"/>
              </a:rPr>
              <a:t>Password</a:t>
            </a:r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7101123" y="3585073"/>
            <a:ext cx="51456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ea typeface="MS PGothic" pitchFamily="34" charset="-128"/>
              </a:rPr>
              <a:t>Hash</a:t>
            </a:r>
          </a:p>
        </p:txBody>
      </p:sp>
      <p:sp>
        <p:nvSpPr>
          <p:cNvPr id="26631" name="AutoShape 7"/>
          <p:cNvSpPr>
            <a:spLocks/>
          </p:cNvSpPr>
          <p:nvPr/>
        </p:nvSpPr>
        <p:spPr bwMode="auto">
          <a:xfrm>
            <a:off x="5662473" y="3932907"/>
            <a:ext cx="973336" cy="473273"/>
          </a:xfrm>
          <a:prstGeom prst="rightArrow">
            <a:avLst>
              <a:gd name="adj1" fmla="val 32000"/>
              <a:gd name="adj2" fmla="val 83026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600"/>
          </a:p>
        </p:txBody>
      </p:sp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611" y="5243965"/>
            <a:ext cx="904374" cy="113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6633" name="Rectangle 9"/>
          <p:cNvSpPr>
            <a:spLocks/>
          </p:cNvSpPr>
          <p:nvPr/>
        </p:nvSpPr>
        <p:spPr bwMode="auto">
          <a:xfrm>
            <a:off x="7026070" y="6016978"/>
            <a:ext cx="123271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600" dirty="0">
                <a:ea typeface="MS PGothic" pitchFamily="34" charset="-128"/>
              </a:rPr>
              <a:t>6e2f146823</a:t>
            </a:r>
          </a:p>
        </p:txBody>
      </p:sp>
      <p:sp>
        <p:nvSpPr>
          <p:cNvPr id="26634" name="Rectangle 10"/>
          <p:cNvSpPr>
            <a:spLocks/>
          </p:cNvSpPr>
          <p:nvPr/>
        </p:nvSpPr>
        <p:spPr bwMode="auto">
          <a:xfrm>
            <a:off x="2507648" y="6133063"/>
            <a:ext cx="649217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600">
                <a:solidFill>
                  <a:schemeClr val="tx1"/>
                </a:solidFill>
                <a:ea typeface="MS PGothic" pitchFamily="34" charset="-128"/>
              </a:rPr>
              <a:t>12345</a:t>
            </a:r>
          </a:p>
        </p:txBody>
      </p:sp>
      <p:sp>
        <p:nvSpPr>
          <p:cNvPr id="26635" name="Rectangle 11"/>
          <p:cNvSpPr>
            <a:spLocks/>
          </p:cNvSpPr>
          <p:nvPr/>
        </p:nvSpPr>
        <p:spPr bwMode="auto">
          <a:xfrm>
            <a:off x="2257617" y="5650860"/>
            <a:ext cx="966418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600">
                <a:solidFill>
                  <a:schemeClr val="tx1"/>
                </a:solidFill>
                <a:ea typeface="MS PGothic" pitchFamily="34" charset="-128"/>
              </a:rPr>
              <a:t>Password</a:t>
            </a:r>
          </a:p>
        </p:txBody>
      </p:sp>
      <p:sp>
        <p:nvSpPr>
          <p:cNvPr id="26636" name="Rectangle 12"/>
          <p:cNvSpPr>
            <a:spLocks/>
          </p:cNvSpPr>
          <p:nvPr/>
        </p:nvSpPr>
        <p:spPr bwMode="auto">
          <a:xfrm>
            <a:off x="7410046" y="5534774"/>
            <a:ext cx="51456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600">
                <a:solidFill>
                  <a:schemeClr val="tx1"/>
                </a:solidFill>
                <a:ea typeface="MS PGothic" pitchFamily="34" charset="-128"/>
              </a:rPr>
              <a:t>Hash</a:t>
            </a:r>
          </a:p>
        </p:txBody>
      </p:sp>
      <p:sp>
        <p:nvSpPr>
          <p:cNvPr id="26637" name="AutoShape 13"/>
          <p:cNvSpPr>
            <a:spLocks/>
          </p:cNvSpPr>
          <p:nvPr/>
        </p:nvSpPr>
        <p:spPr bwMode="auto">
          <a:xfrm>
            <a:off x="5713406" y="5778436"/>
            <a:ext cx="973336" cy="473273"/>
          </a:xfrm>
          <a:prstGeom prst="rightArrow">
            <a:avLst>
              <a:gd name="adj1" fmla="val 32000"/>
              <a:gd name="adj2" fmla="val 83026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600"/>
          </a:p>
        </p:txBody>
      </p:sp>
      <p:sp>
        <p:nvSpPr>
          <p:cNvPr id="26638" name="Rectangle 19"/>
          <p:cNvSpPr>
            <a:spLocks/>
          </p:cNvSpPr>
          <p:nvPr/>
        </p:nvSpPr>
        <p:spPr bwMode="auto">
          <a:xfrm>
            <a:off x="4531751" y="3805331"/>
            <a:ext cx="400751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600">
                <a:solidFill>
                  <a:schemeClr val="tx1"/>
                </a:solidFill>
                <a:ea typeface="MS PGothic" pitchFamily="34" charset="-128"/>
              </a:rPr>
              <a:t>Salt</a:t>
            </a:r>
          </a:p>
        </p:txBody>
      </p:sp>
      <p:sp>
        <p:nvSpPr>
          <p:cNvPr id="26639" name="Rectangle 20"/>
          <p:cNvSpPr>
            <a:spLocks/>
          </p:cNvSpPr>
          <p:nvPr/>
        </p:nvSpPr>
        <p:spPr bwMode="auto">
          <a:xfrm>
            <a:off x="4661233" y="4287534"/>
            <a:ext cx="158698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600">
                <a:solidFill>
                  <a:schemeClr val="tx1"/>
                </a:solidFill>
                <a:ea typeface="MS PGothic" pitchFamily="34" charset="-128"/>
              </a:rPr>
              <a:t>G</a:t>
            </a:r>
          </a:p>
        </p:txBody>
      </p:sp>
      <p:sp>
        <p:nvSpPr>
          <p:cNvPr id="26640" name="Rectangle 21"/>
          <p:cNvSpPr>
            <a:spLocks/>
          </p:cNvSpPr>
          <p:nvPr/>
        </p:nvSpPr>
        <p:spPr bwMode="auto">
          <a:xfrm>
            <a:off x="4520176" y="5650860"/>
            <a:ext cx="400751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600">
                <a:solidFill>
                  <a:schemeClr val="tx1"/>
                </a:solidFill>
                <a:ea typeface="MS PGothic" pitchFamily="34" charset="-128"/>
              </a:rPr>
              <a:t>Salt</a:t>
            </a:r>
          </a:p>
        </p:txBody>
      </p:sp>
      <p:sp>
        <p:nvSpPr>
          <p:cNvPr id="26641" name="Rectangle 22"/>
          <p:cNvSpPr>
            <a:spLocks/>
          </p:cNvSpPr>
          <p:nvPr/>
        </p:nvSpPr>
        <p:spPr bwMode="auto">
          <a:xfrm>
            <a:off x="4742302" y="6133063"/>
            <a:ext cx="9297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600">
                <a:solidFill>
                  <a:schemeClr val="tx1"/>
                </a:solidFill>
                <a:ea typeface="MS PGothic" pitchFamily="34" charset="-128"/>
              </a:rPr>
              <a:t>J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3068" y="960698"/>
            <a:ext cx="8287474" cy="270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Protection against </a:t>
            </a:r>
            <a:r>
              <a:rPr lang="en-US" b="1" dirty="0" smtClean="0"/>
              <a:t>dictionary attacks and rainbow tables</a:t>
            </a:r>
            <a:r>
              <a:rPr lang="en-US" dirty="0" smtClean="0"/>
              <a:t>: Random data added as additional input to hash function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different salt for each password – salt is readily accessible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Too many possible  salts for someone to pre-compute rainbow tables &amp; dictionary attacks also less effective 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Dictionary attack: </a:t>
            </a:r>
            <a:r>
              <a:rPr lang="en-US" sz="1600" b="1" dirty="0" smtClean="0"/>
              <a:t>hash (attempt [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]) </a:t>
            </a:r>
            <a:r>
              <a:rPr lang="en-US" sz="1600" dirty="0" smtClean="0"/>
              <a:t>compared against entire table of </a:t>
            </a:r>
            <a:r>
              <a:rPr lang="en-US" sz="1600" dirty="0" err="1" smtClean="0"/>
              <a:t>pwds</a:t>
            </a:r>
            <a:r>
              <a:rPr lang="en-US" sz="1600" dirty="0" smtClean="0"/>
              <a:t>. With salting:  </a:t>
            </a:r>
            <a:r>
              <a:rPr lang="en-US" sz="1600" b="1" dirty="0" smtClean="0"/>
              <a:t>hash (salt (user[k], attempt[</a:t>
            </a:r>
            <a:r>
              <a:rPr lang="en-US" sz="1600" b="1" dirty="0" err="1" smtClean="0"/>
              <a:t>k,i</a:t>
            </a:r>
            <a:r>
              <a:rPr lang="en-US" sz="1600" b="1" dirty="0" smtClean="0"/>
              <a:t>])</a:t>
            </a:r>
          </a:p>
          <a:p>
            <a:pPr lvl="1">
              <a:buFont typeface="Arial" pitchFamily="34" charset="0"/>
              <a:buChar char="•"/>
            </a:pPr>
            <a:r>
              <a:rPr lang="en-US" sz="1600" b="1" dirty="0" smtClean="0"/>
              <a:t>Cracking a single user’s </a:t>
            </a:r>
            <a:r>
              <a:rPr lang="en-US" sz="1600" b="1" dirty="0" err="1" smtClean="0"/>
              <a:t>pwd</a:t>
            </a:r>
            <a:r>
              <a:rPr lang="en-US" sz="1600" b="1" dirty="0" smtClean="0"/>
              <a:t> remains “easy”</a:t>
            </a:r>
            <a:endParaRPr lang="en-US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Deeper dive into authentication:</a:t>
            </a:r>
          </a:p>
          <a:p>
            <a:pPr lvl="1"/>
            <a:r>
              <a:rPr lang="en-US" dirty="0" smtClean="0"/>
              <a:t>Authentication protocols</a:t>
            </a:r>
          </a:p>
          <a:p>
            <a:pPr lvl="1"/>
            <a:r>
              <a:rPr lang="en-US" dirty="0" smtClean="0"/>
              <a:t>Multi-factor authentication</a:t>
            </a:r>
          </a:p>
          <a:p>
            <a:pPr lvl="1"/>
            <a:r>
              <a:rPr lang="en-US" dirty="0" smtClean="0"/>
              <a:t>Human considerations</a:t>
            </a:r>
          </a:p>
          <a:p>
            <a:pPr lvl="1"/>
            <a:r>
              <a:rPr lang="en-US" dirty="0" smtClean="0"/>
              <a:t>Phishing</a:t>
            </a:r>
          </a:p>
          <a:p>
            <a:pPr lvl="1"/>
            <a:r>
              <a:rPr lang="en-US" dirty="0" smtClean="0"/>
              <a:t>Results from recent empirical studies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References for </a:t>
            </a:r>
            <a:r>
              <a:rPr lang="en-US" dirty="0" smtClean="0"/>
              <a:t>this Part of the </a:t>
            </a:r>
            <a:r>
              <a:rPr lang="en-US" dirty="0" smtClean="0"/>
              <a:t>Lecture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993775"/>
            <a:ext cx="7772400" cy="41148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sz="2400" dirty="0" smtClean="0"/>
              <a:t>Required Reading:</a:t>
            </a:r>
          </a:p>
          <a:p>
            <a:pPr lvl="1" eaLnBrk="1" hangingPunct="1">
              <a:lnSpc>
                <a:spcPct val="125000"/>
              </a:lnSpc>
            </a:pPr>
            <a:r>
              <a:rPr lang="en-US" sz="2200" dirty="0" smtClean="0"/>
              <a:t>Ch. 6 in “Web Security, Privacy and Commerce”, </a:t>
            </a:r>
            <a:r>
              <a:rPr lang="en-US" sz="2200" dirty="0" err="1" smtClean="0"/>
              <a:t>Garfinkel</a:t>
            </a:r>
            <a:r>
              <a:rPr lang="en-US" sz="2200" dirty="0" smtClean="0"/>
              <a:t>, O’Reilly, 2002</a:t>
            </a:r>
          </a:p>
          <a:p>
            <a:pPr eaLnBrk="1" hangingPunct="1">
              <a:lnSpc>
                <a:spcPct val="125000"/>
              </a:lnSpc>
            </a:pPr>
            <a:r>
              <a:rPr lang="en-US" sz="2400" dirty="0" smtClean="0"/>
              <a:t>Optional Readings: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“Citibank phish spooks 2-factor authentication”, </a:t>
            </a:r>
            <a:r>
              <a:rPr lang="en-US" sz="1400" dirty="0" smtClean="0">
                <a:hlinkClick r:id="rId2"/>
              </a:rPr>
              <a:t>http://blog.washingtonpost.com/securityfix/2006/07/citibank_phish_spoofs_2factor_1.html</a:t>
            </a:r>
            <a:r>
              <a:rPr lang="en-US" sz="1400" dirty="0" smtClean="0"/>
              <a:t> 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Bank of America </a:t>
            </a:r>
            <a:r>
              <a:rPr lang="en-US" sz="1400" dirty="0" err="1" smtClean="0"/>
              <a:t>SiteKey</a:t>
            </a:r>
            <a:r>
              <a:rPr lang="en-US" sz="1400" dirty="0" smtClean="0"/>
              <a:t> - </a:t>
            </a:r>
            <a:r>
              <a:rPr lang="en-US" sz="1400" dirty="0" smtClean="0">
                <a:hlinkClick r:id="rId3"/>
              </a:rPr>
              <a:t>http://www.bankofamerica.com/privacy/sitekey/</a:t>
            </a:r>
            <a:r>
              <a:rPr lang="en-US" sz="1400" dirty="0" smtClean="0"/>
              <a:t> 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Password cracking – Wikipedia - http://en.wikipedia.org/wiki/Password_cracking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Stuart Schechter, </a:t>
            </a:r>
            <a:r>
              <a:rPr lang="en-US" sz="1400" dirty="0" err="1" smtClean="0"/>
              <a:t>Rachna</a:t>
            </a:r>
            <a:r>
              <a:rPr lang="en-US" sz="1400" dirty="0" smtClean="0"/>
              <a:t> </a:t>
            </a:r>
            <a:r>
              <a:rPr lang="en-US" sz="1400" dirty="0" err="1" smtClean="0"/>
              <a:t>Dhamija</a:t>
            </a:r>
            <a:r>
              <a:rPr lang="en-US" sz="1400" dirty="0" smtClean="0"/>
              <a:t>, Andy </a:t>
            </a:r>
            <a:r>
              <a:rPr lang="en-US" sz="1400" dirty="0" err="1" smtClean="0"/>
              <a:t>Ozment</a:t>
            </a:r>
            <a:r>
              <a:rPr lang="en-US" sz="1400" dirty="0" smtClean="0"/>
              <a:t>, Ian Fischer (May 2007). "The Emperor's New Security Indicators: An evaluation of website authentication and the effect of role playing on usability studies" </a:t>
            </a:r>
            <a:r>
              <a:rPr lang="en-US" sz="1400" i="1" dirty="0" smtClean="0"/>
              <a:t>IEEE Symposium on Security and Privacy, May 2007</a:t>
            </a:r>
            <a:r>
              <a:rPr lang="en-US" sz="1400" dirty="0" smtClean="0"/>
              <a:t>. Retrieved on February 5, 2007. </a:t>
            </a:r>
            <a:r>
              <a:rPr lang="en-US" sz="1400" dirty="0" smtClean="0">
                <a:hlinkClick r:id="rId4"/>
              </a:rPr>
              <a:t>http://people.seas.harvard.edu/~rachna/papers/emperor-security-indicators-bank-sitekey-phishing-study.pdf</a:t>
            </a:r>
            <a:r>
              <a:rPr lang="en-US" sz="1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Q&amp;A</a:t>
            </a:r>
          </a:p>
        </p:txBody>
      </p:sp>
      <p:graphicFrame>
        <p:nvGraphicFramePr>
          <p:cNvPr id="719875" name="Object 3"/>
          <p:cNvGraphicFramePr>
            <a:graphicFrameLocks noChangeAspect="1"/>
          </p:cNvGraphicFramePr>
          <p:nvPr>
            <p:ph idx="1"/>
          </p:nvPr>
        </p:nvGraphicFramePr>
        <p:xfrm>
          <a:off x="3611563" y="987425"/>
          <a:ext cx="1911350" cy="4957763"/>
        </p:xfrm>
        <a:graphic>
          <a:graphicData uri="http://schemas.openxmlformats.org/presentationml/2006/ole">
            <p:oleObj spid="_x0000_s57346" name="Clip" r:id="rId3" imgW="1857600" imgH="3995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ChangeArrowheads="1"/>
          </p:cNvSpPr>
          <p:nvPr/>
        </p:nvSpPr>
        <p:spPr bwMode="auto">
          <a:xfrm>
            <a:off x="682625" y="1306513"/>
            <a:ext cx="4035425" cy="4498975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3171" name="Rectangle 3"/>
          <p:cNvSpPr>
            <a:spLocks noChangeArrowheads="1"/>
          </p:cNvSpPr>
          <p:nvPr/>
        </p:nvSpPr>
        <p:spPr bwMode="auto">
          <a:xfrm>
            <a:off x="1060450" y="1812925"/>
            <a:ext cx="3338513" cy="2613025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3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Public Key Certificate</a:t>
            </a:r>
          </a:p>
        </p:txBody>
      </p:sp>
      <p:sp>
        <p:nvSpPr>
          <p:cNvPr id="903173" name="Rectangle 5"/>
          <p:cNvSpPr>
            <a:spLocks noChangeArrowheads="1"/>
          </p:cNvSpPr>
          <p:nvPr/>
        </p:nvSpPr>
        <p:spPr bwMode="auto">
          <a:xfrm>
            <a:off x="1190625" y="2060575"/>
            <a:ext cx="3121025" cy="69691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sz="2400" i="1">
                <a:latin typeface="Times New Roman" pitchFamily="18" charset="0"/>
              </a:rPr>
              <a:t>Subject Identification </a:t>
            </a:r>
          </a:p>
          <a:p>
            <a:pPr algn="ctr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sz="2400" i="1">
                <a:latin typeface="Times New Roman" pitchFamily="18" charset="0"/>
              </a:rPr>
              <a:t>Information</a:t>
            </a:r>
          </a:p>
        </p:txBody>
      </p:sp>
      <p:sp>
        <p:nvSpPr>
          <p:cNvPr id="903174" name="Rectangle 6"/>
          <p:cNvSpPr>
            <a:spLocks noChangeArrowheads="1"/>
          </p:cNvSpPr>
          <p:nvPr/>
        </p:nvSpPr>
        <p:spPr bwMode="auto">
          <a:xfrm>
            <a:off x="1182688" y="2792413"/>
            <a:ext cx="3121025" cy="696912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2400" i="1">
                <a:latin typeface="Times New Roman" pitchFamily="18" charset="0"/>
              </a:rPr>
              <a:t>Public Key</a:t>
            </a:r>
          </a:p>
        </p:txBody>
      </p:sp>
      <p:sp>
        <p:nvSpPr>
          <p:cNvPr id="903175" name="Rectangle 7"/>
          <p:cNvSpPr>
            <a:spLocks noChangeArrowheads="1"/>
          </p:cNvSpPr>
          <p:nvPr/>
        </p:nvSpPr>
        <p:spPr bwMode="auto">
          <a:xfrm>
            <a:off x="1174750" y="3524250"/>
            <a:ext cx="3121025" cy="69691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sz="2400" i="1">
                <a:latin typeface="Times New Roman" pitchFamily="18" charset="0"/>
              </a:rPr>
              <a:t>Certification Authority’s </a:t>
            </a:r>
          </a:p>
          <a:p>
            <a:pPr algn="ctr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sz="2400" i="1">
                <a:latin typeface="Times New Roman" pitchFamily="18" charset="0"/>
              </a:rPr>
              <a:t>Name</a:t>
            </a:r>
          </a:p>
        </p:txBody>
      </p:sp>
      <p:sp>
        <p:nvSpPr>
          <p:cNvPr id="903176" name="Rectangle 8"/>
          <p:cNvSpPr>
            <a:spLocks noChangeArrowheads="1"/>
          </p:cNvSpPr>
          <p:nvPr/>
        </p:nvSpPr>
        <p:spPr bwMode="auto">
          <a:xfrm>
            <a:off x="1166813" y="4721225"/>
            <a:ext cx="3121025" cy="696913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sz="2400" i="1">
                <a:solidFill>
                  <a:schemeClr val="bg1"/>
                </a:solidFill>
                <a:latin typeface="Times New Roman" pitchFamily="18" charset="0"/>
              </a:rPr>
              <a:t>Certification Authority’s</a:t>
            </a:r>
          </a:p>
          <a:p>
            <a:pPr algn="ctr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sz="2400" i="1">
                <a:solidFill>
                  <a:schemeClr val="bg1"/>
                </a:solidFill>
                <a:latin typeface="Times New Roman" pitchFamily="18" charset="0"/>
              </a:rPr>
              <a:t>Digital Signature</a:t>
            </a:r>
          </a:p>
        </p:txBody>
      </p:sp>
      <p:sp>
        <p:nvSpPr>
          <p:cNvPr id="903177" name="Text Box 9"/>
          <p:cNvSpPr txBox="1">
            <a:spLocks noChangeArrowheads="1"/>
          </p:cNvSpPr>
          <p:nvPr/>
        </p:nvSpPr>
        <p:spPr bwMode="auto">
          <a:xfrm>
            <a:off x="1766888" y="1216025"/>
            <a:ext cx="19462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3200" b="1" i="1">
                <a:solidFill>
                  <a:schemeClr val="bg2"/>
                </a:solidFill>
                <a:latin typeface="Times New Roman" pitchFamily="18" charset="0"/>
              </a:rPr>
              <a:t>Certificate</a:t>
            </a:r>
          </a:p>
        </p:txBody>
      </p:sp>
      <p:sp>
        <p:nvSpPr>
          <p:cNvPr id="903178" name="AutoShape 10"/>
          <p:cNvSpPr>
            <a:spLocks noChangeArrowheads="1"/>
          </p:cNvSpPr>
          <p:nvPr/>
        </p:nvSpPr>
        <p:spPr bwMode="auto">
          <a:xfrm>
            <a:off x="5791200" y="2901950"/>
            <a:ext cx="2395538" cy="828675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sz="2400" i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903179" name="Text Box 11"/>
          <p:cNvSpPr txBox="1">
            <a:spLocks noChangeArrowheads="1"/>
          </p:cNvSpPr>
          <p:nvPr/>
        </p:nvSpPr>
        <p:spPr bwMode="auto">
          <a:xfrm>
            <a:off x="5865813" y="2897188"/>
            <a:ext cx="2335212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2400" i="1">
                <a:solidFill>
                  <a:schemeClr val="bg1"/>
                </a:solidFill>
                <a:latin typeface="Times New Roman" pitchFamily="18" charset="0"/>
              </a:rPr>
              <a:t>Generate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2400" i="1">
                <a:solidFill>
                  <a:schemeClr val="bg1"/>
                </a:solidFill>
                <a:latin typeface="Times New Roman" pitchFamily="18" charset="0"/>
              </a:rPr>
              <a:t>Digital Signature</a:t>
            </a:r>
          </a:p>
        </p:txBody>
      </p:sp>
      <p:pic>
        <p:nvPicPr>
          <p:cNvPr id="903180" name="Picture 12" descr="key"/>
          <p:cNvPicPr>
            <a:picLocks noChangeAspect="1" noChangeArrowheads="1"/>
          </p:cNvPicPr>
          <p:nvPr/>
        </p:nvPicPr>
        <p:blipFill>
          <a:blip r:embed="rId2" cstate="print">
            <a:lum bright="4000" contrast="52000"/>
            <a:grayscl/>
          </a:blip>
          <a:srcRect/>
          <a:stretch>
            <a:fillRect/>
          </a:stretch>
        </p:blipFill>
        <p:spPr bwMode="auto">
          <a:xfrm>
            <a:off x="6707188" y="1446213"/>
            <a:ext cx="476250" cy="909637"/>
          </a:xfrm>
          <a:prstGeom prst="rect">
            <a:avLst/>
          </a:prstGeom>
          <a:solidFill>
            <a:srgbClr val="333333"/>
          </a:solidFill>
          <a:ln w="9525">
            <a:solidFill>
              <a:schemeClr val="hlink"/>
            </a:solidFill>
            <a:miter lim="800000"/>
            <a:headEnd/>
            <a:tailEnd/>
          </a:ln>
        </p:spPr>
      </p:pic>
      <p:sp>
        <p:nvSpPr>
          <p:cNvPr id="903181" name="Line 13"/>
          <p:cNvSpPr>
            <a:spLocks noChangeShapeType="1"/>
          </p:cNvSpPr>
          <p:nvPr/>
        </p:nvSpPr>
        <p:spPr bwMode="auto">
          <a:xfrm>
            <a:off x="4427538" y="3222625"/>
            <a:ext cx="1335087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3182" name="Line 14"/>
          <p:cNvSpPr>
            <a:spLocks noChangeShapeType="1"/>
          </p:cNvSpPr>
          <p:nvPr/>
        </p:nvSpPr>
        <p:spPr bwMode="auto">
          <a:xfrm>
            <a:off x="6937375" y="2351088"/>
            <a:ext cx="0" cy="522287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3183" name="Line 15"/>
          <p:cNvSpPr>
            <a:spLocks noChangeShapeType="1"/>
          </p:cNvSpPr>
          <p:nvPr/>
        </p:nvSpPr>
        <p:spPr bwMode="auto">
          <a:xfrm flipH="1">
            <a:off x="6965950" y="3744913"/>
            <a:ext cx="1588" cy="1335087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3184" name="Line 16"/>
          <p:cNvSpPr>
            <a:spLocks noChangeShapeType="1"/>
          </p:cNvSpPr>
          <p:nvPr/>
        </p:nvSpPr>
        <p:spPr bwMode="auto">
          <a:xfrm flipH="1">
            <a:off x="4311650" y="5080000"/>
            <a:ext cx="2655888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3185" name="Text Box 17"/>
          <p:cNvSpPr txBox="1">
            <a:spLocks noChangeArrowheads="1"/>
          </p:cNvSpPr>
          <p:nvPr/>
        </p:nvSpPr>
        <p:spPr bwMode="auto">
          <a:xfrm>
            <a:off x="7086600" y="1314450"/>
            <a:ext cx="1738313" cy="11874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400" i="1">
                <a:latin typeface="Times New Roman" pitchFamily="18" charset="0"/>
              </a:rPr>
              <a:t>Certification</a:t>
            </a:r>
          </a:p>
          <a:p>
            <a:pPr eaLnBrk="0" hangingPunct="0">
              <a:spcBef>
                <a:spcPct val="0"/>
              </a:spcBef>
            </a:pPr>
            <a:r>
              <a:rPr lang="en-US" sz="2400" i="1">
                <a:latin typeface="Times New Roman" pitchFamily="18" charset="0"/>
              </a:rPr>
              <a:t>Authority’s</a:t>
            </a:r>
          </a:p>
          <a:p>
            <a:pPr eaLnBrk="0" hangingPunct="0">
              <a:spcBef>
                <a:spcPct val="0"/>
              </a:spcBef>
            </a:pPr>
            <a:r>
              <a:rPr lang="en-US" sz="2400" i="1">
                <a:latin typeface="Times New Roman" pitchFamily="18" charset="0"/>
              </a:rPr>
              <a:t>Private 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X.509 Certificate Format – v.2</a:t>
            </a:r>
          </a:p>
        </p:txBody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138" y="895350"/>
            <a:ext cx="8805862" cy="4114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olidFill>
                  <a:srgbClr val="3333CC"/>
                </a:solidFill>
              </a:rPr>
              <a:t>Version</a:t>
            </a:r>
            <a:r>
              <a:rPr lang="en-US" sz="2400">
                <a:solidFill>
                  <a:srgbClr val="FFFF00"/>
                </a:solidFill>
              </a:rPr>
              <a:t> </a:t>
            </a:r>
            <a:r>
              <a:rPr lang="en-US" sz="2400"/>
              <a:t>of Certificate Format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olidFill>
                  <a:srgbClr val="3333CC"/>
                </a:solidFill>
              </a:rPr>
              <a:t>Serial Number</a:t>
            </a:r>
            <a:r>
              <a:rPr lang="en-US" sz="2400"/>
              <a:t> – unique ID number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olidFill>
                  <a:srgbClr val="3333CC"/>
                </a:solidFill>
              </a:rPr>
              <a:t>Signature Algorithm Identifier</a:t>
            </a:r>
            <a:r>
              <a:rPr lang="en-US" sz="2400"/>
              <a:t> – for CA’s signature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olidFill>
                  <a:srgbClr val="3333CC"/>
                </a:solidFill>
              </a:rPr>
              <a:t>Issuer</a:t>
            </a:r>
            <a:r>
              <a:rPr lang="en-US" sz="2400">
                <a:solidFill>
                  <a:srgbClr val="FFFF00"/>
                </a:solidFill>
              </a:rPr>
              <a:t> </a:t>
            </a:r>
            <a:r>
              <a:rPr lang="en-US" sz="2400"/>
              <a:t>(CA) – X.500 Name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olidFill>
                  <a:srgbClr val="3333CC"/>
                </a:solidFill>
              </a:rPr>
              <a:t>Validity Period</a:t>
            </a:r>
            <a:r>
              <a:rPr lang="en-US" sz="2400"/>
              <a:t> – start &amp; end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olidFill>
                  <a:srgbClr val="3333CC"/>
                </a:solidFill>
              </a:rPr>
              <a:t>Subject</a:t>
            </a:r>
            <a:r>
              <a:rPr lang="en-US" sz="2400"/>
              <a:t> – X.500 Name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olidFill>
                  <a:srgbClr val="3333CC"/>
                </a:solidFill>
              </a:rPr>
              <a:t>Subject Public Key Info</a:t>
            </a:r>
            <a:r>
              <a:rPr lang="en-US" sz="2400"/>
              <a:t>: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200"/>
              <a:t>Algorithm Identifier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200"/>
              <a:t>Public Key Value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olidFill>
                  <a:srgbClr val="3333CC"/>
                </a:solidFill>
              </a:rPr>
              <a:t>Issuer Unique Identifier</a:t>
            </a:r>
            <a:r>
              <a:rPr lang="en-US" sz="2400">
                <a:solidFill>
                  <a:srgbClr val="FFFF00"/>
                </a:solidFill>
              </a:rPr>
              <a:t> </a:t>
            </a:r>
            <a:r>
              <a:rPr lang="en-US" sz="2400"/>
              <a:t>– optional (not X.500 name)</a:t>
            </a:r>
            <a:endParaRPr lang="en-US" sz="240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olidFill>
                  <a:srgbClr val="3333CC"/>
                </a:solidFill>
              </a:rPr>
              <a:t>Subject Unique Identifier</a:t>
            </a:r>
            <a:r>
              <a:rPr lang="en-US" sz="2400">
                <a:solidFill>
                  <a:srgbClr val="FFFF00"/>
                </a:solidFill>
              </a:rPr>
              <a:t> </a:t>
            </a:r>
            <a:r>
              <a:rPr lang="en-US" sz="2400"/>
              <a:t>– optional (not X.500 name)</a:t>
            </a:r>
            <a:endParaRPr lang="en-US" sz="240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i="1">
                <a:solidFill>
                  <a:srgbClr val="3333CC"/>
                </a:solidFill>
              </a:rPr>
              <a:t>CA’s digital signature - input: all the above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/>
              <a:t>v3: introduces extension fields</a:t>
            </a:r>
          </a:p>
          <a:p>
            <a:pPr>
              <a:lnSpc>
                <a:spcPct val="90000"/>
              </a:lnSpc>
            </a:pPr>
            <a:endParaRPr lang="en-US" sz="24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Certificates</a:t>
            </a:r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438" y="1009650"/>
            <a:ext cx="8396287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3333CC"/>
                </a:solidFill>
              </a:rPr>
              <a:t>Certification Authority Certificate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Self-signed – also cross-certification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3333CC"/>
                </a:solidFill>
              </a:rPr>
              <a:t>Server Certificate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Public key of an SSL server, name of organization running the server, DNS name of server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3333CC"/>
                </a:solidFill>
              </a:rPr>
              <a:t>Personal Certificate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Individual’s public key, name, as well as other attributes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e.g. email address, postal address, birthday, etc.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e.g. employees of a company, bank customers, etc.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3333CC"/>
                </a:solidFill>
              </a:rPr>
              <a:t>Software Publisher Certificate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To verify signatures on software (e.g. </a:t>
            </a:r>
            <a:r>
              <a:rPr lang="en-US" sz="2000" dirty="0" smtClean="0"/>
              <a:t>Android developer certificates)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3333CC"/>
                </a:solidFill>
              </a:rPr>
              <a:t>Lots of possible uses in the future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3333CC"/>
                </a:solidFill>
              </a:rPr>
              <a:t>To prove facts rather than identity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solidFill>
                  <a:schemeClr val="tx2"/>
                </a:solidFill>
              </a:rPr>
              <a:t>e.g. age, legal privileges, access rights, membership,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</a:t>
            </a:r>
          </a:p>
        </p:txBody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/>
              <a:t>Certification Path must be found and </a:t>
            </a:r>
            <a:r>
              <a:rPr lang="en-US" i="1" u="sng">
                <a:solidFill>
                  <a:srgbClr val="3333CC"/>
                </a:solidFill>
              </a:rPr>
              <a:t>validated </a:t>
            </a:r>
            <a:endParaRPr lang="en-US">
              <a:solidFill>
                <a:srgbClr val="3333CC"/>
              </a:solidFill>
            </a:endParaRPr>
          </a:p>
          <a:p>
            <a:pPr>
              <a:lnSpc>
                <a:spcPct val="125000"/>
              </a:lnSpc>
            </a:pPr>
            <a:r>
              <a:rPr lang="en-US"/>
              <a:t>Certification path will generally traverse multiple CAs</a:t>
            </a:r>
          </a:p>
          <a:p>
            <a:pPr lvl="1">
              <a:lnSpc>
                <a:spcPct val="125000"/>
              </a:lnSpc>
            </a:pPr>
            <a:r>
              <a:rPr lang="en-US"/>
              <a:t>From the public key to be validated to a </a:t>
            </a:r>
            <a:r>
              <a:rPr lang="en-US" i="1" u="sng">
                <a:solidFill>
                  <a:srgbClr val="3333CC"/>
                </a:solidFill>
              </a:rPr>
              <a:t>trust anchor</a:t>
            </a:r>
            <a:r>
              <a:rPr lang="en-US"/>
              <a:t>, whose public key is already held (and trusted) by the certificate user</a:t>
            </a:r>
            <a:endParaRPr lang="en-US" i="1" u="sng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30853</TotalTime>
  <Words>2347</Words>
  <Application>Microsoft Office PowerPoint</Application>
  <PresentationFormat>On-screen Show (4:3)</PresentationFormat>
  <Paragraphs>380</Paragraphs>
  <Slides>54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Profile</vt:lpstr>
      <vt:lpstr>Clip</vt:lpstr>
      <vt:lpstr>PKI and Beyond: Wrapping Up Authentication: Part I</vt:lpstr>
      <vt:lpstr>Practical Info</vt:lpstr>
      <vt:lpstr>Overview</vt:lpstr>
      <vt:lpstr>Previous lecture</vt:lpstr>
      <vt:lpstr>Public Key Infrastructure (PKI)</vt:lpstr>
      <vt:lpstr>Simple Public Key Certificate</vt:lpstr>
      <vt:lpstr>X.509 Certificate Format – v.2</vt:lpstr>
      <vt:lpstr>Types of Certificates</vt:lpstr>
      <vt:lpstr>Challenge</vt:lpstr>
      <vt:lpstr>Ideally:</vt:lpstr>
      <vt:lpstr>Certification Path Discovery</vt:lpstr>
      <vt:lpstr>Certification Path Validation</vt:lpstr>
      <vt:lpstr>Certificate Management Protocols</vt:lpstr>
      <vt:lpstr>Minimal Disclosure Certificates</vt:lpstr>
      <vt:lpstr>Decentralized Trust Mgmt: Complexity of PKI</vt:lpstr>
      <vt:lpstr>Decentralized Trust Mgmt: A More Direct Approach</vt:lpstr>
      <vt:lpstr>Decentralized Trust Management</vt:lpstr>
      <vt:lpstr>Motivating Example – Electronic Banking</vt:lpstr>
      <vt:lpstr>General Principles</vt:lpstr>
      <vt:lpstr>Distributed/Decentralized Policies</vt:lpstr>
      <vt:lpstr>eXtensible Access Control Markup Language</vt:lpstr>
      <vt:lpstr>XACML – Data Flow Model</vt:lpstr>
      <vt:lpstr>Scenario 1 (inspired by Grey)</vt:lpstr>
      <vt:lpstr>Slide 24</vt:lpstr>
      <vt:lpstr>Slide 25</vt:lpstr>
      <vt:lpstr>References for this Part of the Lecture</vt:lpstr>
      <vt:lpstr>Authentication &amp; Security Protocols: Technical, Business &amp; Human Issues</vt:lpstr>
      <vt:lpstr>Overview</vt:lpstr>
      <vt:lpstr>Authentication</vt:lpstr>
      <vt:lpstr>iPhone 5S: Fingerprint Touch-ID</vt:lpstr>
      <vt:lpstr>Question</vt:lpstr>
      <vt:lpstr>Authentication Factors</vt:lpstr>
      <vt:lpstr>Can You Defeat Some/All of These Approaches?</vt:lpstr>
      <vt:lpstr>Authentication Factors</vt:lpstr>
      <vt:lpstr>Unilateral vs. Mutual Authentication</vt:lpstr>
      <vt:lpstr>Passwords and PINs</vt:lpstr>
      <vt:lpstr>Elements of Authentication Protocols - I</vt:lpstr>
      <vt:lpstr>Elements of Authentication Protocols - II</vt:lpstr>
      <vt:lpstr>Elements of Authentication Protocols - III</vt:lpstr>
      <vt:lpstr>Elements of Authentication Protocols - IV</vt:lpstr>
      <vt:lpstr>Elements of Authentication Protocols - V</vt:lpstr>
      <vt:lpstr>Password Cracking: Online Attack</vt:lpstr>
      <vt:lpstr>Offline Attack</vt:lpstr>
      <vt:lpstr>Slide 44</vt:lpstr>
      <vt:lpstr>What can organizations do?</vt:lpstr>
      <vt:lpstr>Password-Composition Policies</vt:lpstr>
      <vt:lpstr>Slide 47</vt:lpstr>
      <vt:lpstr>Common Passwords</vt:lpstr>
      <vt:lpstr>Slide 49</vt:lpstr>
      <vt:lpstr>Salting Passwords</vt:lpstr>
      <vt:lpstr>Salting Passwords</vt:lpstr>
      <vt:lpstr>Next Lecture</vt:lpstr>
      <vt:lpstr>References for this Part of the Lecture</vt:lpstr>
      <vt:lpstr>Q&amp;A</vt:lpstr>
    </vt:vector>
  </TitlesOfParts>
  <Company>GSIA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Auction and Fixed Price</dc:title>
  <dc:creator>Xin Wang</dc:creator>
  <cp:lastModifiedBy>Norman Sadeh</cp:lastModifiedBy>
  <cp:revision>1188</cp:revision>
  <cp:lastPrinted>1601-01-01T00:00:00Z</cp:lastPrinted>
  <dcterms:created xsi:type="dcterms:W3CDTF">2002-10-03T03:03:24Z</dcterms:created>
  <dcterms:modified xsi:type="dcterms:W3CDTF">2013-09-12T14:29:03Z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