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61" r:id="rId4"/>
    <p:sldId id="263" r:id="rId5"/>
    <p:sldId id="264" r:id="rId6"/>
    <p:sldId id="265" r:id="rId7"/>
    <p:sldId id="258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8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yas:CHI2013TwitterRegrets:CHI2013TwitterRegretsPresent:CHIRegrets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yas:CHI2013TwitterRegrets:CHI2013TwitterRegretsPresent:CHIRegrets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yas:CHI2013TwitterRegrets:CHI2013TwitterRegretsPresent:CHIRegretsCha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yas:CHI2013TwitterRegrets:CHI2013TwitterRegretsPresent:CHIRegretsCha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yas:CHI2013TwitterRegrets:CHI2013TwitterRegretsPresent:CHIRegretsChar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yas:CHI2013TwitterRegrets:CHI2013TwitterRegretsPresent:CHIRegrets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Sheet4!$B$15</c:f>
              <c:strCache>
                <c:ptCount val="1"/>
                <c:pt idx="0">
                  <c:v>Conversational</c:v>
                </c:pt>
              </c:strCache>
            </c:strRef>
          </c:tx>
          <c:invertIfNegative val="0"/>
          <c:cat>
            <c:strRef>
              <c:f>Sheet4!$A$16:$A$21</c:f>
              <c:strCache>
                <c:ptCount val="6"/>
                <c:pt idx="0">
                  <c:v>Other</c:v>
                </c:pt>
                <c:pt idx="1">
                  <c:v>Third party said</c:v>
                </c:pt>
                <c:pt idx="2">
                  <c:v>Audience body language</c:v>
                </c:pt>
                <c:pt idx="3">
                  <c:v>Audience action</c:v>
                </c:pt>
                <c:pt idx="4">
                  <c:v>Audience said</c:v>
                </c:pt>
                <c:pt idx="5">
                  <c:v>Self realization</c:v>
                </c:pt>
              </c:strCache>
            </c:strRef>
          </c:cat>
          <c:val>
            <c:numRef>
              <c:f>Sheet4!$B$16:$B$21</c:f>
              <c:numCache>
                <c:formatCode>0%</c:formatCode>
                <c:ptCount val="6"/>
                <c:pt idx="0">
                  <c:v>0.01</c:v>
                </c:pt>
                <c:pt idx="1">
                  <c:v>0.05</c:v>
                </c:pt>
                <c:pt idx="2">
                  <c:v>0.19</c:v>
                </c:pt>
                <c:pt idx="3">
                  <c:v>0.26</c:v>
                </c:pt>
                <c:pt idx="4">
                  <c:v>0.17</c:v>
                </c:pt>
                <c:pt idx="5">
                  <c:v>0.39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5254328"/>
        <c:axId val="2125257400"/>
      </c:barChart>
      <c:catAx>
        <c:axId val="212525432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 anchor="ctr" anchorCtr="0"/>
          <a:lstStyle/>
          <a:p>
            <a:pPr algn="r">
              <a:defRPr sz="2200">
                <a:latin typeface="Helvetica"/>
                <a:cs typeface="Helvetica"/>
              </a:defRPr>
            </a:pPr>
            <a:endParaRPr lang="en-US"/>
          </a:p>
        </c:txPr>
        <c:crossAx val="2125257400"/>
        <c:crosses val="autoZero"/>
        <c:auto val="1"/>
        <c:lblAlgn val="ctr"/>
        <c:lblOffset val="100"/>
        <c:noMultiLvlLbl val="0"/>
      </c:catAx>
      <c:valAx>
        <c:axId val="2125257400"/>
        <c:scaling>
          <c:orientation val="minMax"/>
          <c:max val="0.6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200">
                    <a:latin typeface="Helvetica"/>
                    <a:cs typeface="Helvetica"/>
                  </a:defRPr>
                </a:pPr>
                <a:r>
                  <a:rPr lang="en-US" sz="2200">
                    <a:latin typeface="Helvetica"/>
                    <a:cs typeface="Helvetica"/>
                  </a:rPr>
                  <a:t>Percent regrets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  <a:cs typeface="Helvetica"/>
              </a:defRPr>
            </a:pPr>
            <a:endParaRPr lang="en-US"/>
          </a:p>
        </c:txPr>
        <c:crossAx val="2125254328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Sheet4!$B$23</c:f>
              <c:strCache>
                <c:ptCount val="1"/>
                <c:pt idx="0">
                  <c:v>Twitter</c:v>
                </c:pt>
              </c:strCache>
            </c:strRef>
          </c:tx>
          <c:invertIfNegative val="0"/>
          <c:cat>
            <c:strRef>
              <c:f>Sheet4!$A$24:$A$29</c:f>
              <c:strCache>
                <c:ptCount val="6"/>
                <c:pt idx="0">
                  <c:v>Other</c:v>
                </c:pt>
                <c:pt idx="1">
                  <c:v>Third party said</c:v>
                </c:pt>
                <c:pt idx="2">
                  <c:v>Audience body language</c:v>
                </c:pt>
                <c:pt idx="3">
                  <c:v>Audience action</c:v>
                </c:pt>
                <c:pt idx="4">
                  <c:v>Audience said</c:v>
                </c:pt>
                <c:pt idx="5">
                  <c:v>Self realization</c:v>
                </c:pt>
              </c:strCache>
            </c:strRef>
          </c:cat>
          <c:val>
            <c:numRef>
              <c:f>Sheet4!$B$24:$B$29</c:f>
              <c:numCache>
                <c:formatCode>0%</c:formatCode>
                <c:ptCount val="6"/>
                <c:pt idx="0">
                  <c:v>0.02</c:v>
                </c:pt>
                <c:pt idx="1">
                  <c:v>0.07</c:v>
                </c:pt>
                <c:pt idx="2">
                  <c:v>0.0</c:v>
                </c:pt>
                <c:pt idx="3">
                  <c:v>0.07</c:v>
                </c:pt>
                <c:pt idx="4">
                  <c:v>0.29</c:v>
                </c:pt>
                <c:pt idx="5">
                  <c:v>0.58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5317992"/>
        <c:axId val="2125321064"/>
      </c:barChart>
      <c:catAx>
        <c:axId val="212531799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2200">
                <a:latin typeface="Helvetica"/>
                <a:cs typeface="Helvetica"/>
              </a:defRPr>
            </a:pPr>
            <a:endParaRPr lang="en-US"/>
          </a:p>
        </c:txPr>
        <c:crossAx val="2125321064"/>
        <c:crosses val="autoZero"/>
        <c:auto val="1"/>
        <c:lblAlgn val="ctr"/>
        <c:lblOffset val="100"/>
        <c:noMultiLvlLbl val="0"/>
      </c:catAx>
      <c:valAx>
        <c:axId val="2125321064"/>
        <c:scaling>
          <c:orientation val="minMax"/>
          <c:max val="0.6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200">
                    <a:latin typeface="Helvetica"/>
                    <a:cs typeface="Helvetica"/>
                  </a:defRPr>
                </a:pPr>
                <a:r>
                  <a:rPr lang="en-US" sz="2200">
                    <a:latin typeface="Helvetica"/>
                    <a:cs typeface="Helvetica"/>
                  </a:rPr>
                  <a:t>Percent regrets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  <a:cs typeface="Helvetica"/>
              </a:defRPr>
            </a:pPr>
            <a:endParaRPr lang="en-US"/>
          </a:p>
        </c:txPr>
        <c:crossAx val="2125317992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58559398937605"/>
          <c:y val="0.0552960794430611"/>
          <c:w val="0.849509674805948"/>
          <c:h val="0.83763170095191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Sheet6!$B$2</c:f>
              <c:strCache>
                <c:ptCount val="1"/>
                <c:pt idx="0">
                  <c:v>Successful</c:v>
                </c:pt>
              </c:strCache>
            </c:strRef>
          </c:tx>
          <c:invertIfNegative val="0"/>
          <c:cat>
            <c:strRef>
              <c:f>Sheet6!$A$3:$A$9</c:f>
              <c:strCache>
                <c:ptCount val="7"/>
                <c:pt idx="0">
                  <c:v>Other</c:v>
                </c:pt>
                <c:pt idx="1">
                  <c:v>Say something to offset</c:v>
                </c:pt>
                <c:pt idx="2">
                  <c:v>Justify</c:v>
                </c:pt>
                <c:pt idx="3">
                  <c:v>Excuse</c:v>
                </c:pt>
                <c:pt idx="4">
                  <c:v>Act like nothing happened</c:v>
                </c:pt>
                <c:pt idx="5">
                  <c:v>Apologize</c:v>
                </c:pt>
                <c:pt idx="6">
                  <c:v>Delete</c:v>
                </c:pt>
              </c:strCache>
            </c:strRef>
          </c:cat>
          <c:val>
            <c:numRef>
              <c:f>Sheet6!$B$3:$B$9</c:f>
              <c:numCache>
                <c:formatCode>0%</c:formatCode>
                <c:ptCount val="7"/>
                <c:pt idx="0">
                  <c:v>0.0719298245614035</c:v>
                </c:pt>
                <c:pt idx="1">
                  <c:v>0.0587719298245614</c:v>
                </c:pt>
                <c:pt idx="2">
                  <c:v>0.056140350877193</c:v>
                </c:pt>
                <c:pt idx="3">
                  <c:v>0.0482456140350877</c:v>
                </c:pt>
                <c:pt idx="4">
                  <c:v>0.0368421052631579</c:v>
                </c:pt>
                <c:pt idx="5">
                  <c:v>0.191228070175439</c:v>
                </c:pt>
                <c:pt idx="6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Sheet6!$C$2</c:f>
              <c:strCache>
                <c:ptCount val="1"/>
                <c:pt idx="0">
                  <c:v>Unsuccessful</c:v>
                </c:pt>
              </c:strCache>
            </c:strRef>
          </c:tx>
          <c:invertIfNegative val="0"/>
          <c:cat>
            <c:strRef>
              <c:f>Sheet6!$A$3:$A$9</c:f>
              <c:strCache>
                <c:ptCount val="7"/>
                <c:pt idx="0">
                  <c:v>Other</c:v>
                </c:pt>
                <c:pt idx="1">
                  <c:v>Say something to offset</c:v>
                </c:pt>
                <c:pt idx="2">
                  <c:v>Justify</c:v>
                </c:pt>
                <c:pt idx="3">
                  <c:v>Excuse</c:v>
                </c:pt>
                <c:pt idx="4">
                  <c:v>Act like nothing happened</c:v>
                </c:pt>
                <c:pt idx="5">
                  <c:v>Apologize</c:v>
                </c:pt>
                <c:pt idx="6">
                  <c:v>Delete</c:v>
                </c:pt>
              </c:strCache>
            </c:strRef>
          </c:cat>
          <c:val>
            <c:numRef>
              <c:f>Sheet6!$C$3:$C$9</c:f>
              <c:numCache>
                <c:formatCode>0%</c:formatCode>
                <c:ptCount val="7"/>
                <c:pt idx="0">
                  <c:v>0.0973684210526315</c:v>
                </c:pt>
                <c:pt idx="1">
                  <c:v>0.0675438596491228</c:v>
                </c:pt>
                <c:pt idx="2">
                  <c:v>0.0780701754385965</c:v>
                </c:pt>
                <c:pt idx="3">
                  <c:v>0.0807017543859649</c:v>
                </c:pt>
                <c:pt idx="4">
                  <c:v>0.0614035087719298</c:v>
                </c:pt>
                <c:pt idx="5">
                  <c:v>0.151754385964912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5395656"/>
        <c:axId val="2125398632"/>
      </c:barChart>
      <c:catAx>
        <c:axId val="2125395656"/>
        <c:scaling>
          <c:orientation val="minMax"/>
        </c:scaling>
        <c:delete val="1"/>
        <c:axPos val="l"/>
        <c:majorTickMark val="out"/>
        <c:minorTickMark val="none"/>
        <c:tickLblPos val="nextTo"/>
        <c:crossAx val="2125398632"/>
        <c:crosses val="autoZero"/>
        <c:auto val="1"/>
        <c:lblAlgn val="ctr"/>
        <c:lblOffset val="100"/>
        <c:noMultiLvlLbl val="0"/>
      </c:catAx>
      <c:valAx>
        <c:axId val="2125398632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125395656"/>
        <c:crosses val="autoZero"/>
        <c:crossBetween val="between"/>
        <c:majorUnit val="0.2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40867676032733"/>
          <c:y val="0.0570951594718227"/>
          <c:w val="0.502527212618725"/>
          <c:h val="0.83617454068241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Sheet6!$B$13</c:f>
              <c:strCache>
                <c:ptCount val="1"/>
                <c:pt idx="0">
                  <c:v>Successful</c:v>
                </c:pt>
              </c:strCache>
            </c:strRef>
          </c:tx>
          <c:invertIfNegative val="0"/>
          <c:cat>
            <c:strRef>
              <c:f>Sheet6!$A$14:$A$20</c:f>
              <c:strCache>
                <c:ptCount val="7"/>
                <c:pt idx="0">
                  <c:v>Other</c:v>
                </c:pt>
                <c:pt idx="1">
                  <c:v>Say something to offset</c:v>
                </c:pt>
                <c:pt idx="2">
                  <c:v>Justify</c:v>
                </c:pt>
                <c:pt idx="3">
                  <c:v>Excuse</c:v>
                </c:pt>
                <c:pt idx="4">
                  <c:v>Act like nothing happened</c:v>
                </c:pt>
                <c:pt idx="5">
                  <c:v>Apologize</c:v>
                </c:pt>
                <c:pt idx="6">
                  <c:v>Delete</c:v>
                </c:pt>
              </c:strCache>
            </c:strRef>
          </c:cat>
          <c:val>
            <c:numRef>
              <c:f>Sheet6!$B$14:$B$20</c:f>
              <c:numCache>
                <c:formatCode>0%</c:formatCode>
                <c:ptCount val="7"/>
                <c:pt idx="0">
                  <c:v>0.031578947368421</c:v>
                </c:pt>
                <c:pt idx="1">
                  <c:v>0.0255639097744361</c:v>
                </c:pt>
                <c:pt idx="2">
                  <c:v>0.0571428571428571</c:v>
                </c:pt>
                <c:pt idx="3">
                  <c:v>0.0541353383458647</c:v>
                </c:pt>
                <c:pt idx="4">
                  <c:v>0.0661654135338346</c:v>
                </c:pt>
                <c:pt idx="5">
                  <c:v>0.0796992481203007</c:v>
                </c:pt>
                <c:pt idx="6">
                  <c:v>0.166917293233083</c:v>
                </c:pt>
              </c:numCache>
            </c:numRef>
          </c:val>
        </c:ser>
        <c:ser>
          <c:idx val="1"/>
          <c:order val="1"/>
          <c:tx>
            <c:strRef>
              <c:f>Sheet6!$C$13</c:f>
              <c:strCache>
                <c:ptCount val="1"/>
                <c:pt idx="0">
                  <c:v>Unsuccessful</c:v>
                </c:pt>
              </c:strCache>
            </c:strRef>
          </c:tx>
          <c:invertIfNegative val="0"/>
          <c:cat>
            <c:strRef>
              <c:f>Sheet6!$A$14:$A$20</c:f>
              <c:strCache>
                <c:ptCount val="7"/>
                <c:pt idx="0">
                  <c:v>Other</c:v>
                </c:pt>
                <c:pt idx="1">
                  <c:v>Say something to offset</c:v>
                </c:pt>
                <c:pt idx="2">
                  <c:v>Justify</c:v>
                </c:pt>
                <c:pt idx="3">
                  <c:v>Excuse</c:v>
                </c:pt>
                <c:pt idx="4">
                  <c:v>Act like nothing happened</c:v>
                </c:pt>
                <c:pt idx="5">
                  <c:v>Apologize</c:v>
                </c:pt>
                <c:pt idx="6">
                  <c:v>Delete</c:v>
                </c:pt>
              </c:strCache>
            </c:strRef>
          </c:cat>
          <c:val>
            <c:numRef>
              <c:f>Sheet6!$C$14:$C$20</c:f>
              <c:numCache>
                <c:formatCode>0%</c:formatCode>
                <c:ptCount val="7"/>
                <c:pt idx="0">
                  <c:v>0.0225563909774436</c:v>
                </c:pt>
                <c:pt idx="1">
                  <c:v>0.0330827067669173</c:v>
                </c:pt>
                <c:pt idx="2">
                  <c:v>0.0451127819548872</c:v>
                </c:pt>
                <c:pt idx="3">
                  <c:v>0.0511278195488722</c:v>
                </c:pt>
                <c:pt idx="4">
                  <c:v>0.0571428571428571</c:v>
                </c:pt>
                <c:pt idx="5">
                  <c:v>0.108270676691729</c:v>
                </c:pt>
                <c:pt idx="6">
                  <c:v>0.201503759398496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5426296"/>
        <c:axId val="2125429304"/>
      </c:barChart>
      <c:catAx>
        <c:axId val="212542629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 algn="r">
              <a:defRPr/>
            </a:pPr>
            <a:endParaRPr lang="en-US"/>
          </a:p>
        </c:txPr>
        <c:crossAx val="2125429304"/>
        <c:crosses val="autoZero"/>
        <c:auto val="1"/>
        <c:lblAlgn val="ctr"/>
        <c:lblOffset val="100"/>
        <c:noMultiLvlLbl val="0"/>
      </c:catAx>
      <c:valAx>
        <c:axId val="2125429304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125426296"/>
        <c:crosses val="autoZero"/>
        <c:crossBetween val="between"/>
        <c:majorUnit val="0.2"/>
      </c:valAx>
    </c:plotArea>
    <c:plotVisOnly val="1"/>
    <c:dispBlanksAs val="gap"/>
    <c:showDLblsOverMax val="0"/>
  </c:chart>
  <c:spPr>
    <a:ln>
      <a:noFill/>
    </a:ln>
  </c:spPr>
  <c:txPr>
    <a:bodyPr/>
    <a:lstStyle/>
    <a:p>
      <a:pPr algn="r">
        <a:defRPr sz="22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Twitter: Time to awareness</a:t>
            </a:r>
          </a:p>
        </c:rich>
      </c:tx>
      <c:layout>
        <c:manualLayout>
          <c:xMode val="edge"/>
          <c:yMode val="edge"/>
          <c:x val="0.313328092393452"/>
          <c:y val="0.015489133417541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5539928304603"/>
          <c:y val="0.212717432267564"/>
          <c:w val="0.879475844659108"/>
          <c:h val="0.4272809578382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Sheet2!$B$41</c:f>
              <c:strCache>
                <c:ptCount val="1"/>
                <c:pt idx="0">
                  <c:v>Twitter </c:v>
                </c:pt>
              </c:strCache>
            </c:strRef>
          </c:tx>
          <c:invertIfNegative val="0"/>
          <c:cat>
            <c:strRef>
              <c:f>Sheet2!$A$42:$A$45</c:f>
              <c:strCache>
                <c:ptCount val="4"/>
                <c:pt idx="0">
                  <c:v>Immediately</c:v>
                </c:pt>
                <c:pt idx="1">
                  <c:v>Few minutes</c:v>
                </c:pt>
                <c:pt idx="2">
                  <c:v>Same Day</c:v>
                </c:pt>
                <c:pt idx="3">
                  <c:v>Longer</c:v>
                </c:pt>
              </c:strCache>
            </c:strRef>
          </c:cat>
          <c:val>
            <c:numRef>
              <c:f>Sheet2!$B$42:$B$45</c:f>
              <c:numCache>
                <c:formatCode>0%</c:formatCode>
                <c:ptCount val="4"/>
                <c:pt idx="0">
                  <c:v>0.113924050632911</c:v>
                </c:pt>
                <c:pt idx="1">
                  <c:v>0.291139240506329</c:v>
                </c:pt>
                <c:pt idx="2">
                  <c:v>0.333333333333333</c:v>
                </c:pt>
                <c:pt idx="3">
                  <c:v>0.27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4852856"/>
        <c:axId val="2124855832"/>
      </c:barChart>
      <c:catAx>
        <c:axId val="21248528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2124855832"/>
        <c:crosses val="autoZero"/>
        <c:auto val="1"/>
        <c:lblAlgn val="ctr"/>
        <c:lblOffset val="100"/>
        <c:noMultiLvlLbl val="0"/>
      </c:catAx>
      <c:valAx>
        <c:axId val="2124855832"/>
        <c:scaling>
          <c:orientation val="minMax"/>
          <c:max val="0.35"/>
          <c:min val="0.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2124852856"/>
        <c:crosses val="autoZero"/>
        <c:crossBetween val="between"/>
        <c:majorUnit val="0.1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Twitter: Time to repair</a:t>
            </a:r>
          </a:p>
        </c:rich>
      </c:tx>
      <c:layout>
        <c:manualLayout>
          <c:xMode val="edge"/>
          <c:yMode val="edge"/>
          <c:x val="0.342634237198236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1444371772838"/>
          <c:y val="0.192537735757008"/>
          <c:w val="0.888067794114732"/>
          <c:h val="0.514160462748848"/>
        </c:manualLayout>
      </c:layout>
      <c:barChart>
        <c:barDir val="col"/>
        <c:grouping val="stacked"/>
        <c:varyColors val="0"/>
        <c:ser>
          <c:idx val="0"/>
          <c:order val="0"/>
          <c:invertIfNegative val="0"/>
          <c:cat>
            <c:strRef>
              <c:f>Sheet2!$A$49:$A$52</c:f>
              <c:strCache>
                <c:ptCount val="4"/>
                <c:pt idx="0">
                  <c:v>Few minutes</c:v>
                </c:pt>
                <c:pt idx="1">
                  <c:v>Same Day</c:v>
                </c:pt>
                <c:pt idx="2">
                  <c:v>Next Day</c:v>
                </c:pt>
                <c:pt idx="3">
                  <c:v>Longer</c:v>
                </c:pt>
              </c:strCache>
            </c:strRef>
          </c:cat>
          <c:val>
            <c:numRef>
              <c:f>Sheet2!$B$49:$B$52</c:f>
              <c:numCache>
                <c:formatCode>0%</c:formatCode>
                <c:ptCount val="4"/>
                <c:pt idx="0">
                  <c:v>0.206751054852321</c:v>
                </c:pt>
                <c:pt idx="1">
                  <c:v>0.276371308016878</c:v>
                </c:pt>
                <c:pt idx="2">
                  <c:v>0.156118143459916</c:v>
                </c:pt>
                <c:pt idx="3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4825208"/>
        <c:axId val="2124828184"/>
      </c:barChart>
      <c:catAx>
        <c:axId val="21248252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2124828184"/>
        <c:crosses val="autoZero"/>
        <c:auto val="1"/>
        <c:lblAlgn val="ctr"/>
        <c:lblOffset val="100"/>
        <c:noMultiLvlLbl val="0"/>
      </c:catAx>
      <c:valAx>
        <c:axId val="2124828184"/>
        <c:scaling>
          <c:orientation val="minMax"/>
          <c:max val="0.35"/>
          <c:min val="0.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2124825208"/>
        <c:crosses val="autoZero"/>
        <c:crossBetween val="between"/>
        <c:majorUnit val="0.1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914F3-E32E-7F47-B607-EFCB461C2E00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A92A1-5724-8444-ADA7-38ED024F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C4B-D5A3-B949-A996-733B85A4E3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E44FFA-7977-C545-A1B8-31F04AEBEADB}" type="slidenum">
              <a:rPr lang="en-US">
                <a:ea typeface="ＭＳ Ｐゴシック" pitchFamily="-65" charset="-128"/>
                <a:cs typeface="ＭＳ Ｐゴシック" pitchFamily="-65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C4B-D5A3-B949-A996-733B85A4E3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Coded each item for one or more reason</a:t>
            </a:r>
            <a:r>
              <a:rPr lang="en-US" baseline="0" dirty="0" smtClean="0"/>
              <a:t> not to share. Largest category was presentation of self issues – 34% of items. Items participants didn’t post because it “seemed silly” or “don’t like to post that kind of thing” Remaining categories each about 20% of content. Argument or discussion – didn’t want to start an argument or discussion. Offend – didn’t want to offend or hurt someone. Boring /repetitive – felt the content was redundant or boring. – Inconvenient – prevented due to time or technology, for example was on a pool deck and didn’t have easy access to a computer.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C4B-D5A3-B949-A996-733B85A4E37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A92A1-5724-8444-ADA7-38ED024F26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A92A1-5724-8444-ADA7-38ED024F26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80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E44FFA-7977-C545-A1B8-31F04AEBEADB}" type="slidenum">
              <a:rPr lang="en-US">
                <a:ea typeface="ＭＳ Ｐゴシック" pitchFamily="-65" charset="-128"/>
                <a:cs typeface="ＭＳ Ｐゴシック" pitchFamily="-65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35F45-3707-774D-A7CD-A4E4BC9F0A8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9E-645B-CE49-8336-5BA3D52F1430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8412-3D79-B04D-B7B5-EB69DED3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0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9E-645B-CE49-8336-5BA3D52F1430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8412-3D79-B04D-B7B5-EB69DED3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7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9E-645B-CE49-8336-5BA3D52F1430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8412-3D79-B04D-B7B5-EB69DED3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9E-645B-CE49-8336-5BA3D52F1430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8412-3D79-B04D-B7B5-EB69DED3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7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9E-645B-CE49-8336-5BA3D52F1430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8412-3D79-B04D-B7B5-EB69DED3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9E-645B-CE49-8336-5BA3D52F1430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8412-3D79-B04D-B7B5-EB69DED3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3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9E-645B-CE49-8336-5BA3D52F1430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8412-3D79-B04D-B7B5-EB69DED3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9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9E-645B-CE49-8336-5BA3D52F1430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8412-3D79-B04D-B7B5-EB69DED3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9E-645B-CE49-8336-5BA3D52F1430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8412-3D79-B04D-B7B5-EB69DED3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2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9E-645B-CE49-8336-5BA3D52F1430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8412-3D79-B04D-B7B5-EB69DED3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D9E-645B-CE49-8336-5BA3D52F1430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8412-3D79-B04D-B7B5-EB69DED3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7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3D9E-645B-CE49-8336-5BA3D52F1430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68412-3D79-B04D-B7B5-EB69DED3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Privacy on social network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Manya Sleeper</a:t>
            </a:r>
            <a:endParaRPr lang="en-US" dirty="0"/>
          </a:p>
          <a:p>
            <a:r>
              <a:rPr lang="en-US" dirty="0" smtClean="0"/>
              <a:t>11/20/13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4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581775" y="0"/>
            <a:ext cx="2562225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1" name="Title 9"/>
          <p:cNvSpPr>
            <a:spLocks noGrp="1"/>
          </p:cNvSpPr>
          <p:nvPr>
            <p:ph type="ctrTitle"/>
          </p:nvPr>
        </p:nvSpPr>
        <p:spPr>
          <a:xfrm>
            <a:off x="423939" y="2395259"/>
            <a:ext cx="5963293" cy="1474807"/>
          </a:xfrm>
        </p:spPr>
        <p:txBody>
          <a:bodyPr anchor="b">
            <a:normAutofit fontScale="90000"/>
          </a:bodyPr>
          <a:lstStyle/>
          <a:p>
            <a:r>
              <a:rPr lang="en-US" sz="3500" b="1" dirty="0" smtClean="0">
                <a:latin typeface="Helvetica Neue Light" pitchFamily="-65" charset="0"/>
                <a:ea typeface="Helvetica Neue Light" pitchFamily="-65" charset="0"/>
                <a:cs typeface="Helvetica Neue Light" pitchFamily="-65" charset="0"/>
              </a:rPr>
              <a:t>“I read my Twitter the next morning and was astonished” </a:t>
            </a:r>
            <a:br>
              <a:rPr lang="en-US" sz="3500" b="1" dirty="0" smtClean="0">
                <a:latin typeface="Helvetica Neue Light" pitchFamily="-65" charset="0"/>
                <a:ea typeface="Helvetica Neue Light" pitchFamily="-65" charset="0"/>
                <a:cs typeface="Helvetica Neue Light" pitchFamily="-65" charset="0"/>
              </a:rPr>
            </a:br>
            <a:r>
              <a:rPr lang="en-US" sz="3500" b="1" dirty="0" smtClean="0">
                <a:latin typeface="Helvetica Neue Light" pitchFamily="-65" charset="0"/>
                <a:ea typeface="Helvetica Neue Light" pitchFamily="-65" charset="0"/>
                <a:cs typeface="Helvetica Neue Light" pitchFamily="-65" charset="0"/>
              </a:rPr>
              <a:t>A Conversational Perspective on Twitter Regrets</a:t>
            </a:r>
          </a:p>
        </p:txBody>
      </p:sp>
      <p:sp>
        <p:nvSpPr>
          <p:cNvPr id="17412" name="Subtitle 10"/>
          <p:cNvSpPr>
            <a:spLocks noGrp="1"/>
          </p:cNvSpPr>
          <p:nvPr>
            <p:ph type="subTitle" idx="1"/>
          </p:nvPr>
        </p:nvSpPr>
        <p:spPr>
          <a:xfrm>
            <a:off x="423940" y="4509374"/>
            <a:ext cx="5891411" cy="174517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 Light" pitchFamily="-65" charset="0"/>
              </a:rPr>
              <a:t>Manya Sleeper, Justin </a:t>
            </a:r>
            <a:r>
              <a:rPr lang="en-US" sz="2400" dirty="0" err="1" smtClean="0">
                <a:solidFill>
                  <a:schemeClr val="tx1"/>
                </a:solidFill>
                <a:latin typeface="Helvetica Neue Light" pitchFamily="-65" charset="0"/>
              </a:rPr>
              <a:t>Cranshaw</a:t>
            </a:r>
            <a:r>
              <a:rPr lang="en-US" sz="2400" dirty="0" smtClean="0">
                <a:solidFill>
                  <a:schemeClr val="tx1"/>
                </a:solidFill>
                <a:latin typeface="Helvetica Neue Light" pitchFamily="-65" charset="0"/>
              </a:rPr>
              <a:t>, </a:t>
            </a:r>
            <a:br>
              <a:rPr lang="en-US" sz="2400" dirty="0" smtClean="0">
                <a:solidFill>
                  <a:schemeClr val="tx1"/>
                </a:solidFill>
                <a:latin typeface="Helvetica Neue Light" pitchFamily="-65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Helvetica Neue Light" pitchFamily="-65" charset="0"/>
              </a:rPr>
              <a:t>Patrick Gage Kelley, </a:t>
            </a:r>
            <a:r>
              <a:rPr lang="en-US" sz="2400" dirty="0" err="1" smtClean="0">
                <a:solidFill>
                  <a:schemeClr val="tx1"/>
                </a:solidFill>
                <a:latin typeface="Helvetica Neue Light" pitchFamily="-65" charset="0"/>
              </a:rPr>
              <a:t>Blase</a:t>
            </a:r>
            <a:r>
              <a:rPr lang="en-US" sz="2400" dirty="0" smtClean="0">
                <a:solidFill>
                  <a:schemeClr val="tx1"/>
                </a:solidFill>
                <a:latin typeface="Helvetica Neue Light" pitchFamily="-65" charset="0"/>
              </a:rPr>
              <a:t> Ur, </a:t>
            </a:r>
            <a:br>
              <a:rPr lang="en-US" sz="2400" dirty="0" smtClean="0">
                <a:solidFill>
                  <a:schemeClr val="tx1"/>
                </a:solidFill>
                <a:latin typeface="Helvetica Neue Light" pitchFamily="-65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Helvetica Neue Light" pitchFamily="-65" charset="0"/>
              </a:rPr>
              <a:t>Alessandro </a:t>
            </a:r>
            <a:r>
              <a:rPr lang="en-US" sz="2400" dirty="0" err="1" smtClean="0">
                <a:solidFill>
                  <a:schemeClr val="tx1"/>
                </a:solidFill>
                <a:latin typeface="Helvetica Neue Light" pitchFamily="-65" charset="0"/>
              </a:rPr>
              <a:t>Acquisti</a:t>
            </a:r>
            <a:r>
              <a:rPr lang="en-US" sz="2400" dirty="0" smtClean="0">
                <a:solidFill>
                  <a:schemeClr val="tx1"/>
                </a:solidFill>
                <a:latin typeface="Helvetica Neue Light" pitchFamily="-65" charset="0"/>
              </a:rPr>
              <a:t>, Lorrie Faith </a:t>
            </a:r>
            <a:r>
              <a:rPr lang="en-US" sz="2400" dirty="0" err="1" smtClean="0">
                <a:solidFill>
                  <a:schemeClr val="tx1"/>
                </a:solidFill>
                <a:latin typeface="Helvetica Neue Light" pitchFamily="-65" charset="0"/>
              </a:rPr>
              <a:t>Cranor</a:t>
            </a:r>
            <a:r>
              <a:rPr lang="en-US" sz="2400" dirty="0" smtClean="0">
                <a:solidFill>
                  <a:schemeClr val="tx1"/>
                </a:solidFill>
                <a:latin typeface="Helvetica Neue Light" pitchFamily="-65" charset="0"/>
              </a:rPr>
              <a:t>, and Norman </a:t>
            </a:r>
            <a:r>
              <a:rPr lang="en-US" sz="2400" dirty="0" err="1" smtClean="0">
                <a:solidFill>
                  <a:schemeClr val="tx1"/>
                </a:solidFill>
                <a:latin typeface="Helvetica Neue Light" pitchFamily="-65" charset="0"/>
              </a:rPr>
              <a:t>Sadeh</a:t>
            </a:r>
            <a:endParaRPr lang="en-US" sz="2400" dirty="0" smtClean="0">
              <a:solidFill>
                <a:schemeClr val="tx1"/>
              </a:solidFill>
              <a:latin typeface="Helvetica Neue Light" pitchFamily="-65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 Neue Light" pitchFamily="-65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Helvetica Neue Light" pitchFamily="-65" charset="0"/>
              </a:rPr>
            </a:br>
            <a:endParaRPr lang="en-US" sz="2000" dirty="0" smtClean="0">
              <a:solidFill>
                <a:schemeClr val="tx1"/>
              </a:solidFill>
              <a:latin typeface="Helvetica Neue Light" pitchFamily="-65" charset="0"/>
            </a:endParaRPr>
          </a:p>
        </p:txBody>
      </p:sp>
      <p:pic>
        <p:nvPicPr>
          <p:cNvPr id="17413" name="Picture 5" descr="cups-round-text-cylab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7513" y="3643313"/>
            <a:ext cx="2193925" cy="219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4475" y="6083300"/>
            <a:ext cx="24685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9228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06" y="2449915"/>
            <a:ext cx="4058210" cy="11128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It’s easy to </a:t>
            </a:r>
            <a:r>
              <a:rPr lang="en-US" b="1" dirty="0" smtClean="0">
                <a:latin typeface="Helvetica"/>
                <a:cs typeface="Helvetica"/>
              </a:rPr>
              <a:t>say</a:t>
            </a:r>
            <a:r>
              <a:rPr lang="en-US" dirty="0" smtClean="0">
                <a:latin typeface="Helvetica"/>
                <a:cs typeface="Helvetica"/>
              </a:rPr>
              <a:t> something you </a:t>
            </a:r>
            <a:r>
              <a:rPr lang="en-US" b="1" dirty="0" smtClean="0">
                <a:latin typeface="Helvetica"/>
                <a:cs typeface="Helvetica"/>
              </a:rPr>
              <a:t>regret</a:t>
            </a:r>
            <a:r>
              <a:rPr lang="en-US" dirty="0" smtClean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4643829" y="410625"/>
            <a:ext cx="3716736" cy="1411904"/>
          </a:xfrm>
          <a:prstGeom prst="wedgeEllipseCallout">
            <a:avLst>
              <a:gd name="adj1" fmla="val -41039"/>
              <a:gd name="adj2" fmla="val 50000"/>
            </a:avLst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Helvetica"/>
                <a:cs typeface="Helvetica"/>
              </a:rPr>
              <a:t>If you turned up dead, no one would miss you!</a:t>
            </a:r>
            <a:endParaRPr lang="en-US" sz="2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781251" y="3388860"/>
            <a:ext cx="3811272" cy="1400603"/>
          </a:xfrm>
          <a:prstGeom prst="wedgeEllipseCallout">
            <a:avLst>
              <a:gd name="adj1" fmla="val 31906"/>
              <a:gd name="adj2" fmla="val 53409"/>
            </a:avLst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Helvetica"/>
                <a:cs typeface="Helvetica"/>
              </a:rPr>
              <a:t>I hate you!</a:t>
            </a:r>
            <a:endParaRPr lang="en-US" sz="2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770714" y="4822642"/>
            <a:ext cx="3576094" cy="1456651"/>
          </a:xfrm>
          <a:prstGeom prst="wedgeEllipseCallout">
            <a:avLst>
              <a:gd name="adj1" fmla="val -41039"/>
              <a:gd name="adj2" fmla="val 50000"/>
            </a:avLst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Helvetica"/>
                <a:cs typeface="Helvetica"/>
              </a:rPr>
              <a:t>You look like you’ve gained a lot of weight…</a:t>
            </a:r>
            <a:endParaRPr lang="en-US" sz="2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0567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83" y="2285284"/>
            <a:ext cx="3152777" cy="21358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Past research analyzed </a:t>
            </a:r>
            <a:r>
              <a:rPr lang="en-US" b="1" dirty="0" smtClean="0">
                <a:latin typeface="Helvetica"/>
                <a:cs typeface="Helvetica"/>
              </a:rPr>
              <a:t>in-person</a:t>
            </a:r>
            <a:r>
              <a:rPr lang="en-US" dirty="0" smtClean="0">
                <a:latin typeface="Helvetica"/>
                <a:cs typeface="Helvetica"/>
              </a:rPr>
              <a:t> regret: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085790" y="2237809"/>
            <a:ext cx="4058210" cy="111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"/>
              <a:ea typeface="ＭＳ Ｐゴシック" pitchFamily="-65" charset="-128"/>
              <a:cs typeface="Helvetica Neue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32170" y="706976"/>
            <a:ext cx="4536988" cy="2232526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Helvetica"/>
                <a:cs typeface="Helvetica"/>
              </a:rPr>
              <a:t>Factors leading to regret</a:t>
            </a:r>
          </a:p>
          <a:p>
            <a:r>
              <a:rPr lang="en-US" sz="4400" dirty="0" smtClean="0">
                <a:latin typeface="Helvetica"/>
                <a:cs typeface="Helvetica"/>
              </a:rPr>
              <a:t>Types of regret</a:t>
            </a:r>
          </a:p>
          <a:p>
            <a:r>
              <a:rPr lang="en-US" sz="4400" dirty="0" smtClean="0">
                <a:latin typeface="Helvetica"/>
                <a:cs typeface="Helvetica"/>
              </a:rPr>
              <a:t>Awareness of regret</a:t>
            </a:r>
          </a:p>
          <a:p>
            <a:r>
              <a:rPr lang="en-US" sz="4400" dirty="0" smtClean="0">
                <a:latin typeface="Helvetica"/>
                <a:cs typeface="Helvetica"/>
              </a:rPr>
              <a:t>Strategies to repair regret</a:t>
            </a:r>
            <a:endParaRPr lang="en-US" sz="4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1114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25" y="2125579"/>
            <a:ext cx="4412837" cy="17240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It’s also possible to </a:t>
            </a:r>
            <a:r>
              <a:rPr lang="en-US" b="1" dirty="0" smtClean="0">
                <a:latin typeface="Helvetica"/>
                <a:cs typeface="Helvetica"/>
              </a:rPr>
              <a:t>tweet</a:t>
            </a:r>
            <a:r>
              <a:rPr lang="en-US" dirty="0" smtClean="0">
                <a:latin typeface="Helvetica"/>
                <a:cs typeface="Helvetica"/>
              </a:rPr>
              <a:t> something you </a:t>
            </a:r>
            <a:r>
              <a:rPr lang="en-US" b="1" dirty="0" smtClean="0">
                <a:latin typeface="Helvetica"/>
                <a:cs typeface="Helvetica"/>
              </a:rPr>
              <a:t>regret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666164" y="842890"/>
            <a:ext cx="4224528" cy="1078349"/>
          </a:xfrm>
          <a:prstGeom prst="wedgeRectCallou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Helvetica"/>
                <a:cs typeface="Helvetica"/>
              </a:rPr>
              <a:t>Thanks for putting me at risk of getting fired</a:t>
            </a:r>
            <a:endParaRPr lang="en-US" sz="2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666164" y="3104446"/>
            <a:ext cx="4224528" cy="1078349"/>
          </a:xfrm>
          <a:prstGeom prst="wedgeRectCallout">
            <a:avLst>
              <a:gd name="adj1" fmla="val 33341"/>
              <a:gd name="adj2" fmla="val 6472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Helvetica"/>
                <a:cs typeface="Helvetica"/>
              </a:rPr>
              <a:t>Maybe, if you would take your stupid elsewhere…I wouldn’t have to be so blunt</a:t>
            </a:r>
            <a:endParaRPr lang="en-US" sz="2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128252" y="5013158"/>
            <a:ext cx="4219116" cy="1018874"/>
          </a:xfrm>
          <a:prstGeom prst="wedgeRectCallou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Helvetica"/>
                <a:cs typeface="Helvetica"/>
              </a:rPr>
              <a:t>Man, I hate you, you are the worst person ever, should’ve never been born</a:t>
            </a:r>
            <a:endParaRPr lang="en-US" sz="2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4040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479" y="1426946"/>
            <a:ext cx="5045956" cy="114811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Twitter is different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26" y="289388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Twitter allows for: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21" y="1587367"/>
            <a:ext cx="6328357" cy="4027370"/>
          </a:xfrm>
        </p:spPr>
        <p:txBody>
          <a:bodyPr/>
          <a:lstStyle/>
          <a:p>
            <a:r>
              <a:rPr lang="en-US" sz="3500" dirty="0" smtClean="0">
                <a:latin typeface="Helvetica"/>
                <a:cs typeface="Helvetica"/>
              </a:rPr>
              <a:t>Wider audiences</a:t>
            </a:r>
          </a:p>
          <a:p>
            <a:r>
              <a:rPr lang="en-US" sz="3500" dirty="0" smtClean="0">
                <a:latin typeface="Helvetica"/>
                <a:cs typeface="Helvetica"/>
              </a:rPr>
              <a:t>Lack of face-to-face channel</a:t>
            </a:r>
          </a:p>
          <a:p>
            <a:r>
              <a:rPr lang="en-US" sz="3500" dirty="0" smtClean="0">
                <a:latin typeface="Helvetica"/>
                <a:cs typeface="Helvetica"/>
              </a:rPr>
              <a:t>Increased persistence</a:t>
            </a:r>
            <a:endParaRPr lang="en-US" sz="3500" dirty="0">
              <a:latin typeface="Helvetica"/>
              <a:cs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893" y="3552432"/>
            <a:ext cx="2178050" cy="220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9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3056" y="772038"/>
            <a:ext cx="8407150" cy="17197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To understand how Twitter regrets compared to conversational regrets…</a:t>
            </a:r>
            <a:br>
              <a:rPr lang="en-US" dirty="0" smtClean="0">
                <a:latin typeface="Helvetica"/>
                <a:cs typeface="Helvetica"/>
              </a:rPr>
            </a:b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90" y="2673230"/>
            <a:ext cx="839536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Helvetica"/>
                <a:cs typeface="Helvetica"/>
              </a:rPr>
              <a:t>…looked at Twitter users’ </a:t>
            </a:r>
            <a:r>
              <a:rPr lang="en-US" sz="4400" b="1" dirty="0" smtClean="0">
                <a:latin typeface="Helvetica"/>
                <a:cs typeface="Helvetica"/>
              </a:rPr>
              <a:t>regretted messages </a:t>
            </a:r>
            <a:r>
              <a:rPr lang="en-US" sz="4400" dirty="0" smtClean="0">
                <a:latin typeface="Helvetica"/>
                <a:cs typeface="Helvetica"/>
              </a:rPr>
              <a:t>from </a:t>
            </a:r>
            <a:br>
              <a:rPr lang="en-US" sz="4400" dirty="0" smtClean="0">
                <a:latin typeface="Helvetica"/>
                <a:cs typeface="Helvetica"/>
              </a:rPr>
            </a:br>
            <a:r>
              <a:rPr lang="en-US" sz="4400" b="1" dirty="0" smtClean="0">
                <a:latin typeface="Helvetica"/>
                <a:cs typeface="Helvetica"/>
              </a:rPr>
              <a:t>in-person conversations</a:t>
            </a:r>
            <a:r>
              <a:rPr lang="en-US" sz="4400" dirty="0" smtClean="0">
                <a:latin typeface="Helvetica"/>
                <a:cs typeface="Helvetica"/>
              </a:rPr>
              <a:t> and on </a:t>
            </a:r>
            <a:r>
              <a:rPr lang="en-US" sz="4400" b="1" dirty="0" smtClean="0">
                <a:latin typeface="Helvetica"/>
                <a:cs typeface="Helvetica"/>
              </a:rPr>
              <a:t>Twitter</a:t>
            </a:r>
            <a:r>
              <a:rPr lang="en-US" sz="4400" dirty="0" smtClean="0">
                <a:latin typeface="Helvetica"/>
                <a:cs typeface="Helvetica"/>
              </a:rPr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5947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Regretted messages on Twitter and in person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887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What </a:t>
            </a:r>
            <a:r>
              <a:rPr lang="en-US" b="1" dirty="0" smtClean="0">
                <a:latin typeface="Helvetica"/>
                <a:cs typeface="Helvetica"/>
              </a:rPr>
              <a:t>states</a:t>
            </a:r>
            <a:r>
              <a:rPr lang="en-US" dirty="0" smtClean="0">
                <a:latin typeface="Helvetica"/>
                <a:cs typeface="Helvetica"/>
              </a:rPr>
              <a:t> lead to regret?</a:t>
            </a:r>
          </a:p>
          <a:p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What </a:t>
            </a:r>
            <a:r>
              <a:rPr lang="en-US" b="1" dirty="0" smtClean="0">
                <a:latin typeface="Helvetica"/>
                <a:cs typeface="Helvetica"/>
              </a:rPr>
              <a:t>types</a:t>
            </a:r>
            <a:r>
              <a:rPr lang="en-US" dirty="0" smtClean="0">
                <a:latin typeface="Helvetica"/>
                <a:cs typeface="Helvetica"/>
              </a:rPr>
              <a:t> of regret occurred?</a:t>
            </a:r>
          </a:p>
          <a:p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How did people become </a:t>
            </a:r>
            <a:r>
              <a:rPr lang="en-US" b="1" dirty="0" smtClean="0">
                <a:latin typeface="Helvetica"/>
                <a:cs typeface="Helvetica"/>
              </a:rPr>
              <a:t>aware</a:t>
            </a:r>
            <a:r>
              <a:rPr lang="en-US" dirty="0" smtClean="0">
                <a:latin typeface="Helvetica"/>
                <a:cs typeface="Helvetica"/>
              </a:rPr>
              <a:t> of </a:t>
            </a:r>
            <a:br>
              <a:rPr lang="en-US" dirty="0" smtClean="0">
                <a:latin typeface="Helvetica"/>
                <a:cs typeface="Helvetica"/>
              </a:rPr>
            </a:br>
            <a:r>
              <a:rPr lang="en-US" dirty="0" smtClean="0">
                <a:latin typeface="Helvetica"/>
                <a:cs typeface="Helvetica"/>
              </a:rPr>
              <a:t>regretted messages?</a:t>
            </a:r>
          </a:p>
          <a:p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What </a:t>
            </a:r>
            <a:r>
              <a:rPr lang="en-US" b="1" dirty="0" smtClean="0">
                <a:latin typeface="Helvetica"/>
                <a:cs typeface="Helvetica"/>
              </a:rPr>
              <a:t>repair strategies </a:t>
            </a:r>
            <a:r>
              <a:rPr lang="en-US" dirty="0" smtClean="0">
                <a:latin typeface="Helvetica"/>
                <a:cs typeface="Helvetica"/>
              </a:rPr>
              <a:t>did people use to cope with regretted messages?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5835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Large-scale online survey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3" y="1600199"/>
            <a:ext cx="5303760" cy="466959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Amazon Mechanical Turk</a:t>
            </a:r>
          </a:p>
          <a:p>
            <a:r>
              <a:rPr lang="en-US" dirty="0" smtClean="0">
                <a:latin typeface="Helvetica"/>
                <a:cs typeface="Helvetica"/>
              </a:rPr>
              <a:t>1,221 Twitter users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English proficiency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Relatively frequent </a:t>
            </a:r>
            <a:br>
              <a:rPr lang="en-US" dirty="0" smtClean="0">
                <a:latin typeface="Helvetica"/>
                <a:cs typeface="Helvetica"/>
              </a:rPr>
            </a:br>
            <a:r>
              <a:rPr lang="en-US" dirty="0" smtClean="0">
                <a:latin typeface="Helvetica"/>
                <a:cs typeface="Helvetica"/>
              </a:rPr>
              <a:t>Twitter use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Reported a regret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13" y="2388689"/>
            <a:ext cx="3048000" cy="2286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4521" y="6537585"/>
            <a:ext cx="8056696" cy="46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000" dirty="0" smtClean="0"/>
              <a:t>Photo © Victor155 used under a Creative Commons License: http://creativecommons.org/licenses/by/3.0/License</a:t>
            </a:r>
          </a:p>
        </p:txBody>
      </p:sp>
    </p:spTree>
    <p:extLst>
      <p:ext uri="{BB962C8B-B14F-4D97-AF65-F5344CB8AC3E}">
        <p14:creationId xmlns:p14="http://schemas.microsoft.com/office/powerpoint/2010/main" val="189985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Survey with two conditions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Conversational and Twitter conditions</a:t>
            </a:r>
          </a:p>
          <a:p>
            <a:r>
              <a:rPr lang="en-US" dirty="0" smtClean="0">
                <a:latin typeface="Helvetica"/>
                <a:cs typeface="Helvetica"/>
              </a:rPr>
              <a:t>Asked to “recall an occasion when” said or tweeted something and then regretted it</a:t>
            </a:r>
          </a:p>
          <a:p>
            <a:r>
              <a:rPr lang="en-US" dirty="0" smtClean="0">
                <a:latin typeface="Helvetica"/>
                <a:cs typeface="Helvetica"/>
              </a:rPr>
              <a:t>Described: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Regret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Circumstances leading to regret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How became aware of regret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Repair strategies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7230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Privacy is a concern for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Widespread use</a:t>
            </a:r>
          </a:p>
          <a:p>
            <a:r>
              <a:rPr lang="en-US" dirty="0" smtClean="0"/>
              <a:t>Large, varied audiences</a:t>
            </a:r>
          </a:p>
          <a:p>
            <a:r>
              <a:rPr lang="en-US" dirty="0" smtClean="0"/>
              <a:t>Misperceptions of audience size</a:t>
            </a:r>
          </a:p>
          <a:p>
            <a:r>
              <a:rPr lang="en-US" dirty="0" smtClean="0"/>
              <a:t>Misperceptions/misuse of privacy tools</a:t>
            </a:r>
          </a:p>
          <a:p>
            <a:r>
              <a:rPr lang="en-US" dirty="0" smtClean="0"/>
              <a:t>Privacy attitudes don’t always match behaviors</a:t>
            </a:r>
          </a:p>
          <a:p>
            <a:r>
              <a:rPr lang="en-US" dirty="0" smtClean="0"/>
              <a:t>Potential for minor to severe consequences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0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Data coding and analysis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Coded open response questions based on in-person conversational regrets literature</a:t>
            </a:r>
          </a:p>
          <a:p>
            <a:r>
              <a:rPr lang="en-US" dirty="0" smtClean="0">
                <a:latin typeface="Helvetica"/>
                <a:cs typeface="Helvetica"/>
              </a:rPr>
              <a:t>Did not perform statistical comparisons across conditions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Different contexts (Twitter/conversation)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Qualitative explored themes/trends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Performed statistical tests within conditions</a:t>
            </a:r>
          </a:p>
        </p:txBody>
      </p:sp>
    </p:spTree>
    <p:extLst>
      <p:ext uri="{BB962C8B-B14F-4D97-AF65-F5344CB8AC3E}">
        <p14:creationId xmlns:p14="http://schemas.microsoft.com/office/powerpoint/2010/main" val="351530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States leading to regret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3289" cy="4572882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Negative emotional states common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Stress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Anger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Frustration</a:t>
            </a:r>
          </a:p>
          <a:p>
            <a:r>
              <a:rPr lang="en-US" dirty="0" smtClean="0">
                <a:latin typeface="Helvetica"/>
                <a:cs typeface="Helvetica"/>
              </a:rPr>
              <a:t>Positive emotions less common</a:t>
            </a:r>
          </a:p>
          <a:p>
            <a:pPr lvl="1"/>
            <a:endParaRPr lang="en-US" dirty="0" smtClean="0"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57329" y="2072155"/>
            <a:ext cx="2890353" cy="320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Types of regrets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947"/>
            <a:ext cx="7938168" cy="442494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Codes from conversational regrets literature (Knapp et al.)</a:t>
            </a:r>
          </a:p>
          <a:p>
            <a:r>
              <a:rPr lang="en-US" dirty="0" smtClean="0">
                <a:latin typeface="Helvetica"/>
                <a:cs typeface="Helvetica"/>
              </a:rPr>
              <a:t>Most common: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Direct criticism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Direct attack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Implied criticism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Expressive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Revealed too much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Blunder</a:t>
            </a:r>
          </a:p>
          <a:p>
            <a:endParaRPr lang="en-US" dirty="0" smtClean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708316" y="3396126"/>
            <a:ext cx="2852821" cy="233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3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573" y="2330738"/>
            <a:ext cx="4308744" cy="16891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Both conversational and Twitter participants most often regretted being </a:t>
            </a:r>
            <a:r>
              <a:rPr lang="en-US" b="1" dirty="0" smtClean="0">
                <a:latin typeface="Helvetica"/>
                <a:cs typeface="Helvetica"/>
              </a:rPr>
              <a:t>critical of others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574127" y="441161"/>
            <a:ext cx="4291267" cy="1737360"/>
          </a:xfrm>
          <a:prstGeom prst="wedgeEllipseCallout">
            <a:avLst>
              <a:gd name="adj1" fmla="val -41039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"/>
                <a:cs typeface="Helvetica"/>
              </a:rPr>
              <a:t>“I told my cousin I hate her and never wanted to see her again”</a:t>
            </a:r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570920" y="2685452"/>
            <a:ext cx="4297680" cy="1371600"/>
          </a:xfrm>
          <a:prstGeom prst="wedgeRectCallout">
            <a:avLst>
              <a:gd name="adj1" fmla="val 33341"/>
              <a:gd name="adj2" fmla="val 64722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FFFFFF"/>
                </a:solidFill>
                <a:latin typeface="Helvetica"/>
                <a:ea typeface="Verdana"/>
                <a:cs typeface="Helvetica"/>
              </a:rPr>
              <a:t>“I wrote that my brother was making a mistake by getting married to Juanita”</a:t>
            </a:r>
            <a:endParaRPr lang="en-US" sz="25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574127" y="4563982"/>
            <a:ext cx="4291267" cy="1691640"/>
          </a:xfrm>
          <a:prstGeom prst="wedgeEllipseCallout">
            <a:avLst>
              <a:gd name="adj1" fmla="val -41039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"/>
                <a:cs typeface="Helvetica"/>
              </a:rPr>
              <a:t>“</a:t>
            </a:r>
            <a:r>
              <a:rPr lang="en-US" sz="2500" dirty="0" smtClean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I accidentally implied </a:t>
            </a:r>
            <a:r>
              <a:rPr lang="en-US" sz="2500" dirty="0" err="1" smtClean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i</a:t>
            </a:r>
            <a:r>
              <a:rPr lang="en-US" sz="2500" dirty="0" smtClean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 only liked my girlfriend for the sex</a:t>
            </a:r>
            <a:r>
              <a:rPr lang="en-US" sz="2500" dirty="0" smtClean="0">
                <a:solidFill>
                  <a:schemeClr val="bg1"/>
                </a:solidFill>
                <a:latin typeface="Helvetica"/>
                <a:cs typeface="Helvetica"/>
              </a:rPr>
              <a:t>”</a:t>
            </a:r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671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363" y="1983158"/>
            <a:ext cx="4164718" cy="201648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Twitter </a:t>
            </a:r>
            <a:r>
              <a:rPr lang="en-US" b="1" dirty="0" smtClean="0">
                <a:latin typeface="Helvetica"/>
                <a:cs typeface="Helvetica"/>
              </a:rPr>
              <a:t>blunders</a:t>
            </a:r>
            <a:r>
              <a:rPr lang="en-US" dirty="0" smtClean="0">
                <a:latin typeface="Helvetica"/>
                <a:cs typeface="Helvetica"/>
              </a:rPr>
              <a:t> included typos and broken links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95706" y="2705768"/>
            <a:ext cx="3886200" cy="1117599"/>
          </a:xfrm>
          <a:prstGeom prst="wedgeRectCallout">
            <a:avLst>
              <a:gd name="adj1" fmla="val 33341"/>
              <a:gd name="adj2" fmla="val 64722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“</a:t>
            </a:r>
            <a:r>
              <a:rPr lang="en-US" sz="2500" dirty="0" err="1" smtClean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i</a:t>
            </a:r>
            <a:r>
              <a:rPr lang="en-US" sz="2500" dirty="0" smtClean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 used </a:t>
            </a:r>
            <a:r>
              <a:rPr lang="en-US" sz="2500" dirty="0" err="1" smtClean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alot</a:t>
            </a:r>
            <a:r>
              <a:rPr lang="en-US" sz="2500" dirty="0" smtClean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 of hags on my car”</a:t>
            </a:r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95706" y="4216398"/>
            <a:ext cx="3886200" cy="2013285"/>
          </a:xfrm>
          <a:prstGeom prst="wedgeRectCallout">
            <a:avLst>
              <a:gd name="adj1" fmla="val 33341"/>
              <a:gd name="adj2" fmla="val 64722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“…I sent out a tweet </a:t>
            </a:r>
            <a:r>
              <a:rPr lang="en-US" sz="2500" dirty="0" err="1" smtClean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mispelling</a:t>
            </a:r>
            <a:r>
              <a:rPr lang="en-US" sz="2500" dirty="0" smtClean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 the name of an important speaker for an upcoming company event”</a:t>
            </a:r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95706" y="548106"/>
            <a:ext cx="3882190" cy="1764631"/>
          </a:xfrm>
          <a:prstGeom prst="wedgeRectCallout">
            <a:avLst>
              <a:gd name="adj1" fmla="val 33341"/>
              <a:gd name="adj2" fmla="val 64722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“…we ended up tweeting a bad link a couple times. It made us look unprofessional...”</a:t>
            </a:r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81914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572" y="2330738"/>
            <a:ext cx="4142639" cy="165305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14% of Twitter participants reported regretting </a:t>
            </a:r>
            <a:r>
              <a:rPr lang="en-US" b="1" dirty="0" smtClean="0">
                <a:latin typeface="Helvetica"/>
                <a:cs typeface="Helvetica"/>
              </a:rPr>
              <a:t>expressive</a:t>
            </a:r>
            <a:r>
              <a:rPr lang="en-US" dirty="0" smtClean="0">
                <a:latin typeface="Helvetica"/>
                <a:cs typeface="Helvetica"/>
              </a:rPr>
              <a:t> content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650491" y="455916"/>
            <a:ext cx="4197096" cy="1235307"/>
          </a:xfrm>
          <a:prstGeom prst="wedgeRectCallout">
            <a:avLst>
              <a:gd name="adj1" fmla="val 33341"/>
              <a:gd name="adj2" fmla="val 64722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Helvetica"/>
                <a:ea typeface="Verdana"/>
                <a:cs typeface="Helvetica"/>
              </a:rPr>
              <a:t>“I was mad so I tweeted ‘I hate every single person on </a:t>
            </a:r>
            <a:r>
              <a:rPr lang="en-US" sz="2400" dirty="0" smtClean="0">
                <a:solidFill>
                  <a:srgbClr val="FFFFFF"/>
                </a:solidFill>
                <a:latin typeface="Helvetica"/>
                <a:ea typeface="Verdana"/>
                <a:cs typeface="Helvetica"/>
              </a:rPr>
              <a:t>twitter.’”</a:t>
            </a:r>
            <a:endParaRPr lang="en-US" sz="24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745781" y="2414444"/>
            <a:ext cx="4197096" cy="1153596"/>
          </a:xfrm>
          <a:prstGeom prst="wedgeRectCallout">
            <a:avLst>
              <a:gd name="adj1" fmla="val -33093"/>
              <a:gd name="adj2" fmla="val 59445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Helvetica"/>
                <a:ea typeface="Verdana"/>
                <a:cs typeface="Helvetica"/>
              </a:rPr>
              <a:t>“I tweeted about how I was intoxicated and depressed”</a:t>
            </a:r>
            <a:r>
              <a:rPr lang="en-US" sz="2400" dirty="0" smtClean="0">
                <a:solidFill>
                  <a:srgbClr val="FFFFFF"/>
                </a:solidFill>
                <a:latin typeface="Helvetica"/>
                <a:ea typeface="Verdana"/>
                <a:cs typeface="Helvetica"/>
              </a:rPr>
              <a:t> </a:t>
            </a:r>
            <a:endParaRPr lang="en-US" sz="24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745781" y="4197682"/>
            <a:ext cx="4193674" cy="1715070"/>
          </a:xfrm>
          <a:prstGeom prst="wedgeRectCallout">
            <a:avLst>
              <a:gd name="adj1" fmla="val 36719"/>
              <a:gd name="adj2" fmla="val 61004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Helvetica"/>
                <a:ea typeface="Verdana"/>
                <a:cs typeface="Helvetica"/>
              </a:rPr>
              <a:t>“I tweeted about how much I hated working at my job, then regretted it instantly, thinking that a co-worker or supervisor would see it.”</a:t>
            </a:r>
            <a:endParaRPr lang="en-US" sz="22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3181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Types and audience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15024" cy="4384749"/>
          </a:xfrm>
        </p:spPr>
        <p:txBody>
          <a:bodyPr/>
          <a:lstStyle/>
          <a:p>
            <a:r>
              <a:rPr lang="en-US" sz="3000" dirty="0" smtClean="0">
                <a:latin typeface="Helvetica"/>
                <a:cs typeface="Helvetica"/>
              </a:rPr>
              <a:t>Asked participants for </a:t>
            </a:r>
            <a:r>
              <a:rPr lang="en-US" sz="3000" b="1" dirty="0" smtClean="0">
                <a:latin typeface="Helvetica"/>
                <a:cs typeface="Helvetica"/>
              </a:rPr>
              <a:t>intended</a:t>
            </a:r>
            <a:r>
              <a:rPr lang="en-US" sz="3000" dirty="0" smtClean="0">
                <a:latin typeface="Helvetica"/>
                <a:cs typeface="Helvetica"/>
              </a:rPr>
              <a:t> audience</a:t>
            </a:r>
          </a:p>
          <a:p>
            <a:r>
              <a:rPr lang="en-US" sz="3000" dirty="0" smtClean="0">
                <a:latin typeface="Helvetica"/>
                <a:cs typeface="Helvetica"/>
              </a:rPr>
              <a:t>Twitter participants tended to target multiple people (73% reported)</a:t>
            </a:r>
          </a:p>
          <a:p>
            <a:r>
              <a:rPr lang="en-US" sz="3000" dirty="0" smtClean="0">
                <a:latin typeface="Helvetica"/>
                <a:cs typeface="Helvetica"/>
              </a:rPr>
              <a:t>Types significantly more likely to be targeted at multiple people:</a:t>
            </a:r>
          </a:p>
          <a:p>
            <a:pPr lvl="1"/>
            <a:r>
              <a:rPr lang="en-US" sz="3000" dirty="0" smtClean="0">
                <a:latin typeface="Helvetica"/>
                <a:cs typeface="Helvetica"/>
              </a:rPr>
              <a:t>Blunders (82%)</a:t>
            </a:r>
          </a:p>
          <a:p>
            <a:pPr lvl="1"/>
            <a:r>
              <a:rPr lang="en-US" sz="3000" dirty="0" smtClean="0">
                <a:latin typeface="Helvetica"/>
                <a:cs typeface="Helvetica"/>
              </a:rPr>
              <a:t>Expressive content (84%)</a:t>
            </a:r>
          </a:p>
          <a:p>
            <a:pPr lvl="1"/>
            <a:r>
              <a:rPr lang="en-US" sz="3000" dirty="0" smtClean="0">
                <a:latin typeface="Helvetica"/>
                <a:cs typeface="Helvetica"/>
              </a:rPr>
              <a:t>Content that revealed too much (80%)</a:t>
            </a:r>
          </a:p>
          <a:p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2812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Awareness: Conversation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561473" y="1363578"/>
          <a:ext cx="5173580" cy="5293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61475" y="1492568"/>
            <a:ext cx="8555789" cy="4590064"/>
            <a:chOff x="561475" y="1492568"/>
            <a:chExt cx="8555789" cy="4590064"/>
          </a:xfrm>
        </p:grpSpPr>
        <p:sp>
          <p:nvSpPr>
            <p:cNvPr id="5" name="Oval Callout 4"/>
            <p:cNvSpPr/>
            <p:nvPr/>
          </p:nvSpPr>
          <p:spPr>
            <a:xfrm>
              <a:off x="5775159" y="1492568"/>
              <a:ext cx="3342105" cy="1903011"/>
            </a:xfrm>
            <a:prstGeom prst="wedgeEllipseCallout">
              <a:avLst>
                <a:gd name="adj1" fmla="val -41039"/>
                <a:gd name="adj2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>
                  <a:solidFill>
                    <a:schemeClr val="bg1"/>
                  </a:solidFill>
                  <a:latin typeface="Helvetica"/>
                  <a:cs typeface="Helvetica"/>
                </a:rPr>
                <a:t>“When he gave me an angry look and yelled at me”</a:t>
              </a:r>
              <a:endParaRPr lang="en-US" sz="25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Oval Callout 6"/>
            <p:cNvSpPr/>
            <p:nvPr/>
          </p:nvSpPr>
          <p:spPr>
            <a:xfrm>
              <a:off x="5795211" y="3810652"/>
              <a:ext cx="3302001" cy="2271980"/>
            </a:xfrm>
            <a:prstGeom prst="wedgeEllipseCallout">
              <a:avLst>
                <a:gd name="adj1" fmla="val 36961"/>
                <a:gd name="adj2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>
                  <a:solidFill>
                    <a:srgbClr val="FFFFFF"/>
                  </a:solidFill>
                  <a:latin typeface="Helvetica"/>
                  <a:ea typeface="Verdana"/>
                  <a:cs typeface="Helvetica"/>
                </a:rPr>
                <a:t>“When she began to cry I realized how much I hurt her…”</a:t>
              </a:r>
              <a:endParaRPr lang="en-US" sz="2500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1475" y="2312737"/>
              <a:ext cx="5173578" cy="1965158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41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Awareness: Twitter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548106" y="1268663"/>
          <a:ext cx="5175504" cy="529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48106" y="1296738"/>
            <a:ext cx="8403603" cy="4986419"/>
            <a:chOff x="548106" y="1296738"/>
            <a:chExt cx="8403603" cy="4986419"/>
          </a:xfrm>
        </p:grpSpPr>
        <p:sp>
          <p:nvSpPr>
            <p:cNvPr id="5" name="Rectangular Callout 4"/>
            <p:cNvSpPr/>
            <p:nvPr/>
          </p:nvSpPr>
          <p:spPr>
            <a:xfrm>
              <a:off x="5989053" y="1296738"/>
              <a:ext cx="2960882" cy="708526"/>
            </a:xfrm>
            <a:prstGeom prst="wedgeRectCallout">
              <a:avLst>
                <a:gd name="adj1" fmla="val 33341"/>
                <a:gd name="adj2" fmla="val 64722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>
                  <a:solidFill>
                    <a:srgbClr val="FFFFFF"/>
                  </a:solidFill>
                  <a:latin typeface="Helvetica"/>
                  <a:ea typeface="Verdana"/>
                  <a:cs typeface="Helvetica"/>
                </a:rPr>
                <a:t>“my heart told me" </a:t>
              </a:r>
              <a:endParaRPr lang="en-US" sz="2500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8106" y="1403566"/>
              <a:ext cx="5160211" cy="722013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9" name="Rectangular Callout 8"/>
            <p:cNvSpPr/>
            <p:nvPr/>
          </p:nvSpPr>
          <p:spPr>
            <a:xfrm>
              <a:off x="5989053" y="2245896"/>
              <a:ext cx="2960882" cy="708526"/>
            </a:xfrm>
            <a:prstGeom prst="wedgeRectCallout">
              <a:avLst>
                <a:gd name="adj1" fmla="val -35287"/>
                <a:gd name="adj2" fmla="val 64722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>
                  <a:solidFill>
                    <a:srgbClr val="FFFFFF"/>
                  </a:solidFill>
                  <a:latin typeface="Helvetica"/>
                  <a:ea typeface="Verdana"/>
                  <a:cs typeface="Helvetica"/>
                </a:rPr>
                <a:t>“I just felt guilty" </a:t>
              </a:r>
              <a:endParaRPr lang="en-US" sz="2500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5989053" y="3195053"/>
              <a:ext cx="2962656" cy="3088104"/>
            </a:xfrm>
            <a:prstGeom prst="wedgeRectCallout">
              <a:avLst>
                <a:gd name="adj1" fmla="val 37986"/>
                <a:gd name="adj2" fmla="val 54765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>
                  <a:solidFill>
                    <a:srgbClr val="FFFFFF"/>
                  </a:solidFill>
                  <a:latin typeface="Helvetica"/>
                  <a:ea typeface="Verdana"/>
                  <a:cs typeface="Helvetica"/>
                </a:rPr>
                <a:t>“Re-reading it the next morning kind of gave me a feeling in my stomach like, ‘wow, I probably shouldn't have sent this.’” </a:t>
              </a:r>
              <a:endParaRPr lang="en-US" sz="2500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8106" y="1082849"/>
            <a:ext cx="8408742" cy="5547889"/>
            <a:chOff x="548106" y="1082849"/>
            <a:chExt cx="8408742" cy="5547889"/>
          </a:xfrm>
        </p:grpSpPr>
        <p:sp>
          <p:nvSpPr>
            <p:cNvPr id="8" name="Rectangle 7"/>
            <p:cNvSpPr/>
            <p:nvPr/>
          </p:nvSpPr>
          <p:spPr>
            <a:xfrm>
              <a:off x="548106" y="2130808"/>
              <a:ext cx="5160211" cy="722013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16" name="Rectangular Callout 15"/>
            <p:cNvSpPr/>
            <p:nvPr/>
          </p:nvSpPr>
          <p:spPr>
            <a:xfrm>
              <a:off x="5962314" y="3850106"/>
              <a:ext cx="2962656" cy="2780632"/>
            </a:xfrm>
            <a:prstGeom prst="wedgeRectCallout">
              <a:avLst>
                <a:gd name="adj1" fmla="val 37986"/>
                <a:gd name="adj2" fmla="val 54765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>
                  <a:solidFill>
                    <a:srgbClr val="FFFFFF"/>
                  </a:solidFill>
                  <a:latin typeface="Helvetica"/>
                  <a:ea typeface="Verdana"/>
                  <a:cs typeface="Helvetica"/>
                </a:rPr>
                <a:t>“Once some of my old classmates and friends DM me and told me to stop and that it was very immature of us.”</a:t>
              </a:r>
              <a:endParaRPr lang="en-US" sz="2500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17" name="Rectangular Callout 16"/>
            <p:cNvSpPr/>
            <p:nvPr/>
          </p:nvSpPr>
          <p:spPr>
            <a:xfrm>
              <a:off x="5989057" y="1082849"/>
              <a:ext cx="2967791" cy="2390275"/>
            </a:xfrm>
            <a:prstGeom prst="wedgeRectCallout">
              <a:avLst>
                <a:gd name="adj1" fmla="val 37986"/>
                <a:gd name="adj2" fmla="val 54765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>
                  <a:solidFill>
                    <a:srgbClr val="FFFFFF"/>
                  </a:solidFill>
                  <a:latin typeface="Helvetica"/>
                  <a:ea typeface="Verdana"/>
                  <a:cs typeface="Helvetica"/>
                </a:rPr>
                <a:t>“As soon as I got a text from the girl I had vented on twitter about. She was none to happy.”</a:t>
              </a:r>
              <a:endParaRPr lang="en-US" sz="2500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89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25"/>
          <p:cNvGraphicFramePr/>
          <p:nvPr/>
        </p:nvGraphicFramePr>
        <p:xfrm>
          <a:off x="5614737" y="1269995"/>
          <a:ext cx="3154947" cy="534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Repair strategies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3997" y="989264"/>
            <a:ext cx="2397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Helvetica"/>
                <a:cs typeface="Helvetica"/>
              </a:rPr>
              <a:t>Conversational</a:t>
            </a:r>
            <a:endParaRPr lang="en-US" sz="2200" b="1" dirty="0">
              <a:latin typeface="Helvetica"/>
              <a:cs typeface="Helvetica"/>
            </a:endParaRPr>
          </a:p>
        </p:txBody>
      </p:sp>
      <p:graphicFrame>
        <p:nvGraphicFramePr>
          <p:cNvPr id="25" name="Chart 24"/>
          <p:cNvGraphicFramePr/>
          <p:nvPr/>
        </p:nvGraphicFramePr>
        <p:xfrm>
          <a:off x="200528" y="1269995"/>
          <a:ext cx="4892840" cy="5347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46180" y="1082841"/>
            <a:ext cx="1881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Helvetica"/>
                <a:cs typeface="Helvetica"/>
              </a:rPr>
              <a:t>Twitter</a:t>
            </a:r>
            <a:endParaRPr lang="en-US" sz="2200" b="1" dirty="0"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1290" y="2326104"/>
            <a:ext cx="7821552" cy="40461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3269" y="1684421"/>
            <a:ext cx="4367152" cy="4233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8018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 animBg="1"/>
      <p:bldP spid="2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news…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 rot="16200000">
            <a:off x="461172" y="1413664"/>
            <a:ext cx="4640261" cy="464820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16-year old fired for saying “I’m so totally bored” on </a:t>
            </a:r>
            <a:r>
              <a:rPr lang="en-US" dirty="0" err="1" smtClean="0"/>
              <a:t>Facebook</a:t>
            </a:r>
            <a:r>
              <a:rPr lang="en-US" dirty="0" smtClean="0"/>
              <a:t> at her job</a:t>
            </a:r>
          </a:p>
          <a:p>
            <a:endParaRPr lang="en-US" dirty="0" smtClean="0"/>
          </a:p>
          <a:p>
            <a:r>
              <a:rPr lang="en-US" dirty="0" smtClean="0"/>
              <a:t>“Pittsburgh </a:t>
            </a:r>
            <a:r>
              <a:rPr lang="en-US" dirty="0" err="1" smtClean="0"/>
              <a:t>pierogi</a:t>
            </a:r>
            <a:r>
              <a:rPr lang="en-US" dirty="0" smtClean="0"/>
              <a:t> mascot fired for bashing team on </a:t>
            </a:r>
            <a:r>
              <a:rPr lang="en-US" dirty="0" err="1" smtClean="0"/>
              <a:t>Facebook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Woman lost sick leave benefits for depression because she looked too happy in photo on </a:t>
            </a:r>
            <a:r>
              <a:rPr lang="en-US" dirty="0" err="1" smtClean="0"/>
              <a:t>Facebook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Vertical Text Placeholder 4"/>
          <p:cNvSpPr txBox="1">
            <a:spLocks/>
          </p:cNvSpPr>
          <p:nvPr/>
        </p:nvSpPr>
        <p:spPr>
          <a:xfrm rot="16200000">
            <a:off x="4305301" y="2209798"/>
            <a:ext cx="533400" cy="8229601"/>
          </a:xfrm>
          <a:prstGeom prst="rect">
            <a:avLst/>
          </a:prstGeom>
        </p:spPr>
        <p:txBody>
          <a:bodyPr vert="eaVert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r>
              <a:rPr lang="en-US" sz="1000" noProof="0" dirty="0" smtClean="0"/>
              <a:t>Rosen, J. 2010.  “The Web Means the End of Forgetting” </a:t>
            </a:r>
            <a:r>
              <a:rPr lang="en-US" sz="1000" i="1" noProof="0" dirty="0" smtClean="0"/>
              <a:t>The New York Times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r>
              <a:rPr lang="en-US" sz="1000" noProof="0" dirty="0" smtClean="0"/>
              <a:t>Boyle, C. 2010.  “Pittsburgh </a:t>
            </a:r>
            <a:r>
              <a:rPr lang="en-US" sz="1000" noProof="0" dirty="0" err="1" smtClean="0"/>
              <a:t>pierogi</a:t>
            </a:r>
            <a:r>
              <a:rPr lang="en-US" sz="1000" noProof="0" dirty="0" smtClean="0"/>
              <a:t> mascot fired for bashing team on </a:t>
            </a:r>
            <a:r>
              <a:rPr lang="en-US" sz="1000" noProof="0" dirty="0" err="1" smtClean="0"/>
              <a:t>Facebook</a:t>
            </a:r>
            <a:r>
              <a:rPr lang="en-US" sz="1000" noProof="0" dirty="0" smtClean="0"/>
              <a:t>.” </a:t>
            </a:r>
            <a:r>
              <a:rPr lang="en-US" sz="1000" noProof="0" dirty="0" err="1" smtClean="0"/>
              <a:t>NYDailyNews.com</a:t>
            </a:r>
            <a:endParaRPr lang="en-US" sz="1000" noProof="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r>
              <a:rPr kumimoji="0" lang="en-US" sz="1000" b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Kantor and Kantor LLP.  2009.  “</a:t>
            </a:r>
            <a:r>
              <a:rPr kumimoji="0" lang="en-US" sz="1000" b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Facebook</a:t>
            </a:r>
            <a:r>
              <a:rPr kumimoji="0" lang="en-US" sz="1000" b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Pictures Lead to </a:t>
            </a:r>
            <a:r>
              <a:rPr kumimoji="0" lang="en-US" sz="1000" b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Diisability</a:t>
            </a:r>
            <a:r>
              <a:rPr kumimoji="0" lang="en-US" sz="1000" b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000" b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Beefits</a:t>
            </a:r>
            <a:r>
              <a:rPr kumimoji="0" lang="en-US" sz="1000" b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Denial”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9686" y="1752600"/>
            <a:ext cx="329711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8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Time to awareness and repair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Most conversational awareness immediate (63%), repaired within few minutes (52%)</a:t>
            </a:r>
          </a:p>
          <a:p>
            <a:r>
              <a:rPr lang="en-US" dirty="0" smtClean="0">
                <a:latin typeface="Helvetica"/>
                <a:cs typeface="Helvetica"/>
              </a:rPr>
              <a:t>Twitter participants reported awareness and repair that lagged</a:t>
            </a:r>
          </a:p>
          <a:p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9951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awareness and repair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74315" y="1550736"/>
          <a:ext cx="8475579" cy="2459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387685" y="4170974"/>
          <a:ext cx="8476488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384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Limitations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302441"/>
          </a:xfrm>
        </p:spPr>
        <p:txBody>
          <a:bodyPr/>
          <a:lstStyle/>
          <a:p>
            <a:r>
              <a:rPr lang="en-US" sz="3000" dirty="0" smtClean="0">
                <a:latin typeface="Helvetica"/>
                <a:cs typeface="Helvetica"/>
              </a:rPr>
              <a:t>Limited to U.S. </a:t>
            </a:r>
            <a:r>
              <a:rPr lang="en-US" sz="3000" dirty="0" err="1" smtClean="0">
                <a:latin typeface="Helvetica"/>
                <a:cs typeface="Helvetica"/>
              </a:rPr>
              <a:t>MTurk</a:t>
            </a:r>
            <a:r>
              <a:rPr lang="en-US" sz="3000" dirty="0" smtClean="0">
                <a:latin typeface="Helvetica"/>
                <a:cs typeface="Helvetica"/>
              </a:rPr>
              <a:t> workers</a:t>
            </a:r>
          </a:p>
          <a:p>
            <a:r>
              <a:rPr lang="en-US" sz="3000" dirty="0" smtClean="0">
                <a:latin typeface="Helvetica"/>
                <a:cs typeface="Helvetica"/>
              </a:rPr>
              <a:t>Participants recalled single regretted message</a:t>
            </a:r>
          </a:p>
          <a:p>
            <a:r>
              <a:rPr lang="en-US" sz="3000" dirty="0" smtClean="0">
                <a:latin typeface="Helvetica"/>
                <a:cs typeface="Helvetica"/>
              </a:rPr>
              <a:t>Used self-reported, recalled data</a:t>
            </a:r>
            <a:endParaRPr lang="en-US" sz="3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1042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Potential regret mitigation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60827" cy="4354682"/>
          </a:xfrm>
        </p:spPr>
        <p:txBody>
          <a:bodyPr/>
          <a:lstStyle/>
          <a:p>
            <a:r>
              <a:rPr lang="en-US" sz="3000" dirty="0" smtClean="0">
                <a:latin typeface="Helvetica"/>
                <a:cs typeface="Helvetica"/>
              </a:rPr>
              <a:t>Detect and prevent regret through interface…</a:t>
            </a:r>
          </a:p>
          <a:p>
            <a:pPr lvl="1"/>
            <a:r>
              <a:rPr lang="en-US" sz="3000" dirty="0" smtClean="0">
                <a:latin typeface="Helvetica"/>
                <a:cs typeface="Helvetica"/>
              </a:rPr>
              <a:t>Feedback about negative emotions</a:t>
            </a:r>
          </a:p>
          <a:p>
            <a:pPr lvl="1"/>
            <a:r>
              <a:rPr lang="en-US" sz="3000" dirty="0" smtClean="0">
                <a:latin typeface="Helvetica"/>
                <a:cs typeface="Helvetica"/>
              </a:rPr>
              <a:t>Visualize audiences</a:t>
            </a:r>
          </a:p>
          <a:p>
            <a:r>
              <a:rPr lang="en-US" sz="3000" dirty="0" smtClean="0">
                <a:latin typeface="Helvetica"/>
                <a:cs typeface="Helvetica"/>
              </a:rPr>
              <a:t>Promote regret awareness</a:t>
            </a:r>
          </a:p>
          <a:p>
            <a:pPr lvl="1"/>
            <a:r>
              <a:rPr lang="en-US" sz="3000" dirty="0" smtClean="0">
                <a:latin typeface="Helvetica"/>
                <a:cs typeface="Helvetica"/>
              </a:rPr>
              <a:t>Visualize potential reactions</a:t>
            </a:r>
          </a:p>
          <a:p>
            <a:pPr lvl="1"/>
            <a:r>
              <a:rPr lang="en-US" sz="3000" dirty="0" smtClean="0">
                <a:latin typeface="Helvetica"/>
                <a:cs typeface="Helvetica"/>
              </a:rPr>
              <a:t>Help communities provide feedback</a:t>
            </a:r>
          </a:p>
          <a:p>
            <a:endParaRPr lang="en-US" sz="3000" dirty="0" smtClean="0">
              <a:latin typeface="Helvetica"/>
              <a:cs typeface="Helvetica"/>
            </a:endParaRPr>
          </a:p>
          <a:p>
            <a:endParaRPr lang="en-US" sz="3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4127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16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Conclusions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Helvetica"/>
                <a:cs typeface="Helvetica"/>
              </a:rPr>
              <a:t>Twitter participants tended to regret critical messages, often targeted at broad audiences</a:t>
            </a:r>
          </a:p>
          <a:p>
            <a:endParaRPr lang="en-US" sz="2600" dirty="0" smtClean="0">
              <a:latin typeface="Helvetica"/>
              <a:cs typeface="Helvetica"/>
            </a:endParaRPr>
          </a:p>
          <a:p>
            <a:r>
              <a:rPr lang="en-US" sz="2600" dirty="0" smtClean="0">
                <a:latin typeface="Helvetica"/>
                <a:cs typeface="Helvetica"/>
              </a:rPr>
              <a:t>Twitter participants often became aware of regret hours or days later</a:t>
            </a:r>
          </a:p>
          <a:p>
            <a:endParaRPr lang="en-US" sz="2600" dirty="0" smtClean="0">
              <a:latin typeface="Helvetica"/>
              <a:cs typeface="Helvetica"/>
            </a:endParaRPr>
          </a:p>
          <a:p>
            <a:r>
              <a:rPr lang="en-US" sz="2600" dirty="0" smtClean="0">
                <a:latin typeface="Helvetica"/>
                <a:cs typeface="Helvetica"/>
              </a:rPr>
              <a:t>Twitter participants often relied on self-awareness or third-parties to tell them about regrets, absent physical audience cues</a:t>
            </a:r>
          </a:p>
          <a:p>
            <a:endParaRPr lang="en-US" sz="2600" dirty="0" smtClean="0">
              <a:latin typeface="Helvetica"/>
              <a:cs typeface="Helvetica"/>
            </a:endParaRPr>
          </a:p>
          <a:p>
            <a:r>
              <a:rPr lang="en-US" sz="2600" dirty="0" smtClean="0">
                <a:latin typeface="Helvetica"/>
                <a:cs typeface="Helvetica"/>
              </a:rPr>
              <a:t>Once aware of regrets, Twitter participants tended to delete the regretted tweet and/or apologize</a:t>
            </a:r>
          </a:p>
        </p:txBody>
      </p:sp>
    </p:spTree>
    <p:extLst>
      <p:ext uri="{BB962C8B-B14F-4D97-AF65-F5344CB8AC3E}">
        <p14:creationId xmlns:p14="http://schemas.microsoft.com/office/powerpoint/2010/main" val="74229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 hoc strategies for privacy on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accounts (</a:t>
            </a:r>
            <a:r>
              <a:rPr lang="en-US" dirty="0" err="1" smtClean="0"/>
              <a:t>Lampinen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Deletion/deactivation (</a:t>
            </a:r>
            <a:r>
              <a:rPr lang="en-US" dirty="0" err="1" smtClean="0"/>
              <a:t>boyd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Self-censorship (</a:t>
            </a:r>
            <a:r>
              <a:rPr lang="en-US" dirty="0" err="1" smtClean="0"/>
              <a:t>boyd</a:t>
            </a:r>
            <a:r>
              <a:rPr lang="en-US" dirty="0" smtClean="0"/>
              <a:t>, </a:t>
            </a:r>
            <a:r>
              <a:rPr lang="en-US" dirty="0" err="1" smtClean="0"/>
              <a:t>Lampinen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Others?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0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581775" y="0"/>
            <a:ext cx="2562225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1" name="Title 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5842000" cy="147002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500" b="1" dirty="0" smtClean="0">
                <a:latin typeface="Helvetica Neue Light" pitchFamily="-65" charset="0"/>
                <a:ea typeface="Helvetica Neue Light" pitchFamily="-65" charset="0"/>
                <a:cs typeface="Helvetica Neue Light" pitchFamily="-65" charset="0"/>
              </a:rPr>
              <a:t>The Post that Wasn’t: Exploring </a:t>
            </a:r>
            <a:br>
              <a:rPr lang="en-US" sz="4500" b="1" dirty="0" smtClean="0">
                <a:latin typeface="Helvetica Neue Light" pitchFamily="-65" charset="0"/>
                <a:ea typeface="Helvetica Neue Light" pitchFamily="-65" charset="0"/>
                <a:cs typeface="Helvetica Neue Light" pitchFamily="-65" charset="0"/>
              </a:rPr>
            </a:br>
            <a:r>
              <a:rPr lang="en-US" sz="4500" b="1" dirty="0" smtClean="0">
                <a:latin typeface="Helvetica Neue Light" pitchFamily="-65" charset="0"/>
                <a:ea typeface="Helvetica Neue Light" pitchFamily="-65" charset="0"/>
                <a:cs typeface="Helvetica Neue Light" pitchFamily="-65" charset="0"/>
              </a:rPr>
              <a:t>Self-Censorship on </a:t>
            </a:r>
            <a:r>
              <a:rPr lang="en-US" sz="4500" b="1" dirty="0" err="1" smtClean="0">
                <a:latin typeface="Helvetica Neue Light" pitchFamily="-65" charset="0"/>
                <a:ea typeface="Helvetica Neue Light" pitchFamily="-65" charset="0"/>
                <a:cs typeface="Helvetica Neue Light" pitchFamily="-65" charset="0"/>
              </a:rPr>
              <a:t>Facebook</a:t>
            </a:r>
            <a:endParaRPr lang="en-US" sz="4500" b="1" dirty="0" smtClean="0">
              <a:latin typeface="Helvetica Neue Light" pitchFamily="-65" charset="0"/>
              <a:ea typeface="Helvetica Neue Light" pitchFamily="-65" charset="0"/>
              <a:cs typeface="Helvetica Neue Light" pitchFamily="-65" charset="0"/>
            </a:endParaRPr>
          </a:p>
        </p:txBody>
      </p:sp>
      <p:sp>
        <p:nvSpPr>
          <p:cNvPr id="17412" name="Subtitle 10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5891411" cy="17451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500" dirty="0" smtClean="0">
                <a:solidFill>
                  <a:schemeClr val="tx1"/>
                </a:solidFill>
                <a:latin typeface="Helvetica Neue Light" pitchFamily="-65" charset="0"/>
              </a:rPr>
              <a:t>Manya Sleeper, Rebecca </a:t>
            </a:r>
            <a:r>
              <a:rPr lang="en-US" sz="2500" dirty="0" err="1" smtClean="0">
                <a:solidFill>
                  <a:schemeClr val="tx1"/>
                </a:solidFill>
                <a:latin typeface="Helvetica Neue Light" pitchFamily="-65" charset="0"/>
              </a:rPr>
              <a:t>Balebako</a:t>
            </a:r>
            <a:r>
              <a:rPr lang="en-US" sz="2500" dirty="0" smtClean="0">
                <a:solidFill>
                  <a:schemeClr val="tx1"/>
                </a:solidFill>
                <a:latin typeface="Helvetica Neue Light" pitchFamily="-65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Helvetica Neue Light" pitchFamily="-65" charset="0"/>
              </a:rPr>
              <a:t>Sauvik</a:t>
            </a:r>
            <a:r>
              <a:rPr lang="en-US" sz="2500" dirty="0" smtClean="0">
                <a:solidFill>
                  <a:schemeClr val="tx1"/>
                </a:solidFill>
                <a:latin typeface="Helvetica Neue Light" pitchFamily="-65" charset="0"/>
              </a:rPr>
              <a:t> Das, Amber Lynn </a:t>
            </a:r>
            <a:r>
              <a:rPr lang="en-US" sz="2500" dirty="0" err="1" smtClean="0">
                <a:solidFill>
                  <a:schemeClr val="tx1"/>
                </a:solidFill>
                <a:latin typeface="Helvetica Neue Light" pitchFamily="-65" charset="0"/>
              </a:rPr>
              <a:t>McConahy</a:t>
            </a:r>
            <a:r>
              <a:rPr lang="en-US" sz="2500" dirty="0" smtClean="0">
                <a:solidFill>
                  <a:schemeClr val="tx1"/>
                </a:solidFill>
                <a:latin typeface="Helvetica Neue Light" pitchFamily="-65" charset="0"/>
              </a:rPr>
              <a:t>, Jason Wiese, Lorrie Faith </a:t>
            </a:r>
            <a:r>
              <a:rPr lang="en-US" sz="2500" dirty="0" err="1" smtClean="0">
                <a:solidFill>
                  <a:schemeClr val="tx1"/>
                </a:solidFill>
                <a:latin typeface="Helvetica Neue Light" pitchFamily="-65" charset="0"/>
              </a:rPr>
              <a:t>Cranor</a:t>
            </a:r>
            <a:endParaRPr lang="en-US" sz="2500" dirty="0" smtClean="0">
              <a:solidFill>
                <a:schemeClr val="tx1"/>
              </a:solidFill>
              <a:latin typeface="Helvetica Neue Light" pitchFamily="-65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Helvetica Neue Light" pitchFamily="-65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Helvetica Neue Light" pitchFamily="-65" charset="0"/>
              </a:rPr>
            </a:br>
            <a:endParaRPr lang="en-US" sz="2000" dirty="0" smtClean="0">
              <a:solidFill>
                <a:schemeClr val="tx1"/>
              </a:solidFill>
              <a:latin typeface="Helvetica Neue Light" pitchFamily="-65" charset="0"/>
            </a:endParaRPr>
          </a:p>
        </p:txBody>
      </p:sp>
      <p:pic>
        <p:nvPicPr>
          <p:cNvPr id="17413" name="Picture 5" descr="cups-round-text-cylab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7513" y="3643313"/>
            <a:ext cx="2193925" cy="219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4475" y="6083300"/>
            <a:ext cx="24685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82065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99" y="2061586"/>
            <a:ext cx="3366478" cy="29049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we look at </a:t>
            </a:r>
            <a:r>
              <a:rPr lang="en-US" dirty="0" err="1" smtClean="0"/>
              <a:t>Facebook</a:t>
            </a:r>
            <a:r>
              <a:rPr lang="en-US" dirty="0" smtClean="0"/>
              <a:t> we can see what people have </a:t>
            </a:r>
            <a:r>
              <a:rPr lang="en-US" b="1" u="sng" dirty="0" smtClean="0"/>
              <a:t>posted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92265" y="778834"/>
            <a:ext cx="5117371" cy="4991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528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81" y="3752711"/>
            <a:ext cx="3267367" cy="2140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859" y="725413"/>
            <a:ext cx="4028048" cy="1407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51513" y="470441"/>
            <a:ext cx="2473680" cy="3527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5689" y="2515113"/>
            <a:ext cx="2584829" cy="35014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820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804" y="1681342"/>
            <a:ext cx="3697903" cy="2893913"/>
          </a:xfrm>
        </p:spPr>
        <p:txBody>
          <a:bodyPr/>
          <a:lstStyle/>
          <a:p>
            <a:r>
              <a:rPr lang="en-US" dirty="0" smtClean="0"/>
              <a:t>We don’t see what people </a:t>
            </a:r>
            <a:r>
              <a:rPr lang="en-US" b="1" u="sng" dirty="0" smtClean="0"/>
              <a:t>don’t post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5063" y="1787704"/>
            <a:ext cx="3912398" cy="29342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334" y="6593509"/>
            <a:ext cx="7947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Photo © Victor15 used under a Creative Commons License: http://creativecommons.org/licenses/by/3.0/License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454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 attitudes and behaviors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 rot="16200000">
            <a:off x="2194720" y="-319880"/>
            <a:ext cx="4754562" cy="822959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Acquisti</a:t>
            </a:r>
            <a:r>
              <a:rPr lang="en-US" dirty="0" smtClean="0"/>
              <a:t> and Gross. 2006. “Imagined communities: awareness, information sharing, and privacy on the </a:t>
            </a:r>
            <a:r>
              <a:rPr lang="en-US" dirty="0" err="1" smtClean="0"/>
              <a:t>facebook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Used survey and network data to look at privacy attitudes and behaviors </a:t>
            </a:r>
          </a:p>
          <a:p>
            <a:pPr lvl="1"/>
            <a:r>
              <a:rPr lang="en-US" dirty="0" smtClean="0"/>
              <a:t>One school Facebook network</a:t>
            </a:r>
          </a:p>
          <a:p>
            <a:pPr lvl="1"/>
            <a:r>
              <a:rPr lang="en-US" dirty="0" smtClean="0"/>
              <a:t>Used questions about attitude toward varied issues to measured concern about  privacy (e.g., economics, politics, privacy)</a:t>
            </a:r>
          </a:p>
          <a:p>
            <a:endParaRPr lang="en-US" dirty="0" smtClean="0"/>
          </a:p>
          <a:p>
            <a:r>
              <a:rPr lang="en-US" dirty="0" smtClean="0"/>
              <a:t>Non-Facebook users significantly more likely to be concerned about privacy but not other issues (not true for undergrads)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Vertical Text Placeholder 4"/>
          <p:cNvSpPr txBox="1">
            <a:spLocks/>
          </p:cNvSpPr>
          <p:nvPr/>
        </p:nvSpPr>
        <p:spPr>
          <a:xfrm rot="16200000">
            <a:off x="4305299" y="2476499"/>
            <a:ext cx="533400" cy="8229601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r>
              <a:rPr lang="en-US" sz="1000" noProof="0" dirty="0" err="1" smtClean="0"/>
              <a:t>Acquisti</a:t>
            </a:r>
            <a:r>
              <a:rPr lang="en-US" sz="1000" noProof="0" dirty="0" smtClean="0"/>
              <a:t>, A. and R. Gross.  2006.  Imagined communities: awareness, information sharing, and privacy on the </a:t>
            </a:r>
            <a:r>
              <a:rPr lang="en-US" sz="1000" noProof="0" dirty="0" err="1" smtClean="0"/>
              <a:t>facebook</a:t>
            </a:r>
            <a:r>
              <a:rPr lang="en-US" sz="1000" noProof="0" dirty="0" smtClean="0"/>
              <a:t>. </a:t>
            </a:r>
            <a:r>
              <a:rPr lang="en-US" sz="1000" i="1" noProof="0" dirty="0" smtClean="0"/>
              <a:t>PET</a:t>
            </a:r>
            <a:r>
              <a:rPr lang="en-US" sz="1000" noProof="0" dirty="0" smtClean="0"/>
              <a:t>.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38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635" y="2280699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Self-censorship is interesting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b="1" dirty="0" smtClean="0"/>
              <a:t>1. What</a:t>
            </a:r>
            <a:r>
              <a:rPr lang="en-US" sz="3600" dirty="0" smtClean="0"/>
              <a:t> are users not sharing?</a:t>
            </a:r>
          </a:p>
          <a:p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2. Why</a:t>
            </a:r>
            <a:r>
              <a:rPr lang="en-US" sz="3600" dirty="0" smtClean="0"/>
              <a:t> do they choose not to share different types of content?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8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2808" y="845356"/>
            <a:ext cx="4768178" cy="1275397"/>
          </a:xfrm>
        </p:spPr>
        <p:txBody>
          <a:bodyPr/>
          <a:lstStyle/>
          <a:p>
            <a:pPr marL="0" indent="0">
              <a:buNone/>
            </a:pPr>
            <a:r>
              <a:rPr lang="en-US" sz="3500" dirty="0" smtClean="0"/>
              <a:t>Sometimes self-censorship </a:t>
            </a:r>
            <a:r>
              <a:rPr lang="en-US" sz="3500" b="1" dirty="0" smtClean="0"/>
              <a:t>can be good</a:t>
            </a:r>
            <a:endParaRPr lang="en-US" sz="35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57518" y="3481065"/>
            <a:ext cx="7531110" cy="2819400"/>
            <a:chOff x="657518" y="3481065"/>
            <a:chExt cx="7531110" cy="281940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 bwMode="auto">
            <a:xfrm>
              <a:off x="657518" y="3669665"/>
              <a:ext cx="4973242" cy="1374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4572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1200"/>
                </a:spcAft>
                <a:buClrTx/>
                <a:buSzTx/>
                <a:buFont typeface="Arial" pitchFamily="-65" charset="0"/>
                <a:buNone/>
                <a:tabLst/>
                <a:defRPr/>
              </a:pPr>
              <a:r>
                <a:rPr kumimoji="0" lang="en-US" sz="35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 Neue Light"/>
                  <a:ea typeface="ＭＳ Ｐゴシック" pitchFamily="-65" charset="-128"/>
                  <a:cs typeface="Helvetica Neue Light"/>
                </a:rPr>
                <a:t>…but sometimes it occurs because of </a:t>
              </a:r>
              <a:r>
                <a:rPr lang="en-US" sz="3500" b="1" dirty="0" smtClean="0">
                  <a:latin typeface="Helvetica Neue Light"/>
                  <a:cs typeface="Helvetica Neue Light"/>
                </a:rPr>
                <a:t>interface limitations</a:t>
              </a:r>
              <a:endPara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ＭＳ Ｐゴシック" pitchFamily="-65" charset="-128"/>
                <a:cs typeface="Helvetica Neue Light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082961" y="3481065"/>
              <a:ext cx="2105667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7" name="Oval Callout 6"/>
          <p:cNvSpPr/>
          <p:nvPr/>
        </p:nvSpPr>
        <p:spPr>
          <a:xfrm>
            <a:off x="467224" y="503228"/>
            <a:ext cx="3378459" cy="1750847"/>
          </a:xfrm>
          <a:prstGeom prst="wedgeEllipseCallout">
            <a:avLst>
              <a:gd name="adj1" fmla="val 53712"/>
              <a:gd name="adj2" fmla="val 58991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I hate my sister so much! Oh wait…no I don’t.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4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101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 What </a:t>
            </a:r>
            <a:r>
              <a:rPr lang="en-US" b="1" dirty="0" smtClean="0"/>
              <a:t>subset</a:t>
            </a:r>
            <a:r>
              <a:rPr lang="en-US" dirty="0" smtClean="0"/>
              <a:t> of currently unshared content could </a:t>
            </a:r>
            <a:r>
              <a:rPr lang="en-US" b="1" dirty="0" smtClean="0"/>
              <a:t>potentially be shared </a:t>
            </a:r>
            <a:r>
              <a:rPr lang="en-US" dirty="0" smtClean="0"/>
              <a:t>if users could exactly target their intended audiences (</a:t>
            </a:r>
            <a:r>
              <a:rPr lang="en-US" b="1" dirty="0" smtClean="0"/>
              <a:t>optimal selective sharing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4. What </a:t>
            </a:r>
            <a:r>
              <a:rPr lang="en-US" b="1" dirty="0" smtClean="0"/>
              <a:t>attributes</a:t>
            </a:r>
            <a:r>
              <a:rPr lang="en-US" dirty="0" smtClean="0"/>
              <a:t> typify the groups with whom users would want to share this content?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983" y="406437"/>
            <a:ext cx="8229600" cy="11430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72090"/>
            <a:ext cx="5616836" cy="4522426"/>
          </a:xfrm>
        </p:spPr>
        <p:txBody>
          <a:bodyPr/>
          <a:lstStyle/>
          <a:p>
            <a:r>
              <a:rPr lang="en-US" dirty="0" smtClean="0"/>
              <a:t>7-day </a:t>
            </a:r>
            <a:r>
              <a:rPr lang="en-US" b="1" dirty="0" smtClean="0"/>
              <a:t>diary study</a:t>
            </a:r>
          </a:p>
          <a:p>
            <a:r>
              <a:rPr lang="en-US" b="1" dirty="0" smtClean="0"/>
              <a:t>SMS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Whenever thought “of </a:t>
            </a:r>
            <a:r>
              <a:rPr lang="en-US" b="1" dirty="0" smtClean="0"/>
              <a:t>things</a:t>
            </a:r>
            <a:r>
              <a:rPr lang="en-US" dirty="0" smtClean="0"/>
              <a:t> that they would like to post on </a:t>
            </a:r>
            <a:r>
              <a:rPr lang="en-US" dirty="0" err="1" smtClean="0"/>
              <a:t>Facebook</a:t>
            </a:r>
            <a:r>
              <a:rPr lang="en-US" dirty="0" smtClean="0"/>
              <a:t> but</a:t>
            </a:r>
            <a:r>
              <a:rPr lang="en-US" b="1" dirty="0" smtClean="0"/>
              <a:t> </a:t>
            </a:r>
            <a:r>
              <a:rPr lang="en-US" b="1" dirty="0" err="1" smtClean="0"/>
              <a:t>decide[d</a:t>
            </a:r>
            <a:r>
              <a:rPr lang="en-US" b="1" dirty="0" smtClean="0"/>
              <a:t>] not to post.”</a:t>
            </a:r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973" y="1621128"/>
            <a:ext cx="2315881" cy="34020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68851"/>
            <a:ext cx="7947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Photo © Guillaume </a:t>
            </a:r>
            <a:r>
              <a:rPr lang="en-US" sz="1000" dirty="0" err="1" smtClean="0"/>
              <a:t>Perreault</a:t>
            </a:r>
            <a:r>
              <a:rPr lang="en-US" sz="1000" dirty="0" smtClean="0"/>
              <a:t> used under a Creative Commons License: http://creativecommons.org/licenses/by/3.0/License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723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983" y="406437"/>
            <a:ext cx="8229600" cy="11430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089"/>
            <a:ext cx="7922697" cy="4547887"/>
          </a:xfrm>
        </p:spPr>
        <p:txBody>
          <a:bodyPr/>
          <a:lstStyle/>
          <a:p>
            <a:r>
              <a:rPr lang="en-US" dirty="0" smtClean="0"/>
              <a:t>Details in </a:t>
            </a:r>
            <a:r>
              <a:rPr lang="en-US" b="1" dirty="0" smtClean="0"/>
              <a:t>nightly surveys</a:t>
            </a:r>
          </a:p>
          <a:p>
            <a:pPr lvl="1"/>
            <a:r>
              <a:rPr lang="en-US" dirty="0" smtClean="0"/>
              <a:t>Contained SMS items</a:t>
            </a:r>
          </a:p>
          <a:p>
            <a:pPr lvl="1"/>
            <a:r>
              <a:rPr lang="en-US" dirty="0" smtClean="0"/>
              <a:t>Asked for additional details, shared content</a:t>
            </a:r>
          </a:p>
          <a:p>
            <a:pPr lvl="1">
              <a:buNone/>
            </a:pPr>
            <a:endParaRPr lang="en-US" b="1" dirty="0" smtClean="0"/>
          </a:p>
          <a:p>
            <a:r>
              <a:rPr lang="en-US" dirty="0" smtClean="0"/>
              <a:t>Hour-long semi-structured </a:t>
            </a:r>
            <a:r>
              <a:rPr lang="en-US" b="1" dirty="0" smtClean="0"/>
              <a:t>final interview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6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176" cy="4414591"/>
          </a:xfrm>
        </p:spPr>
        <p:txBody>
          <a:bodyPr/>
          <a:lstStyle/>
          <a:p>
            <a:r>
              <a:rPr lang="en-US" dirty="0" smtClean="0"/>
              <a:t>18 participants</a:t>
            </a:r>
          </a:p>
          <a:p>
            <a:r>
              <a:rPr lang="en-US" dirty="0" smtClean="0"/>
              <a:t>Screened for English, </a:t>
            </a:r>
            <a:r>
              <a:rPr lang="en-US" dirty="0" err="1" smtClean="0"/>
              <a:t>Facebook</a:t>
            </a:r>
            <a:r>
              <a:rPr lang="en-US" dirty="0" smtClean="0"/>
              <a:t> use, SMS use, and holding back content</a:t>
            </a:r>
          </a:p>
          <a:p>
            <a:r>
              <a:rPr lang="en-US" dirty="0" smtClean="0"/>
              <a:t>10 female, 8 male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9665" y="1768543"/>
            <a:ext cx="3573839" cy="36245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68851"/>
            <a:ext cx="7947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Photo © Fernando </a:t>
            </a:r>
            <a:r>
              <a:rPr lang="en-US" sz="1000" dirty="0" err="1" smtClean="0"/>
              <a:t>Leiva</a:t>
            </a:r>
            <a:r>
              <a:rPr lang="en-US" sz="1000" dirty="0" smtClean="0"/>
              <a:t> used under a Creative Commons License: http://creativecommons.org/licenses/by/3.0/License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9670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Coded for:</a:t>
            </a:r>
          </a:p>
          <a:p>
            <a:pPr lvl="1"/>
            <a:r>
              <a:rPr lang="en-US" dirty="0" smtClean="0"/>
              <a:t>Types of content</a:t>
            </a:r>
          </a:p>
          <a:p>
            <a:pPr lvl="1"/>
            <a:r>
              <a:rPr lang="en-US" dirty="0" smtClean="0"/>
              <a:t>Reasons for not sharing</a:t>
            </a:r>
          </a:p>
          <a:p>
            <a:pPr lvl="1"/>
            <a:r>
              <a:rPr lang="en-US" dirty="0" smtClean="0"/>
              <a:t>Types of people would have wanted to share with/block (where relevant)</a:t>
            </a:r>
          </a:p>
          <a:p>
            <a:r>
              <a:rPr lang="en-US" dirty="0" smtClean="0"/>
              <a:t>Used data from nightly surveys and interview</a:t>
            </a:r>
          </a:p>
          <a:p>
            <a:r>
              <a:rPr lang="en-US" dirty="0" smtClean="0"/>
              <a:t>Iteratively coded all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5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53" y="1509681"/>
            <a:ext cx="8393967" cy="3087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56123" y="2180661"/>
            <a:ext cx="3284920" cy="1629505"/>
          </a:xfrm>
          <a:prstGeom prst="roundRect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33558" y="2168680"/>
            <a:ext cx="5555223" cy="4516373"/>
            <a:chOff x="862585" y="1753505"/>
            <a:chExt cx="5555223" cy="4516373"/>
          </a:xfrm>
        </p:grpSpPr>
        <p:sp>
          <p:nvSpPr>
            <p:cNvPr id="6" name="Rounded Rectangle 5"/>
            <p:cNvSpPr/>
            <p:nvPr/>
          </p:nvSpPr>
          <p:spPr>
            <a:xfrm>
              <a:off x="862585" y="1753505"/>
              <a:ext cx="1039042" cy="1653468"/>
            </a:xfrm>
            <a:prstGeom prst="roundRect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lternate Process 9"/>
            <p:cNvSpPr/>
            <p:nvPr/>
          </p:nvSpPr>
          <p:spPr>
            <a:xfrm>
              <a:off x="2572117" y="4364795"/>
              <a:ext cx="3845691" cy="1905083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D</a:t>
              </a:r>
              <a:r>
                <a:rPr lang="en-US" sz="2200" dirty="0" smtClean="0">
                  <a:solidFill>
                    <a:schemeClr val="tx1"/>
                  </a:solidFill>
                </a:rPr>
                <a:t>rug-related video that a participant decided not to share because her “family in Austin is really religious”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69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53" y="1509681"/>
            <a:ext cx="8393967" cy="3087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content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80041" y="2200554"/>
            <a:ext cx="1042290" cy="1627632"/>
          </a:xfrm>
          <a:prstGeom prst="roundRect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24428" y="2200554"/>
            <a:ext cx="8023487" cy="4397094"/>
            <a:chOff x="824428" y="2200554"/>
            <a:chExt cx="8023487" cy="4397094"/>
          </a:xfrm>
        </p:grpSpPr>
        <p:sp>
          <p:nvSpPr>
            <p:cNvPr id="13" name="Rounded Rectangle 12"/>
            <p:cNvSpPr/>
            <p:nvPr/>
          </p:nvSpPr>
          <p:spPr>
            <a:xfrm>
              <a:off x="2086136" y="2200554"/>
              <a:ext cx="1042290" cy="1627632"/>
            </a:xfrm>
            <a:prstGeom prst="roundRect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lternate Process 13"/>
            <p:cNvSpPr/>
            <p:nvPr/>
          </p:nvSpPr>
          <p:spPr>
            <a:xfrm>
              <a:off x="824428" y="4692565"/>
              <a:ext cx="3845691" cy="1905083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</a:rPr>
                <a:t>Decided not to post a “Link to article about young black republicans” to avoid controversy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15" name="Alternate Process 14"/>
            <p:cNvSpPr/>
            <p:nvPr/>
          </p:nvSpPr>
          <p:spPr>
            <a:xfrm>
              <a:off x="5002224" y="4692565"/>
              <a:ext cx="3845691" cy="1905083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</a:rPr>
                <a:t>Wanted to post links to “articles I read on NPR and </a:t>
              </a:r>
              <a:r>
                <a:rPr lang="en-US" sz="2100" dirty="0" err="1" smtClean="0">
                  <a:solidFill>
                    <a:schemeClr val="tx1"/>
                  </a:solidFill>
                </a:rPr>
                <a:t>WeArePowerShift.org</a:t>
              </a:r>
              <a:r>
                <a:rPr lang="en-US" sz="2100" dirty="0" smtClean="0">
                  <a:solidFill>
                    <a:schemeClr val="tx1"/>
                  </a:solidFill>
                </a:rPr>
                <a:t> – very political stuff” but “I like to keep politics off my </a:t>
              </a:r>
              <a:r>
                <a:rPr lang="en-US" sz="2100" dirty="0" err="1" smtClean="0">
                  <a:solidFill>
                    <a:schemeClr val="tx1"/>
                  </a:solidFill>
                </a:rPr>
                <a:t>Facebook</a:t>
              </a:r>
              <a:r>
                <a:rPr lang="en-US" sz="2100" dirty="0" smtClean="0">
                  <a:solidFill>
                    <a:schemeClr val="tx1"/>
                  </a:solidFill>
                </a:rPr>
                <a:t> page”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23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attitudes and behaviors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 rot="16200000">
            <a:off x="2194720" y="-319880"/>
            <a:ext cx="4754562" cy="82295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Birthdays but not phone numbers on Facebook</a:t>
            </a:r>
          </a:p>
          <a:p>
            <a:endParaRPr lang="en-US" dirty="0" smtClean="0"/>
          </a:p>
          <a:p>
            <a:r>
              <a:rPr lang="en-US" dirty="0" smtClean="0"/>
              <a:t>Females less likely to share sexual orientation but just as likely to share “birthday, schedule of classes, partner’s name, AIM, or political view”</a:t>
            </a:r>
          </a:p>
          <a:p>
            <a:endParaRPr lang="en-US" dirty="0" smtClean="0"/>
          </a:p>
          <a:p>
            <a:r>
              <a:rPr lang="en-US" dirty="0" smtClean="0"/>
              <a:t>“Little or no relation between” privacy attitudes and information shared</a:t>
            </a:r>
            <a:endParaRPr lang="en-US" dirty="0"/>
          </a:p>
        </p:txBody>
      </p:sp>
      <p:sp>
        <p:nvSpPr>
          <p:cNvPr id="6" name="Vertical Text Placeholder 4"/>
          <p:cNvSpPr txBox="1">
            <a:spLocks/>
          </p:cNvSpPr>
          <p:nvPr/>
        </p:nvSpPr>
        <p:spPr>
          <a:xfrm rot="16200000">
            <a:off x="4305299" y="2476499"/>
            <a:ext cx="533400" cy="8229601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r>
              <a:rPr lang="en-US" sz="1000" noProof="0" dirty="0" err="1" smtClean="0"/>
              <a:t>Acquisti</a:t>
            </a:r>
            <a:r>
              <a:rPr lang="en-US" sz="1000" noProof="0" dirty="0" smtClean="0"/>
              <a:t>, A. and R. Gross.  2006.  Imagined communities: awareness, information sharing, and privacy on the </a:t>
            </a:r>
            <a:r>
              <a:rPr lang="en-US" sz="1000" noProof="0" dirty="0" err="1" smtClean="0"/>
              <a:t>facebook</a:t>
            </a:r>
            <a:r>
              <a:rPr lang="en-US" sz="1000" noProof="0" dirty="0" smtClean="0"/>
              <a:t>. </a:t>
            </a:r>
            <a:r>
              <a:rPr lang="en-US" sz="1000" i="1" noProof="0" dirty="0" smtClean="0"/>
              <a:t>PET</a:t>
            </a:r>
            <a:r>
              <a:rPr lang="en-US" sz="1000" noProof="0" dirty="0" smtClean="0"/>
              <a:t>.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9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53" y="1509681"/>
            <a:ext cx="8393967" cy="3087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content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9949" y="2166345"/>
            <a:ext cx="2405346" cy="1627632"/>
          </a:xfrm>
          <a:prstGeom prst="roundRect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692735" y="2178043"/>
            <a:ext cx="3845691" cy="4490834"/>
            <a:chOff x="2692735" y="2178043"/>
            <a:chExt cx="3845691" cy="4490834"/>
          </a:xfrm>
        </p:grpSpPr>
        <p:sp>
          <p:nvSpPr>
            <p:cNvPr id="16" name="Rounded Rectangle 15"/>
            <p:cNvSpPr/>
            <p:nvPr/>
          </p:nvSpPr>
          <p:spPr>
            <a:xfrm>
              <a:off x="4293871" y="2178043"/>
              <a:ext cx="1042290" cy="1627632"/>
            </a:xfrm>
            <a:prstGeom prst="roundRect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lternate Process 17"/>
            <p:cNvSpPr/>
            <p:nvPr/>
          </p:nvSpPr>
          <p:spPr>
            <a:xfrm>
              <a:off x="2692735" y="4763794"/>
              <a:ext cx="3845691" cy="1905083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</a:rPr>
                <a:t>“Kicking ass and taking names!!! Happy Monday!!!” 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91240" y="2176242"/>
            <a:ext cx="3845691" cy="4479965"/>
            <a:chOff x="2691240" y="2176242"/>
            <a:chExt cx="3845691" cy="4479965"/>
          </a:xfrm>
        </p:grpSpPr>
        <p:sp>
          <p:nvSpPr>
            <p:cNvPr id="17" name="Rounded Rectangle 16"/>
            <p:cNvSpPr/>
            <p:nvPr/>
          </p:nvSpPr>
          <p:spPr>
            <a:xfrm>
              <a:off x="5407704" y="2176242"/>
              <a:ext cx="1042290" cy="1627632"/>
            </a:xfrm>
            <a:prstGeom prst="roundRect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lternate Process 18"/>
            <p:cNvSpPr/>
            <p:nvPr/>
          </p:nvSpPr>
          <p:spPr>
            <a:xfrm>
              <a:off x="2691240" y="4751124"/>
              <a:ext cx="3845691" cy="1905083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</a:rPr>
                <a:t>“My brother-in-law wants to get a tattoo and I was going to comment on how stupid it was; but I decided not to”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4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not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730290" cy="4654224"/>
          </a:xfrm>
        </p:spPr>
        <p:txBody>
          <a:bodyPr/>
          <a:lstStyle/>
          <a:p>
            <a:r>
              <a:rPr lang="en-US" dirty="0" smtClean="0"/>
              <a:t>Presentation of self</a:t>
            </a:r>
          </a:p>
          <a:p>
            <a:r>
              <a:rPr lang="en-US" dirty="0" smtClean="0"/>
              <a:t>Potentially offensive</a:t>
            </a:r>
          </a:p>
          <a:p>
            <a:r>
              <a:rPr lang="en-US" dirty="0" smtClean="0"/>
              <a:t>Boring/repetitive</a:t>
            </a:r>
          </a:p>
          <a:p>
            <a:r>
              <a:rPr lang="en-US" dirty="0" smtClean="0"/>
              <a:t>Avoid argument/discussion</a:t>
            </a:r>
          </a:p>
          <a:p>
            <a:r>
              <a:rPr lang="en-US" dirty="0" smtClean="0"/>
              <a:t>Inconvenient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9506" y="2242156"/>
            <a:ext cx="3564321" cy="298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5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for selective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Optimal selective sharing: </a:t>
            </a:r>
            <a:r>
              <a:rPr lang="en-US" dirty="0" smtClean="0"/>
              <a:t>how much would have shared if could have only targeted particular audiences </a:t>
            </a:r>
          </a:p>
          <a:p>
            <a:r>
              <a:rPr lang="en-US" dirty="0" smtClean="0"/>
              <a:t>On five-point scale, how likely or unlikely to share if:</a:t>
            </a:r>
          </a:p>
          <a:p>
            <a:pPr lvl="1"/>
            <a:r>
              <a:rPr lang="en-US" dirty="0" smtClean="0"/>
              <a:t>Could have shared item </a:t>
            </a:r>
            <a:r>
              <a:rPr lang="en-US" b="1" dirty="0" smtClean="0"/>
              <a:t>only</a:t>
            </a:r>
            <a:r>
              <a:rPr lang="en-US" dirty="0" smtClean="0"/>
              <a:t> with people they </a:t>
            </a:r>
            <a:r>
              <a:rPr lang="en-US" b="1" dirty="0" smtClean="0"/>
              <a:t>wanted to share</a:t>
            </a:r>
            <a:r>
              <a:rPr lang="en-US" dirty="0" smtClean="0"/>
              <a:t> it with</a:t>
            </a:r>
          </a:p>
          <a:p>
            <a:pPr lvl="1"/>
            <a:r>
              <a:rPr lang="en-US" dirty="0" smtClean="0"/>
              <a:t>Could have </a:t>
            </a:r>
            <a:r>
              <a:rPr lang="en-US" b="1" dirty="0" smtClean="0"/>
              <a:t>prevented</a:t>
            </a:r>
            <a:r>
              <a:rPr lang="en-US" dirty="0" smtClean="0"/>
              <a:t> people they </a:t>
            </a:r>
            <a:r>
              <a:rPr lang="en-US" b="1" dirty="0" smtClean="0"/>
              <a:t>didn’t want </a:t>
            </a:r>
            <a:r>
              <a:rPr lang="en-US" dirty="0" smtClean="0"/>
              <a:t>to see item from viewing it</a:t>
            </a:r>
          </a:p>
        </p:txBody>
      </p:sp>
    </p:spTree>
    <p:extLst>
      <p:ext uri="{BB962C8B-B14F-4D97-AF65-F5344CB8AC3E}">
        <p14:creationId xmlns:p14="http://schemas.microsoft.com/office/powerpoint/2010/main" val="319715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for selective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45" y="4638678"/>
            <a:ext cx="7964984" cy="165881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Approximately half of unshared content would potentially be shared under optimal selective sharing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380" y="1287082"/>
            <a:ext cx="7155370" cy="31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89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groups for selective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16345" cy="4666206"/>
          </a:xfrm>
        </p:spPr>
        <p:txBody>
          <a:bodyPr/>
          <a:lstStyle/>
          <a:p>
            <a:r>
              <a:rPr lang="en-US" dirty="0" smtClean="0"/>
              <a:t>To allow for selective sharing would need interface grouping mechanisms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Asked participants to specify who wanted to share with or block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550195" y="2294881"/>
            <a:ext cx="2105667" cy="2819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417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2171" y="934572"/>
            <a:ext cx="3370942" cy="537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3024" cy="4354701"/>
          </a:xfrm>
        </p:spPr>
        <p:txBody>
          <a:bodyPr/>
          <a:lstStyle/>
          <a:p>
            <a:r>
              <a:rPr lang="en-US" sz="2500" b="1" dirty="0" smtClean="0"/>
              <a:t>Specific people: </a:t>
            </a:r>
            <a:r>
              <a:rPr lang="en-US" sz="2500" dirty="0" smtClean="0"/>
              <a:t>e.g., “my sister”</a:t>
            </a:r>
            <a:endParaRPr lang="en-US" sz="2500" b="1" dirty="0" smtClean="0"/>
          </a:p>
          <a:p>
            <a:r>
              <a:rPr lang="en-US" sz="2500" b="1" dirty="0" smtClean="0"/>
              <a:t>Specific groups: </a:t>
            </a:r>
            <a:r>
              <a:rPr lang="en-US" sz="2500" dirty="0" smtClean="0"/>
              <a:t>countable set of people (e.g., 10 close friends)</a:t>
            </a:r>
          </a:p>
          <a:p>
            <a:r>
              <a:rPr lang="en-US" sz="2500" b="1" dirty="0" smtClean="0"/>
              <a:t>Ambiguous groups: </a:t>
            </a:r>
            <a:r>
              <a:rPr lang="en-US" sz="2500" dirty="0" smtClean="0"/>
              <a:t>defined by one or more attributes or relationships (e.g., “hockey friends”)</a:t>
            </a:r>
            <a:endParaRPr lang="en-US" sz="25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7463756" y="1341944"/>
            <a:ext cx="1087639" cy="4753357"/>
            <a:chOff x="7463756" y="1353926"/>
            <a:chExt cx="1087639" cy="4753357"/>
          </a:xfrm>
        </p:grpSpPr>
        <p:sp>
          <p:nvSpPr>
            <p:cNvPr id="6" name="Rounded Rectangle 5"/>
            <p:cNvSpPr/>
            <p:nvPr/>
          </p:nvSpPr>
          <p:spPr>
            <a:xfrm>
              <a:off x="7463756" y="1353926"/>
              <a:ext cx="1087639" cy="1821213"/>
            </a:xfrm>
            <a:prstGeom prst="roundRect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463756" y="4286070"/>
              <a:ext cx="1087639" cy="1821213"/>
            </a:xfrm>
            <a:prstGeom prst="roundRect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415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0" y="1246095"/>
            <a:ext cx="7765482" cy="5336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attributes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816813" y="1665451"/>
            <a:ext cx="1317838" cy="1748907"/>
          </a:xfrm>
          <a:prstGeom prst="roundRect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7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Groups needed for optimal selective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groups could be captured by </a:t>
            </a:r>
            <a:r>
              <a:rPr lang="en-US" dirty="0" err="1" smtClean="0"/>
              <a:t>Facebook</a:t>
            </a:r>
            <a:r>
              <a:rPr lang="en-US" dirty="0" smtClean="0"/>
              <a:t> interface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Need to capture more ambiguous groups</a:t>
            </a:r>
          </a:p>
          <a:p>
            <a:pPr lvl="1"/>
            <a:r>
              <a:rPr lang="en-US" dirty="0" smtClean="0"/>
              <a:t>Context-specific information</a:t>
            </a:r>
          </a:p>
          <a:p>
            <a:pPr lvl="1"/>
            <a:r>
              <a:rPr lang="en-US" dirty="0" smtClean="0"/>
              <a:t>Traits potentially unknown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3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 diary study with small sample</a:t>
            </a:r>
          </a:p>
          <a:p>
            <a:r>
              <a:rPr lang="en-US" dirty="0" smtClean="0"/>
              <a:t>Skewed young </a:t>
            </a:r>
          </a:p>
          <a:p>
            <a:r>
              <a:rPr lang="en-US" dirty="0" smtClean="0"/>
              <a:t>Self-reported data </a:t>
            </a:r>
          </a:p>
          <a:p>
            <a:r>
              <a:rPr lang="en-US" dirty="0" smtClean="0"/>
              <a:t>Subset of self-censored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4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500" dirty="0" smtClean="0"/>
              <a:t>External content most commonly self-censored followed by personal content</a:t>
            </a:r>
          </a:p>
          <a:p>
            <a:endParaRPr lang="en-US" sz="2500" dirty="0" smtClean="0"/>
          </a:p>
          <a:p>
            <a:r>
              <a:rPr lang="en-US" sz="2500" dirty="0" smtClean="0"/>
              <a:t>Presentation of self most common reason</a:t>
            </a:r>
          </a:p>
          <a:p>
            <a:endParaRPr lang="en-US" sz="2500" dirty="0" smtClean="0"/>
          </a:p>
          <a:p>
            <a:r>
              <a:rPr lang="en-US" sz="2500" dirty="0" smtClean="0"/>
              <a:t>Half potentially shared under optimal selective sharing</a:t>
            </a:r>
          </a:p>
          <a:p>
            <a:endParaRPr lang="en-US" sz="2500" dirty="0" smtClean="0"/>
          </a:p>
          <a:p>
            <a:r>
              <a:rPr lang="en-US" sz="2500" dirty="0" smtClean="0"/>
              <a:t>Some specific individuals and groups potentially could be captured by current interface</a:t>
            </a:r>
          </a:p>
          <a:p>
            <a:endParaRPr lang="en-US" sz="2500" dirty="0" smtClean="0"/>
          </a:p>
          <a:p>
            <a:r>
              <a:rPr lang="en-US" sz="2500" dirty="0" smtClean="0"/>
              <a:t>Also wanted to target more ambiguous groups that would require new tools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51064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attitudes and behaviors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 rot="16200000">
            <a:off x="2194720" y="-319880"/>
            <a:ext cx="4754562" cy="82295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22% of respondents didn’t know “what the FB privacy settings [were]”</a:t>
            </a:r>
          </a:p>
          <a:p>
            <a:endParaRPr lang="en-US" dirty="0" smtClean="0"/>
          </a:p>
          <a:p>
            <a:r>
              <a:rPr lang="en-US" dirty="0" smtClean="0"/>
              <a:t>24% thought anyone could find their profiles</a:t>
            </a:r>
          </a:p>
          <a:p>
            <a:endParaRPr lang="en-US" dirty="0" smtClean="0"/>
          </a:p>
          <a:p>
            <a:r>
              <a:rPr lang="en-US" dirty="0" smtClean="0"/>
              <a:t>16% thought “anybody on FB [could] read their profiles]”</a:t>
            </a:r>
          </a:p>
          <a:p>
            <a:endParaRPr lang="en-US" dirty="0" smtClean="0"/>
          </a:p>
          <a:p>
            <a:r>
              <a:rPr lang="en-US" dirty="0" smtClean="0"/>
              <a:t>77% hadn’t read </a:t>
            </a:r>
            <a:r>
              <a:rPr lang="en-US" dirty="0" err="1" smtClean="0"/>
              <a:t>Facebook’s</a:t>
            </a:r>
            <a:r>
              <a:rPr lang="en-US" dirty="0" smtClean="0"/>
              <a:t> privacy policy (but, on average, tended to trust </a:t>
            </a:r>
            <a:r>
              <a:rPr lang="en-US" dirty="0" err="1" smtClean="0"/>
              <a:t>Facebook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Vertical Text Placeholder 4"/>
          <p:cNvSpPr txBox="1">
            <a:spLocks/>
          </p:cNvSpPr>
          <p:nvPr/>
        </p:nvSpPr>
        <p:spPr>
          <a:xfrm rot="16200000">
            <a:off x="4305299" y="2476499"/>
            <a:ext cx="533400" cy="8229601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r>
              <a:rPr lang="en-US" sz="1000" noProof="0" dirty="0" err="1" smtClean="0"/>
              <a:t>Acquisti</a:t>
            </a:r>
            <a:r>
              <a:rPr lang="en-US" sz="1000" noProof="0" dirty="0" smtClean="0"/>
              <a:t>, A. and R. Gross.  2006.  Imagined communities: awareness, information sharing, and privacy on the </a:t>
            </a:r>
            <a:r>
              <a:rPr lang="en-US" sz="1000" noProof="0" dirty="0" err="1" smtClean="0"/>
              <a:t>facebook</a:t>
            </a:r>
            <a:r>
              <a:rPr lang="en-US" sz="1000" noProof="0" dirty="0" smtClean="0"/>
              <a:t>. </a:t>
            </a:r>
            <a:r>
              <a:rPr lang="en-US" sz="1000" i="1" noProof="0" dirty="0" smtClean="0"/>
              <a:t>PET</a:t>
            </a:r>
            <a:r>
              <a:rPr lang="en-US" sz="1000" noProof="0" dirty="0" smtClean="0"/>
              <a:t>.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59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Maintaining presentation of self on an online social network is often important to users – what are the official/unofficial mechanisms available to do so for: Twitter, FB,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are the benefits/downsides of each?</a:t>
            </a:r>
          </a:p>
          <a:p>
            <a:r>
              <a:rPr lang="en-US" dirty="0" smtClean="0"/>
              <a:t>Why are each chosen?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5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Evolving privacy attitudes and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Stutzman</a:t>
            </a:r>
            <a:r>
              <a:rPr lang="en-US" dirty="0" smtClean="0"/>
              <a:t> et al. 2012. “Silent Listeners: The Evolution of Privacy and Disclosure on Facebook”</a:t>
            </a:r>
          </a:p>
          <a:p>
            <a:endParaRPr lang="en-US" dirty="0" smtClean="0"/>
          </a:p>
          <a:p>
            <a:r>
              <a:rPr lang="en-US" dirty="0" smtClean="0"/>
              <a:t>Facebook has changed since initial paper (and so has society’s reaction to social networks)</a:t>
            </a:r>
          </a:p>
          <a:p>
            <a:endParaRPr lang="en-US" dirty="0" smtClean="0"/>
          </a:p>
          <a:p>
            <a:r>
              <a:rPr lang="en-US" dirty="0" smtClean="0"/>
              <a:t>6-year longitudinal study of privacy and sharing behaviors on Facebook at CMU</a:t>
            </a:r>
          </a:p>
          <a:p>
            <a:endParaRPr lang="en-US" dirty="0"/>
          </a:p>
        </p:txBody>
      </p:sp>
      <p:sp>
        <p:nvSpPr>
          <p:cNvPr id="4" name="Vertical Text Placeholder 4"/>
          <p:cNvSpPr txBox="1">
            <a:spLocks/>
          </p:cNvSpPr>
          <p:nvPr/>
        </p:nvSpPr>
        <p:spPr>
          <a:xfrm rot="16200000">
            <a:off x="4305299" y="2476499"/>
            <a:ext cx="533400" cy="8229601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r>
              <a:rPr lang="en-US" sz="1000" noProof="0" dirty="0" err="1" smtClean="0"/>
              <a:t>Stutzman</a:t>
            </a:r>
            <a:r>
              <a:rPr lang="en-US" sz="1000" dirty="0" smtClean="0"/>
              <a:t>, F., A. </a:t>
            </a:r>
            <a:r>
              <a:rPr lang="en-US" sz="1000" noProof="0" dirty="0" err="1" smtClean="0"/>
              <a:t>Acquisti</a:t>
            </a:r>
            <a:r>
              <a:rPr lang="en-US" sz="1000" noProof="0" dirty="0" smtClean="0"/>
              <a:t>, and R. Gross.  2012.  Silent listeners: The evolution of privacy and disclosure on </a:t>
            </a:r>
            <a:r>
              <a:rPr lang="en-US" sz="1000" dirty="0"/>
              <a:t>F</a:t>
            </a:r>
            <a:r>
              <a:rPr lang="en-US" sz="1000" noProof="0" dirty="0" err="1" smtClean="0"/>
              <a:t>acebook</a:t>
            </a:r>
            <a:r>
              <a:rPr lang="en-US" sz="1000" noProof="0" dirty="0" smtClean="0"/>
              <a:t>. </a:t>
            </a:r>
            <a:r>
              <a:rPr lang="en-US" sz="1000" i="1" dirty="0" smtClean="0"/>
              <a:t>J of Privacy and Confidentiality</a:t>
            </a:r>
            <a:r>
              <a:rPr lang="en-US" sz="1000" noProof="0" dirty="0" smtClean="0"/>
              <a:t>.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71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Evolving privacy attitudes and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Participants shared less data with the general public in general</a:t>
            </a:r>
          </a:p>
          <a:p>
            <a:endParaRPr lang="en-US" dirty="0" smtClean="0"/>
          </a:p>
          <a:p>
            <a:r>
              <a:rPr lang="en-US" dirty="0" smtClean="0"/>
              <a:t>But shared more data, in general, with their friends and at the same time with “third-party apps, (indirectly) advertisers, and Facebook”</a:t>
            </a:r>
          </a:p>
          <a:p>
            <a:endParaRPr lang="en-US" dirty="0" smtClean="0"/>
          </a:p>
          <a:p>
            <a:r>
              <a:rPr lang="en-US" dirty="0" smtClean="0"/>
              <a:t>Changes in the Facebook interface/defaults led to an increase in public sharing of some types of personal data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Vertical Text Placeholder 4"/>
          <p:cNvSpPr txBox="1">
            <a:spLocks/>
          </p:cNvSpPr>
          <p:nvPr/>
        </p:nvSpPr>
        <p:spPr>
          <a:xfrm rot="16200000">
            <a:off x="4305299" y="2476499"/>
            <a:ext cx="533400" cy="8229601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r>
              <a:rPr lang="en-US" sz="1000" noProof="0" dirty="0" err="1" smtClean="0"/>
              <a:t>Stutzman</a:t>
            </a:r>
            <a:r>
              <a:rPr lang="en-US" sz="1000" dirty="0" smtClean="0"/>
              <a:t>, F., A. </a:t>
            </a:r>
            <a:r>
              <a:rPr lang="en-US" sz="1000" noProof="0" dirty="0" err="1" smtClean="0"/>
              <a:t>Acquisti</a:t>
            </a:r>
            <a:r>
              <a:rPr lang="en-US" sz="1000" noProof="0" dirty="0" smtClean="0"/>
              <a:t>, and R. Gross.  2012.  Silent listeners: The evolution of privacy and disclosure on </a:t>
            </a:r>
            <a:r>
              <a:rPr lang="en-US" sz="1000" dirty="0"/>
              <a:t>F</a:t>
            </a:r>
            <a:r>
              <a:rPr lang="en-US" sz="1000" noProof="0" dirty="0" err="1" smtClean="0"/>
              <a:t>acebook</a:t>
            </a:r>
            <a:r>
              <a:rPr lang="en-US" sz="1000" noProof="0" dirty="0" smtClean="0"/>
              <a:t>. </a:t>
            </a:r>
            <a:r>
              <a:rPr lang="en-US" sz="1000" i="1" dirty="0" smtClean="0"/>
              <a:t>J of Privacy and Confidentiality</a:t>
            </a:r>
            <a:r>
              <a:rPr lang="en-US" sz="1000" noProof="0" dirty="0" smtClean="0"/>
              <a:t>.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4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Impression/Audience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Context collapse (Marwick and </a:t>
            </a:r>
            <a:r>
              <a:rPr lang="en-US" dirty="0" err="1" smtClean="0"/>
              <a:t>boyd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Social networks (e.g., Twitter) flatten “multiple audiences into one” which “makes it impossible to differ self-presentation strategies” </a:t>
            </a:r>
          </a:p>
          <a:p>
            <a:endParaRPr lang="en-US" dirty="0" smtClean="0"/>
          </a:p>
          <a:p>
            <a:r>
              <a:rPr lang="en-US" dirty="0" smtClean="0"/>
              <a:t>Group co-presence (</a:t>
            </a:r>
            <a:r>
              <a:rPr lang="en-US" dirty="0" err="1" smtClean="0"/>
              <a:t>Lampinen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Multiple groups (e.g., friends, work, etc.) are present on a social network </a:t>
            </a:r>
            <a:endParaRPr lang="en-US" dirty="0"/>
          </a:p>
          <a:p>
            <a:pPr lvl="1"/>
            <a:r>
              <a:rPr lang="en-US" dirty="0" smtClean="0"/>
              <a:t>Identity and privacy need to be maintained through technical and informal mechanisms</a:t>
            </a:r>
          </a:p>
        </p:txBody>
      </p:sp>
      <p:sp>
        <p:nvSpPr>
          <p:cNvPr id="4" name="Vertical Text Placeholder 4"/>
          <p:cNvSpPr txBox="1">
            <a:spLocks/>
          </p:cNvSpPr>
          <p:nvPr/>
        </p:nvSpPr>
        <p:spPr>
          <a:xfrm rot="16200000">
            <a:off x="4305300" y="2278063"/>
            <a:ext cx="533400" cy="8229601"/>
          </a:xfrm>
          <a:prstGeom prst="rect">
            <a:avLst/>
          </a:prstGeom>
        </p:spPr>
        <p:txBody>
          <a:bodyPr vert="eaVert" lIns="91440" tIns="45720" rIns="91440" bIns="45720" rtlCol="0">
            <a:noAutofit/>
          </a:bodyPr>
          <a:lstStyle/>
          <a:p>
            <a:r>
              <a:rPr lang="en-US" sz="1000" dirty="0"/>
              <a:t>Marwick, Alice </a:t>
            </a:r>
            <a:r>
              <a:rPr lang="en-US" sz="1000" dirty="0" smtClean="0"/>
              <a:t>E and </a:t>
            </a:r>
            <a:r>
              <a:rPr lang="en-US" sz="1000" dirty="0" err="1" smtClean="0"/>
              <a:t>danah</a:t>
            </a:r>
            <a:r>
              <a:rPr lang="en-US" sz="1000" dirty="0" smtClean="0"/>
              <a:t> </a:t>
            </a:r>
            <a:r>
              <a:rPr lang="en-US" sz="1000" dirty="0" err="1" smtClean="0"/>
              <a:t>boyd</a:t>
            </a:r>
            <a:r>
              <a:rPr lang="en-US" sz="1000" dirty="0" smtClean="0"/>
              <a:t>. I </a:t>
            </a:r>
            <a:r>
              <a:rPr lang="en-US" sz="1000" dirty="0"/>
              <a:t>tweet honestly, I tweet passionately: Twitter users, context collapse, and the imagined </a:t>
            </a:r>
            <a:r>
              <a:rPr lang="en-US" sz="1000" dirty="0" smtClean="0"/>
              <a:t>audience. </a:t>
            </a:r>
            <a:r>
              <a:rPr lang="en-US" sz="1000" i="1" dirty="0" smtClean="0"/>
              <a:t>New </a:t>
            </a:r>
            <a:r>
              <a:rPr lang="en-US" sz="1000" i="1" dirty="0"/>
              <a:t>Media &amp; </a:t>
            </a:r>
            <a:r>
              <a:rPr lang="en-US" sz="1000" i="1" dirty="0" smtClean="0"/>
              <a:t>Society</a:t>
            </a:r>
            <a:r>
              <a:rPr lang="en-US" sz="1000" dirty="0" smtClean="0"/>
              <a:t>. 2011.</a:t>
            </a:r>
          </a:p>
          <a:p>
            <a:r>
              <a:rPr lang="en-US" sz="1000" dirty="0" err="1" smtClean="0"/>
              <a:t>Lampinen</a:t>
            </a:r>
            <a:r>
              <a:rPr lang="en-US" sz="1000" dirty="0"/>
              <a:t>, </a:t>
            </a:r>
            <a:r>
              <a:rPr lang="en-US" sz="1000" dirty="0" err="1"/>
              <a:t>Airi</a:t>
            </a:r>
            <a:r>
              <a:rPr lang="en-US" sz="1000" dirty="0"/>
              <a:t>, </a:t>
            </a:r>
            <a:r>
              <a:rPr lang="en-US" sz="1000" dirty="0" err="1"/>
              <a:t>Sakari</a:t>
            </a:r>
            <a:r>
              <a:rPr lang="en-US" sz="1000" dirty="0"/>
              <a:t> </a:t>
            </a:r>
            <a:r>
              <a:rPr lang="en-US" sz="1000" dirty="0" err="1"/>
              <a:t>Tamminen</a:t>
            </a:r>
            <a:r>
              <a:rPr lang="en-US" sz="1000" dirty="0"/>
              <a:t>, and </a:t>
            </a:r>
            <a:r>
              <a:rPr lang="en-US" sz="1000" dirty="0" err="1"/>
              <a:t>Antti</a:t>
            </a:r>
            <a:r>
              <a:rPr lang="en-US" sz="1000" dirty="0"/>
              <a:t> </a:t>
            </a:r>
            <a:r>
              <a:rPr lang="en-US" sz="1000" dirty="0" err="1"/>
              <a:t>Oulasvirta</a:t>
            </a:r>
            <a:r>
              <a:rPr lang="en-US" sz="1000" dirty="0"/>
              <a:t>. "All my people right here, right now: management of group co-presence on a social networking site." </a:t>
            </a:r>
            <a:r>
              <a:rPr lang="en-US" sz="1000" i="1" dirty="0"/>
              <a:t>Proceedings of the ACM 2009 international conference on Supporting group work</a:t>
            </a:r>
            <a:r>
              <a:rPr lang="en-US" sz="1000" dirty="0"/>
              <a:t>. ACM, 2009.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019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2601</Words>
  <Application>Microsoft Macintosh PowerPoint</Application>
  <PresentationFormat>On-screen Show (4:3)</PresentationFormat>
  <Paragraphs>340</Paragraphs>
  <Slides>60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Privacy on social network sites</vt:lpstr>
      <vt:lpstr>Privacy is a concern for social networks</vt:lpstr>
      <vt:lpstr>In the news…</vt:lpstr>
      <vt:lpstr>Privacy attitudes and behaviors</vt:lpstr>
      <vt:lpstr>Privacy attitudes and behaviors</vt:lpstr>
      <vt:lpstr>Privacy attitudes and behaviors</vt:lpstr>
      <vt:lpstr>Evolving privacy attitudes and behaviors</vt:lpstr>
      <vt:lpstr>Evolving privacy attitudes and behaviors</vt:lpstr>
      <vt:lpstr>Impression/Audience management</vt:lpstr>
      <vt:lpstr>“I read my Twitter the next morning and was astonished”  A Conversational Perspective on Twitter Regrets</vt:lpstr>
      <vt:lpstr>It’s easy to say something you regret.</vt:lpstr>
      <vt:lpstr>Past research analyzed in-person regret:</vt:lpstr>
      <vt:lpstr>It’s also possible to tweet something you regret</vt:lpstr>
      <vt:lpstr>Twitter is different</vt:lpstr>
      <vt:lpstr>Twitter allows for:</vt:lpstr>
      <vt:lpstr>To understand how Twitter regrets compared to conversational regrets… </vt:lpstr>
      <vt:lpstr>Regretted messages on Twitter and in person</vt:lpstr>
      <vt:lpstr>Large-scale online survey</vt:lpstr>
      <vt:lpstr>Survey with two conditions</vt:lpstr>
      <vt:lpstr>Data coding and analysis</vt:lpstr>
      <vt:lpstr>States leading to regret</vt:lpstr>
      <vt:lpstr>Types of regrets</vt:lpstr>
      <vt:lpstr>Both conversational and Twitter participants most often regretted being critical of others</vt:lpstr>
      <vt:lpstr>Twitter blunders included typos and broken links</vt:lpstr>
      <vt:lpstr>14% of Twitter participants reported regretting expressive content</vt:lpstr>
      <vt:lpstr>Types and audience</vt:lpstr>
      <vt:lpstr>Awareness: Conversation</vt:lpstr>
      <vt:lpstr>Awareness: Twitter</vt:lpstr>
      <vt:lpstr>Repair strategies</vt:lpstr>
      <vt:lpstr>Time to awareness and repair</vt:lpstr>
      <vt:lpstr>Time to awareness and repair</vt:lpstr>
      <vt:lpstr>Limitations</vt:lpstr>
      <vt:lpstr>Potential regret mitigation</vt:lpstr>
      <vt:lpstr>Conclusions</vt:lpstr>
      <vt:lpstr>Ad hoc strategies for privacy on social networks</vt:lpstr>
      <vt:lpstr>The Post that Wasn’t: Exploring  Self-Censorship on Facebook</vt:lpstr>
      <vt:lpstr>PowerPoint Presentation</vt:lpstr>
      <vt:lpstr>PowerPoint Presentation</vt:lpstr>
      <vt:lpstr>We don’t see what people don’t post.</vt:lpstr>
      <vt:lpstr>Self-censorship is interesting</vt:lpstr>
      <vt:lpstr>PowerPoint Presentation</vt:lpstr>
      <vt:lpstr>PowerPoint Presentation</vt:lpstr>
      <vt:lpstr>PowerPoint Presentation</vt:lpstr>
      <vt:lpstr>Methodology</vt:lpstr>
      <vt:lpstr>Methodology</vt:lpstr>
      <vt:lpstr>Participants</vt:lpstr>
      <vt:lpstr>Data coding</vt:lpstr>
      <vt:lpstr>Types of content</vt:lpstr>
      <vt:lpstr>Types of content</vt:lpstr>
      <vt:lpstr>Types of content</vt:lpstr>
      <vt:lpstr>Reasons for not sharing</vt:lpstr>
      <vt:lpstr>Potential for selective sharing</vt:lpstr>
      <vt:lpstr>Potential for selective sharing</vt:lpstr>
      <vt:lpstr>Types of groups for selective sharing</vt:lpstr>
      <vt:lpstr>Types of groups</vt:lpstr>
      <vt:lpstr>Group attributes</vt:lpstr>
      <vt:lpstr>Groups needed for optimal selective sharing</vt:lpstr>
      <vt:lpstr>Limitations</vt:lpstr>
      <vt:lpstr>Conclusions</vt:lpstr>
      <vt:lpstr>Discussion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on social networks</dc:title>
  <dc:creator>Manya Sleeper</dc:creator>
  <cp:lastModifiedBy>Manya Sleeper</cp:lastModifiedBy>
  <cp:revision>13</cp:revision>
  <dcterms:created xsi:type="dcterms:W3CDTF">2013-11-20T20:40:40Z</dcterms:created>
  <dcterms:modified xsi:type="dcterms:W3CDTF">2013-12-10T21:50:35Z</dcterms:modified>
</cp:coreProperties>
</file>