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360" r:id="rId2"/>
    <p:sldId id="365" r:id="rId3"/>
    <p:sldId id="340" r:id="rId4"/>
    <p:sldId id="367" r:id="rId5"/>
    <p:sldId id="361" r:id="rId6"/>
    <p:sldId id="362" r:id="rId7"/>
    <p:sldId id="363" r:id="rId8"/>
    <p:sldId id="366" r:id="rId9"/>
    <p:sldId id="364" r:id="rId10"/>
  </p:sldIdLst>
  <p:sldSz cx="9144000" cy="5143500" type="screen16x9"/>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71F33"/>
    <a:srgbClr val="1F497D"/>
    <a:srgbClr val="FFCC67"/>
    <a:srgbClr val="DCE6F2"/>
    <a:srgbClr val="214F8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247" autoAdjust="0"/>
    <p:restoredTop sz="88351" autoAdjust="0"/>
  </p:normalViewPr>
  <p:slideViewPr>
    <p:cSldViewPr showGuides="1">
      <p:cViewPr varScale="1">
        <p:scale>
          <a:sx n="115" d="100"/>
          <a:sy n="115" d="100"/>
        </p:scale>
        <p:origin x="-720" y="-90"/>
      </p:cViewPr>
      <p:guideLst>
        <p:guide orient="horz" pos="3012"/>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40" d="100"/>
          <a:sy n="140" d="100"/>
        </p:scale>
        <p:origin x="-1026" y="448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43DD6-AE22-4A18-A3BA-5A043771F2C3}"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US"/>
        </a:p>
      </dgm:t>
    </dgm:pt>
    <dgm:pt modelId="{7B5F41AD-E184-4339-8F3A-8F90BA653F5F}">
      <dgm:prSet phldrT="[Text]"/>
      <dgm:spPr/>
      <dgm:t>
        <a:bodyPr/>
        <a:lstStyle/>
        <a:p>
          <a:r>
            <a:rPr lang="en-US" dirty="0" smtClean="0"/>
            <a:t>Cyber Security</a:t>
          </a:r>
          <a:endParaRPr lang="en-US" dirty="0"/>
        </a:p>
      </dgm:t>
    </dgm:pt>
    <dgm:pt modelId="{1F62A185-CBE4-47F2-9D0A-A989DDB1F841}" type="parTrans" cxnId="{3A9D24C7-E448-48A5-8198-32E8EED9DB5D}">
      <dgm:prSet/>
      <dgm:spPr/>
      <dgm:t>
        <a:bodyPr/>
        <a:lstStyle/>
        <a:p>
          <a:endParaRPr lang="en-US"/>
        </a:p>
      </dgm:t>
    </dgm:pt>
    <dgm:pt modelId="{9C87227E-CCE5-477D-AA05-3820BC0A9324}" type="sibTrans" cxnId="{3A9D24C7-E448-48A5-8198-32E8EED9DB5D}">
      <dgm:prSet/>
      <dgm:spPr/>
      <dgm:t>
        <a:bodyPr/>
        <a:lstStyle/>
        <a:p>
          <a:endParaRPr lang="en-US"/>
        </a:p>
      </dgm:t>
    </dgm:pt>
    <dgm:pt modelId="{385D70AE-7038-4E1F-8C23-FD92DF085ABA}">
      <dgm:prSet phldrT="[Text]"/>
      <dgm:spPr>
        <a:solidFill>
          <a:schemeClr val="accent5">
            <a:lumMod val="20000"/>
            <a:lumOff val="80000"/>
            <a:alpha val="90000"/>
          </a:schemeClr>
        </a:solidFill>
      </dgm:spPr>
      <dgm:t>
        <a:bodyPr/>
        <a:lstStyle/>
        <a:p>
          <a:r>
            <a:rPr lang="en-US" dirty="0" smtClean="0"/>
            <a:t>Mission</a:t>
          </a:r>
          <a:endParaRPr lang="en-US" dirty="0"/>
        </a:p>
      </dgm:t>
    </dgm:pt>
    <dgm:pt modelId="{53E5758E-8B26-47D5-AE3C-80855E3024F6}" type="parTrans" cxnId="{FCF34C3E-E197-433A-848A-00245AEE320D}">
      <dgm:prSet/>
      <dgm:spPr/>
      <dgm:t>
        <a:bodyPr/>
        <a:lstStyle/>
        <a:p>
          <a:endParaRPr lang="en-US"/>
        </a:p>
      </dgm:t>
    </dgm:pt>
    <dgm:pt modelId="{47EC1272-E7D7-47CA-A361-3EB959023724}" type="sibTrans" cxnId="{FCF34C3E-E197-433A-848A-00245AEE320D}">
      <dgm:prSet/>
      <dgm:spPr/>
      <dgm:t>
        <a:bodyPr/>
        <a:lstStyle/>
        <a:p>
          <a:endParaRPr lang="en-US"/>
        </a:p>
      </dgm:t>
    </dgm:pt>
    <dgm:pt modelId="{135FFA9B-B71C-4C44-8096-4EE0DFB09747}">
      <dgm:prSet phldrT="[Text]"/>
      <dgm:spPr/>
      <dgm:t>
        <a:bodyPr/>
        <a:lstStyle/>
        <a:p>
          <a:r>
            <a:rPr lang="en-US" dirty="0" smtClean="0"/>
            <a:t>Data Privacy</a:t>
          </a:r>
          <a:endParaRPr lang="en-US" dirty="0"/>
        </a:p>
      </dgm:t>
    </dgm:pt>
    <dgm:pt modelId="{89D83EB3-7F54-424C-9F79-41BFF4B7222C}" type="parTrans" cxnId="{30527D5E-3067-4733-B335-B62F7406CF97}">
      <dgm:prSet/>
      <dgm:spPr/>
      <dgm:t>
        <a:bodyPr/>
        <a:lstStyle/>
        <a:p>
          <a:endParaRPr lang="en-US"/>
        </a:p>
      </dgm:t>
    </dgm:pt>
    <dgm:pt modelId="{750CF426-92C6-4FF7-8AB6-1AEC2D203BC0}" type="sibTrans" cxnId="{30527D5E-3067-4733-B335-B62F7406CF97}">
      <dgm:prSet/>
      <dgm:spPr/>
      <dgm:t>
        <a:bodyPr/>
        <a:lstStyle/>
        <a:p>
          <a:endParaRPr lang="en-US"/>
        </a:p>
      </dgm:t>
    </dgm:pt>
    <dgm:pt modelId="{8FC9B4A6-5D36-4131-8DF6-76BC4B7C2A8E}">
      <dgm:prSet phldrT="[Text]"/>
      <dgm:spPr>
        <a:solidFill>
          <a:schemeClr val="accent2">
            <a:lumMod val="20000"/>
            <a:lumOff val="80000"/>
            <a:alpha val="90000"/>
          </a:schemeClr>
        </a:solidFill>
      </dgm:spPr>
      <dgm:t>
        <a:bodyPr/>
        <a:lstStyle/>
        <a:p>
          <a:r>
            <a:rPr lang="en-US" dirty="0" smtClean="0"/>
            <a:t>Mandate</a:t>
          </a:r>
          <a:endParaRPr lang="en-US" dirty="0"/>
        </a:p>
      </dgm:t>
    </dgm:pt>
    <dgm:pt modelId="{9B6F7458-36C4-4FCB-948A-4928887630E9}" type="parTrans" cxnId="{43FD07F6-87E9-4E77-9F84-0FE6D3B700A7}">
      <dgm:prSet/>
      <dgm:spPr/>
      <dgm:t>
        <a:bodyPr/>
        <a:lstStyle/>
        <a:p>
          <a:endParaRPr lang="en-US"/>
        </a:p>
      </dgm:t>
    </dgm:pt>
    <dgm:pt modelId="{21F123B5-CA0D-42A9-A987-823CF4EF4DA3}" type="sibTrans" cxnId="{43FD07F6-87E9-4E77-9F84-0FE6D3B700A7}">
      <dgm:prSet/>
      <dgm:spPr/>
      <dgm:t>
        <a:bodyPr/>
        <a:lstStyle/>
        <a:p>
          <a:endParaRPr lang="en-US"/>
        </a:p>
      </dgm:t>
    </dgm:pt>
    <dgm:pt modelId="{6B23B5FC-16C3-4D25-B26A-37EBE34DA05B}">
      <dgm:prSet phldrT="[Text]"/>
      <dgm:spPr/>
      <dgm:t>
        <a:bodyPr/>
        <a:lstStyle/>
        <a:p>
          <a:r>
            <a:rPr lang="en-US" dirty="0" smtClean="0"/>
            <a:t>Controlled Data</a:t>
          </a:r>
          <a:endParaRPr lang="en-US" dirty="0"/>
        </a:p>
      </dgm:t>
    </dgm:pt>
    <dgm:pt modelId="{185FA05D-5C85-4E4B-ACCB-0FEC8F6D400F}" type="parTrans" cxnId="{50939C64-DE0B-4598-9721-C2B0BF608955}">
      <dgm:prSet/>
      <dgm:spPr/>
      <dgm:t>
        <a:bodyPr/>
        <a:lstStyle/>
        <a:p>
          <a:endParaRPr lang="en-US"/>
        </a:p>
      </dgm:t>
    </dgm:pt>
    <dgm:pt modelId="{B4F7FC16-E051-404D-9C8F-2D5350C957F2}" type="sibTrans" cxnId="{50939C64-DE0B-4598-9721-C2B0BF608955}">
      <dgm:prSet/>
      <dgm:spPr/>
      <dgm:t>
        <a:bodyPr/>
        <a:lstStyle/>
        <a:p>
          <a:endParaRPr lang="en-US"/>
        </a:p>
      </dgm:t>
    </dgm:pt>
    <dgm:pt modelId="{46C9B687-6660-4878-ACD1-4F80DCC1C337}">
      <dgm:prSet phldrT="[Text]"/>
      <dgm:spPr>
        <a:solidFill>
          <a:schemeClr val="accent2">
            <a:lumMod val="20000"/>
            <a:lumOff val="80000"/>
            <a:alpha val="90000"/>
          </a:schemeClr>
        </a:solidFill>
      </dgm:spPr>
      <dgm:t>
        <a:bodyPr/>
        <a:lstStyle/>
        <a:p>
          <a:r>
            <a:rPr lang="en-US" dirty="0" smtClean="0"/>
            <a:t>Mandate</a:t>
          </a:r>
          <a:endParaRPr lang="en-US" dirty="0"/>
        </a:p>
      </dgm:t>
    </dgm:pt>
    <dgm:pt modelId="{214AF281-357A-44C6-B202-E32B2451D730}" type="parTrans" cxnId="{592C17EA-1DAA-4F14-9E72-D74577452F9E}">
      <dgm:prSet/>
      <dgm:spPr/>
      <dgm:t>
        <a:bodyPr/>
        <a:lstStyle/>
        <a:p>
          <a:endParaRPr lang="en-US"/>
        </a:p>
      </dgm:t>
    </dgm:pt>
    <dgm:pt modelId="{B2A09B18-6AB5-44AF-B6C2-3CE8EC1F6492}" type="sibTrans" cxnId="{592C17EA-1DAA-4F14-9E72-D74577452F9E}">
      <dgm:prSet/>
      <dgm:spPr/>
      <dgm:t>
        <a:bodyPr/>
        <a:lstStyle/>
        <a:p>
          <a:endParaRPr lang="en-US"/>
        </a:p>
      </dgm:t>
    </dgm:pt>
    <dgm:pt modelId="{831C5542-4E8B-4BBE-8B59-800E6E824983}">
      <dgm:prSet phldrT="[Text]"/>
      <dgm:spPr/>
      <dgm:t>
        <a:bodyPr/>
        <a:lstStyle/>
        <a:p>
          <a:r>
            <a:rPr lang="en-US" dirty="0" err="1" smtClean="0"/>
            <a:t>eDiscovery</a:t>
          </a:r>
          <a:endParaRPr lang="en-US" dirty="0"/>
        </a:p>
      </dgm:t>
    </dgm:pt>
    <dgm:pt modelId="{6D3AC995-832E-45D2-9DF7-E94B6121E7E4}" type="parTrans" cxnId="{51A937EA-A025-4BF1-84A3-5F897ADF2C2F}">
      <dgm:prSet/>
      <dgm:spPr/>
      <dgm:t>
        <a:bodyPr/>
        <a:lstStyle/>
        <a:p>
          <a:endParaRPr lang="en-US"/>
        </a:p>
      </dgm:t>
    </dgm:pt>
    <dgm:pt modelId="{E6C10D77-FACD-4ED2-820B-D6BF170C1AC3}" type="sibTrans" cxnId="{51A937EA-A025-4BF1-84A3-5F897ADF2C2F}">
      <dgm:prSet/>
      <dgm:spPr/>
      <dgm:t>
        <a:bodyPr/>
        <a:lstStyle/>
        <a:p>
          <a:endParaRPr lang="en-US"/>
        </a:p>
      </dgm:t>
    </dgm:pt>
    <dgm:pt modelId="{8752917A-E96C-4D87-8E5D-A01E0023935B}">
      <dgm:prSet phldrT="[Text]"/>
      <dgm:spPr>
        <a:solidFill>
          <a:schemeClr val="accent2">
            <a:lumMod val="20000"/>
            <a:lumOff val="80000"/>
            <a:alpha val="90000"/>
          </a:schemeClr>
        </a:solidFill>
      </dgm:spPr>
      <dgm:t>
        <a:bodyPr/>
        <a:lstStyle/>
        <a:p>
          <a:r>
            <a:rPr lang="en-US" dirty="0" smtClean="0"/>
            <a:t>Mandate</a:t>
          </a:r>
          <a:endParaRPr lang="en-US" dirty="0"/>
        </a:p>
      </dgm:t>
    </dgm:pt>
    <dgm:pt modelId="{B7BFDE0C-6435-47EA-A8CC-E2A0456C024B}" type="parTrans" cxnId="{1372825A-80D0-4DF5-BB12-BA6D4491BAA2}">
      <dgm:prSet/>
      <dgm:spPr/>
      <dgm:t>
        <a:bodyPr/>
        <a:lstStyle/>
        <a:p>
          <a:endParaRPr lang="en-US"/>
        </a:p>
      </dgm:t>
    </dgm:pt>
    <dgm:pt modelId="{9A828674-B52A-4AD6-93AA-F74428A99B1B}" type="sibTrans" cxnId="{1372825A-80D0-4DF5-BB12-BA6D4491BAA2}">
      <dgm:prSet/>
      <dgm:spPr/>
      <dgm:t>
        <a:bodyPr/>
        <a:lstStyle/>
        <a:p>
          <a:endParaRPr lang="en-US"/>
        </a:p>
      </dgm:t>
    </dgm:pt>
    <dgm:pt modelId="{ED2EAD36-79C0-4A8D-95BD-0942489A427F}" type="pres">
      <dgm:prSet presAssocID="{5F043DD6-AE22-4A18-A3BA-5A043771F2C3}" presName="cycleMatrixDiagram" presStyleCnt="0">
        <dgm:presLayoutVars>
          <dgm:chMax val="1"/>
          <dgm:dir/>
          <dgm:animLvl val="lvl"/>
          <dgm:resizeHandles val="exact"/>
        </dgm:presLayoutVars>
      </dgm:prSet>
      <dgm:spPr/>
      <dgm:t>
        <a:bodyPr/>
        <a:lstStyle/>
        <a:p>
          <a:endParaRPr lang="en-US"/>
        </a:p>
      </dgm:t>
    </dgm:pt>
    <dgm:pt modelId="{CEFBDEEC-8209-4588-9267-385BAE058999}" type="pres">
      <dgm:prSet presAssocID="{5F043DD6-AE22-4A18-A3BA-5A043771F2C3}" presName="children" presStyleCnt="0"/>
      <dgm:spPr/>
    </dgm:pt>
    <dgm:pt modelId="{60626157-A349-497F-BB3E-110CB5EBD45F}" type="pres">
      <dgm:prSet presAssocID="{5F043DD6-AE22-4A18-A3BA-5A043771F2C3}" presName="child1group" presStyleCnt="0"/>
      <dgm:spPr/>
    </dgm:pt>
    <dgm:pt modelId="{87907EE4-4EF6-488D-9342-CB3926432104}" type="pres">
      <dgm:prSet presAssocID="{5F043DD6-AE22-4A18-A3BA-5A043771F2C3}" presName="child1" presStyleLbl="bgAcc1" presStyleIdx="0" presStyleCnt="4"/>
      <dgm:spPr/>
      <dgm:t>
        <a:bodyPr/>
        <a:lstStyle/>
        <a:p>
          <a:endParaRPr lang="en-US"/>
        </a:p>
      </dgm:t>
    </dgm:pt>
    <dgm:pt modelId="{FEBE5F79-5630-4AC8-8B6B-F425D33E4FEF}" type="pres">
      <dgm:prSet presAssocID="{5F043DD6-AE22-4A18-A3BA-5A043771F2C3}" presName="child1Text" presStyleLbl="bgAcc1" presStyleIdx="0" presStyleCnt="4">
        <dgm:presLayoutVars>
          <dgm:bulletEnabled val="1"/>
        </dgm:presLayoutVars>
      </dgm:prSet>
      <dgm:spPr/>
      <dgm:t>
        <a:bodyPr/>
        <a:lstStyle/>
        <a:p>
          <a:endParaRPr lang="en-US"/>
        </a:p>
      </dgm:t>
    </dgm:pt>
    <dgm:pt modelId="{E6A10EB6-B598-4256-AAD0-9312083BC475}" type="pres">
      <dgm:prSet presAssocID="{5F043DD6-AE22-4A18-A3BA-5A043771F2C3}" presName="child2group" presStyleCnt="0"/>
      <dgm:spPr/>
    </dgm:pt>
    <dgm:pt modelId="{D6A949FE-B381-4FB9-B999-568482D6B07B}" type="pres">
      <dgm:prSet presAssocID="{5F043DD6-AE22-4A18-A3BA-5A043771F2C3}" presName="child2" presStyleLbl="bgAcc1" presStyleIdx="1" presStyleCnt="4"/>
      <dgm:spPr/>
      <dgm:t>
        <a:bodyPr/>
        <a:lstStyle/>
        <a:p>
          <a:endParaRPr lang="en-US"/>
        </a:p>
      </dgm:t>
    </dgm:pt>
    <dgm:pt modelId="{E21CBCC9-7753-484E-9E01-CB9B7361D693}" type="pres">
      <dgm:prSet presAssocID="{5F043DD6-AE22-4A18-A3BA-5A043771F2C3}" presName="child2Text" presStyleLbl="bgAcc1" presStyleIdx="1" presStyleCnt="4">
        <dgm:presLayoutVars>
          <dgm:bulletEnabled val="1"/>
        </dgm:presLayoutVars>
      </dgm:prSet>
      <dgm:spPr/>
      <dgm:t>
        <a:bodyPr/>
        <a:lstStyle/>
        <a:p>
          <a:endParaRPr lang="en-US"/>
        </a:p>
      </dgm:t>
    </dgm:pt>
    <dgm:pt modelId="{733E656C-85CF-4A7B-AB5E-AA5EAC898A64}" type="pres">
      <dgm:prSet presAssocID="{5F043DD6-AE22-4A18-A3BA-5A043771F2C3}" presName="child3group" presStyleCnt="0"/>
      <dgm:spPr/>
    </dgm:pt>
    <dgm:pt modelId="{F3D1CF16-DB16-44C5-92AF-692D815F5C69}" type="pres">
      <dgm:prSet presAssocID="{5F043DD6-AE22-4A18-A3BA-5A043771F2C3}" presName="child3" presStyleLbl="bgAcc1" presStyleIdx="2" presStyleCnt="4"/>
      <dgm:spPr/>
      <dgm:t>
        <a:bodyPr/>
        <a:lstStyle/>
        <a:p>
          <a:endParaRPr lang="en-US"/>
        </a:p>
      </dgm:t>
    </dgm:pt>
    <dgm:pt modelId="{8677A01D-C919-4CC7-A7C7-B9EFE4652635}" type="pres">
      <dgm:prSet presAssocID="{5F043DD6-AE22-4A18-A3BA-5A043771F2C3}" presName="child3Text" presStyleLbl="bgAcc1" presStyleIdx="2" presStyleCnt="4">
        <dgm:presLayoutVars>
          <dgm:bulletEnabled val="1"/>
        </dgm:presLayoutVars>
      </dgm:prSet>
      <dgm:spPr/>
      <dgm:t>
        <a:bodyPr/>
        <a:lstStyle/>
        <a:p>
          <a:endParaRPr lang="en-US"/>
        </a:p>
      </dgm:t>
    </dgm:pt>
    <dgm:pt modelId="{5756B71E-52A7-4C9F-8D3D-6FCA9C30FD81}" type="pres">
      <dgm:prSet presAssocID="{5F043DD6-AE22-4A18-A3BA-5A043771F2C3}" presName="child4group" presStyleCnt="0"/>
      <dgm:spPr/>
    </dgm:pt>
    <dgm:pt modelId="{3BF88754-364F-401E-A74F-0B6C1DEB022B}" type="pres">
      <dgm:prSet presAssocID="{5F043DD6-AE22-4A18-A3BA-5A043771F2C3}" presName="child4" presStyleLbl="bgAcc1" presStyleIdx="3" presStyleCnt="4"/>
      <dgm:spPr/>
      <dgm:t>
        <a:bodyPr/>
        <a:lstStyle/>
        <a:p>
          <a:endParaRPr lang="en-US"/>
        </a:p>
      </dgm:t>
    </dgm:pt>
    <dgm:pt modelId="{1205B3D1-82A6-43EB-8DFB-B0B122FAF520}" type="pres">
      <dgm:prSet presAssocID="{5F043DD6-AE22-4A18-A3BA-5A043771F2C3}" presName="child4Text" presStyleLbl="bgAcc1" presStyleIdx="3" presStyleCnt="4">
        <dgm:presLayoutVars>
          <dgm:bulletEnabled val="1"/>
        </dgm:presLayoutVars>
      </dgm:prSet>
      <dgm:spPr/>
      <dgm:t>
        <a:bodyPr/>
        <a:lstStyle/>
        <a:p>
          <a:endParaRPr lang="en-US"/>
        </a:p>
      </dgm:t>
    </dgm:pt>
    <dgm:pt modelId="{95738DAB-009E-4D97-B024-0D0596C8CE17}" type="pres">
      <dgm:prSet presAssocID="{5F043DD6-AE22-4A18-A3BA-5A043771F2C3}" presName="childPlaceholder" presStyleCnt="0"/>
      <dgm:spPr/>
    </dgm:pt>
    <dgm:pt modelId="{564D82BE-537B-4554-9AF9-FF14CE208A01}" type="pres">
      <dgm:prSet presAssocID="{5F043DD6-AE22-4A18-A3BA-5A043771F2C3}" presName="circle" presStyleCnt="0"/>
      <dgm:spPr/>
    </dgm:pt>
    <dgm:pt modelId="{36AE8980-FCD1-4663-B77F-2708101C7841}" type="pres">
      <dgm:prSet presAssocID="{5F043DD6-AE22-4A18-A3BA-5A043771F2C3}" presName="quadrant1" presStyleLbl="node1" presStyleIdx="0" presStyleCnt="4">
        <dgm:presLayoutVars>
          <dgm:chMax val="1"/>
          <dgm:bulletEnabled val="1"/>
        </dgm:presLayoutVars>
      </dgm:prSet>
      <dgm:spPr/>
      <dgm:t>
        <a:bodyPr/>
        <a:lstStyle/>
        <a:p>
          <a:endParaRPr lang="en-US"/>
        </a:p>
      </dgm:t>
    </dgm:pt>
    <dgm:pt modelId="{073635B6-907B-46AB-B8E3-10F87770875B}" type="pres">
      <dgm:prSet presAssocID="{5F043DD6-AE22-4A18-A3BA-5A043771F2C3}" presName="quadrant2" presStyleLbl="node1" presStyleIdx="1" presStyleCnt="4">
        <dgm:presLayoutVars>
          <dgm:chMax val="1"/>
          <dgm:bulletEnabled val="1"/>
        </dgm:presLayoutVars>
      </dgm:prSet>
      <dgm:spPr/>
      <dgm:t>
        <a:bodyPr/>
        <a:lstStyle/>
        <a:p>
          <a:endParaRPr lang="en-US"/>
        </a:p>
      </dgm:t>
    </dgm:pt>
    <dgm:pt modelId="{BFBB6B99-F573-4C82-8BF5-6AA8DB3D13D6}" type="pres">
      <dgm:prSet presAssocID="{5F043DD6-AE22-4A18-A3BA-5A043771F2C3}" presName="quadrant3" presStyleLbl="node1" presStyleIdx="2" presStyleCnt="4">
        <dgm:presLayoutVars>
          <dgm:chMax val="1"/>
          <dgm:bulletEnabled val="1"/>
        </dgm:presLayoutVars>
      </dgm:prSet>
      <dgm:spPr/>
      <dgm:t>
        <a:bodyPr/>
        <a:lstStyle/>
        <a:p>
          <a:endParaRPr lang="en-US"/>
        </a:p>
      </dgm:t>
    </dgm:pt>
    <dgm:pt modelId="{31A90DB1-D095-440C-A1C8-550744BFD267}" type="pres">
      <dgm:prSet presAssocID="{5F043DD6-AE22-4A18-A3BA-5A043771F2C3}" presName="quadrant4" presStyleLbl="node1" presStyleIdx="3" presStyleCnt="4">
        <dgm:presLayoutVars>
          <dgm:chMax val="1"/>
          <dgm:bulletEnabled val="1"/>
        </dgm:presLayoutVars>
      </dgm:prSet>
      <dgm:spPr/>
      <dgm:t>
        <a:bodyPr/>
        <a:lstStyle/>
        <a:p>
          <a:endParaRPr lang="en-US"/>
        </a:p>
      </dgm:t>
    </dgm:pt>
    <dgm:pt modelId="{6C793BE0-41CF-4BC4-AF03-9A1E993C3343}" type="pres">
      <dgm:prSet presAssocID="{5F043DD6-AE22-4A18-A3BA-5A043771F2C3}" presName="quadrantPlaceholder" presStyleCnt="0"/>
      <dgm:spPr/>
    </dgm:pt>
    <dgm:pt modelId="{A99E4A5C-3CA7-469D-A471-D30E75B44DC1}" type="pres">
      <dgm:prSet presAssocID="{5F043DD6-AE22-4A18-A3BA-5A043771F2C3}" presName="center1" presStyleLbl="fgShp" presStyleIdx="0" presStyleCnt="2"/>
      <dgm:spPr/>
    </dgm:pt>
    <dgm:pt modelId="{317A3AAF-16A9-440B-B8F4-A6364BCD7EAC}" type="pres">
      <dgm:prSet presAssocID="{5F043DD6-AE22-4A18-A3BA-5A043771F2C3}" presName="center2" presStyleLbl="fgShp" presStyleIdx="1" presStyleCnt="2"/>
      <dgm:spPr/>
    </dgm:pt>
  </dgm:ptLst>
  <dgm:cxnLst>
    <dgm:cxn modelId="{D6579245-9ECB-47EF-BD7D-A7802FCF7F1F}" type="presOf" srcId="{46C9B687-6660-4878-ACD1-4F80DCC1C337}" destId="{F3D1CF16-DB16-44C5-92AF-692D815F5C69}" srcOrd="0" destOrd="0" presId="urn:microsoft.com/office/officeart/2005/8/layout/cycle4"/>
    <dgm:cxn modelId="{6D601BEE-3147-4606-B2AE-7105E63B58C2}" type="presOf" srcId="{831C5542-4E8B-4BBE-8B59-800E6E824983}" destId="{31A90DB1-D095-440C-A1C8-550744BFD267}" srcOrd="0" destOrd="0" presId="urn:microsoft.com/office/officeart/2005/8/layout/cycle4"/>
    <dgm:cxn modelId="{FCF34C3E-E197-433A-848A-00245AEE320D}" srcId="{7B5F41AD-E184-4339-8F3A-8F90BA653F5F}" destId="{385D70AE-7038-4E1F-8C23-FD92DF085ABA}" srcOrd="0" destOrd="0" parTransId="{53E5758E-8B26-47D5-AE3C-80855E3024F6}" sibTransId="{47EC1272-E7D7-47CA-A361-3EB959023724}"/>
    <dgm:cxn modelId="{3A9D24C7-E448-48A5-8198-32E8EED9DB5D}" srcId="{5F043DD6-AE22-4A18-A3BA-5A043771F2C3}" destId="{7B5F41AD-E184-4339-8F3A-8F90BA653F5F}" srcOrd="0" destOrd="0" parTransId="{1F62A185-CBE4-47F2-9D0A-A989DDB1F841}" sibTransId="{9C87227E-CCE5-477D-AA05-3820BC0A9324}"/>
    <dgm:cxn modelId="{50939C64-DE0B-4598-9721-C2B0BF608955}" srcId="{5F043DD6-AE22-4A18-A3BA-5A043771F2C3}" destId="{6B23B5FC-16C3-4D25-B26A-37EBE34DA05B}" srcOrd="2" destOrd="0" parTransId="{185FA05D-5C85-4E4B-ACCB-0FEC8F6D400F}" sibTransId="{B4F7FC16-E051-404D-9C8F-2D5350C957F2}"/>
    <dgm:cxn modelId="{07AB81F5-8ED1-4A5A-B27A-D7D11F12C304}" type="presOf" srcId="{7B5F41AD-E184-4339-8F3A-8F90BA653F5F}" destId="{36AE8980-FCD1-4663-B77F-2708101C7841}" srcOrd="0" destOrd="0" presId="urn:microsoft.com/office/officeart/2005/8/layout/cycle4"/>
    <dgm:cxn modelId="{ADE921B5-5DB6-4E95-9B43-4251562AB8A5}" type="presOf" srcId="{6B23B5FC-16C3-4D25-B26A-37EBE34DA05B}" destId="{BFBB6B99-F573-4C82-8BF5-6AA8DB3D13D6}" srcOrd="0" destOrd="0" presId="urn:microsoft.com/office/officeart/2005/8/layout/cycle4"/>
    <dgm:cxn modelId="{2D1A945C-098A-41B2-85B7-2FE6974F932A}" type="presOf" srcId="{385D70AE-7038-4E1F-8C23-FD92DF085ABA}" destId="{87907EE4-4EF6-488D-9342-CB3926432104}" srcOrd="0" destOrd="0" presId="urn:microsoft.com/office/officeart/2005/8/layout/cycle4"/>
    <dgm:cxn modelId="{FC9171EC-ED25-4FA1-95C8-0DF66489255E}" type="presOf" srcId="{46C9B687-6660-4878-ACD1-4F80DCC1C337}" destId="{8677A01D-C919-4CC7-A7C7-B9EFE4652635}" srcOrd="1" destOrd="0" presId="urn:microsoft.com/office/officeart/2005/8/layout/cycle4"/>
    <dgm:cxn modelId="{592C17EA-1DAA-4F14-9E72-D74577452F9E}" srcId="{6B23B5FC-16C3-4D25-B26A-37EBE34DA05B}" destId="{46C9B687-6660-4878-ACD1-4F80DCC1C337}" srcOrd="0" destOrd="0" parTransId="{214AF281-357A-44C6-B202-E32B2451D730}" sibTransId="{B2A09B18-6AB5-44AF-B6C2-3CE8EC1F6492}"/>
    <dgm:cxn modelId="{1372825A-80D0-4DF5-BB12-BA6D4491BAA2}" srcId="{831C5542-4E8B-4BBE-8B59-800E6E824983}" destId="{8752917A-E96C-4D87-8E5D-A01E0023935B}" srcOrd="0" destOrd="0" parTransId="{B7BFDE0C-6435-47EA-A8CC-E2A0456C024B}" sibTransId="{9A828674-B52A-4AD6-93AA-F74428A99B1B}"/>
    <dgm:cxn modelId="{17AEA456-CB69-49D3-AC03-F919888E12BA}" type="presOf" srcId="{8FC9B4A6-5D36-4131-8DF6-76BC4B7C2A8E}" destId="{E21CBCC9-7753-484E-9E01-CB9B7361D693}" srcOrd="1" destOrd="0" presId="urn:microsoft.com/office/officeart/2005/8/layout/cycle4"/>
    <dgm:cxn modelId="{30527D5E-3067-4733-B335-B62F7406CF97}" srcId="{5F043DD6-AE22-4A18-A3BA-5A043771F2C3}" destId="{135FFA9B-B71C-4C44-8096-4EE0DFB09747}" srcOrd="1" destOrd="0" parTransId="{89D83EB3-7F54-424C-9F79-41BFF4B7222C}" sibTransId="{750CF426-92C6-4FF7-8AB6-1AEC2D203BC0}"/>
    <dgm:cxn modelId="{EF99E721-FE1D-48D7-BEFE-A554551C638E}" type="presOf" srcId="{8752917A-E96C-4D87-8E5D-A01E0023935B}" destId="{1205B3D1-82A6-43EB-8DFB-B0B122FAF520}" srcOrd="1" destOrd="0" presId="urn:microsoft.com/office/officeart/2005/8/layout/cycle4"/>
    <dgm:cxn modelId="{C4DB5FF1-11D6-4AB5-82BB-0ABCFC253052}" type="presOf" srcId="{135FFA9B-B71C-4C44-8096-4EE0DFB09747}" destId="{073635B6-907B-46AB-B8E3-10F87770875B}" srcOrd="0" destOrd="0" presId="urn:microsoft.com/office/officeart/2005/8/layout/cycle4"/>
    <dgm:cxn modelId="{152DF0FF-AE5A-4752-9E0B-4C9D600CF6DF}" type="presOf" srcId="{385D70AE-7038-4E1F-8C23-FD92DF085ABA}" destId="{FEBE5F79-5630-4AC8-8B6B-F425D33E4FEF}" srcOrd="1" destOrd="0" presId="urn:microsoft.com/office/officeart/2005/8/layout/cycle4"/>
    <dgm:cxn modelId="{598FE6AA-CD4D-4831-9827-AC531C67D8D5}" type="presOf" srcId="{8FC9B4A6-5D36-4131-8DF6-76BC4B7C2A8E}" destId="{D6A949FE-B381-4FB9-B999-568482D6B07B}" srcOrd="0" destOrd="0" presId="urn:microsoft.com/office/officeart/2005/8/layout/cycle4"/>
    <dgm:cxn modelId="{AFB8D59B-FF6E-4FF1-B618-44A773698885}" type="presOf" srcId="{8752917A-E96C-4D87-8E5D-A01E0023935B}" destId="{3BF88754-364F-401E-A74F-0B6C1DEB022B}" srcOrd="0" destOrd="0" presId="urn:microsoft.com/office/officeart/2005/8/layout/cycle4"/>
    <dgm:cxn modelId="{43FD07F6-87E9-4E77-9F84-0FE6D3B700A7}" srcId="{135FFA9B-B71C-4C44-8096-4EE0DFB09747}" destId="{8FC9B4A6-5D36-4131-8DF6-76BC4B7C2A8E}" srcOrd="0" destOrd="0" parTransId="{9B6F7458-36C4-4FCB-948A-4928887630E9}" sibTransId="{21F123B5-CA0D-42A9-A987-823CF4EF4DA3}"/>
    <dgm:cxn modelId="{51A937EA-A025-4BF1-84A3-5F897ADF2C2F}" srcId="{5F043DD6-AE22-4A18-A3BA-5A043771F2C3}" destId="{831C5542-4E8B-4BBE-8B59-800E6E824983}" srcOrd="3" destOrd="0" parTransId="{6D3AC995-832E-45D2-9DF7-E94B6121E7E4}" sibTransId="{E6C10D77-FACD-4ED2-820B-D6BF170C1AC3}"/>
    <dgm:cxn modelId="{C52A836E-156C-4C23-A67E-0AAB4B73406F}" type="presOf" srcId="{5F043DD6-AE22-4A18-A3BA-5A043771F2C3}" destId="{ED2EAD36-79C0-4A8D-95BD-0942489A427F}" srcOrd="0" destOrd="0" presId="urn:microsoft.com/office/officeart/2005/8/layout/cycle4"/>
    <dgm:cxn modelId="{30F2743E-FBD6-4F65-B3AC-C86CD3AFA7A8}" type="presParOf" srcId="{ED2EAD36-79C0-4A8D-95BD-0942489A427F}" destId="{CEFBDEEC-8209-4588-9267-385BAE058999}" srcOrd="0" destOrd="0" presId="urn:microsoft.com/office/officeart/2005/8/layout/cycle4"/>
    <dgm:cxn modelId="{A3F7F25E-88A7-4DC4-84A8-CF7F7F4F14B1}" type="presParOf" srcId="{CEFBDEEC-8209-4588-9267-385BAE058999}" destId="{60626157-A349-497F-BB3E-110CB5EBD45F}" srcOrd="0" destOrd="0" presId="urn:microsoft.com/office/officeart/2005/8/layout/cycle4"/>
    <dgm:cxn modelId="{6B045787-A5BA-4E9D-B12F-1F2777EC4A84}" type="presParOf" srcId="{60626157-A349-497F-BB3E-110CB5EBD45F}" destId="{87907EE4-4EF6-488D-9342-CB3926432104}" srcOrd="0" destOrd="0" presId="urn:microsoft.com/office/officeart/2005/8/layout/cycle4"/>
    <dgm:cxn modelId="{85D36D05-3918-4FF8-BC82-4D112A64489B}" type="presParOf" srcId="{60626157-A349-497F-BB3E-110CB5EBD45F}" destId="{FEBE5F79-5630-4AC8-8B6B-F425D33E4FEF}" srcOrd="1" destOrd="0" presId="urn:microsoft.com/office/officeart/2005/8/layout/cycle4"/>
    <dgm:cxn modelId="{B1441128-D232-4A10-9E47-7C8B95CF884C}" type="presParOf" srcId="{CEFBDEEC-8209-4588-9267-385BAE058999}" destId="{E6A10EB6-B598-4256-AAD0-9312083BC475}" srcOrd="1" destOrd="0" presId="urn:microsoft.com/office/officeart/2005/8/layout/cycle4"/>
    <dgm:cxn modelId="{F9332BB0-724B-4E84-B6B5-9A2E25781C25}" type="presParOf" srcId="{E6A10EB6-B598-4256-AAD0-9312083BC475}" destId="{D6A949FE-B381-4FB9-B999-568482D6B07B}" srcOrd="0" destOrd="0" presId="urn:microsoft.com/office/officeart/2005/8/layout/cycle4"/>
    <dgm:cxn modelId="{1E5F7205-F172-41BF-9A01-A8B591FE541A}" type="presParOf" srcId="{E6A10EB6-B598-4256-AAD0-9312083BC475}" destId="{E21CBCC9-7753-484E-9E01-CB9B7361D693}" srcOrd="1" destOrd="0" presId="urn:microsoft.com/office/officeart/2005/8/layout/cycle4"/>
    <dgm:cxn modelId="{573BB79C-13C9-437C-86E5-EA7DA3B904C4}" type="presParOf" srcId="{CEFBDEEC-8209-4588-9267-385BAE058999}" destId="{733E656C-85CF-4A7B-AB5E-AA5EAC898A64}" srcOrd="2" destOrd="0" presId="urn:microsoft.com/office/officeart/2005/8/layout/cycle4"/>
    <dgm:cxn modelId="{DFB41CEE-8FF6-4F59-BAB5-15E996ECA40C}" type="presParOf" srcId="{733E656C-85CF-4A7B-AB5E-AA5EAC898A64}" destId="{F3D1CF16-DB16-44C5-92AF-692D815F5C69}" srcOrd="0" destOrd="0" presId="urn:microsoft.com/office/officeart/2005/8/layout/cycle4"/>
    <dgm:cxn modelId="{66F3CC12-ECDF-4422-9E01-B5B39B364CB3}" type="presParOf" srcId="{733E656C-85CF-4A7B-AB5E-AA5EAC898A64}" destId="{8677A01D-C919-4CC7-A7C7-B9EFE4652635}" srcOrd="1" destOrd="0" presId="urn:microsoft.com/office/officeart/2005/8/layout/cycle4"/>
    <dgm:cxn modelId="{0D242CEC-0EBD-4CE2-AC39-868F68E613BC}" type="presParOf" srcId="{CEFBDEEC-8209-4588-9267-385BAE058999}" destId="{5756B71E-52A7-4C9F-8D3D-6FCA9C30FD81}" srcOrd="3" destOrd="0" presId="urn:microsoft.com/office/officeart/2005/8/layout/cycle4"/>
    <dgm:cxn modelId="{B20C4CE1-8738-4031-98C2-CA40F1130576}" type="presParOf" srcId="{5756B71E-52A7-4C9F-8D3D-6FCA9C30FD81}" destId="{3BF88754-364F-401E-A74F-0B6C1DEB022B}" srcOrd="0" destOrd="0" presId="urn:microsoft.com/office/officeart/2005/8/layout/cycle4"/>
    <dgm:cxn modelId="{D6E3CBF5-1E94-451A-8581-AD362674BC88}" type="presParOf" srcId="{5756B71E-52A7-4C9F-8D3D-6FCA9C30FD81}" destId="{1205B3D1-82A6-43EB-8DFB-B0B122FAF520}" srcOrd="1" destOrd="0" presId="urn:microsoft.com/office/officeart/2005/8/layout/cycle4"/>
    <dgm:cxn modelId="{8E3EEA1D-5A48-4EE9-BE2A-3BFFAD430339}" type="presParOf" srcId="{CEFBDEEC-8209-4588-9267-385BAE058999}" destId="{95738DAB-009E-4D97-B024-0D0596C8CE17}" srcOrd="4" destOrd="0" presId="urn:microsoft.com/office/officeart/2005/8/layout/cycle4"/>
    <dgm:cxn modelId="{4A4C4C12-F21C-410E-BBDB-7E81454CB021}" type="presParOf" srcId="{ED2EAD36-79C0-4A8D-95BD-0942489A427F}" destId="{564D82BE-537B-4554-9AF9-FF14CE208A01}" srcOrd="1" destOrd="0" presId="urn:microsoft.com/office/officeart/2005/8/layout/cycle4"/>
    <dgm:cxn modelId="{E49B7BA8-FE84-4104-8351-C12FD763456D}" type="presParOf" srcId="{564D82BE-537B-4554-9AF9-FF14CE208A01}" destId="{36AE8980-FCD1-4663-B77F-2708101C7841}" srcOrd="0" destOrd="0" presId="urn:microsoft.com/office/officeart/2005/8/layout/cycle4"/>
    <dgm:cxn modelId="{EE3EFDE5-17C2-42F7-AB0B-44E49E720818}" type="presParOf" srcId="{564D82BE-537B-4554-9AF9-FF14CE208A01}" destId="{073635B6-907B-46AB-B8E3-10F87770875B}" srcOrd="1" destOrd="0" presId="urn:microsoft.com/office/officeart/2005/8/layout/cycle4"/>
    <dgm:cxn modelId="{93A7AB0D-16EF-4299-B054-F9E95421E4A9}" type="presParOf" srcId="{564D82BE-537B-4554-9AF9-FF14CE208A01}" destId="{BFBB6B99-F573-4C82-8BF5-6AA8DB3D13D6}" srcOrd="2" destOrd="0" presId="urn:microsoft.com/office/officeart/2005/8/layout/cycle4"/>
    <dgm:cxn modelId="{2E69C9AC-2A3C-46C3-B8E8-9B05B3045C36}" type="presParOf" srcId="{564D82BE-537B-4554-9AF9-FF14CE208A01}" destId="{31A90DB1-D095-440C-A1C8-550744BFD267}" srcOrd="3" destOrd="0" presId="urn:microsoft.com/office/officeart/2005/8/layout/cycle4"/>
    <dgm:cxn modelId="{9C3B3689-4E9D-4247-B972-922AE2FF526F}" type="presParOf" srcId="{564D82BE-537B-4554-9AF9-FF14CE208A01}" destId="{6C793BE0-41CF-4BC4-AF03-9A1E993C3343}" srcOrd="4" destOrd="0" presId="urn:microsoft.com/office/officeart/2005/8/layout/cycle4"/>
    <dgm:cxn modelId="{9E5BF05B-EC52-4208-B1D0-1C2C794C38FC}" type="presParOf" srcId="{ED2EAD36-79C0-4A8D-95BD-0942489A427F}" destId="{A99E4A5C-3CA7-469D-A471-D30E75B44DC1}" srcOrd="2" destOrd="0" presId="urn:microsoft.com/office/officeart/2005/8/layout/cycle4"/>
    <dgm:cxn modelId="{1D2BE246-5ED6-4E91-A96D-0604F24FDC29}" type="presParOf" srcId="{ED2EAD36-79C0-4A8D-95BD-0942489A427F}" destId="{317A3AAF-16A9-440B-B8F4-A6364BCD7EAC}" srcOrd="3" destOrd="0" presId="urn:microsoft.com/office/officeart/2005/8/layout/cycle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D1CF16-DB16-44C5-92AF-692D815F5C69}">
      <dsp:nvSpPr>
        <dsp:cNvPr id="0" name=""/>
        <dsp:cNvSpPr/>
      </dsp:nvSpPr>
      <dsp:spPr>
        <a:xfrm>
          <a:off x="3681984" y="2763519"/>
          <a:ext cx="2007616" cy="1300480"/>
        </a:xfrm>
        <a:prstGeom prst="roundRect">
          <a:avLst>
            <a:gd name="adj" fmla="val 10000"/>
          </a:avLst>
        </a:prstGeom>
        <a:solidFill>
          <a:schemeClr val="accent2">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Mandate</a:t>
          </a:r>
          <a:endParaRPr lang="en-US" sz="1900" kern="1200" dirty="0"/>
        </a:p>
      </dsp:txBody>
      <dsp:txXfrm>
        <a:off x="4284268" y="3088640"/>
        <a:ext cx="1405331" cy="975360"/>
      </dsp:txXfrm>
    </dsp:sp>
    <dsp:sp modelId="{3BF88754-364F-401E-A74F-0B6C1DEB022B}">
      <dsp:nvSpPr>
        <dsp:cNvPr id="0" name=""/>
        <dsp:cNvSpPr/>
      </dsp:nvSpPr>
      <dsp:spPr>
        <a:xfrm>
          <a:off x="406400" y="2763519"/>
          <a:ext cx="2007616" cy="1300480"/>
        </a:xfrm>
        <a:prstGeom prst="roundRect">
          <a:avLst>
            <a:gd name="adj" fmla="val 10000"/>
          </a:avLst>
        </a:prstGeom>
        <a:solidFill>
          <a:schemeClr val="accent2">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Mandate</a:t>
          </a:r>
          <a:endParaRPr lang="en-US" sz="1900" kern="1200" dirty="0"/>
        </a:p>
      </dsp:txBody>
      <dsp:txXfrm>
        <a:off x="406400" y="3088640"/>
        <a:ext cx="1405331" cy="975360"/>
      </dsp:txXfrm>
    </dsp:sp>
    <dsp:sp modelId="{D6A949FE-B381-4FB9-B999-568482D6B07B}">
      <dsp:nvSpPr>
        <dsp:cNvPr id="0" name=""/>
        <dsp:cNvSpPr/>
      </dsp:nvSpPr>
      <dsp:spPr>
        <a:xfrm>
          <a:off x="3681984" y="0"/>
          <a:ext cx="2007616" cy="1300480"/>
        </a:xfrm>
        <a:prstGeom prst="roundRect">
          <a:avLst>
            <a:gd name="adj" fmla="val 10000"/>
          </a:avLst>
        </a:prstGeom>
        <a:solidFill>
          <a:schemeClr val="accent2">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Mandate</a:t>
          </a:r>
          <a:endParaRPr lang="en-US" sz="1900" kern="1200" dirty="0"/>
        </a:p>
      </dsp:txBody>
      <dsp:txXfrm>
        <a:off x="4284268" y="0"/>
        <a:ext cx="1405331" cy="975360"/>
      </dsp:txXfrm>
    </dsp:sp>
    <dsp:sp modelId="{87907EE4-4EF6-488D-9342-CB3926432104}">
      <dsp:nvSpPr>
        <dsp:cNvPr id="0" name=""/>
        <dsp:cNvSpPr/>
      </dsp:nvSpPr>
      <dsp:spPr>
        <a:xfrm>
          <a:off x="406400" y="0"/>
          <a:ext cx="2007616" cy="1300480"/>
        </a:xfrm>
        <a:prstGeom prst="roundRect">
          <a:avLst>
            <a:gd name="adj" fmla="val 10000"/>
          </a:avLst>
        </a:prstGeom>
        <a:solidFill>
          <a:schemeClr val="accent5">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Mission</a:t>
          </a:r>
          <a:endParaRPr lang="en-US" sz="1900" kern="1200" dirty="0"/>
        </a:p>
      </dsp:txBody>
      <dsp:txXfrm>
        <a:off x="406400" y="0"/>
        <a:ext cx="1405331" cy="975360"/>
      </dsp:txXfrm>
    </dsp:sp>
    <dsp:sp modelId="{36AE8980-FCD1-4663-B77F-2708101C7841}">
      <dsp:nvSpPr>
        <dsp:cNvPr id="0" name=""/>
        <dsp:cNvSpPr/>
      </dsp:nvSpPr>
      <dsp:spPr>
        <a:xfrm>
          <a:off x="1247648" y="231647"/>
          <a:ext cx="1759712" cy="1759712"/>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Cyber Security</a:t>
          </a:r>
          <a:endParaRPr lang="en-US" sz="1600" kern="1200" dirty="0"/>
        </a:p>
      </dsp:txBody>
      <dsp:txXfrm>
        <a:off x="1247648" y="231647"/>
        <a:ext cx="1759712" cy="1759712"/>
      </dsp:txXfrm>
    </dsp:sp>
    <dsp:sp modelId="{073635B6-907B-46AB-B8E3-10F87770875B}">
      <dsp:nvSpPr>
        <dsp:cNvPr id="0" name=""/>
        <dsp:cNvSpPr/>
      </dsp:nvSpPr>
      <dsp:spPr>
        <a:xfrm rot="5400000">
          <a:off x="3088640" y="231647"/>
          <a:ext cx="1759712" cy="1759712"/>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Data Privacy</a:t>
          </a:r>
          <a:endParaRPr lang="en-US" sz="1600" kern="1200" dirty="0"/>
        </a:p>
      </dsp:txBody>
      <dsp:txXfrm rot="5400000">
        <a:off x="3088640" y="231647"/>
        <a:ext cx="1759712" cy="1759712"/>
      </dsp:txXfrm>
    </dsp:sp>
    <dsp:sp modelId="{BFBB6B99-F573-4C82-8BF5-6AA8DB3D13D6}">
      <dsp:nvSpPr>
        <dsp:cNvPr id="0" name=""/>
        <dsp:cNvSpPr/>
      </dsp:nvSpPr>
      <dsp:spPr>
        <a:xfrm rot="10800000">
          <a:off x="3088640" y="2072640"/>
          <a:ext cx="1759712" cy="1759712"/>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Controlled Data</a:t>
          </a:r>
          <a:endParaRPr lang="en-US" sz="1600" kern="1200" dirty="0"/>
        </a:p>
      </dsp:txBody>
      <dsp:txXfrm rot="10800000">
        <a:off x="3088640" y="2072640"/>
        <a:ext cx="1759712" cy="1759712"/>
      </dsp:txXfrm>
    </dsp:sp>
    <dsp:sp modelId="{31A90DB1-D095-440C-A1C8-550744BFD267}">
      <dsp:nvSpPr>
        <dsp:cNvPr id="0" name=""/>
        <dsp:cNvSpPr/>
      </dsp:nvSpPr>
      <dsp:spPr>
        <a:xfrm rot="16200000">
          <a:off x="1247648" y="2072640"/>
          <a:ext cx="1759712" cy="1759712"/>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eDiscovery</a:t>
          </a:r>
          <a:endParaRPr lang="en-US" sz="1600" kern="1200" dirty="0"/>
        </a:p>
      </dsp:txBody>
      <dsp:txXfrm rot="16200000">
        <a:off x="1247648" y="2072640"/>
        <a:ext cx="1759712" cy="1759712"/>
      </dsp:txXfrm>
    </dsp:sp>
    <dsp:sp modelId="{A99E4A5C-3CA7-469D-A471-D30E75B44DC1}">
      <dsp:nvSpPr>
        <dsp:cNvPr id="0" name=""/>
        <dsp:cNvSpPr/>
      </dsp:nvSpPr>
      <dsp:spPr>
        <a:xfrm>
          <a:off x="2744216" y="1666240"/>
          <a:ext cx="607568" cy="528320"/>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7A3AAF-16A9-440B-B8F4-A6364BCD7EAC}">
      <dsp:nvSpPr>
        <dsp:cNvPr id="0" name=""/>
        <dsp:cNvSpPr/>
      </dsp:nvSpPr>
      <dsp:spPr>
        <a:xfrm rot="10800000">
          <a:off x="2744216" y="1869440"/>
          <a:ext cx="607568" cy="528320"/>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ED1956-2259-4559-841E-8D769BCBA50C}" type="datetimeFigureOut">
              <a:rPr lang="en-US" smtClean="0"/>
              <a:pPr/>
              <a:t>11/11/2013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14EBB-910D-4776-84E4-4488CC8FEA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telegraph.co.uk/technology/google/8553131/Google-Gmail-cyber-attack-Chinese-spies-had-months-of-access.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theverge.com/2012/6/7/3071707/linkedin-hack-six-million-passwords-leake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wake of highly publicized cyber attacks on large, well-respected companies and public institutions I am certain that you have asked yourself the question “Can Alcoa be the victim of a cyber attack?”  “Yes” is the only honest answer at a time when ever more value is migrating online, when business strategies require more open and interconnected technology environments, when attackers have always-expanding capabilities, and when attacks take advantage of limited security awareness among employees and customers.  </a:t>
            </a:r>
          </a:p>
          <a:p>
            <a:endParaRPr lang="en-US" dirty="0" smtClean="0"/>
          </a:p>
          <a:p>
            <a:r>
              <a:rPr lang="en-US" dirty="0" smtClean="0"/>
              <a:t>I’m going to spend the next 20 minutes talking about cyber events in Alcoa, the continuing evolution of our security program, and how we continue to grow our defenses in this area.</a:t>
            </a:r>
          </a:p>
          <a:p>
            <a:endParaRPr lang="en-US" dirty="0"/>
          </a:p>
        </p:txBody>
      </p:sp>
      <p:sp>
        <p:nvSpPr>
          <p:cNvPr id="4" name="Slide Number Placeholder 3"/>
          <p:cNvSpPr>
            <a:spLocks noGrp="1"/>
          </p:cNvSpPr>
          <p:nvPr>
            <p:ph type="sldNum" sz="quarter" idx="10"/>
          </p:nvPr>
        </p:nvSpPr>
        <p:spPr/>
        <p:txBody>
          <a:bodyPr/>
          <a:lstStyle/>
          <a:p>
            <a:fld id="{BB214EBB-910D-4776-84E4-4488CC8FEAE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Recently the FBI told us that cyber threats will </a:t>
            </a:r>
            <a:r>
              <a:rPr lang="en-US" dirty="0" err="1" smtClean="0"/>
              <a:t>supercede</a:t>
            </a:r>
            <a:r>
              <a:rPr lang="en-US" dirty="0" smtClean="0"/>
              <a:t> counter-terrorism as the #1 threat.  We live in a world where it is a must to build cyber into contingency planning </a:t>
            </a:r>
          </a:p>
          <a:p>
            <a:endParaRPr lang="en-US" dirty="0" smtClean="0"/>
          </a:p>
          <a:p>
            <a:r>
              <a:rPr lang="en-US" dirty="0" err="1" smtClean="0"/>
              <a:t>Atos</a:t>
            </a:r>
            <a:r>
              <a:rPr lang="en-US" dirty="0" smtClean="0"/>
              <a:t>, the technology company responsible for the networks supporting the Olympic Games in London this summer, says it has employed a group of "ethical hackers" to help test and defend the Games from potential cyber attacks</a:t>
            </a:r>
          </a:p>
          <a:p>
            <a:endParaRPr lang="en-US" dirty="0" smtClean="0"/>
          </a:p>
          <a:p>
            <a:r>
              <a:rPr lang="en-US" b="1" dirty="0" smtClean="0"/>
              <a:t>U.S. military sharpens preparation for </a:t>
            </a:r>
            <a:r>
              <a:rPr lang="en-US" b="1" dirty="0" err="1" smtClean="0"/>
              <a:t>cyberwar</a:t>
            </a:r>
            <a:r>
              <a:rPr lang="en-US" b="1" dirty="0" smtClean="0"/>
              <a:t>.</a:t>
            </a:r>
            <a:r>
              <a:rPr lang="en-US" dirty="0" smtClean="0"/>
              <a:t> The U.S. military is ramping up efforts to combat </a:t>
            </a:r>
            <a:r>
              <a:rPr lang="en-US" dirty="0" err="1" smtClean="0"/>
              <a:t>cyberwarfare</a:t>
            </a:r>
            <a:r>
              <a:rPr lang="en-US" dirty="0" smtClean="0"/>
              <a:t>.   In June the U.S. Air Force graduated its first class of airman trained “to hunt down electronic intruders, defend networks and launch </a:t>
            </a:r>
            <a:r>
              <a:rPr lang="en-US" dirty="0" err="1" smtClean="0"/>
              <a:t>cyberattacks</a:t>
            </a:r>
            <a:r>
              <a:rPr lang="en-US" dirty="0" smtClean="0"/>
              <a:t>.” Other branches of the military are also building </a:t>
            </a:r>
            <a:r>
              <a:rPr lang="en-US" dirty="0" err="1" smtClean="0"/>
              <a:t>cyberwarfare</a:t>
            </a:r>
            <a:r>
              <a:rPr lang="en-US" dirty="0" smtClean="0"/>
              <a:t> capabilities.</a:t>
            </a:r>
          </a:p>
          <a:p>
            <a:endParaRPr lang="en-US" dirty="0" smtClean="0"/>
          </a:p>
          <a:p>
            <a:r>
              <a:rPr lang="en-US" dirty="0" smtClean="0"/>
              <a:t>Remember </a:t>
            </a:r>
            <a:r>
              <a:rPr lang="en-US" dirty="0" err="1" smtClean="0"/>
              <a:t>Stunet</a:t>
            </a:r>
            <a:r>
              <a:rPr lang="en-US" dirty="0" smtClean="0"/>
              <a:t> </a:t>
            </a:r>
            <a:r>
              <a:rPr lang="en-US" dirty="0" err="1" smtClean="0"/>
              <a:t>Stuxnet</a:t>
            </a:r>
            <a:r>
              <a:rPr lang="en-US" dirty="0" smtClean="0"/>
              <a:t>  the computer worm discovered in June 2010. </a:t>
            </a:r>
            <a:r>
              <a:rPr lang="en-US" dirty="0" err="1" smtClean="0"/>
              <a:t>Stuxnet</a:t>
            </a:r>
            <a:r>
              <a:rPr lang="en-US" dirty="0" smtClean="0"/>
              <a:t> initially spreads via Microsoft Windows, and targets Siemens industrial software and equipment?</a:t>
            </a:r>
          </a:p>
          <a:p>
            <a:endParaRPr lang="en-US" dirty="0" smtClean="0"/>
          </a:p>
          <a:p>
            <a:r>
              <a:rPr lang="en-US" dirty="0" smtClean="0"/>
              <a:t>FLAME – Flame is new spyware with </a:t>
            </a:r>
            <a:r>
              <a:rPr lang="en-US" dirty="0" err="1" smtClean="0"/>
              <a:t>Stuxnet</a:t>
            </a:r>
            <a:r>
              <a:rPr lang="en-US" dirty="0" smtClean="0"/>
              <a:t> like capabilities and more.  It can record audio, screen images, keyboard activity, network traffic and </a:t>
            </a:r>
            <a:r>
              <a:rPr lang="en-US" dirty="0" err="1" smtClean="0"/>
              <a:t>exfiltrate</a:t>
            </a:r>
            <a:r>
              <a:rPr lang="en-US" dirty="0" smtClean="0"/>
              <a:t> files to remote servers.   The complex malware reportedly is part of a joint U.S.-Israeli campaign aimed at sabotaging the Iranian nuclear program.  It is anticipated that the code utilized will start appearing in other attacks globally.</a:t>
            </a:r>
          </a:p>
          <a:p>
            <a:endParaRPr lang="en-US" dirty="0" smtClean="0"/>
          </a:p>
          <a:p>
            <a:r>
              <a:rPr lang="en-US" b="1" dirty="0" smtClean="0"/>
              <a:t>THOUSANDS FACE INTERNET BLACKOUT AS FBI CUTS SEIZED SERVERS</a:t>
            </a:r>
            <a:endParaRPr lang="en-US" dirty="0" smtClean="0"/>
          </a:p>
          <a:p>
            <a:r>
              <a:rPr lang="en-US" dirty="0" smtClean="0"/>
              <a:t>You may also have recently read that on July 10</a:t>
            </a:r>
            <a:r>
              <a:rPr lang="en-US" baseline="30000" dirty="0" smtClean="0"/>
              <a:t>th</a:t>
            </a:r>
            <a:r>
              <a:rPr lang="en-US" dirty="0" smtClean="0"/>
              <a:t>, roughly 300,000 internet users across the globe were expected to lose access to the internet today as the FBI shuts down servers it seized in November 2011 in order to nab a gang of cyber criminals. The group of fraudsters infected over a half million computers with malware that targeted domain name routing, forcing users to view certain advertisements. The scam resulted in the gang being paid over $14 million. The "</a:t>
            </a:r>
            <a:r>
              <a:rPr lang="en-US" dirty="0" err="1" smtClean="0"/>
              <a:t>clickjacking</a:t>
            </a:r>
            <a:r>
              <a:rPr lang="en-US" dirty="0" smtClean="0"/>
              <a:t> scheme," started in 2007, involved six Estonians and one Russian that used several front companies to perpetrate their scam. Since the FBI took over the affected servers late last year, it has worked with internet service providers to alert those with infected PCs. While most users have sought technical solutions, just over 300,000 users, many of which reside in the United States, have not</a:t>
            </a:r>
          </a:p>
          <a:p>
            <a:endParaRPr lang="en-US" dirty="0" smtClean="0"/>
          </a:p>
          <a:p>
            <a:endParaRPr lang="en-US" dirty="0" smtClean="0"/>
          </a:p>
          <a:p>
            <a:r>
              <a:rPr lang="en-US" b="1" dirty="0" smtClean="0"/>
              <a:t>Other possible examples from Alan on July 11, 2012:</a:t>
            </a:r>
          </a:p>
          <a:p>
            <a:endParaRPr lang="en-US" dirty="0" smtClean="0"/>
          </a:p>
          <a:p>
            <a:pPr lvl="1"/>
            <a:r>
              <a:rPr lang="en-US" sz="1200" kern="1200" dirty="0" smtClean="0">
                <a:solidFill>
                  <a:schemeClr val="tx1"/>
                </a:solidFill>
                <a:latin typeface="+mn-lt"/>
                <a:ea typeface="+mn-ea"/>
                <a:cs typeface="+mn-cs"/>
              </a:rPr>
              <a:t>Massive Google Cyber Attacks</a:t>
            </a:r>
          </a:p>
          <a:p>
            <a:pPr lvl="1"/>
            <a:r>
              <a:rPr lang="en-US" sz="1200" kern="1200" dirty="0" smtClean="0">
                <a:solidFill>
                  <a:schemeClr val="tx1"/>
                </a:solidFill>
                <a:latin typeface="+mn-lt"/>
                <a:ea typeface="+mn-ea"/>
                <a:cs typeface="+mn-cs"/>
              </a:rPr>
              <a:t>A "highly sophisticated and targeted" attack against Google originated in China and tried to access Gmail accounts.</a:t>
            </a:r>
          </a:p>
          <a:p>
            <a:pPr lvl="1"/>
            <a:r>
              <a:rPr lang="en-US" sz="1200" u="sng" kern="1200" dirty="0" smtClean="0">
                <a:solidFill>
                  <a:schemeClr val="tx1"/>
                </a:solidFill>
                <a:latin typeface="+mn-lt"/>
                <a:ea typeface="+mn-ea"/>
                <a:cs typeface="+mn-cs"/>
                <a:hlinkClick r:id="rId3"/>
              </a:rPr>
              <a:t>http://www.telegraph.co.uk/technology/google/8553131/Google-Gmail-cyber-attack-Chinese-spies-had-months-of-access.html</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LinkedIn Hacked</a:t>
            </a:r>
          </a:p>
          <a:p>
            <a:pPr lvl="1"/>
            <a:r>
              <a:rPr lang="en-US" sz="1200" kern="1200" dirty="0" smtClean="0">
                <a:solidFill>
                  <a:schemeClr val="tx1"/>
                </a:solidFill>
                <a:latin typeface="+mn-lt"/>
                <a:ea typeface="+mn-ea"/>
                <a:cs typeface="+mn-cs"/>
              </a:rPr>
              <a:t>60% of all user passwords on popular social site exposed. </a:t>
            </a:r>
          </a:p>
          <a:p>
            <a:pPr lvl="1"/>
            <a:r>
              <a:rPr lang="en-US" sz="1200" u="sng" kern="1200" dirty="0" smtClean="0">
                <a:solidFill>
                  <a:schemeClr val="tx1"/>
                </a:solidFill>
                <a:latin typeface="+mn-lt"/>
                <a:ea typeface="+mn-ea"/>
                <a:cs typeface="+mn-cs"/>
                <a:hlinkClick r:id="rId4"/>
              </a:rPr>
              <a:t>http://www.theverge.com/2012/6/7/3071707/linkedin-hack-six-million-passwords-leaked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907D13EF-E176-4F5D-B321-F422DF4E335E}"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524250"/>
            <a:ext cx="6934200" cy="495300"/>
          </a:xfrm>
        </p:spPr>
        <p:txBody>
          <a:bodyPr>
            <a:normAutofit/>
          </a:bodyPr>
          <a:lstStyle>
            <a:lvl1pPr>
              <a:defRPr sz="2400" b="0">
                <a:solidFill>
                  <a:srgbClr val="214F87"/>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19200" y="4065606"/>
            <a:ext cx="6934200" cy="285750"/>
          </a:xfrm>
        </p:spPr>
        <p:txBody>
          <a:bodyPr>
            <a:noAutofit/>
          </a:bodyPr>
          <a:lstStyle>
            <a:lvl1pPr marL="0" indent="0" algn="l">
              <a:buNone/>
              <a:defRPr sz="1800" b="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8305800" y="4933950"/>
            <a:ext cx="609600" cy="209550"/>
          </a:xfrm>
        </p:spPr>
        <p:txBody>
          <a:bodyPr/>
          <a:lstStyle>
            <a:lvl1pPr>
              <a:defRPr sz="1000" b="1" i="0" baseline="0">
                <a:solidFill>
                  <a:schemeClr val="bg1"/>
                </a:solidFill>
                <a:latin typeface="Arial" pitchFamily="34" charset="0"/>
              </a:defRPr>
            </a:lvl1pPr>
          </a:lstStyle>
          <a:p>
            <a:fld id="{72AB1921-A1F4-4133-B79B-2C7CBB47F54E}" type="slidenum">
              <a:rPr lang="en-US" smtClean="0"/>
              <a:pPr/>
              <a:t>‹#›</a:t>
            </a:fld>
            <a:endParaRPr lang="en-US" dirty="0"/>
          </a:p>
        </p:txBody>
      </p:sp>
      <p:sp>
        <p:nvSpPr>
          <p:cNvPr id="12" name="Text Placeholder 11"/>
          <p:cNvSpPr>
            <a:spLocks noGrp="1"/>
          </p:cNvSpPr>
          <p:nvPr>
            <p:ph type="body" sz="quarter" idx="13" hasCustomPrompt="1"/>
          </p:nvPr>
        </p:nvSpPr>
        <p:spPr>
          <a:xfrm>
            <a:off x="1219200" y="4490982"/>
            <a:ext cx="6934200" cy="228600"/>
          </a:xfrm>
        </p:spPr>
        <p:txBody>
          <a:bodyPr>
            <a:noAutofit/>
          </a:bodyPr>
          <a:lstStyle>
            <a:lvl1pPr>
              <a:buFont typeface="Arial" pitchFamily="34" charset="0"/>
              <a:buNone/>
              <a:defRPr sz="1400" b="1">
                <a:solidFill>
                  <a:schemeClr val="tx1">
                    <a:lumMod val="85000"/>
                    <a:lumOff val="15000"/>
                  </a:schemeClr>
                </a:solidFill>
              </a:defRPr>
            </a:lvl1pPr>
            <a:lvl5pPr>
              <a:defRPr/>
            </a:lvl5pPr>
          </a:lstStyle>
          <a:p>
            <a:pPr lvl="0"/>
            <a:r>
              <a:rPr lang="en-US" dirty="0" smtClean="0"/>
              <a:t>Click to enter date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4933950"/>
            <a:ext cx="2133600" cy="171450"/>
          </a:xfrm>
          <a:prstGeom prst="rect">
            <a:avLst/>
          </a:prstGeom>
        </p:spPr>
        <p:txBody>
          <a:bodyPr/>
          <a:lstStyle/>
          <a:p>
            <a:fld id="{6E898C58-446F-4EC0-A21A-DA2B5C7930B6}" type="datetime1">
              <a:rPr lang="en-US" smtClean="0"/>
              <a:pPr/>
              <a:t>11/11/2013</a:t>
            </a:fld>
            <a:endParaRPr lang="en-US"/>
          </a:p>
        </p:txBody>
      </p:sp>
      <p:sp>
        <p:nvSpPr>
          <p:cNvPr id="5" name="Footer Placeholder 4"/>
          <p:cNvSpPr>
            <a:spLocks noGrp="1"/>
          </p:cNvSpPr>
          <p:nvPr>
            <p:ph type="ftr" sz="quarter" idx="11"/>
          </p:nvPr>
        </p:nvSpPr>
        <p:spPr>
          <a:xfrm>
            <a:off x="3124200" y="4933950"/>
            <a:ext cx="2895600" cy="17145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2AB1921-A1F4-4133-B79B-2C7CBB47F5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857251"/>
            <a:ext cx="2057400" cy="3737372"/>
          </a:xfrm>
        </p:spPr>
        <p:txBody>
          <a:bodyPr vert="eaVert"/>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857251"/>
            <a:ext cx="6019800" cy="37373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4933950"/>
            <a:ext cx="2133600" cy="171450"/>
          </a:xfrm>
          <a:prstGeom prst="rect">
            <a:avLst/>
          </a:prstGeom>
        </p:spPr>
        <p:txBody>
          <a:bodyPr/>
          <a:lstStyle/>
          <a:p>
            <a:fld id="{2E3A8FFA-2263-48F7-BE74-442DA4470279}" type="datetime1">
              <a:rPr lang="en-US" smtClean="0"/>
              <a:pPr/>
              <a:t>11/11/2013</a:t>
            </a:fld>
            <a:endParaRPr lang="en-US"/>
          </a:p>
        </p:txBody>
      </p:sp>
      <p:sp>
        <p:nvSpPr>
          <p:cNvPr id="5" name="Footer Placeholder 4"/>
          <p:cNvSpPr>
            <a:spLocks noGrp="1"/>
          </p:cNvSpPr>
          <p:nvPr>
            <p:ph type="ftr" sz="quarter" idx="11"/>
          </p:nvPr>
        </p:nvSpPr>
        <p:spPr>
          <a:xfrm>
            <a:off x="3124200" y="4933950"/>
            <a:ext cx="2895600" cy="17145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2AB1921-A1F4-4133-B79B-2C7CBB47F54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0">
          <a:blip r:embed="rId2" cstate="screen"/>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600450"/>
            <a:ext cx="6934200" cy="461665"/>
          </a:xfrm>
        </p:spPr>
        <p:txBody>
          <a:bodyPr wrap="square" anchor="t" anchorCtr="0">
            <a:spAutoFit/>
          </a:bodyPr>
          <a:lstStyle>
            <a:lvl1pPr>
              <a:defRPr sz="2400" b="0">
                <a:solidFill>
                  <a:srgbClr val="214F87"/>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39854"/>
            <a:ext cx="6934200" cy="307777"/>
          </a:xfrm>
        </p:spPr>
        <p:txBody>
          <a:bodyPr wrap="square">
            <a:spAutoFit/>
          </a:bodyPr>
          <a:lstStyle>
            <a:lvl1pPr marL="0" indent="0" algn="l">
              <a:buNone/>
              <a:defRPr sz="1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449538" name="Picture 2"/>
          <p:cNvPicPr>
            <a:picLocks noChangeAspect="1" noChangeArrowheads="1"/>
          </p:cNvPicPr>
          <p:nvPr userDrawn="1"/>
        </p:nvPicPr>
        <p:blipFill rotWithShape="1">
          <a:blip r:embed="rId3" cstate="screen">
            <a:extLst>
              <a:ext uri="{28A0092B-C50C-407E-A947-70E740481C1C}">
                <a14:useLocalDpi xmlns="" xmlns:a14="http://schemas.microsoft.com/office/drawing/2010/main" val="0"/>
              </a:ext>
            </a:extLst>
          </a:blip>
          <a:srcRect/>
          <a:stretch/>
        </p:blipFill>
        <p:spPr bwMode="auto">
          <a:xfrm>
            <a:off x="8496663" y="4996409"/>
            <a:ext cx="444930" cy="109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10"/>
          </p:nvPr>
        </p:nvSpPr>
        <p:spPr>
          <a:xfrm>
            <a:off x="914400" y="4160044"/>
            <a:ext cx="6934200" cy="369332"/>
          </a:xfrm>
        </p:spPr>
        <p:txBody>
          <a:bodyPr wrap="square">
            <a:spAutoFit/>
          </a:bodyPr>
          <a:lstStyle>
            <a:lvl1pPr marL="0" indent="0">
              <a:buNone/>
              <a:defRPr sz="1800">
                <a:solidFill>
                  <a:srgbClr val="214F87"/>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988508"/>
            <a:ext cx="8229600" cy="3640641"/>
          </a:xfrm>
        </p:spPr>
        <p:txBody>
          <a:bodyPr/>
          <a:lstStyle>
            <a:lvl1pPr marL="280988" indent="-280988">
              <a:buSzPct val="80000"/>
              <a:defRPr/>
            </a:lvl1pPr>
            <a:lvl2pPr>
              <a:buSzPct val="80000"/>
              <a:defRPr/>
            </a:lvl2pPr>
            <a:lvl3pPr>
              <a:buSzPct val="80000"/>
              <a:defRPr/>
            </a:lvl3pPr>
            <a:lvl4pPr>
              <a:buSzPct val="80000"/>
              <a:defRPr/>
            </a:lvl4pPr>
            <a:lvl5pPr>
              <a:buSzPct val="8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sz="1000" b="1" i="0" baseline="0">
                <a:solidFill>
                  <a:schemeClr val="bg1"/>
                </a:solidFill>
                <a:latin typeface="Arial" pitchFamily="34" charset="0"/>
              </a:defRPr>
            </a:lvl1pPr>
          </a:lstStyle>
          <a:p>
            <a:fld id="{72AB1921-A1F4-4133-B79B-2C7CBB47F54E}" type="slidenum">
              <a:rPr lang="en-US" smtClean="0"/>
              <a:pPr/>
              <a:t>‹#›</a:t>
            </a:fld>
            <a:endParaRPr lang="en-US" dirty="0"/>
          </a:p>
        </p:txBody>
      </p:sp>
      <p:sp>
        <p:nvSpPr>
          <p:cNvPr id="8" name="Text Placeholder 7"/>
          <p:cNvSpPr>
            <a:spLocks noGrp="1"/>
          </p:cNvSpPr>
          <p:nvPr>
            <p:ph type="body" sz="quarter" idx="13" hasCustomPrompt="1"/>
          </p:nvPr>
        </p:nvSpPr>
        <p:spPr>
          <a:xfrm>
            <a:off x="457200" y="666750"/>
            <a:ext cx="8229600" cy="228600"/>
          </a:xfrm>
        </p:spPr>
        <p:txBody>
          <a:bodyPr>
            <a:noAutofit/>
          </a:bodyPr>
          <a:lstStyle>
            <a:lvl1pPr algn="ctr">
              <a:buFont typeface="Arial" pitchFamily="34" charset="0"/>
              <a:buNone/>
              <a:defRPr sz="1400" i="1">
                <a:solidFill>
                  <a:schemeClr val="tx1">
                    <a:lumMod val="85000"/>
                    <a:lumOff val="15000"/>
                  </a:schemeClr>
                </a:solidFill>
              </a:defRPr>
            </a:lvl1pPr>
          </a:lstStyle>
          <a:p>
            <a:pPr lvl="0"/>
            <a:r>
              <a:rPr lang="en-US" dirty="0" smtClean="0"/>
              <a:t>Click to insert subtitle</a:t>
            </a:r>
            <a:endParaRPr lang="en-US" dirty="0"/>
          </a:p>
        </p:txBody>
      </p:sp>
      <p:sp>
        <p:nvSpPr>
          <p:cNvPr id="10" name="Text Placeholder 9"/>
          <p:cNvSpPr>
            <a:spLocks noGrp="1"/>
          </p:cNvSpPr>
          <p:nvPr>
            <p:ph type="body" sz="quarter" idx="14" hasCustomPrompt="1"/>
          </p:nvPr>
        </p:nvSpPr>
        <p:spPr>
          <a:xfrm>
            <a:off x="457200" y="4669342"/>
            <a:ext cx="8229600" cy="228600"/>
          </a:xfrm>
        </p:spPr>
        <p:txBody>
          <a:bodyPr>
            <a:noAutofit/>
          </a:bodyPr>
          <a:lstStyle>
            <a:lvl1pPr>
              <a:buFont typeface="Arial" pitchFamily="34" charset="0"/>
              <a:buNone/>
              <a:defRPr sz="1000" b="0" i="0">
                <a:solidFill>
                  <a:schemeClr val="tx1">
                    <a:lumMod val="85000"/>
                    <a:lumOff val="15000"/>
                  </a:schemeClr>
                </a:solidFill>
              </a:defRPr>
            </a:lvl1pPr>
          </a:lstStyle>
          <a:p>
            <a:pPr lvl="0"/>
            <a:r>
              <a:rPr lang="en-US" dirty="0" smtClean="0"/>
              <a:t>Click to insert source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52400" y="4933950"/>
            <a:ext cx="2133600" cy="171450"/>
          </a:xfrm>
          <a:prstGeom prst="rect">
            <a:avLst/>
          </a:prstGeom>
        </p:spPr>
        <p:txBody>
          <a:bodyPr/>
          <a:lstStyle/>
          <a:p>
            <a:fld id="{144FB202-0FA3-4D52-B8DE-C295B97BF7B2}" type="datetime1">
              <a:rPr lang="en-US" smtClean="0"/>
              <a:pPr/>
              <a:t>11/11/2013</a:t>
            </a:fld>
            <a:endParaRPr lang="en-US"/>
          </a:p>
        </p:txBody>
      </p:sp>
      <p:sp>
        <p:nvSpPr>
          <p:cNvPr id="5" name="Footer Placeholder 4"/>
          <p:cNvSpPr>
            <a:spLocks noGrp="1"/>
          </p:cNvSpPr>
          <p:nvPr>
            <p:ph type="ftr" sz="quarter" idx="11"/>
          </p:nvPr>
        </p:nvSpPr>
        <p:spPr>
          <a:xfrm>
            <a:off x="3124200" y="4933950"/>
            <a:ext cx="2895600" cy="17145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2AB1921-A1F4-4133-B79B-2C7CBB47F5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4933950"/>
            <a:ext cx="2133600" cy="171450"/>
          </a:xfrm>
          <a:prstGeom prst="rect">
            <a:avLst/>
          </a:prstGeom>
        </p:spPr>
        <p:txBody>
          <a:bodyPr/>
          <a:lstStyle/>
          <a:p>
            <a:fld id="{95C8D1F4-4207-4B1A-A006-E6CE3BE1975D}" type="datetime1">
              <a:rPr lang="en-US" smtClean="0"/>
              <a:pPr/>
              <a:t>11/11/2013</a:t>
            </a:fld>
            <a:endParaRPr lang="en-US"/>
          </a:p>
        </p:txBody>
      </p:sp>
      <p:sp>
        <p:nvSpPr>
          <p:cNvPr id="6" name="Footer Placeholder 5"/>
          <p:cNvSpPr>
            <a:spLocks noGrp="1"/>
          </p:cNvSpPr>
          <p:nvPr>
            <p:ph type="ftr" sz="quarter" idx="11"/>
          </p:nvPr>
        </p:nvSpPr>
        <p:spPr>
          <a:xfrm>
            <a:off x="3124200" y="4933950"/>
            <a:ext cx="2895600" cy="17145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2AB1921-A1F4-4133-B79B-2C7CBB47F5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2400" y="4933950"/>
            <a:ext cx="2133600" cy="171450"/>
          </a:xfrm>
          <a:prstGeom prst="rect">
            <a:avLst/>
          </a:prstGeom>
        </p:spPr>
        <p:txBody>
          <a:bodyPr/>
          <a:lstStyle/>
          <a:p>
            <a:fld id="{B3EDF549-FD68-421A-AAAB-FBA76769BF36}" type="datetime1">
              <a:rPr lang="en-US" smtClean="0"/>
              <a:pPr/>
              <a:t>11/11/2013</a:t>
            </a:fld>
            <a:endParaRPr lang="en-US"/>
          </a:p>
        </p:txBody>
      </p:sp>
      <p:sp>
        <p:nvSpPr>
          <p:cNvPr id="8" name="Footer Placeholder 7"/>
          <p:cNvSpPr>
            <a:spLocks noGrp="1"/>
          </p:cNvSpPr>
          <p:nvPr>
            <p:ph type="ftr" sz="quarter" idx="11"/>
          </p:nvPr>
        </p:nvSpPr>
        <p:spPr>
          <a:xfrm>
            <a:off x="3124200" y="4933950"/>
            <a:ext cx="2895600" cy="17145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2AB1921-A1F4-4133-B79B-2C7CBB47F5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52400" y="4933950"/>
            <a:ext cx="2133600" cy="171450"/>
          </a:xfrm>
          <a:prstGeom prst="rect">
            <a:avLst/>
          </a:prstGeom>
        </p:spPr>
        <p:txBody>
          <a:bodyPr/>
          <a:lstStyle/>
          <a:p>
            <a:fld id="{BADCAC55-845C-4F2C-9815-1C9A4123EF25}" type="datetime1">
              <a:rPr lang="en-US" smtClean="0"/>
              <a:pPr/>
              <a:t>11/11/2013</a:t>
            </a:fld>
            <a:endParaRPr lang="en-US"/>
          </a:p>
        </p:txBody>
      </p:sp>
      <p:sp>
        <p:nvSpPr>
          <p:cNvPr id="4" name="Footer Placeholder 3"/>
          <p:cNvSpPr>
            <a:spLocks noGrp="1"/>
          </p:cNvSpPr>
          <p:nvPr>
            <p:ph type="ftr" sz="quarter" idx="11"/>
          </p:nvPr>
        </p:nvSpPr>
        <p:spPr>
          <a:xfrm>
            <a:off x="3124200" y="4933950"/>
            <a:ext cx="2895600" cy="17145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2AB1921-A1F4-4133-B79B-2C7CBB47F5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4933950"/>
            <a:ext cx="2133600" cy="171450"/>
          </a:xfrm>
          <a:prstGeom prst="rect">
            <a:avLst/>
          </a:prstGeom>
        </p:spPr>
        <p:txBody>
          <a:bodyPr/>
          <a:lstStyle/>
          <a:p>
            <a:fld id="{7D9D5236-4ED0-4522-85EE-2E77F30F721A}" type="datetime1">
              <a:rPr lang="en-US" smtClean="0"/>
              <a:pPr/>
              <a:t>11/11/2013</a:t>
            </a:fld>
            <a:endParaRPr lang="en-US"/>
          </a:p>
        </p:txBody>
      </p:sp>
      <p:sp>
        <p:nvSpPr>
          <p:cNvPr id="3" name="Footer Placeholder 2"/>
          <p:cNvSpPr>
            <a:spLocks noGrp="1"/>
          </p:cNvSpPr>
          <p:nvPr>
            <p:ph type="ftr" sz="quarter" idx="11"/>
          </p:nvPr>
        </p:nvSpPr>
        <p:spPr>
          <a:xfrm>
            <a:off x="3124200" y="4933950"/>
            <a:ext cx="2895600" cy="17145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2AB1921-A1F4-4133-B79B-2C7CBB47F5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04787"/>
            <a:ext cx="7467600" cy="481013"/>
          </a:xfrm>
        </p:spPr>
        <p:txBody>
          <a:bodyPr anchor="ct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1085850"/>
            <a:ext cx="5111750" cy="3508772"/>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4933950"/>
            <a:ext cx="2133600" cy="171450"/>
          </a:xfrm>
          <a:prstGeom prst="rect">
            <a:avLst/>
          </a:prstGeom>
        </p:spPr>
        <p:txBody>
          <a:bodyPr/>
          <a:lstStyle/>
          <a:p>
            <a:fld id="{5527E317-A65F-4BCD-BA8D-2D42556814BD}" type="datetime1">
              <a:rPr lang="en-US" smtClean="0"/>
              <a:pPr/>
              <a:t>11/11/2013</a:t>
            </a:fld>
            <a:endParaRPr lang="en-US"/>
          </a:p>
        </p:txBody>
      </p:sp>
      <p:sp>
        <p:nvSpPr>
          <p:cNvPr id="6" name="Footer Placeholder 5"/>
          <p:cNvSpPr>
            <a:spLocks noGrp="1"/>
          </p:cNvSpPr>
          <p:nvPr>
            <p:ph type="ftr" sz="quarter" idx="11"/>
          </p:nvPr>
        </p:nvSpPr>
        <p:spPr>
          <a:xfrm>
            <a:off x="3124200" y="4933950"/>
            <a:ext cx="2895600" cy="17145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2AB1921-A1F4-4133-B79B-2C7CBB47F5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4933950"/>
            <a:ext cx="2133600" cy="171450"/>
          </a:xfrm>
          <a:prstGeom prst="rect">
            <a:avLst/>
          </a:prstGeom>
        </p:spPr>
        <p:txBody>
          <a:bodyPr/>
          <a:lstStyle/>
          <a:p>
            <a:fld id="{85E70B68-64EC-4C44-9F18-6CD6B755CA87}" type="datetime1">
              <a:rPr lang="en-US" smtClean="0"/>
              <a:pPr/>
              <a:t>11/11/2013</a:t>
            </a:fld>
            <a:endParaRPr lang="en-US"/>
          </a:p>
        </p:txBody>
      </p:sp>
      <p:sp>
        <p:nvSpPr>
          <p:cNvPr id="6" name="Footer Placeholder 5"/>
          <p:cNvSpPr>
            <a:spLocks noGrp="1"/>
          </p:cNvSpPr>
          <p:nvPr>
            <p:ph type="ftr" sz="quarter" idx="11"/>
          </p:nvPr>
        </p:nvSpPr>
        <p:spPr>
          <a:xfrm>
            <a:off x="3124200" y="4933950"/>
            <a:ext cx="2895600" cy="17145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2AB1921-A1F4-4133-B79B-2C7CBB47F5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85402"/>
            <a:ext cx="6705600" cy="47982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028701"/>
            <a:ext cx="8229600" cy="35659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7848600" y="4933950"/>
            <a:ext cx="1066800" cy="209550"/>
          </a:xfrm>
          <a:prstGeom prst="rect">
            <a:avLst/>
          </a:prstGeom>
        </p:spPr>
        <p:txBody>
          <a:bodyPr vert="horz" lIns="91440" tIns="45720" rIns="91440" bIns="45720" rtlCol="0" anchor="ctr"/>
          <a:lstStyle>
            <a:lvl1pPr algn="r">
              <a:defRPr sz="1000" b="1">
                <a:solidFill>
                  <a:schemeClr val="bg1"/>
                </a:solidFill>
                <a:latin typeface="Arial" pitchFamily="34" charset="0"/>
                <a:cs typeface="Arial" pitchFamily="34" charset="0"/>
              </a:defRPr>
            </a:lvl1pPr>
          </a:lstStyle>
          <a:p>
            <a:fld id="{72AB1921-A1F4-4133-B79B-2C7CBB47F54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hf hdr="0" ftr="0" dt="0"/>
  <p:txStyles>
    <p:titleStyle>
      <a:lvl1pPr algn="l" defTabSz="914400" rtl="0" eaLnBrk="1" latinLnBrk="0" hangingPunct="1">
        <a:spcBef>
          <a:spcPct val="0"/>
        </a:spcBef>
        <a:buNone/>
        <a:defRPr sz="2200" kern="1200">
          <a:solidFill>
            <a:schemeClr val="bg1"/>
          </a:solidFill>
          <a:latin typeface="Arial" pitchFamily="34" charset="0"/>
          <a:ea typeface="+mj-ea"/>
          <a:cs typeface="Arial" pitchFamily="34" charset="0"/>
        </a:defRPr>
      </a:lvl1pPr>
    </p:titleStyle>
    <p:bodyStyle>
      <a:lvl1pPr marL="280988" indent="-280988" algn="l" defTabSz="914400" rtl="0" eaLnBrk="1" latinLnBrk="0" hangingPunct="1">
        <a:spcBef>
          <a:spcPct val="20000"/>
        </a:spcBef>
        <a:buSzPct val="80000"/>
        <a:buFontTx/>
        <a:buBlip>
          <a:blip r:embed="rId15"/>
        </a:buBlip>
        <a:defRPr sz="2000" kern="1200">
          <a:solidFill>
            <a:schemeClr val="tx1">
              <a:lumMod val="85000"/>
              <a:lumOff val="1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914400" y="3600450"/>
            <a:ext cx="6934200" cy="461665"/>
          </a:xfrm>
        </p:spPr>
        <p:txBody>
          <a:bodyPr/>
          <a:lstStyle/>
          <a:p>
            <a:r>
              <a:rPr lang="en-US" dirty="0" smtClean="0">
                <a:latin typeface="Arial" charset="0"/>
                <a:cs typeface="Arial" charset="0"/>
              </a:rPr>
              <a:t>Security </a:t>
            </a:r>
            <a:r>
              <a:rPr lang="en-US" dirty="0" smtClean="0">
                <a:latin typeface="Arial" charset="0"/>
                <a:cs typeface="Arial" charset="0"/>
              </a:rPr>
              <a:t>and Privacy</a:t>
            </a:r>
            <a:r>
              <a:rPr lang="en-US" dirty="0" smtClean="0">
                <a:latin typeface="Arial" charset="0"/>
                <a:cs typeface="Arial" charset="0"/>
              </a:rPr>
              <a:t>:  When Worlds Collide</a:t>
            </a:r>
            <a:endParaRPr lang="en-US" dirty="0"/>
          </a:p>
        </p:txBody>
      </p:sp>
      <p:sp>
        <p:nvSpPr>
          <p:cNvPr id="9" name="Subtitle 8"/>
          <p:cNvSpPr>
            <a:spLocks noGrp="1"/>
          </p:cNvSpPr>
          <p:nvPr>
            <p:ph type="subTitle" idx="1"/>
          </p:nvPr>
        </p:nvSpPr>
        <p:spPr/>
        <p:txBody>
          <a:bodyPr/>
          <a:lstStyle/>
          <a:p>
            <a:r>
              <a:rPr lang="en-US" dirty="0" smtClean="0"/>
              <a:t>November 11, 2013</a:t>
            </a:r>
            <a:endParaRPr lang="en-US" dirty="0"/>
          </a:p>
        </p:txBody>
      </p:sp>
      <p:sp>
        <p:nvSpPr>
          <p:cNvPr id="8" name="Text Placeholder 7"/>
          <p:cNvSpPr>
            <a:spLocks noGrp="1"/>
          </p:cNvSpPr>
          <p:nvPr>
            <p:ph type="body" sz="quarter" idx="10"/>
          </p:nvPr>
        </p:nvSpPr>
        <p:spPr/>
        <p:txBody>
          <a:bodyPr/>
          <a:lstStyle/>
          <a:p>
            <a:r>
              <a:rPr lang="en-US" dirty="0" smtClean="0">
                <a:latin typeface="Arial" charset="0"/>
                <a:cs typeface="Arial" charset="0"/>
              </a:rPr>
              <a:t>Alan </a:t>
            </a:r>
            <a:r>
              <a:rPr lang="en-US" dirty="0" smtClean="0">
                <a:latin typeface="Arial" charset="0"/>
                <a:cs typeface="Arial" charset="0"/>
              </a:rPr>
              <a:t>Levine,  CISO</a:t>
            </a:r>
            <a:r>
              <a:rPr lang="en-US" dirty="0" smtClean="0">
                <a:latin typeface="Arial" charset="0"/>
                <a:cs typeface="Arial" charset="0"/>
              </a:rPr>
              <a:t>, CPO  Alcoa Inc.</a:t>
            </a:r>
            <a:endParaRPr lang="en-US" dirty="0"/>
          </a:p>
        </p:txBody>
      </p:sp>
    </p:spTree>
    <p:extLst>
      <p:ext uri="{BB962C8B-B14F-4D97-AF65-F5344CB8AC3E}">
        <p14:creationId xmlns="" xmlns:p14="http://schemas.microsoft.com/office/powerpoint/2010/main" val="4289988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roles intertwine</a:t>
            </a:r>
            <a:endParaRPr lang="en-US" dirty="0"/>
          </a:p>
        </p:txBody>
      </p:sp>
      <p:sp>
        <p:nvSpPr>
          <p:cNvPr id="3" name="Slide Number Placeholder 2"/>
          <p:cNvSpPr>
            <a:spLocks noGrp="1"/>
          </p:cNvSpPr>
          <p:nvPr>
            <p:ph type="sldNum" sz="quarter" idx="12"/>
          </p:nvPr>
        </p:nvSpPr>
        <p:spPr/>
        <p:txBody>
          <a:bodyPr/>
          <a:lstStyle/>
          <a:p>
            <a:fld id="{72AB1921-A1F4-4133-B79B-2C7CBB47F54E}" type="slidenum">
              <a:rPr lang="en-US" smtClean="0"/>
              <a:pPr/>
              <a:t>2</a:t>
            </a:fld>
            <a:endParaRPr lang="en-US"/>
          </a:p>
        </p:txBody>
      </p:sp>
      <p:graphicFrame>
        <p:nvGraphicFramePr>
          <p:cNvPr id="5" name="Diagram 4"/>
          <p:cNvGraphicFramePr/>
          <p:nvPr/>
        </p:nvGraphicFramePr>
        <p:xfrm>
          <a:off x="1676400" y="7429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bwMode="auto">
          <a:xfrm>
            <a:off x="4114800" y="895350"/>
            <a:ext cx="4951414" cy="3972098"/>
          </a:xfrm>
          <a:prstGeom prst="roundRect">
            <a:avLst>
              <a:gd name="adj" fmla="val 2207"/>
            </a:avLst>
          </a:prstGeom>
          <a:solidFill>
            <a:schemeClr val="accent1">
              <a:lumMod val="20000"/>
              <a:lumOff val="80000"/>
            </a:schemeClr>
          </a:solidFill>
          <a:ln w="15875">
            <a:noFill/>
            <a:round/>
            <a:headEnd/>
            <a:tailEnd/>
          </a:ln>
          <a:effectLst/>
        </p:spPr>
        <p:txBody>
          <a:bodyPr wrap="none" rtlCol="0" anchor="ctr"/>
          <a:lstStyle/>
          <a:p>
            <a:pPr algn="ctr"/>
            <a:endParaRPr lang="en-US" sz="600">
              <a:latin typeface="Times New Roman" pitchFamily="18" charset="0"/>
              <a:cs typeface="Times New Roman" pitchFamily="18" charset="0"/>
            </a:endParaRPr>
          </a:p>
        </p:txBody>
      </p:sp>
      <p:sp>
        <p:nvSpPr>
          <p:cNvPr id="23" name="Rounded Rectangle 22"/>
          <p:cNvSpPr/>
          <p:nvPr/>
        </p:nvSpPr>
        <p:spPr bwMode="auto">
          <a:xfrm>
            <a:off x="1608139" y="895349"/>
            <a:ext cx="2383287" cy="3966653"/>
          </a:xfrm>
          <a:prstGeom prst="roundRect">
            <a:avLst>
              <a:gd name="adj" fmla="val 2207"/>
            </a:avLst>
          </a:prstGeom>
          <a:solidFill>
            <a:schemeClr val="accent1">
              <a:lumMod val="20000"/>
              <a:lumOff val="80000"/>
            </a:schemeClr>
          </a:solidFill>
          <a:ln w="15875">
            <a:noFill/>
            <a:round/>
            <a:headEnd/>
            <a:tailEnd/>
          </a:ln>
          <a:effectLst/>
        </p:spPr>
        <p:txBody>
          <a:bodyPr wrap="none" rtlCol="0" anchor="ctr"/>
          <a:lstStyle/>
          <a:p>
            <a:pPr algn="ctr"/>
            <a:endParaRPr lang="en-US" sz="600">
              <a:latin typeface="Times New Roman" pitchFamily="18" charset="0"/>
              <a:cs typeface="Times New Roman" pitchFamily="18" charset="0"/>
            </a:endParaRPr>
          </a:p>
        </p:txBody>
      </p:sp>
      <p:sp>
        <p:nvSpPr>
          <p:cNvPr id="4" name="Title 1"/>
          <p:cNvSpPr>
            <a:spLocks noGrp="1"/>
          </p:cNvSpPr>
          <p:nvPr>
            <p:ph type="title"/>
          </p:nvPr>
        </p:nvSpPr>
        <p:spPr>
          <a:xfrm>
            <a:off x="1721964" y="78666"/>
            <a:ext cx="7848600" cy="479822"/>
          </a:xfrm>
        </p:spPr>
        <p:txBody>
          <a:bodyPr>
            <a:normAutofit/>
          </a:bodyPr>
          <a:lstStyle/>
          <a:p>
            <a:r>
              <a:rPr lang="en-US" dirty="0" smtClean="0"/>
              <a:t>The Security/Privacy Link is Obvious</a:t>
            </a:r>
            <a:endParaRPr lang="en-US" dirty="0"/>
          </a:p>
        </p:txBody>
      </p:sp>
      <p:sp>
        <p:nvSpPr>
          <p:cNvPr id="5" name="Rounded Rectangle 4"/>
          <p:cNvSpPr/>
          <p:nvPr/>
        </p:nvSpPr>
        <p:spPr bwMode="auto">
          <a:xfrm>
            <a:off x="155072" y="1310769"/>
            <a:ext cx="8901841" cy="823509"/>
          </a:xfrm>
          <a:prstGeom prst="roundRect">
            <a:avLst>
              <a:gd name="adj" fmla="val 3792"/>
            </a:avLst>
          </a:prstGeom>
          <a:noFill/>
          <a:ln w="9525">
            <a:solidFill>
              <a:schemeClr val="tx1"/>
            </a:solidFill>
            <a:round/>
            <a:headEnd/>
            <a:tailEnd/>
          </a:ln>
          <a:effectLst/>
        </p:spPr>
        <p:txBody>
          <a:bodyPr wrap="none" rtlCol="0" anchor="ctr"/>
          <a:lstStyle/>
          <a:p>
            <a:pPr algn="ctr"/>
            <a:endParaRPr lang="en-US" sz="600" dirty="0">
              <a:latin typeface="Times New Roman" pitchFamily="18" charset="0"/>
              <a:cs typeface="Times New Roman" pitchFamily="18" charset="0"/>
            </a:endParaRPr>
          </a:p>
        </p:txBody>
      </p:sp>
      <p:sp>
        <p:nvSpPr>
          <p:cNvPr id="8" name="Rounded Rectangle 7"/>
          <p:cNvSpPr/>
          <p:nvPr/>
        </p:nvSpPr>
        <p:spPr bwMode="auto">
          <a:xfrm>
            <a:off x="159655" y="3088095"/>
            <a:ext cx="8901841" cy="822960"/>
          </a:xfrm>
          <a:prstGeom prst="roundRect">
            <a:avLst>
              <a:gd name="adj" fmla="val 3792"/>
            </a:avLst>
          </a:prstGeom>
          <a:noFill/>
          <a:ln w="9525">
            <a:solidFill>
              <a:schemeClr val="tx1"/>
            </a:solidFill>
            <a:round/>
            <a:headEnd/>
            <a:tailEnd/>
          </a:ln>
          <a:effectLst/>
        </p:spPr>
        <p:txBody>
          <a:bodyPr wrap="none" rtlCol="0" anchor="ctr"/>
          <a:lstStyle/>
          <a:p>
            <a:pPr algn="ctr"/>
            <a:endParaRPr lang="en-US" sz="600" dirty="0">
              <a:latin typeface="Times New Roman" pitchFamily="18" charset="0"/>
              <a:cs typeface="Times New Roman" pitchFamily="18" charset="0"/>
            </a:endParaRPr>
          </a:p>
        </p:txBody>
      </p:sp>
      <p:sp>
        <p:nvSpPr>
          <p:cNvPr id="9" name="Rounded Rectangle 8"/>
          <p:cNvSpPr/>
          <p:nvPr/>
        </p:nvSpPr>
        <p:spPr bwMode="auto">
          <a:xfrm>
            <a:off x="155075" y="2195000"/>
            <a:ext cx="8901841" cy="822960"/>
          </a:xfrm>
          <a:prstGeom prst="roundRect">
            <a:avLst>
              <a:gd name="adj" fmla="val 3792"/>
            </a:avLst>
          </a:prstGeom>
          <a:noFill/>
          <a:ln w="9525">
            <a:solidFill>
              <a:schemeClr val="tx1"/>
            </a:solidFill>
            <a:round/>
            <a:headEnd/>
            <a:tailEnd/>
          </a:ln>
          <a:effectLst/>
        </p:spPr>
        <p:txBody>
          <a:bodyPr wrap="none" rtlCol="0" anchor="ctr"/>
          <a:lstStyle/>
          <a:p>
            <a:pPr algn="ctr"/>
            <a:endParaRPr lang="en-US" sz="600" dirty="0">
              <a:latin typeface="Times New Roman" pitchFamily="18" charset="0"/>
              <a:cs typeface="Times New Roman" pitchFamily="18" charset="0"/>
            </a:endParaRPr>
          </a:p>
        </p:txBody>
      </p:sp>
      <p:sp>
        <p:nvSpPr>
          <p:cNvPr id="10" name="Rounded Rectangle 9"/>
          <p:cNvSpPr/>
          <p:nvPr/>
        </p:nvSpPr>
        <p:spPr bwMode="auto">
          <a:xfrm>
            <a:off x="159655" y="3995890"/>
            <a:ext cx="8901841" cy="822960"/>
          </a:xfrm>
          <a:prstGeom prst="roundRect">
            <a:avLst>
              <a:gd name="adj" fmla="val 3792"/>
            </a:avLst>
          </a:prstGeom>
          <a:noFill/>
          <a:ln w="9525">
            <a:solidFill>
              <a:schemeClr val="tx1"/>
            </a:solidFill>
            <a:round/>
            <a:headEnd/>
            <a:tailEnd/>
          </a:ln>
          <a:effectLst/>
        </p:spPr>
        <p:txBody>
          <a:bodyPr wrap="none" rtlCol="0" anchor="ctr"/>
          <a:lstStyle/>
          <a:p>
            <a:pPr algn="ctr"/>
            <a:endParaRPr lang="en-US" sz="600" dirty="0">
              <a:latin typeface="Times New Roman" pitchFamily="18" charset="0"/>
              <a:cs typeface="Times New Roman" pitchFamily="18" charset="0"/>
            </a:endParaRPr>
          </a:p>
        </p:txBody>
      </p:sp>
      <p:sp>
        <p:nvSpPr>
          <p:cNvPr id="11" name="Rectangle 10"/>
          <p:cNvSpPr/>
          <p:nvPr/>
        </p:nvSpPr>
        <p:spPr>
          <a:xfrm>
            <a:off x="4038600" y="1469707"/>
            <a:ext cx="5054601" cy="492443"/>
          </a:xfrm>
          <a:prstGeom prst="rect">
            <a:avLst/>
          </a:prstGeom>
        </p:spPr>
        <p:txBody>
          <a:bodyPr wrap="square">
            <a:spAutoFit/>
          </a:bodyPr>
          <a:lstStyle/>
          <a:p>
            <a:r>
              <a:rPr lang="en-US" sz="1300" dirty="0" smtClean="0">
                <a:latin typeface="Arial" pitchFamily="34" charset="0"/>
                <a:cs typeface="Arial" pitchFamily="34" charset="0"/>
              </a:rPr>
              <a:t>Cyber attack targets U.S. gas pipelines to steal passwords and gain access to critical systems. Source and intent unknown.</a:t>
            </a:r>
          </a:p>
        </p:txBody>
      </p:sp>
      <p:sp>
        <p:nvSpPr>
          <p:cNvPr id="14" name="Rectangle 13"/>
          <p:cNvSpPr/>
          <p:nvPr/>
        </p:nvSpPr>
        <p:spPr>
          <a:xfrm>
            <a:off x="4038600" y="3156181"/>
            <a:ext cx="4967288" cy="492443"/>
          </a:xfrm>
          <a:prstGeom prst="rect">
            <a:avLst/>
          </a:prstGeom>
        </p:spPr>
        <p:txBody>
          <a:bodyPr wrap="square">
            <a:spAutoFit/>
          </a:bodyPr>
          <a:lstStyle/>
          <a:p>
            <a:r>
              <a:rPr lang="en-US" sz="1300" dirty="0" smtClean="0">
                <a:latin typeface="Arial" pitchFamily="34" charset="0"/>
                <a:cs typeface="Arial" pitchFamily="34" charset="0"/>
              </a:rPr>
              <a:t>Spyware </a:t>
            </a:r>
            <a:r>
              <a:rPr lang="en-US" sz="1300" dirty="0" smtClean="0">
                <a:latin typeface="Arial" pitchFamily="34" charset="0"/>
                <a:cs typeface="Arial" pitchFamily="34" charset="0"/>
              </a:rPr>
              <a:t>(Flame) can record audio, screen images, keyboard activity, network traffic, and can export files to remote servers. </a:t>
            </a:r>
          </a:p>
        </p:txBody>
      </p:sp>
      <p:sp>
        <p:nvSpPr>
          <p:cNvPr id="16" name="Rectangle 15"/>
          <p:cNvSpPr/>
          <p:nvPr/>
        </p:nvSpPr>
        <p:spPr>
          <a:xfrm>
            <a:off x="4038600" y="4049797"/>
            <a:ext cx="5105400" cy="553998"/>
          </a:xfrm>
          <a:prstGeom prst="rect">
            <a:avLst/>
          </a:prstGeom>
        </p:spPr>
        <p:txBody>
          <a:bodyPr wrap="square">
            <a:spAutoFit/>
          </a:bodyPr>
          <a:lstStyle/>
          <a:p>
            <a:endParaRPr lang="en-US" sz="400" dirty="0" smtClean="0">
              <a:latin typeface="Arial" pitchFamily="34" charset="0"/>
              <a:cs typeface="Arial" pitchFamily="34" charset="0"/>
            </a:endParaRPr>
          </a:p>
          <a:p>
            <a:r>
              <a:rPr lang="en-US" sz="1300" dirty="0" smtClean="0">
                <a:latin typeface="Arial" pitchFamily="34" charset="0"/>
                <a:cs typeface="Arial" pitchFamily="34" charset="0"/>
              </a:rPr>
              <a:t>Internet connections impacted July 9th when the FBI remediated servers associated with </a:t>
            </a:r>
            <a:r>
              <a:rPr lang="en-US" sz="1300" dirty="0" smtClean="0">
                <a:latin typeface="Arial" pitchFamily="34" charset="0"/>
                <a:cs typeface="Arial" pitchFamily="34" charset="0"/>
              </a:rPr>
              <a:t>a </a:t>
            </a:r>
            <a:r>
              <a:rPr lang="en-US" sz="1300" dirty="0" err="1" smtClean="0">
                <a:latin typeface="Arial" pitchFamily="34" charset="0"/>
                <a:cs typeface="Arial" pitchFamily="34" charset="0"/>
              </a:rPr>
              <a:t>Botnet</a:t>
            </a:r>
            <a:r>
              <a:rPr lang="en-US" sz="1300" dirty="0" smtClean="0">
                <a:latin typeface="Arial" pitchFamily="34" charset="0"/>
                <a:cs typeface="Arial" pitchFamily="34" charset="0"/>
              </a:rPr>
              <a:t> </a:t>
            </a:r>
            <a:r>
              <a:rPr lang="en-US" sz="1300" dirty="0" smtClean="0">
                <a:latin typeface="Arial" pitchFamily="34" charset="0"/>
                <a:cs typeface="Arial" pitchFamily="34" charset="0"/>
              </a:rPr>
              <a:t>cyber fraud scam.</a:t>
            </a:r>
          </a:p>
        </p:txBody>
      </p:sp>
      <p:pic>
        <p:nvPicPr>
          <p:cNvPr id="19" name="Picture 11" descr="http://02varvara.files.wordpress.com/2009/01/gas-pipeline-russian.jpg"/>
          <p:cNvPicPr>
            <a:picLocks noChangeAspect="1" noChangeArrowheads="1"/>
          </p:cNvPicPr>
          <p:nvPr/>
        </p:nvPicPr>
        <p:blipFill>
          <a:blip r:embed="rId4" cstate="print"/>
          <a:srcRect/>
          <a:stretch>
            <a:fillRect/>
          </a:stretch>
        </p:blipFill>
        <p:spPr bwMode="auto">
          <a:xfrm>
            <a:off x="163946" y="1445753"/>
            <a:ext cx="1437409" cy="664032"/>
          </a:xfrm>
          <a:prstGeom prst="rect">
            <a:avLst/>
          </a:prstGeom>
          <a:ln>
            <a:noFill/>
          </a:ln>
          <a:effectLst>
            <a:softEdge rad="112500"/>
          </a:effectLst>
        </p:spPr>
      </p:pic>
      <p:pic>
        <p:nvPicPr>
          <p:cNvPr id="20" name="Picture 13" descr="http://2.bp.blogspot.com/__DuAStJeMkY/TRyza4NATGI/AAAAAAAAC0A/iG_u5JAEu4k/s1600/images.jpg"/>
          <p:cNvPicPr>
            <a:picLocks noChangeAspect="1" noChangeArrowheads="1"/>
          </p:cNvPicPr>
          <p:nvPr/>
        </p:nvPicPr>
        <p:blipFill>
          <a:blip r:embed="rId5" cstate="print"/>
          <a:srcRect/>
          <a:stretch>
            <a:fillRect/>
          </a:stretch>
        </p:blipFill>
        <p:spPr bwMode="auto">
          <a:xfrm>
            <a:off x="235911" y="3169547"/>
            <a:ext cx="1293478" cy="726645"/>
          </a:xfrm>
          <a:prstGeom prst="rect">
            <a:avLst/>
          </a:prstGeom>
          <a:ln>
            <a:noFill/>
          </a:ln>
          <a:effectLst>
            <a:softEdge rad="112500"/>
          </a:effectLst>
        </p:spPr>
      </p:pic>
      <p:pic>
        <p:nvPicPr>
          <p:cNvPr id="21" name="Picture 2" descr="http://www.it-networks.org/wp-content/uploads/2012/04/internet-shutdown-in-july-2012.png"/>
          <p:cNvPicPr>
            <a:picLocks noChangeAspect="1" noChangeArrowheads="1"/>
          </p:cNvPicPr>
          <p:nvPr/>
        </p:nvPicPr>
        <p:blipFill>
          <a:blip r:embed="rId6" cstate="print"/>
          <a:srcRect/>
          <a:stretch>
            <a:fillRect/>
          </a:stretch>
        </p:blipFill>
        <p:spPr bwMode="auto">
          <a:xfrm>
            <a:off x="212954" y="4093524"/>
            <a:ext cx="1339393" cy="663788"/>
          </a:xfrm>
          <a:prstGeom prst="rect">
            <a:avLst/>
          </a:prstGeom>
          <a:ln>
            <a:noFill/>
          </a:ln>
          <a:effectLst>
            <a:softEdge rad="112500"/>
          </a:effectLst>
        </p:spPr>
      </p:pic>
      <p:sp>
        <p:nvSpPr>
          <p:cNvPr id="25" name="Rectangle 24"/>
          <p:cNvSpPr/>
          <p:nvPr/>
        </p:nvSpPr>
        <p:spPr bwMode="auto">
          <a:xfrm>
            <a:off x="1843947" y="984688"/>
            <a:ext cx="1920240" cy="274320"/>
          </a:xfrm>
          <a:prstGeom prst="rect">
            <a:avLst/>
          </a:prstGeom>
          <a:solidFill>
            <a:schemeClr val="accent1">
              <a:lumMod val="75000"/>
            </a:schemeClr>
          </a:solidFill>
          <a:ln w="9525">
            <a:solidFill>
              <a:schemeClr val="tx1"/>
            </a:solidFill>
            <a:round/>
            <a:headEnd/>
            <a:tailEnd/>
          </a:ln>
          <a:effectLst/>
          <a:scene3d>
            <a:camera prst="orthographicFront"/>
            <a:lightRig rig="threePt" dir="t"/>
          </a:scene3d>
          <a:sp3d>
            <a:bevelT/>
          </a:sp3d>
        </p:spPr>
        <p:txBody>
          <a:bodyPr wrap="none" rtlCol="0" anchor="ctr"/>
          <a:lstStyle/>
          <a:p>
            <a:pPr algn="ctr"/>
            <a:r>
              <a:rPr lang="en-US" sz="1600" b="1" dirty="0" smtClean="0">
                <a:solidFill>
                  <a:schemeClr val="bg1"/>
                </a:solidFill>
                <a:latin typeface="Arial" pitchFamily="34" charset="0"/>
                <a:cs typeface="Arial" pitchFamily="34" charset="0"/>
              </a:rPr>
              <a:t>Security Event</a:t>
            </a:r>
            <a:endParaRPr lang="en-US" sz="1600" b="1" dirty="0">
              <a:solidFill>
                <a:schemeClr val="bg1"/>
              </a:solidFill>
              <a:latin typeface="Arial" pitchFamily="34" charset="0"/>
              <a:cs typeface="Arial" pitchFamily="34" charset="0"/>
            </a:endParaRPr>
          </a:p>
        </p:txBody>
      </p:sp>
      <p:sp>
        <p:nvSpPr>
          <p:cNvPr id="26" name="Rectangle 25"/>
          <p:cNvSpPr/>
          <p:nvPr/>
        </p:nvSpPr>
        <p:spPr bwMode="auto">
          <a:xfrm>
            <a:off x="5610400" y="979247"/>
            <a:ext cx="2009600" cy="274320"/>
          </a:xfrm>
          <a:prstGeom prst="rect">
            <a:avLst/>
          </a:prstGeom>
          <a:solidFill>
            <a:schemeClr val="accent1">
              <a:lumMod val="75000"/>
            </a:schemeClr>
          </a:solidFill>
          <a:ln w="9525">
            <a:solidFill>
              <a:schemeClr val="tx1"/>
            </a:solidFill>
            <a:round/>
            <a:headEnd/>
            <a:tailEnd/>
          </a:ln>
          <a:effectLst/>
          <a:scene3d>
            <a:camera prst="orthographicFront"/>
            <a:lightRig rig="threePt" dir="t"/>
          </a:scene3d>
          <a:sp3d>
            <a:bevelT/>
          </a:sp3d>
        </p:spPr>
        <p:txBody>
          <a:bodyPr wrap="none" rtlCol="0" anchor="ctr"/>
          <a:lstStyle/>
          <a:p>
            <a:pPr algn="ctr"/>
            <a:r>
              <a:rPr lang="en-US" sz="1600" b="1" dirty="0" smtClean="0">
                <a:solidFill>
                  <a:schemeClr val="bg1"/>
                </a:solidFill>
                <a:latin typeface="Arial" pitchFamily="34" charset="0"/>
                <a:cs typeface="Arial" pitchFamily="34" charset="0"/>
              </a:rPr>
              <a:t>Privacy Implication</a:t>
            </a:r>
          </a:p>
        </p:txBody>
      </p:sp>
      <p:pic>
        <p:nvPicPr>
          <p:cNvPr id="29" name="Picture 2"/>
          <p:cNvPicPr>
            <a:picLocks noChangeAspect="1" noChangeArrowheads="1"/>
          </p:cNvPicPr>
          <p:nvPr/>
        </p:nvPicPr>
        <p:blipFill>
          <a:blip r:embed="rId7" cstate="print"/>
          <a:srcRect/>
          <a:stretch>
            <a:fillRect/>
          </a:stretch>
        </p:blipFill>
        <p:spPr bwMode="auto">
          <a:xfrm>
            <a:off x="203202" y="2234066"/>
            <a:ext cx="1364341" cy="794884"/>
          </a:xfrm>
          <a:prstGeom prst="rect">
            <a:avLst/>
          </a:prstGeom>
          <a:ln>
            <a:noFill/>
          </a:ln>
          <a:effectLst>
            <a:softEdge rad="112500"/>
          </a:effectLst>
        </p:spPr>
      </p:pic>
      <p:sp>
        <p:nvSpPr>
          <p:cNvPr id="31" name="Rectangle 30"/>
          <p:cNvSpPr/>
          <p:nvPr/>
        </p:nvSpPr>
        <p:spPr>
          <a:xfrm>
            <a:off x="4065589" y="2307907"/>
            <a:ext cx="5068886" cy="692497"/>
          </a:xfrm>
          <a:prstGeom prst="rect">
            <a:avLst/>
          </a:prstGeom>
        </p:spPr>
        <p:txBody>
          <a:bodyPr wrap="square">
            <a:spAutoFit/>
          </a:bodyPr>
          <a:lstStyle/>
          <a:p>
            <a:r>
              <a:rPr lang="en-US" sz="1300" dirty="0" smtClean="0">
                <a:latin typeface="Arial" pitchFamily="34" charset="0"/>
                <a:cs typeface="Arial" pitchFamily="34" charset="0"/>
              </a:rPr>
              <a:t>LinkedIn investigated claims that more than 6 million passwords were stolen. LinkedIn confirmed the security breach. </a:t>
            </a:r>
            <a:r>
              <a:rPr lang="en-US" sz="1300" dirty="0" smtClean="0">
                <a:latin typeface="Arial" pitchFamily="34" charset="0"/>
                <a:cs typeface="Arial" pitchFamily="34" charset="0"/>
              </a:rPr>
              <a:t> Similar breaches everywhere.</a:t>
            </a:r>
            <a:endParaRPr lang="en-US" sz="1300" dirty="0" smtClean="0">
              <a:latin typeface="Arial" pitchFamily="34" charset="0"/>
              <a:cs typeface="Arial" pitchFamily="34" charset="0"/>
            </a:endParaRPr>
          </a:p>
        </p:txBody>
      </p:sp>
      <p:sp>
        <p:nvSpPr>
          <p:cNvPr id="32" name="Rectangle 31"/>
          <p:cNvSpPr/>
          <p:nvPr/>
        </p:nvSpPr>
        <p:spPr>
          <a:xfrm>
            <a:off x="1600200" y="1422053"/>
            <a:ext cx="2438400" cy="692497"/>
          </a:xfrm>
          <a:prstGeom prst="rect">
            <a:avLst/>
          </a:prstGeom>
        </p:spPr>
        <p:txBody>
          <a:bodyPr wrap="square">
            <a:spAutoFit/>
          </a:bodyPr>
          <a:lstStyle/>
          <a:p>
            <a:r>
              <a:rPr lang="en-US" sz="1300" dirty="0" smtClean="0"/>
              <a:t>Hackers Mount Cyber Attack on U.S. Gas Pipelines </a:t>
            </a:r>
          </a:p>
          <a:p>
            <a:r>
              <a:rPr lang="en-US" sz="1300" dirty="0" smtClean="0"/>
              <a:t>(May 2012) </a:t>
            </a:r>
            <a:endParaRPr lang="en-US" sz="1300" dirty="0"/>
          </a:p>
        </p:txBody>
      </p:sp>
      <p:sp>
        <p:nvSpPr>
          <p:cNvPr id="34" name="Rectangle 33"/>
          <p:cNvSpPr/>
          <p:nvPr/>
        </p:nvSpPr>
        <p:spPr>
          <a:xfrm>
            <a:off x="1600200" y="2260253"/>
            <a:ext cx="2743200" cy="692497"/>
          </a:xfrm>
          <a:prstGeom prst="rect">
            <a:avLst/>
          </a:prstGeom>
        </p:spPr>
        <p:txBody>
          <a:bodyPr wrap="square">
            <a:spAutoFit/>
          </a:bodyPr>
          <a:lstStyle/>
          <a:p>
            <a:r>
              <a:rPr lang="en-US" sz="1300" dirty="0" smtClean="0"/>
              <a:t>6.4 Million Passwords Stolen </a:t>
            </a:r>
          </a:p>
          <a:p>
            <a:r>
              <a:rPr lang="en-US" sz="1300" dirty="0" smtClean="0"/>
              <a:t>From LinkedIn Website </a:t>
            </a:r>
          </a:p>
          <a:p>
            <a:r>
              <a:rPr lang="en-US" sz="1300" dirty="0" smtClean="0"/>
              <a:t>(June 2012)</a:t>
            </a:r>
            <a:endParaRPr lang="en-US" sz="1300" dirty="0"/>
          </a:p>
        </p:txBody>
      </p:sp>
      <p:sp>
        <p:nvSpPr>
          <p:cNvPr id="35" name="Rectangle 34"/>
          <p:cNvSpPr/>
          <p:nvPr/>
        </p:nvSpPr>
        <p:spPr>
          <a:xfrm>
            <a:off x="1600200" y="3169802"/>
            <a:ext cx="2362200" cy="692497"/>
          </a:xfrm>
          <a:prstGeom prst="rect">
            <a:avLst/>
          </a:prstGeom>
        </p:spPr>
        <p:txBody>
          <a:bodyPr wrap="square">
            <a:spAutoFit/>
          </a:bodyPr>
          <a:lstStyle/>
          <a:p>
            <a:r>
              <a:rPr lang="en-US" sz="1300" dirty="0" smtClean="0"/>
              <a:t>New Cyber-Espionage Spyware Resembles </a:t>
            </a:r>
            <a:r>
              <a:rPr lang="en-US" sz="1300" dirty="0" err="1" smtClean="0"/>
              <a:t>Stuxnet</a:t>
            </a:r>
            <a:r>
              <a:rPr lang="en-US" sz="1300" dirty="0" smtClean="0"/>
              <a:t> </a:t>
            </a:r>
          </a:p>
          <a:p>
            <a:r>
              <a:rPr lang="en-US" sz="1300" dirty="0" smtClean="0"/>
              <a:t>(May 2012)</a:t>
            </a:r>
            <a:endParaRPr lang="en-US" sz="1300" dirty="0"/>
          </a:p>
        </p:txBody>
      </p:sp>
      <p:sp>
        <p:nvSpPr>
          <p:cNvPr id="37" name="Rectangle 36"/>
          <p:cNvSpPr/>
          <p:nvPr/>
        </p:nvSpPr>
        <p:spPr>
          <a:xfrm>
            <a:off x="1600200" y="4049797"/>
            <a:ext cx="2133600" cy="692497"/>
          </a:xfrm>
          <a:prstGeom prst="rect">
            <a:avLst/>
          </a:prstGeom>
        </p:spPr>
        <p:txBody>
          <a:bodyPr wrap="square">
            <a:spAutoFit/>
          </a:bodyPr>
          <a:lstStyle/>
          <a:p>
            <a:r>
              <a:rPr lang="en-US" sz="1300" dirty="0" smtClean="0"/>
              <a:t>No Web for Hundreds of Thousands on Monday (July 2012)</a:t>
            </a:r>
            <a:endParaRPr lang="en-US" sz="1300" dirty="0"/>
          </a:p>
        </p:txBody>
      </p:sp>
      <p:sp>
        <p:nvSpPr>
          <p:cNvPr id="30" name="Rectangle 15"/>
          <p:cNvSpPr>
            <a:spLocks noChangeArrowheads="1"/>
          </p:cNvSpPr>
          <p:nvPr>
            <p:custDataLst>
              <p:tags r:id="rId1"/>
            </p:custDataLst>
          </p:nvPr>
        </p:nvSpPr>
        <p:spPr bwMode="auto">
          <a:xfrm>
            <a:off x="0" y="4897279"/>
            <a:ext cx="3657600" cy="246221"/>
          </a:xfrm>
          <a:prstGeom prst="rect">
            <a:avLst/>
          </a:prstGeom>
          <a:noFill/>
          <a:ln w="9525">
            <a:noFill/>
            <a:miter lim="800000"/>
            <a:headEnd/>
            <a:tailEnd/>
          </a:ln>
        </p:spPr>
        <p:txBody>
          <a:bodyPr wrap="square">
            <a:spAutoFit/>
          </a:bodyPr>
          <a:lstStyle/>
          <a:p>
            <a:pPr marL="114300" indent="-114300">
              <a:spcBef>
                <a:spcPct val="30000"/>
              </a:spcBef>
              <a:buClr>
                <a:srgbClr val="000000"/>
              </a:buClr>
              <a:buFont typeface="Wingdings" pitchFamily="2" charset="2"/>
              <a:buNone/>
            </a:pPr>
            <a:r>
              <a:rPr lang="en-US" sz="1000" b="0" dirty="0" smtClean="0">
                <a:solidFill>
                  <a:schemeClr val="bg1"/>
                </a:solidFill>
              </a:rPr>
              <a:t>Source: ABC News; </a:t>
            </a:r>
            <a:r>
              <a:rPr lang="en-US" sz="1000" dirty="0" err="1" smtClean="0">
                <a:solidFill>
                  <a:schemeClr val="bg1"/>
                </a:solidFill>
              </a:rPr>
              <a:t>N</a:t>
            </a:r>
            <a:r>
              <a:rPr lang="en-US" sz="1000" b="0" dirty="0" err="1" smtClean="0">
                <a:solidFill>
                  <a:schemeClr val="bg1"/>
                </a:solidFill>
              </a:rPr>
              <a:t>extgov</a:t>
            </a:r>
            <a:r>
              <a:rPr lang="en-US" sz="1000" dirty="0" smtClean="0">
                <a:solidFill>
                  <a:schemeClr val="bg1"/>
                </a:solidFill>
              </a:rPr>
              <a:t>;</a:t>
            </a:r>
            <a:r>
              <a:rPr lang="en-US" sz="1000" b="0" smtClean="0">
                <a:solidFill>
                  <a:schemeClr val="bg1"/>
                </a:solidFill>
              </a:rPr>
              <a:t> </a:t>
            </a:r>
            <a:r>
              <a:rPr lang="en-US" sz="1000" b="0" dirty="0" smtClean="0">
                <a:solidFill>
                  <a:schemeClr val="bg1"/>
                </a:solidFill>
              </a:rPr>
              <a:t>MIT Technology Review</a:t>
            </a:r>
            <a:endParaRPr lang="en-US" sz="1000" b="0" dirty="0">
              <a:solidFill>
                <a:schemeClr val="bg1"/>
              </a:solidFill>
            </a:endParaRPr>
          </a:p>
        </p:txBody>
      </p:sp>
      <p:sp>
        <p:nvSpPr>
          <p:cNvPr id="33" name="Slide Number Placeholder 32"/>
          <p:cNvSpPr>
            <a:spLocks noGrp="1"/>
          </p:cNvSpPr>
          <p:nvPr>
            <p:ph type="sldNum" sz="quarter" idx="12"/>
          </p:nvPr>
        </p:nvSpPr>
        <p:spPr/>
        <p:txBody>
          <a:bodyPr/>
          <a:lstStyle/>
          <a:p>
            <a:fld id="{72AB1921-A1F4-4133-B79B-2C7CBB47F54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to Mention…</a:t>
            </a:r>
            <a:endParaRPr lang="en-US" dirty="0"/>
          </a:p>
        </p:txBody>
      </p:sp>
      <p:sp>
        <p:nvSpPr>
          <p:cNvPr id="3" name="Slide Number Placeholder 2"/>
          <p:cNvSpPr>
            <a:spLocks noGrp="1"/>
          </p:cNvSpPr>
          <p:nvPr>
            <p:ph type="sldNum" sz="quarter" idx="12"/>
          </p:nvPr>
        </p:nvSpPr>
        <p:spPr/>
        <p:txBody>
          <a:bodyPr/>
          <a:lstStyle/>
          <a:p>
            <a:fld id="{72AB1921-A1F4-4133-B79B-2C7CBB47F54E}" type="slidenum">
              <a:rPr lang="en-US" smtClean="0"/>
              <a:pPr/>
              <a:t>4</a:t>
            </a:fld>
            <a:endParaRPr lang="en-US"/>
          </a:p>
        </p:txBody>
      </p:sp>
      <p:sp>
        <p:nvSpPr>
          <p:cNvPr id="4" name="Rectangle 3"/>
          <p:cNvSpPr/>
          <p:nvPr/>
        </p:nvSpPr>
        <p:spPr>
          <a:xfrm>
            <a:off x="3505200" y="2114550"/>
            <a:ext cx="1120820" cy="369332"/>
          </a:xfrm>
          <a:prstGeom prst="rect">
            <a:avLst/>
          </a:prstGeom>
        </p:spPr>
        <p:txBody>
          <a:bodyPr wrap="none">
            <a:spAutoFit/>
          </a:bodyPr>
          <a:lstStyle/>
          <a:p>
            <a:r>
              <a:rPr lang="en-US" dirty="0" smtClean="0"/>
              <a:t>The NSA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Information security is how we ensure data privacy</a:t>
            </a:r>
            <a:endParaRPr lang="en-US" dirty="0"/>
          </a:p>
        </p:txBody>
      </p:sp>
      <p:sp>
        <p:nvSpPr>
          <p:cNvPr id="3" name="Text Placeholder 2"/>
          <p:cNvSpPr>
            <a:spLocks noGrp="1"/>
          </p:cNvSpPr>
          <p:nvPr>
            <p:ph type="body" idx="1"/>
          </p:nvPr>
        </p:nvSpPr>
        <p:spPr>
          <a:solidFill>
            <a:schemeClr val="accent2">
              <a:lumMod val="60000"/>
              <a:lumOff val="40000"/>
            </a:schemeClr>
          </a:solidFill>
        </p:spPr>
        <p:txBody>
          <a:bodyPr/>
          <a:lstStyle/>
          <a:p>
            <a:pPr algn="ctr"/>
            <a:r>
              <a:rPr lang="en-US" dirty="0" smtClean="0"/>
              <a:t>Security we use</a:t>
            </a:r>
            <a:endParaRPr lang="en-US" dirty="0"/>
          </a:p>
        </p:txBody>
      </p:sp>
      <p:sp>
        <p:nvSpPr>
          <p:cNvPr id="4" name="Content Placeholder 3"/>
          <p:cNvSpPr>
            <a:spLocks noGrp="1"/>
          </p:cNvSpPr>
          <p:nvPr>
            <p:ph sz="half" idx="2"/>
          </p:nvPr>
        </p:nvSpPr>
        <p:spPr>
          <a:solidFill>
            <a:schemeClr val="accent1">
              <a:lumMod val="20000"/>
              <a:lumOff val="80000"/>
            </a:schemeClr>
          </a:solidFill>
        </p:spPr>
        <p:txBody>
          <a:bodyPr/>
          <a:lstStyle/>
          <a:p>
            <a:r>
              <a:rPr lang="en-US" dirty="0" smtClean="0"/>
              <a:t>Passwords</a:t>
            </a:r>
          </a:p>
          <a:p>
            <a:r>
              <a:rPr lang="en-US" dirty="0" smtClean="0"/>
              <a:t>Access Controls</a:t>
            </a:r>
          </a:p>
          <a:p>
            <a:r>
              <a:rPr lang="en-US" dirty="0" smtClean="0"/>
              <a:t>ERM</a:t>
            </a:r>
          </a:p>
          <a:p>
            <a:r>
              <a:rPr lang="en-US" dirty="0" smtClean="0"/>
              <a:t>DLP</a:t>
            </a:r>
          </a:p>
          <a:p>
            <a:r>
              <a:rPr lang="en-US" dirty="0" smtClean="0"/>
              <a:t>SIEM</a:t>
            </a:r>
            <a:endParaRPr lang="en-US" dirty="0" smtClean="0"/>
          </a:p>
          <a:p>
            <a:r>
              <a:rPr lang="en-US" dirty="0" smtClean="0"/>
              <a:t>Reporting Controls</a:t>
            </a:r>
            <a:endParaRPr lang="en-US" dirty="0"/>
          </a:p>
        </p:txBody>
      </p:sp>
      <p:sp>
        <p:nvSpPr>
          <p:cNvPr id="5" name="Text Placeholder 4"/>
          <p:cNvSpPr>
            <a:spLocks noGrp="1"/>
          </p:cNvSpPr>
          <p:nvPr>
            <p:ph type="body" sz="quarter" idx="3"/>
          </p:nvPr>
        </p:nvSpPr>
        <p:spPr>
          <a:solidFill>
            <a:schemeClr val="accent2">
              <a:lumMod val="60000"/>
              <a:lumOff val="40000"/>
            </a:schemeClr>
          </a:solidFill>
        </p:spPr>
        <p:txBody>
          <a:bodyPr/>
          <a:lstStyle/>
          <a:p>
            <a:pPr algn="ctr"/>
            <a:r>
              <a:rPr lang="en-US" dirty="0" smtClean="0"/>
              <a:t>Outcomes we expect</a:t>
            </a:r>
            <a:endParaRPr lang="en-US" dirty="0"/>
          </a:p>
        </p:txBody>
      </p:sp>
      <p:sp>
        <p:nvSpPr>
          <p:cNvPr id="6" name="Content Placeholder 5"/>
          <p:cNvSpPr>
            <a:spLocks noGrp="1"/>
          </p:cNvSpPr>
          <p:nvPr>
            <p:ph sz="quarter" idx="4"/>
          </p:nvPr>
        </p:nvSpPr>
        <p:spPr>
          <a:solidFill>
            <a:schemeClr val="accent1">
              <a:lumMod val="20000"/>
              <a:lumOff val="80000"/>
            </a:schemeClr>
          </a:solidFill>
        </p:spPr>
        <p:txBody>
          <a:bodyPr/>
          <a:lstStyle/>
          <a:p>
            <a:r>
              <a:rPr lang="en-US" dirty="0" smtClean="0"/>
              <a:t>PII</a:t>
            </a:r>
          </a:p>
          <a:p>
            <a:r>
              <a:rPr lang="en-US" dirty="0" smtClean="0"/>
              <a:t>PHI</a:t>
            </a:r>
          </a:p>
          <a:p>
            <a:r>
              <a:rPr lang="en-US" dirty="0" smtClean="0"/>
              <a:t>European law</a:t>
            </a:r>
          </a:p>
          <a:p>
            <a:r>
              <a:rPr lang="en-US" dirty="0" smtClean="0"/>
              <a:t>Other </a:t>
            </a:r>
            <a:r>
              <a:rPr lang="en-US" dirty="0" smtClean="0"/>
              <a:t>Country </a:t>
            </a:r>
            <a:r>
              <a:rPr lang="en-US" dirty="0" smtClean="0"/>
              <a:t>law</a:t>
            </a:r>
          </a:p>
          <a:p>
            <a:r>
              <a:rPr lang="en-US" dirty="0" smtClean="0"/>
              <a:t>Safe Harbor</a:t>
            </a:r>
            <a:endParaRPr lang="en-US" dirty="0"/>
          </a:p>
        </p:txBody>
      </p:sp>
      <p:sp>
        <p:nvSpPr>
          <p:cNvPr id="7" name="Slide Number Placeholder 6"/>
          <p:cNvSpPr>
            <a:spLocks noGrp="1"/>
          </p:cNvSpPr>
          <p:nvPr>
            <p:ph type="sldNum" sz="quarter" idx="12"/>
          </p:nvPr>
        </p:nvSpPr>
        <p:spPr/>
        <p:txBody>
          <a:bodyPr/>
          <a:lstStyle/>
          <a:p>
            <a:fld id="{72AB1921-A1F4-4133-B79B-2C7CBB47F54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0"/>
            <a:ext cx="6705600" cy="613172"/>
          </a:xfrm>
        </p:spPr>
        <p:txBody>
          <a:bodyPr>
            <a:normAutofit/>
          </a:bodyPr>
          <a:lstStyle/>
          <a:p>
            <a:r>
              <a:rPr lang="en-US" dirty="0" smtClean="0"/>
              <a:t>Sometimes, the ends don’t meet</a:t>
            </a:r>
            <a:endParaRPr lang="en-US" dirty="0"/>
          </a:p>
        </p:txBody>
      </p:sp>
      <p:sp>
        <p:nvSpPr>
          <p:cNvPr id="3" name="Text Placeholder 2"/>
          <p:cNvSpPr>
            <a:spLocks noGrp="1"/>
          </p:cNvSpPr>
          <p:nvPr>
            <p:ph type="body" idx="1"/>
          </p:nvPr>
        </p:nvSpPr>
        <p:spPr>
          <a:solidFill>
            <a:schemeClr val="accent2">
              <a:lumMod val="60000"/>
              <a:lumOff val="40000"/>
            </a:schemeClr>
          </a:solidFill>
        </p:spPr>
        <p:txBody>
          <a:bodyPr>
            <a:normAutofit fontScale="92500"/>
          </a:bodyPr>
          <a:lstStyle/>
          <a:p>
            <a:pPr algn="ctr"/>
            <a:r>
              <a:rPr lang="en-US" dirty="0" smtClean="0"/>
              <a:t>Russia Telecommunications Law</a:t>
            </a:r>
            <a:endParaRPr lang="en-US" dirty="0"/>
          </a:p>
        </p:txBody>
      </p:sp>
      <p:sp>
        <p:nvSpPr>
          <p:cNvPr id="4" name="Content Placeholder 3"/>
          <p:cNvSpPr>
            <a:spLocks noGrp="1"/>
          </p:cNvSpPr>
          <p:nvPr>
            <p:ph sz="half" idx="2"/>
          </p:nvPr>
        </p:nvSpPr>
        <p:spPr>
          <a:solidFill>
            <a:schemeClr val="accent5">
              <a:lumMod val="40000"/>
              <a:lumOff val="60000"/>
            </a:schemeClr>
          </a:solidFill>
        </p:spPr>
        <p:txBody>
          <a:bodyPr/>
          <a:lstStyle/>
          <a:p>
            <a:r>
              <a:rPr lang="en-US" dirty="0" smtClean="0"/>
              <a:t>Blackberry/BES conflicts</a:t>
            </a:r>
          </a:p>
          <a:p>
            <a:r>
              <a:rPr lang="en-US" dirty="0" smtClean="0"/>
              <a:t>You can move the email server</a:t>
            </a:r>
          </a:p>
          <a:p>
            <a:r>
              <a:rPr lang="en-US" dirty="0" smtClean="0"/>
              <a:t>But you can’t move the BES</a:t>
            </a:r>
          </a:p>
          <a:p>
            <a:r>
              <a:rPr lang="en-US" dirty="0" smtClean="0"/>
              <a:t>And the government needs access</a:t>
            </a:r>
            <a:endParaRPr lang="en-US" dirty="0"/>
          </a:p>
        </p:txBody>
      </p:sp>
      <p:sp>
        <p:nvSpPr>
          <p:cNvPr id="5" name="Text Placeholder 4"/>
          <p:cNvSpPr>
            <a:spLocks noGrp="1"/>
          </p:cNvSpPr>
          <p:nvPr>
            <p:ph type="body" sz="quarter" idx="3"/>
          </p:nvPr>
        </p:nvSpPr>
        <p:spPr>
          <a:solidFill>
            <a:schemeClr val="accent2">
              <a:lumMod val="60000"/>
              <a:lumOff val="40000"/>
            </a:schemeClr>
          </a:solidFill>
        </p:spPr>
        <p:txBody>
          <a:bodyPr/>
          <a:lstStyle/>
          <a:p>
            <a:pPr algn="ctr"/>
            <a:r>
              <a:rPr lang="en-US" dirty="0" smtClean="0"/>
              <a:t>German Privacy Law</a:t>
            </a:r>
            <a:endParaRPr lang="en-US" dirty="0"/>
          </a:p>
        </p:txBody>
      </p:sp>
      <p:sp>
        <p:nvSpPr>
          <p:cNvPr id="6" name="Content Placeholder 5"/>
          <p:cNvSpPr>
            <a:spLocks noGrp="1"/>
          </p:cNvSpPr>
          <p:nvPr>
            <p:ph sz="quarter" idx="4"/>
          </p:nvPr>
        </p:nvSpPr>
        <p:spPr>
          <a:solidFill>
            <a:schemeClr val="accent5">
              <a:lumMod val="40000"/>
              <a:lumOff val="60000"/>
            </a:schemeClr>
          </a:solidFill>
        </p:spPr>
        <p:txBody>
          <a:bodyPr/>
          <a:lstStyle/>
          <a:p>
            <a:r>
              <a:rPr lang="en-US" dirty="0" smtClean="0"/>
              <a:t>You should not permit personal use</a:t>
            </a:r>
          </a:p>
          <a:p>
            <a:r>
              <a:rPr lang="en-US" dirty="0" smtClean="0"/>
              <a:t>Personal use could mean no </a:t>
            </a:r>
            <a:r>
              <a:rPr lang="en-US" dirty="0" smtClean="0"/>
              <a:t>permitted logging</a:t>
            </a:r>
            <a:endParaRPr lang="en-US" dirty="0" smtClean="0"/>
          </a:p>
          <a:p>
            <a:r>
              <a:rPr lang="en-US" dirty="0" smtClean="0"/>
              <a:t>Personal use could mean no investigation sources</a:t>
            </a:r>
            <a:endParaRPr lang="en-US" dirty="0"/>
          </a:p>
        </p:txBody>
      </p:sp>
      <p:sp>
        <p:nvSpPr>
          <p:cNvPr id="7" name="Slide Number Placeholder 6"/>
          <p:cNvSpPr>
            <a:spLocks noGrp="1"/>
          </p:cNvSpPr>
          <p:nvPr>
            <p:ph type="sldNum" sz="quarter" idx="12"/>
          </p:nvPr>
        </p:nvSpPr>
        <p:spPr/>
        <p:txBody>
          <a:bodyPr/>
          <a:lstStyle/>
          <a:p>
            <a:fld id="{72AB1921-A1F4-4133-B79B-2C7CBB47F54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APT Conundrum: Collision Straight Ahead</a:t>
            </a:r>
            <a:endParaRPr lang="en-US" dirty="0"/>
          </a:p>
        </p:txBody>
      </p:sp>
      <p:sp>
        <p:nvSpPr>
          <p:cNvPr id="3" name="Content Placeholder 2"/>
          <p:cNvSpPr>
            <a:spLocks noGrp="1"/>
          </p:cNvSpPr>
          <p:nvPr>
            <p:ph idx="1"/>
          </p:nvPr>
        </p:nvSpPr>
        <p:spPr>
          <a:solidFill>
            <a:schemeClr val="accent1">
              <a:lumMod val="20000"/>
              <a:lumOff val="80000"/>
            </a:schemeClr>
          </a:solidFill>
        </p:spPr>
        <p:txBody>
          <a:bodyPr>
            <a:normAutofit/>
          </a:bodyPr>
          <a:lstStyle/>
          <a:p>
            <a:r>
              <a:rPr lang="en-US" dirty="0" smtClean="0"/>
              <a:t>Email arrives with link</a:t>
            </a:r>
          </a:p>
          <a:p>
            <a:r>
              <a:rPr lang="en-US" dirty="0" smtClean="0"/>
              <a:t>User clicks on link</a:t>
            </a:r>
          </a:p>
          <a:p>
            <a:r>
              <a:rPr lang="en-US" dirty="0" smtClean="0"/>
              <a:t>Website downloads malicious software</a:t>
            </a:r>
          </a:p>
          <a:p>
            <a:r>
              <a:rPr lang="en-US" dirty="0" smtClean="0"/>
              <a:t>What do we need to do</a:t>
            </a:r>
            <a:r>
              <a:rPr lang="en-US" dirty="0" smtClean="0"/>
              <a:t>?</a:t>
            </a:r>
            <a:endParaRPr lang="en-US" dirty="0" smtClean="0"/>
          </a:p>
          <a:p>
            <a:pPr lvl="1">
              <a:buNone/>
            </a:pPr>
            <a:endParaRPr lang="en-US" dirty="0" smtClean="0"/>
          </a:p>
          <a:p>
            <a:pPr>
              <a:buFont typeface="Arial" pitchFamily="34" charset="0"/>
              <a:buChar char="•"/>
            </a:pPr>
            <a:r>
              <a:rPr lang="en-US" dirty="0" smtClean="0"/>
              <a:t>Who received the email?</a:t>
            </a:r>
          </a:p>
          <a:p>
            <a:pPr>
              <a:buFont typeface="Arial" pitchFamily="34" charset="0"/>
              <a:buChar char="•"/>
            </a:pPr>
            <a:r>
              <a:rPr lang="en-US" dirty="0" smtClean="0"/>
              <a:t>Who clicked on the link?</a:t>
            </a:r>
          </a:p>
          <a:p>
            <a:pPr>
              <a:buFont typeface="Arial" pitchFamily="34" charset="0"/>
              <a:buChar char="•"/>
            </a:pPr>
            <a:r>
              <a:rPr lang="en-US" dirty="0" smtClean="0"/>
              <a:t>Who accessed a file or folder?</a:t>
            </a:r>
          </a:p>
          <a:p>
            <a:pPr>
              <a:buFont typeface="Arial" pitchFamily="34" charset="0"/>
              <a:buChar char="•"/>
            </a:pPr>
            <a:r>
              <a:rPr lang="en-US" dirty="0" smtClean="0"/>
              <a:t>What can a client forensic tell us</a:t>
            </a:r>
            <a:r>
              <a:rPr lang="en-US" dirty="0" smtClean="0"/>
              <a:t>?  And what does it learn about you?</a:t>
            </a:r>
            <a:endParaRPr lang="en-US" dirty="0" smtClean="0"/>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72AB1921-A1F4-4133-B79B-2C7CBB47F54E}"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How about no data?</a:t>
            </a:r>
            <a:endParaRPr lang="en-US" dirty="0"/>
          </a:p>
        </p:txBody>
      </p:sp>
      <p:sp>
        <p:nvSpPr>
          <p:cNvPr id="3" name="Content Placeholder 2"/>
          <p:cNvSpPr>
            <a:spLocks noGrp="1"/>
          </p:cNvSpPr>
          <p:nvPr>
            <p:ph idx="1"/>
          </p:nvPr>
        </p:nvSpPr>
        <p:spPr>
          <a:solidFill>
            <a:schemeClr val="accent2">
              <a:lumMod val="20000"/>
              <a:lumOff val="80000"/>
            </a:schemeClr>
          </a:solidFill>
        </p:spPr>
        <p:txBody>
          <a:bodyPr/>
          <a:lstStyle/>
          <a:p>
            <a:r>
              <a:rPr lang="en-US" dirty="0" smtClean="0"/>
              <a:t>Acceptable Use investigations</a:t>
            </a:r>
          </a:p>
          <a:p>
            <a:pPr lvl="1"/>
            <a:r>
              <a:rPr lang="en-US" dirty="0" smtClean="0"/>
              <a:t>Can you think of all the other reasons we need </a:t>
            </a:r>
            <a:r>
              <a:rPr lang="en-US" dirty="0" smtClean="0"/>
              <a:t>to keep a history</a:t>
            </a:r>
            <a:r>
              <a:rPr lang="en-US" dirty="0" smtClean="0"/>
              <a:t>?</a:t>
            </a:r>
          </a:p>
          <a:p>
            <a:r>
              <a:rPr lang="en-US" dirty="0" smtClean="0"/>
              <a:t>Cloud decisions - where can we go?</a:t>
            </a:r>
          </a:p>
          <a:p>
            <a:r>
              <a:rPr lang="en-US" dirty="0" smtClean="0"/>
              <a:t>Mobile choices – MDM and other </a:t>
            </a:r>
            <a:r>
              <a:rPr lang="en-US" dirty="0" smtClean="0"/>
              <a:t>confusions</a:t>
            </a:r>
          </a:p>
          <a:p>
            <a:r>
              <a:rPr lang="en-US" dirty="0" smtClean="0"/>
              <a:t>Crowd Sourcing</a:t>
            </a:r>
            <a:endParaRPr lang="en-US" dirty="0" smtClean="0"/>
          </a:p>
          <a:p>
            <a:r>
              <a:rPr lang="en-US" dirty="0" smtClean="0"/>
              <a:t>The predicate for many Privacy positions is, simply,</a:t>
            </a:r>
          </a:p>
          <a:p>
            <a:endParaRPr lang="en-US" dirty="0" smtClean="0"/>
          </a:p>
          <a:p>
            <a:pPr lvl="1">
              <a:buNone/>
            </a:pPr>
            <a:r>
              <a:rPr lang="en-US" dirty="0" smtClean="0"/>
              <a:t>			YOU CAN’T DO THAT!</a:t>
            </a:r>
          </a:p>
          <a:p>
            <a:endParaRPr lang="en-US" dirty="0"/>
          </a:p>
        </p:txBody>
      </p:sp>
      <p:sp>
        <p:nvSpPr>
          <p:cNvPr id="4" name="Slide Number Placeholder 3"/>
          <p:cNvSpPr>
            <a:spLocks noGrp="1"/>
          </p:cNvSpPr>
          <p:nvPr>
            <p:ph type="sldNum" sz="quarter" idx="12"/>
          </p:nvPr>
        </p:nvSpPr>
        <p:spPr/>
        <p:txBody>
          <a:bodyPr/>
          <a:lstStyle/>
          <a:p>
            <a:fld id="{72AB1921-A1F4-4133-B79B-2C7CBB47F54E}" type="slidenum">
              <a:rPr lang="en-US" smtClean="0"/>
              <a:pPr/>
              <a:t>8</a:t>
            </a:fld>
            <a:endParaRPr lang="en-US" dirty="0"/>
          </a:p>
        </p:txBody>
      </p:sp>
      <p:sp>
        <p:nvSpPr>
          <p:cNvPr id="6" name="Text Placeholder 5"/>
          <p:cNvSpPr>
            <a:spLocks noGrp="1"/>
          </p:cNvSpPr>
          <p:nvPr>
            <p:ph type="body" sz="quarter" idx="14"/>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B1921-A1F4-4133-B79B-2C7CBB47F54E}" type="slidenum">
              <a:rPr lang="en-US" smtClean="0"/>
              <a:pPr/>
              <a:t>9</a:t>
            </a:fld>
            <a:endParaRPr lang="en-US"/>
          </a:p>
        </p:txBody>
      </p:sp>
      <p:sp>
        <p:nvSpPr>
          <p:cNvPr id="3" name="TextBox 2"/>
          <p:cNvSpPr txBox="1"/>
          <p:nvPr/>
        </p:nvSpPr>
        <p:spPr>
          <a:xfrm>
            <a:off x="2438400" y="2114550"/>
            <a:ext cx="1875835" cy="461665"/>
          </a:xfrm>
          <a:prstGeom prst="rect">
            <a:avLst/>
          </a:prstGeom>
          <a:noFill/>
        </p:spPr>
        <p:txBody>
          <a:bodyPr wrap="none" rtlCol="0">
            <a:spAutoFit/>
          </a:bodyPr>
          <a:lstStyle/>
          <a:p>
            <a:r>
              <a:rPr lang="en-US" sz="2400" b="1" dirty="0" smtClean="0">
                <a:solidFill>
                  <a:schemeClr val="tx1">
                    <a:lumMod val="75000"/>
                    <a:lumOff val="25000"/>
                  </a:schemeClr>
                </a:solidFill>
              </a:rPr>
              <a:t>Questions?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0014&quot;&gt;&lt;/object&gt;&lt;object type=&quot;2&quot; unique_id=&quot;10015&quot;&gt;&lt;object type=&quot;3&quot; unique_id=&quot;10016&quot;&gt;&lt;property id=&quot;20148&quot; value=&quot;5&quot;/&gt;&lt;property id=&quot;20300&quot; value=&quot;Slide 1&quot;/&gt;&lt;property id=&quot;20307&quot; value=&quot;256&quot;/&gt;&lt;/object&gt;&lt;object type=&quot;3&quot; unique_id=&quot;10017&quot;&gt;&lt;property id=&quot;20148&quot; value=&quot;5&quot;/&gt;&lt;property id=&quot;20300&quot; value=&quot;Slide 2&quot;/&gt;&lt;property id=&quot;20307&quot; value=&quot;257&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kg65iMW6U6gXzSlKsoHYQ"/>
</p:tagLst>
</file>

<file path=ppt/theme/theme1.xml><?xml version="1.0" encoding="utf-8"?>
<a:theme xmlns:a="http://schemas.openxmlformats.org/drawingml/2006/main" name="Alcoa Widescree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400" b="1" dirty="0" smtClean="0">
            <a:solidFill>
              <a:schemeClr val="tx1">
                <a:lumMod val="75000"/>
                <a:lumOff val="2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Alcoa Widescreen Template</Template>
  <TotalTime>3753</TotalTime>
  <Words>613</Words>
  <Application>Microsoft Office PowerPoint</Application>
  <PresentationFormat>On-screen Show (16:9)</PresentationFormat>
  <Paragraphs>113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Alcoa Widescreen Template</vt:lpstr>
      <vt:lpstr>Security and Privacy:  When Worlds Collide</vt:lpstr>
      <vt:lpstr>My roles intertwine</vt:lpstr>
      <vt:lpstr>The Security/Privacy Link is Obvious</vt:lpstr>
      <vt:lpstr>Not to Mention…</vt:lpstr>
      <vt:lpstr>Information security is how we ensure data privacy</vt:lpstr>
      <vt:lpstr>Sometimes, the ends don’t meet</vt:lpstr>
      <vt:lpstr>The APT Conundrum: Collision Straight Ahead</vt:lpstr>
      <vt:lpstr>Big data?  How about no data?</vt:lpstr>
      <vt:lpstr>Slide 9</vt:lpstr>
    </vt:vector>
  </TitlesOfParts>
  <Company>Provis Media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Barry Summers</dc:creator>
  <cp:keywords>Alcoa</cp:keywords>
  <dc:description>Standard presentation template</dc:description>
  <cp:lastModifiedBy>Levine, Alan F.</cp:lastModifiedBy>
  <cp:revision>209</cp:revision>
  <dcterms:created xsi:type="dcterms:W3CDTF">2012-07-12T02:11:47Z</dcterms:created>
  <dcterms:modified xsi:type="dcterms:W3CDTF">2013-11-12T19:29:13Z</dcterms:modified>
  <cp:category>presentation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1965521398</vt:i4>
  </property>
  <property fmtid="{D5CDD505-2E9C-101B-9397-08002B2CF9AE}" pid="3" name="_NewReviewCycle">
    <vt:lpwstr/>
  </property>
  <property fmtid="{D5CDD505-2E9C-101B-9397-08002B2CF9AE}" pid="4" name="_EmailSubject">
    <vt:lpwstr>LAN Security EC Update V9 16 New Template v3.pptx</vt:lpwstr>
  </property>
  <property fmtid="{D5CDD505-2E9C-101B-9397-08002B2CF9AE}" pid="5" name="_AuthorEmail">
    <vt:lpwstr>Nancy.Wolk@alcoa.com</vt:lpwstr>
  </property>
  <property fmtid="{D5CDD505-2E9C-101B-9397-08002B2CF9AE}" pid="6" name="_AuthorEmailDisplayName">
    <vt:lpwstr>Wolk, Nancy S.</vt:lpwstr>
  </property>
</Properties>
</file>