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0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DF7BC-B5E0-E643-B9CA-039B9591C14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998F416-A99C-494B-BE79-3338F8D9E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DA3DBDB-AF59-A540-B47E-EF5ABA47CBD6}"/>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5" name="Marcador de pie de página 4">
            <a:extLst>
              <a:ext uri="{FF2B5EF4-FFF2-40B4-BE49-F238E27FC236}">
                <a16:creationId xmlns:a16="http://schemas.microsoft.com/office/drawing/2014/main" id="{F91C8586-68F0-F944-8C51-2999B1D0F70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FCC0A06-11E2-A740-8AA2-917900D19EBD}"/>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39261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ABFB2-AB88-A545-A733-E6C4FA5EC7F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3E0696A-D8AB-6844-B24D-8FCF97D010FD}"/>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12A444D3-AEDB-6F4E-9626-484138DF6458}"/>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5" name="Marcador de pie de página 4">
            <a:extLst>
              <a:ext uri="{FF2B5EF4-FFF2-40B4-BE49-F238E27FC236}">
                <a16:creationId xmlns:a16="http://schemas.microsoft.com/office/drawing/2014/main" id="{0E7DAA76-A59E-0C47-A1D7-1D994564F01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B93858E-3C03-0044-AB06-EFEDCC9518A4}"/>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397432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BEACDFF-51E8-8043-A5F0-F2C356FEC3E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7E9206D-01C0-4643-8C93-D4C4C5E29BFA}"/>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B7532AD9-9F3E-2540-9949-A1B9147CD632}"/>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5" name="Marcador de pie de página 4">
            <a:extLst>
              <a:ext uri="{FF2B5EF4-FFF2-40B4-BE49-F238E27FC236}">
                <a16:creationId xmlns:a16="http://schemas.microsoft.com/office/drawing/2014/main" id="{AE71ACE0-8D26-F24A-9A97-6BE4DBDA12C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0AA539A-2C9C-664C-89FC-50FA05BE7091}"/>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47416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10F81-D2D1-7541-8184-409681E8D1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B96AB12-8E39-3C48-BC62-4ED91E88520B}"/>
              </a:ext>
            </a:extLst>
          </p:cNvPr>
          <p:cNvSpPr>
            <a:spLocks noGrp="1"/>
          </p:cNvSpPr>
          <p:nvPr>
            <p:ph idx="1"/>
          </p:nvPr>
        </p:nvSpPr>
        <p:spPr/>
        <p:txBody>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E7E8EA2-34AD-C842-ADEE-8452D0AEA853}"/>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5" name="Marcador de pie de página 4">
            <a:extLst>
              <a:ext uri="{FF2B5EF4-FFF2-40B4-BE49-F238E27FC236}">
                <a16:creationId xmlns:a16="http://schemas.microsoft.com/office/drawing/2014/main" id="{8FF34508-F27A-3D44-BA7A-BBC2565A30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149105A-218F-784A-A3B9-28A3B30CB826}"/>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121622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B01B2-D989-6F4A-95C3-616F497C670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275AB0E-E6FB-1C47-B5D1-8451CE6EB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B66EA228-229A-E24E-9E25-3CCF324594AD}"/>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5" name="Marcador de pie de página 4">
            <a:extLst>
              <a:ext uri="{FF2B5EF4-FFF2-40B4-BE49-F238E27FC236}">
                <a16:creationId xmlns:a16="http://schemas.microsoft.com/office/drawing/2014/main" id="{1918E489-9206-A54D-9C2C-FD376EBDCF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FAC8C47-263F-DB4B-8C2A-8919F7962BDA}"/>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17826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20281-5483-9747-81FA-8F9A4EB5A5B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6E8C630-C89F-CA4A-A937-94E591145891}"/>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A08ABE54-B9A7-CC4E-8F4E-F1CF85EBE26B}"/>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C837E610-AC1C-264E-A641-F4F116EC8CF6}"/>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6" name="Marcador de pie de página 5">
            <a:extLst>
              <a:ext uri="{FF2B5EF4-FFF2-40B4-BE49-F238E27FC236}">
                <a16:creationId xmlns:a16="http://schemas.microsoft.com/office/drawing/2014/main" id="{CA5E7AC1-5716-AF4D-82C6-39E1803E674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46BB207-5249-574F-974D-30C6ECE64A7B}"/>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177606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5A4E9-0C58-EB4F-AEC6-D4B13D660F8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E2BE77A-16C2-A844-A19C-841B76A00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CF193A1A-3600-774B-AB5D-136F69CD0EBB}"/>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BC80713C-204B-CC4C-9488-59FA16830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88AC816D-8BC5-6B4B-AE85-39893D215D52}"/>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C988615A-63D1-C341-A1A8-092FFED44C0B}"/>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8" name="Marcador de pie de página 7">
            <a:extLst>
              <a:ext uri="{FF2B5EF4-FFF2-40B4-BE49-F238E27FC236}">
                <a16:creationId xmlns:a16="http://schemas.microsoft.com/office/drawing/2014/main" id="{57B367E6-767A-D14A-B998-38F5F1436BD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7ADEDBF-C863-E745-9417-04C841C51428}"/>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180977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23E94-CEE5-524A-8A8E-1626A3B114A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09C71A3-F5A7-D641-98B8-042DD8DBB3BF}"/>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4" name="Marcador de pie de página 3">
            <a:extLst>
              <a:ext uri="{FF2B5EF4-FFF2-40B4-BE49-F238E27FC236}">
                <a16:creationId xmlns:a16="http://schemas.microsoft.com/office/drawing/2014/main" id="{4053D49C-0E50-0041-8A93-E453938C1C5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DD8A80F-DB4A-224C-8D0A-A5B5D1D92866}"/>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87960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90D970-754D-A14C-9FA7-49695D5487AA}"/>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3" name="Marcador de pie de página 2">
            <a:extLst>
              <a:ext uri="{FF2B5EF4-FFF2-40B4-BE49-F238E27FC236}">
                <a16:creationId xmlns:a16="http://schemas.microsoft.com/office/drawing/2014/main" id="{0EF4F07E-F63D-0641-8532-77D9BA66168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69C8FFD-787D-774D-980C-8047CB73A052}"/>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395706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017C0-CF1E-6446-ADFE-A8C84346DE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297A15-C6D3-564A-8E5E-974647F77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58E28A3B-498D-9646-BEE5-458536770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36FE0FEC-AF9A-8746-8D9E-7674EBA5189B}"/>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6" name="Marcador de pie de página 5">
            <a:extLst>
              <a:ext uri="{FF2B5EF4-FFF2-40B4-BE49-F238E27FC236}">
                <a16:creationId xmlns:a16="http://schemas.microsoft.com/office/drawing/2014/main" id="{F34D75CF-761C-6047-A599-BBAC0D260DB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1643BE3-E6A0-EF4D-887A-187643F9E721}"/>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258062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DBB8E-E6F3-7D40-B214-5B2395BA4C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2B07C2C-C272-4B44-BAA7-6A3CFE9BA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F3378C2-11A6-F748-9973-19EC0AA4A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497BCD59-BCEF-3742-ADF7-F8E1C953709E}"/>
              </a:ext>
            </a:extLst>
          </p:cNvPr>
          <p:cNvSpPr>
            <a:spLocks noGrp="1"/>
          </p:cNvSpPr>
          <p:nvPr>
            <p:ph type="dt" sz="half" idx="10"/>
          </p:nvPr>
        </p:nvSpPr>
        <p:spPr/>
        <p:txBody>
          <a:bodyPr/>
          <a:lstStyle/>
          <a:p>
            <a:fld id="{88A9544B-74E3-BC46-9D7C-8ACBB92648FC}" type="datetimeFigureOut">
              <a:rPr lang="es-CO" smtClean="0"/>
              <a:t>21/01/21</a:t>
            </a:fld>
            <a:endParaRPr lang="es-CO"/>
          </a:p>
        </p:txBody>
      </p:sp>
      <p:sp>
        <p:nvSpPr>
          <p:cNvPr id="6" name="Marcador de pie de página 5">
            <a:extLst>
              <a:ext uri="{FF2B5EF4-FFF2-40B4-BE49-F238E27FC236}">
                <a16:creationId xmlns:a16="http://schemas.microsoft.com/office/drawing/2014/main" id="{7B432C19-922D-E44D-9B74-2D6F86CD91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4853FBB-6A4F-B04B-AF8A-74085EC7619F}"/>
              </a:ext>
            </a:extLst>
          </p:cNvPr>
          <p:cNvSpPr>
            <a:spLocks noGrp="1"/>
          </p:cNvSpPr>
          <p:nvPr>
            <p:ph type="sldNum" sz="quarter" idx="12"/>
          </p:nvPr>
        </p:nvSpPr>
        <p:spPr/>
        <p:txBody>
          <a:bodyPr/>
          <a:lstStyle/>
          <a:p>
            <a:fld id="{4B3A4DFC-A223-A94F-AE18-DD6E96D00D19}" type="slidenum">
              <a:rPr lang="es-CO" smtClean="0"/>
              <a:t>‹Nº›</a:t>
            </a:fld>
            <a:endParaRPr lang="es-CO"/>
          </a:p>
        </p:txBody>
      </p:sp>
    </p:spTree>
    <p:extLst>
      <p:ext uri="{BB962C8B-B14F-4D97-AF65-F5344CB8AC3E}">
        <p14:creationId xmlns:p14="http://schemas.microsoft.com/office/powerpoint/2010/main" val="316030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1687D6-F57F-B943-BA43-C7F37C0E6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4D519D7-BB4C-C648-AB68-C61C6C35C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2D2D0691-6966-324A-AC6A-CEB64356EE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9544B-74E3-BC46-9D7C-8ACBB92648FC}" type="datetimeFigureOut">
              <a:rPr lang="es-CO" smtClean="0"/>
              <a:t>21/01/21</a:t>
            </a:fld>
            <a:endParaRPr lang="es-CO"/>
          </a:p>
        </p:txBody>
      </p:sp>
      <p:sp>
        <p:nvSpPr>
          <p:cNvPr id="5" name="Marcador de pie de página 4">
            <a:extLst>
              <a:ext uri="{FF2B5EF4-FFF2-40B4-BE49-F238E27FC236}">
                <a16:creationId xmlns:a16="http://schemas.microsoft.com/office/drawing/2014/main" id="{999E1BDD-638D-EA45-B86F-1B6F7BB66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96409C9-EF62-E140-8C8D-3E93425E4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A4DFC-A223-A94F-AE18-DD6E96D00D19}" type="slidenum">
              <a:rPr lang="es-CO" smtClean="0"/>
              <a:t>‹Nº›</a:t>
            </a:fld>
            <a:endParaRPr lang="es-CO"/>
          </a:p>
        </p:txBody>
      </p:sp>
    </p:spTree>
    <p:extLst>
      <p:ext uri="{BB962C8B-B14F-4D97-AF65-F5344CB8AC3E}">
        <p14:creationId xmlns:p14="http://schemas.microsoft.com/office/powerpoint/2010/main" val="257950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628C697-B75D-F947-821E-A3D01611115A}"/>
              </a:ext>
            </a:extLst>
          </p:cNvPr>
          <p:cNvSpPr/>
          <p:nvPr/>
        </p:nvSpPr>
        <p:spPr>
          <a:xfrm>
            <a:off x="640080" y="533400"/>
            <a:ext cx="26060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 Descripción del problema – Enganchar al  publico con algo conocido</a:t>
            </a:r>
          </a:p>
        </p:txBody>
      </p:sp>
      <p:sp>
        <p:nvSpPr>
          <p:cNvPr id="5" name="Rectángulo 4">
            <a:extLst>
              <a:ext uri="{FF2B5EF4-FFF2-40B4-BE49-F238E27FC236}">
                <a16:creationId xmlns:a16="http://schemas.microsoft.com/office/drawing/2014/main" id="{094D1E1F-74DE-9846-8821-B682F623B9AD}"/>
              </a:ext>
            </a:extLst>
          </p:cNvPr>
          <p:cNvSpPr/>
          <p:nvPr/>
        </p:nvSpPr>
        <p:spPr>
          <a:xfrm>
            <a:off x="3566160" y="533400"/>
            <a:ext cx="26060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 Descripción de la</a:t>
            </a:r>
          </a:p>
          <a:p>
            <a:pPr algn="ctr"/>
            <a:r>
              <a:rPr lang="es-CO" dirty="0"/>
              <a:t>Solución –Verbo que llame mucho la atención.</a:t>
            </a:r>
          </a:p>
          <a:p>
            <a:pPr algn="ctr"/>
            <a:r>
              <a:rPr lang="es-CO" dirty="0"/>
              <a:t>Para que hicimos la solución?</a:t>
            </a:r>
          </a:p>
        </p:txBody>
      </p:sp>
      <p:sp>
        <p:nvSpPr>
          <p:cNvPr id="6" name="Rectángulo 5">
            <a:extLst>
              <a:ext uri="{FF2B5EF4-FFF2-40B4-BE49-F238E27FC236}">
                <a16:creationId xmlns:a16="http://schemas.microsoft.com/office/drawing/2014/main" id="{BC1784E2-DC6C-1842-BE19-E602564C26C8}"/>
              </a:ext>
            </a:extLst>
          </p:cNvPr>
          <p:cNvSpPr/>
          <p:nvPr/>
        </p:nvSpPr>
        <p:spPr>
          <a:xfrm>
            <a:off x="6492240" y="533400"/>
            <a:ext cx="26060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 Hablar de nuestro prototipo – cómo funciona? Que permite hacer? Que hacemos diferente?</a:t>
            </a:r>
          </a:p>
        </p:txBody>
      </p:sp>
      <p:sp>
        <p:nvSpPr>
          <p:cNvPr id="7" name="Rectángulo 6">
            <a:extLst>
              <a:ext uri="{FF2B5EF4-FFF2-40B4-BE49-F238E27FC236}">
                <a16:creationId xmlns:a16="http://schemas.microsoft.com/office/drawing/2014/main" id="{A07D3FF9-BCA4-0B4B-8810-5B7985882ADA}"/>
              </a:ext>
            </a:extLst>
          </p:cNvPr>
          <p:cNvSpPr/>
          <p:nvPr/>
        </p:nvSpPr>
        <p:spPr>
          <a:xfrm>
            <a:off x="9311640" y="274320"/>
            <a:ext cx="2880360" cy="2697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Secciones de la solución. </a:t>
            </a:r>
          </a:p>
          <a:p>
            <a:pPr algn="ctr"/>
            <a:r>
              <a:rPr lang="es-CO" dirty="0"/>
              <a:t>1, Ranking de preselección</a:t>
            </a:r>
          </a:p>
          <a:p>
            <a:pPr algn="ctr"/>
            <a:r>
              <a:rPr lang="es-CO" dirty="0"/>
              <a:t>2, Estadística de los candidatos</a:t>
            </a:r>
          </a:p>
          <a:p>
            <a:pPr algn="ctr"/>
            <a:r>
              <a:rPr lang="es-CO" dirty="0"/>
              <a:t>3, Modelo predictivo</a:t>
            </a:r>
          </a:p>
          <a:p>
            <a:pPr algn="ctr"/>
            <a:r>
              <a:rPr lang="es-CO" dirty="0"/>
              <a:t>Hacer enfasis – Python, Machine Learning, procesamiento de texto….+ DEMO funcional</a:t>
            </a:r>
          </a:p>
        </p:txBody>
      </p:sp>
      <p:sp>
        <p:nvSpPr>
          <p:cNvPr id="8" name="Rectángulo 7">
            <a:extLst>
              <a:ext uri="{FF2B5EF4-FFF2-40B4-BE49-F238E27FC236}">
                <a16:creationId xmlns:a16="http://schemas.microsoft.com/office/drawing/2014/main" id="{4FDFBD3D-F71A-9042-AFAB-5E5B0FAB9EB9}"/>
              </a:ext>
            </a:extLst>
          </p:cNvPr>
          <p:cNvSpPr/>
          <p:nvPr/>
        </p:nvSpPr>
        <p:spPr>
          <a:xfrm>
            <a:off x="9311640" y="3383280"/>
            <a:ext cx="288036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 Próximos pasos – trabajo futuro- consideraciones:</a:t>
            </a:r>
          </a:p>
          <a:p>
            <a:pPr algn="ctr"/>
            <a:r>
              <a:rPr lang="es-CO" dirty="0"/>
              <a:t>Cantidad de HV del modelo</a:t>
            </a:r>
          </a:p>
          <a:p>
            <a:pPr algn="ctr"/>
            <a:r>
              <a:rPr lang="es-CO" dirty="0"/>
              <a:t>Cambiar las etiquetas del banco</a:t>
            </a:r>
          </a:p>
        </p:txBody>
      </p:sp>
      <p:sp>
        <p:nvSpPr>
          <p:cNvPr id="9" name="CuadroTexto 8">
            <a:extLst>
              <a:ext uri="{FF2B5EF4-FFF2-40B4-BE49-F238E27FC236}">
                <a16:creationId xmlns:a16="http://schemas.microsoft.com/office/drawing/2014/main" id="{1AA026FA-C24E-2F47-8A00-905A1E387045}"/>
              </a:ext>
            </a:extLst>
          </p:cNvPr>
          <p:cNvSpPr txBox="1"/>
          <p:nvPr/>
        </p:nvSpPr>
        <p:spPr>
          <a:xfrm>
            <a:off x="640080" y="3047137"/>
            <a:ext cx="8031480" cy="2585323"/>
          </a:xfrm>
          <a:prstGeom prst="rect">
            <a:avLst/>
          </a:prstGeom>
          <a:noFill/>
        </p:spPr>
        <p:txBody>
          <a:bodyPr wrap="square" rtlCol="0">
            <a:spAutoFit/>
          </a:bodyPr>
          <a:lstStyle/>
          <a:p>
            <a:r>
              <a:rPr lang="es-CO" dirty="0"/>
              <a:t>Secciones de la aplicación / Estado / Priorizacion</a:t>
            </a:r>
          </a:p>
          <a:p>
            <a:endParaRPr lang="es-CO" dirty="0"/>
          </a:p>
          <a:p>
            <a:pPr marL="342900" indent="-342900">
              <a:buFont typeface="+mj-lt"/>
              <a:buAutoNum type="arabicPeriod"/>
            </a:pPr>
            <a:r>
              <a:rPr lang="es-CO" dirty="0"/>
              <a:t>Cargue de hojas de vida en pdf  </a:t>
            </a:r>
            <a:r>
              <a:rPr lang="es-CO" dirty="0">
                <a:sym typeface="Wingdings" pitchFamily="2" charset="2"/>
              </a:rPr>
              <a:t> 100%</a:t>
            </a:r>
            <a:endParaRPr lang="es-CO" dirty="0"/>
          </a:p>
          <a:p>
            <a:pPr marL="342900" indent="-342900">
              <a:buFont typeface="+mj-lt"/>
              <a:buAutoNum type="arabicPeriod"/>
            </a:pPr>
            <a:r>
              <a:rPr lang="es-CO" dirty="0">
                <a:solidFill>
                  <a:srgbClr val="FF0000"/>
                </a:solidFill>
              </a:rPr>
              <a:t>Cargue del candidato ideal – parametrización </a:t>
            </a:r>
            <a:r>
              <a:rPr lang="es-CO" dirty="0">
                <a:solidFill>
                  <a:srgbClr val="FF0000"/>
                </a:solidFill>
                <a:sym typeface="Wingdings" pitchFamily="2" charset="2"/>
              </a:rPr>
              <a:t> 10% (1)</a:t>
            </a:r>
            <a:endParaRPr lang="es-CO" dirty="0">
              <a:solidFill>
                <a:srgbClr val="FF0000"/>
              </a:solidFill>
            </a:endParaRPr>
          </a:p>
          <a:p>
            <a:pPr marL="342900" indent="-342900">
              <a:buFont typeface="+mj-lt"/>
              <a:buAutoNum type="arabicPeriod"/>
            </a:pPr>
            <a:r>
              <a:rPr lang="es-CO" dirty="0"/>
              <a:t>Ejecución del algoritmo – Clasificación ordenada </a:t>
            </a:r>
            <a:r>
              <a:rPr lang="es-CO" dirty="0">
                <a:sym typeface="Wingdings" pitchFamily="2" charset="2"/>
              </a:rPr>
              <a:t> 70% (2)</a:t>
            </a:r>
            <a:endParaRPr lang="es-CO" dirty="0"/>
          </a:p>
          <a:p>
            <a:pPr marL="342900" indent="-342900">
              <a:buFont typeface="+mj-lt"/>
              <a:buAutoNum type="arabicPeriod"/>
            </a:pPr>
            <a:r>
              <a:rPr lang="es-CO" dirty="0">
                <a:solidFill>
                  <a:srgbClr val="FF0000"/>
                </a:solidFill>
              </a:rPr>
              <a:t>Dashboard estadisticas descriptivas bdEmpleados </a:t>
            </a:r>
            <a:r>
              <a:rPr lang="es-CO" dirty="0">
                <a:solidFill>
                  <a:srgbClr val="FF0000"/>
                </a:solidFill>
                <a:sym typeface="Wingdings" pitchFamily="2" charset="2"/>
              </a:rPr>
              <a:t> 40% (3) +Para identificar las fugas + hablar del cargue los archivos personalizados.</a:t>
            </a:r>
            <a:endParaRPr lang="es-CO" dirty="0">
              <a:solidFill>
                <a:srgbClr val="FF0000"/>
              </a:solidFill>
            </a:endParaRPr>
          </a:p>
          <a:p>
            <a:pPr marL="342900" indent="-342900">
              <a:buFont typeface="+mj-lt"/>
              <a:buAutoNum type="arabicPeriod"/>
            </a:pPr>
            <a:r>
              <a:rPr lang="es-CO" dirty="0"/>
              <a:t>Modelo predictivo de renuncias </a:t>
            </a:r>
            <a:r>
              <a:rPr lang="es-CO" dirty="0">
                <a:sym typeface="Wingdings" pitchFamily="2" charset="2"/>
              </a:rPr>
              <a:t> 90% (5)</a:t>
            </a:r>
            <a:endParaRPr lang="es-CO" dirty="0"/>
          </a:p>
          <a:p>
            <a:pPr marL="342900" indent="-342900">
              <a:buFont typeface="+mj-lt"/>
              <a:buAutoNum type="arabicPeriod"/>
            </a:pPr>
            <a:r>
              <a:rPr lang="es-CO" dirty="0">
                <a:solidFill>
                  <a:srgbClr val="FF0000"/>
                </a:solidFill>
                <a:sym typeface="Wingdings" pitchFamily="2" charset="2"/>
              </a:rPr>
              <a:t>Formulario para modelo predictivo 0% (4)</a:t>
            </a:r>
            <a:endParaRPr lang="es-CO" dirty="0">
              <a:solidFill>
                <a:srgbClr val="FF0000"/>
              </a:solidFill>
            </a:endParaRPr>
          </a:p>
        </p:txBody>
      </p:sp>
    </p:spTree>
    <p:extLst>
      <p:ext uri="{BB962C8B-B14F-4D97-AF65-F5344CB8AC3E}">
        <p14:creationId xmlns:p14="http://schemas.microsoft.com/office/powerpoint/2010/main" val="27705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3995D6-80DE-B844-9D01-049522129BE4}"/>
              </a:ext>
            </a:extLst>
          </p:cNvPr>
          <p:cNvSpPr>
            <a:spLocks noGrp="1"/>
          </p:cNvSpPr>
          <p:nvPr>
            <p:ph type="title"/>
          </p:nvPr>
        </p:nvSpPr>
        <p:spPr/>
        <p:txBody>
          <a:bodyPr/>
          <a:lstStyle/>
          <a:p>
            <a:r>
              <a:rPr lang="es-CO" dirty="0"/>
              <a:t>Reto: Analítica de datos en procesos de Selección TH</a:t>
            </a:r>
          </a:p>
        </p:txBody>
      </p:sp>
      <p:sp>
        <p:nvSpPr>
          <p:cNvPr id="3" name="Marcador de contenido 2">
            <a:extLst>
              <a:ext uri="{FF2B5EF4-FFF2-40B4-BE49-F238E27FC236}">
                <a16:creationId xmlns:a16="http://schemas.microsoft.com/office/drawing/2014/main" id="{FA1B66FB-DD12-EE45-8801-4EE235BADE8F}"/>
              </a:ext>
            </a:extLst>
          </p:cNvPr>
          <p:cNvSpPr>
            <a:spLocks noGrp="1"/>
          </p:cNvSpPr>
          <p:nvPr>
            <p:ph idx="1"/>
          </p:nvPr>
        </p:nvSpPr>
        <p:spPr/>
        <p:txBody>
          <a:bodyPr/>
          <a:lstStyle/>
          <a:p>
            <a:r>
              <a:rPr lang="es-CO" dirty="0"/>
              <a:t>Problemática actual</a:t>
            </a:r>
          </a:p>
          <a:p>
            <a:r>
              <a:rPr lang="es-CO" dirty="0"/>
              <a:t>Seleccionar el personal adecuado para un cargo es determinante para el cumplimiento de los objetivos del Banco.</a:t>
            </a:r>
          </a:p>
          <a:p>
            <a:r>
              <a:rPr lang="es-CO" dirty="0"/>
              <a:t>El proceso de pre-selección de hojas de vida puede tomar un alto tiempo. En un día se pueden revisar </a:t>
            </a:r>
            <a:r>
              <a:rPr lang="es-CO" dirty="0">
                <a:solidFill>
                  <a:srgbClr val="FF0000"/>
                </a:solidFill>
              </a:rPr>
              <a:t>2 hojas de vida</a:t>
            </a:r>
            <a:r>
              <a:rPr lang="es-CO" dirty="0">
                <a:solidFill>
                  <a:srgbClr val="FF0000"/>
                </a:solidFill>
                <a:sym typeface="Wingdings" pitchFamily="2" charset="2"/>
              </a:rPr>
              <a:t></a:t>
            </a:r>
            <a:r>
              <a:rPr lang="es-CO" dirty="0">
                <a:solidFill>
                  <a:srgbClr val="FF0000"/>
                </a:solidFill>
              </a:rPr>
              <a:t> 2hv/d</a:t>
            </a:r>
          </a:p>
          <a:p>
            <a:r>
              <a:rPr lang="es-CO" dirty="0"/>
              <a:t>Existen plataformas que registran un nivel de ajuste de candidatos al cargo, pero no son acertadas. Se basan en palabras clave y pueden dar como resultado “falsos positivos”.</a:t>
            </a:r>
          </a:p>
          <a:p>
            <a:endParaRPr lang="es-CO" dirty="0"/>
          </a:p>
        </p:txBody>
      </p:sp>
    </p:spTree>
    <p:extLst>
      <p:ext uri="{BB962C8B-B14F-4D97-AF65-F5344CB8AC3E}">
        <p14:creationId xmlns:p14="http://schemas.microsoft.com/office/powerpoint/2010/main" val="217910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FCE49-C245-8141-A161-79A456AA2A8C}"/>
              </a:ext>
            </a:extLst>
          </p:cNvPr>
          <p:cNvSpPr>
            <a:spLocks noGrp="1"/>
          </p:cNvSpPr>
          <p:nvPr>
            <p:ph type="title"/>
          </p:nvPr>
        </p:nvSpPr>
        <p:spPr/>
        <p:txBody>
          <a:bodyPr/>
          <a:lstStyle/>
          <a:p>
            <a:r>
              <a:rPr lang="es-CO" dirty="0"/>
              <a:t>Descripción de Solución</a:t>
            </a:r>
          </a:p>
        </p:txBody>
      </p:sp>
      <p:sp>
        <p:nvSpPr>
          <p:cNvPr id="3" name="Marcador de contenido 2">
            <a:extLst>
              <a:ext uri="{FF2B5EF4-FFF2-40B4-BE49-F238E27FC236}">
                <a16:creationId xmlns:a16="http://schemas.microsoft.com/office/drawing/2014/main" id="{AED43D75-1858-6F42-97C0-B7BE4D0C9449}"/>
              </a:ext>
            </a:extLst>
          </p:cNvPr>
          <p:cNvSpPr>
            <a:spLocks noGrp="1"/>
          </p:cNvSpPr>
          <p:nvPr>
            <p:ph idx="1"/>
          </p:nvPr>
        </p:nvSpPr>
        <p:spPr/>
        <p:txBody>
          <a:bodyPr/>
          <a:lstStyle/>
          <a:p>
            <a:r>
              <a:rPr lang="es-CO" dirty="0"/>
              <a:t>Diseñamos una solución que da valor al proceso de preselección de hojas de vida de candidatos.</a:t>
            </a:r>
          </a:p>
          <a:p>
            <a:r>
              <a:rPr lang="es-CO" dirty="0"/>
              <a:t>Implementando tecnologías de Machine Learnign y Analítica de datos, proponemos disminuir el tiempo (horas hombre) dedicado a la preselección de hojas de vida, aportando al crecimiento rentable del Banco.</a:t>
            </a:r>
          </a:p>
          <a:p>
            <a:r>
              <a:rPr lang="es-CO" dirty="0"/>
              <a:t>Configurando una Descripción detallada del perfil-se tienen mayores posibilidades de éxito.</a:t>
            </a:r>
          </a:p>
          <a:p>
            <a:r>
              <a:rPr lang="es-CO" dirty="0"/>
              <a:t>La solución permite clasificar las hojas de vida de los candidatos por secciones de interés, ejemplo </a:t>
            </a:r>
          </a:p>
          <a:p>
            <a:endParaRPr lang="es-CO" dirty="0"/>
          </a:p>
        </p:txBody>
      </p:sp>
    </p:spTree>
    <p:extLst>
      <p:ext uri="{BB962C8B-B14F-4D97-AF65-F5344CB8AC3E}">
        <p14:creationId xmlns:p14="http://schemas.microsoft.com/office/powerpoint/2010/main" val="169789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1F38E5F-995A-0E4B-9238-ECB810E50E1C}"/>
              </a:ext>
            </a:extLst>
          </p:cNvPr>
          <p:cNvPicPr>
            <a:picLocks noChangeAspect="1"/>
          </p:cNvPicPr>
          <p:nvPr/>
        </p:nvPicPr>
        <p:blipFill rotWithShape="1">
          <a:blip r:embed="rId2"/>
          <a:srcRect l="47661"/>
          <a:stretch/>
        </p:blipFill>
        <p:spPr>
          <a:xfrm>
            <a:off x="7700962" y="2176463"/>
            <a:ext cx="1882775" cy="2374900"/>
          </a:xfrm>
          <a:prstGeom prst="rect">
            <a:avLst/>
          </a:prstGeom>
        </p:spPr>
      </p:pic>
      <p:sp>
        <p:nvSpPr>
          <p:cNvPr id="2" name="Título 1">
            <a:extLst>
              <a:ext uri="{FF2B5EF4-FFF2-40B4-BE49-F238E27FC236}">
                <a16:creationId xmlns:a16="http://schemas.microsoft.com/office/drawing/2014/main" id="{B14A23A5-BE23-BB4F-9EDF-7DC7DE1826AB}"/>
              </a:ext>
            </a:extLst>
          </p:cNvPr>
          <p:cNvSpPr>
            <a:spLocks noGrp="1"/>
          </p:cNvSpPr>
          <p:nvPr>
            <p:ph type="title"/>
          </p:nvPr>
        </p:nvSpPr>
        <p:spPr/>
        <p:txBody>
          <a:bodyPr/>
          <a:lstStyle/>
          <a:p>
            <a:r>
              <a:rPr lang="es-CO" dirty="0"/>
              <a:t>Ideas de Nombre Solución – Sección de inicio</a:t>
            </a:r>
          </a:p>
        </p:txBody>
      </p:sp>
      <p:sp>
        <p:nvSpPr>
          <p:cNvPr id="3" name="Marcador de contenido 2">
            <a:extLst>
              <a:ext uri="{FF2B5EF4-FFF2-40B4-BE49-F238E27FC236}">
                <a16:creationId xmlns:a16="http://schemas.microsoft.com/office/drawing/2014/main" id="{C48D692A-52CF-EC4A-957A-00F5C97AC721}"/>
              </a:ext>
            </a:extLst>
          </p:cNvPr>
          <p:cNvSpPr>
            <a:spLocks noGrp="1"/>
          </p:cNvSpPr>
          <p:nvPr>
            <p:ph idx="1"/>
          </p:nvPr>
        </p:nvSpPr>
        <p:spPr>
          <a:xfrm>
            <a:off x="838200" y="1568442"/>
            <a:ext cx="6519863" cy="4351338"/>
          </a:xfrm>
        </p:spPr>
        <p:txBody>
          <a:bodyPr>
            <a:normAutofit fontScale="92500" lnSpcReduction="10000"/>
          </a:bodyPr>
          <a:lstStyle/>
          <a:p>
            <a:pPr marL="0" indent="0">
              <a:buNone/>
            </a:pPr>
            <a:r>
              <a:rPr lang="es-CO" dirty="0"/>
              <a:t>EasyTalent – Facilitamos la selección del talento</a:t>
            </a:r>
          </a:p>
          <a:p>
            <a:endParaRPr lang="es-CO" dirty="0"/>
          </a:p>
          <a:p>
            <a:r>
              <a:rPr lang="es-CO" dirty="0"/>
              <a:t>Tienes una vacante por cubrir y muchos candidatos por seleccionar?</a:t>
            </a:r>
          </a:p>
          <a:p>
            <a:r>
              <a:rPr lang="es-CO" dirty="0"/>
              <a:t>Quieres una herramienta que te ayude? – Empecemos…(link)</a:t>
            </a:r>
          </a:p>
          <a:p>
            <a:endParaRPr lang="es-CO" dirty="0"/>
          </a:p>
          <a:p>
            <a:r>
              <a:rPr lang="es-CO" dirty="0"/>
              <a:t>Quieres identificar las principales causas de fuga de talento en tu empresa?—</a:t>
            </a:r>
          </a:p>
          <a:p>
            <a:pPr marL="0" indent="0">
              <a:buNone/>
            </a:pPr>
            <a:r>
              <a:rPr lang="es-CO" dirty="0"/>
              <a:t>    Conócelas aquí (link)</a:t>
            </a:r>
          </a:p>
        </p:txBody>
      </p:sp>
    </p:spTree>
    <p:extLst>
      <p:ext uri="{BB962C8B-B14F-4D97-AF65-F5344CB8AC3E}">
        <p14:creationId xmlns:p14="http://schemas.microsoft.com/office/powerpoint/2010/main" val="392944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26CDE-BBD5-9D48-B84F-16851BF6CDA5}"/>
              </a:ext>
            </a:extLst>
          </p:cNvPr>
          <p:cNvSpPr>
            <a:spLocks noGrp="1"/>
          </p:cNvSpPr>
          <p:nvPr>
            <p:ph type="title"/>
          </p:nvPr>
        </p:nvSpPr>
        <p:spPr/>
        <p:txBody>
          <a:bodyPr/>
          <a:lstStyle/>
          <a:p>
            <a:r>
              <a:rPr lang="es-CO" dirty="0"/>
              <a:t>Paso a paso de la Navegación en la página</a:t>
            </a:r>
          </a:p>
        </p:txBody>
      </p:sp>
      <p:sp>
        <p:nvSpPr>
          <p:cNvPr id="3" name="Marcador de contenido 2">
            <a:extLst>
              <a:ext uri="{FF2B5EF4-FFF2-40B4-BE49-F238E27FC236}">
                <a16:creationId xmlns:a16="http://schemas.microsoft.com/office/drawing/2014/main" id="{20E6BB13-1914-1242-AF20-93EFE2B3BCB2}"/>
              </a:ext>
            </a:extLst>
          </p:cNvPr>
          <p:cNvSpPr>
            <a:spLocks noGrp="1"/>
          </p:cNvSpPr>
          <p:nvPr>
            <p:ph idx="1"/>
          </p:nvPr>
        </p:nvSpPr>
        <p:spPr/>
        <p:txBody>
          <a:bodyPr>
            <a:normAutofit fontScale="92500" lnSpcReduction="10000"/>
          </a:bodyPr>
          <a:lstStyle/>
          <a:p>
            <a:r>
              <a:rPr lang="es-CO" dirty="0"/>
              <a:t>Esta aplicación funciona en tres simples pasos:</a:t>
            </a:r>
          </a:p>
          <a:p>
            <a:r>
              <a:rPr lang="es-CO" dirty="0"/>
              <a:t>1. Organiza las hojas de vida de tus candidatos en una sola carpeta de tu equipo local.</a:t>
            </a:r>
          </a:p>
          <a:p>
            <a:r>
              <a:rPr lang="es-CO" dirty="0"/>
              <a:t>2. Ingresa a la sección Parametrización Vacante y registra las características que debe tener el “candidato ideal”</a:t>
            </a:r>
          </a:p>
          <a:p>
            <a:r>
              <a:rPr lang="es-CO" dirty="0"/>
              <a:t>3. Carga las hojas de vida en la herramienta, para esto ubica la ruta de la carpeta donde se encuentran los documentos y selecciona la opción “Cargar HV” . Recuerda que deben estar en formato pdf</a:t>
            </a:r>
          </a:p>
          <a:p>
            <a:r>
              <a:rPr lang="es-CO" dirty="0"/>
              <a:t>4. Deja que la ciencia actúe!...haz clic en el botón “Evaluar HV” y obtén el Ranking de los candidatos que mejor se ajustan al perfil ideal que ingresaste.</a:t>
            </a:r>
          </a:p>
        </p:txBody>
      </p:sp>
    </p:spTree>
    <p:extLst>
      <p:ext uri="{BB962C8B-B14F-4D97-AF65-F5344CB8AC3E}">
        <p14:creationId xmlns:p14="http://schemas.microsoft.com/office/powerpoint/2010/main" val="284266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0118D-F5ED-344A-BA31-4EED5CC91B53}"/>
              </a:ext>
            </a:extLst>
          </p:cNvPr>
          <p:cNvSpPr>
            <a:spLocks noGrp="1"/>
          </p:cNvSpPr>
          <p:nvPr>
            <p:ph type="title"/>
          </p:nvPr>
        </p:nvSpPr>
        <p:spPr/>
        <p:txBody>
          <a:bodyPr/>
          <a:lstStyle/>
          <a:p>
            <a:r>
              <a:rPr lang="es-CO" dirty="0"/>
              <a:t>Cómo funciona? Que hacemos diferente?</a:t>
            </a:r>
          </a:p>
        </p:txBody>
      </p:sp>
      <p:sp>
        <p:nvSpPr>
          <p:cNvPr id="3" name="Marcador de contenido 2">
            <a:extLst>
              <a:ext uri="{FF2B5EF4-FFF2-40B4-BE49-F238E27FC236}">
                <a16:creationId xmlns:a16="http://schemas.microsoft.com/office/drawing/2014/main" id="{54AE20B7-849A-4A48-98AA-5E5B54C9C770}"/>
              </a:ext>
            </a:extLst>
          </p:cNvPr>
          <p:cNvSpPr>
            <a:spLocks noGrp="1"/>
          </p:cNvSpPr>
          <p:nvPr>
            <p:ph idx="1"/>
          </p:nvPr>
        </p:nvSpPr>
        <p:spPr/>
        <p:txBody>
          <a:bodyPr>
            <a:normAutofit/>
          </a:bodyPr>
          <a:lstStyle/>
          <a:p>
            <a:r>
              <a:rPr lang="es-CO" dirty="0"/>
              <a:t>Esta herramienta fué desarrollada para clasificar los candidatos (HV) que más se acercan a un perfil previamente registrado. Pero ATENCIÓN…no solo hacemos una búsqueda de Palabras Clave, implementamos un algoritmo utilizando Inteligencia Artificial que identifica las secciones en las que una palabra clave tiene mayor “peso”.</a:t>
            </a:r>
          </a:p>
          <a:p>
            <a:pPr marL="0" indent="0">
              <a:buNone/>
            </a:pPr>
            <a:r>
              <a:rPr lang="es-CO" dirty="0"/>
              <a:t>Entrenamos un modelo que se basa en secciones donde las palabras clave tienen mayor interés para la organización. Esto permite hacer mejores aciertos en el momento de asignar puntuaciones a los candidatos que cumplen con el perfil.</a:t>
            </a:r>
          </a:p>
        </p:txBody>
      </p:sp>
    </p:spTree>
    <p:extLst>
      <p:ext uri="{BB962C8B-B14F-4D97-AF65-F5344CB8AC3E}">
        <p14:creationId xmlns:p14="http://schemas.microsoft.com/office/powerpoint/2010/main" val="18085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F31EB-8675-6E47-B810-C65875882381}"/>
              </a:ext>
            </a:extLst>
          </p:cNvPr>
          <p:cNvSpPr>
            <a:spLocks noGrp="1"/>
          </p:cNvSpPr>
          <p:nvPr>
            <p:ph type="title"/>
          </p:nvPr>
        </p:nvSpPr>
        <p:spPr/>
        <p:txBody>
          <a:bodyPr/>
          <a:lstStyle/>
          <a:p>
            <a:r>
              <a:rPr lang="es-CO" dirty="0"/>
              <a:t>Que más puedes encontrar aquí?</a:t>
            </a:r>
          </a:p>
        </p:txBody>
      </p:sp>
      <p:sp>
        <p:nvSpPr>
          <p:cNvPr id="3" name="Marcador de contenido 2">
            <a:extLst>
              <a:ext uri="{FF2B5EF4-FFF2-40B4-BE49-F238E27FC236}">
                <a16:creationId xmlns:a16="http://schemas.microsoft.com/office/drawing/2014/main" id="{E73FA426-AE54-5D48-99D4-B29158A46F7A}"/>
              </a:ext>
            </a:extLst>
          </p:cNvPr>
          <p:cNvSpPr>
            <a:spLocks noGrp="1"/>
          </p:cNvSpPr>
          <p:nvPr>
            <p:ph idx="1"/>
          </p:nvPr>
        </p:nvSpPr>
        <p:spPr/>
        <p:txBody>
          <a:bodyPr/>
          <a:lstStyle/>
          <a:p>
            <a:r>
              <a:rPr lang="es-CO" dirty="0"/>
              <a:t>Desarrollamos una sección de Estadísticas en la que puedes cargar los datos que tengas de tus funcionarios (tus propias bases de datos) y automáticamente genera gráficas y un resumen gerencial de tus información.  Esto te permite realizar análisis sobre tus funcionarios y facilitar la toma de decisiones…Todo en un clic.</a:t>
            </a:r>
          </a:p>
        </p:txBody>
      </p:sp>
    </p:spTree>
    <p:extLst>
      <p:ext uri="{BB962C8B-B14F-4D97-AF65-F5344CB8AC3E}">
        <p14:creationId xmlns:p14="http://schemas.microsoft.com/office/powerpoint/2010/main" val="31606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F31EB-8675-6E47-B810-C65875882381}"/>
              </a:ext>
            </a:extLst>
          </p:cNvPr>
          <p:cNvSpPr>
            <a:spLocks noGrp="1"/>
          </p:cNvSpPr>
          <p:nvPr>
            <p:ph type="title"/>
          </p:nvPr>
        </p:nvSpPr>
        <p:spPr/>
        <p:txBody>
          <a:bodyPr/>
          <a:lstStyle/>
          <a:p>
            <a:r>
              <a:rPr lang="es-CO" dirty="0"/>
              <a:t>Ojo, aquí no termina todo…quieres saber que te depara el futuro?</a:t>
            </a:r>
          </a:p>
        </p:txBody>
      </p:sp>
      <p:sp>
        <p:nvSpPr>
          <p:cNvPr id="3" name="Marcador de contenido 2">
            <a:extLst>
              <a:ext uri="{FF2B5EF4-FFF2-40B4-BE49-F238E27FC236}">
                <a16:creationId xmlns:a16="http://schemas.microsoft.com/office/drawing/2014/main" id="{E73FA426-AE54-5D48-99D4-B29158A46F7A}"/>
              </a:ext>
            </a:extLst>
          </p:cNvPr>
          <p:cNvSpPr>
            <a:spLocks noGrp="1"/>
          </p:cNvSpPr>
          <p:nvPr>
            <p:ph idx="1"/>
          </p:nvPr>
        </p:nvSpPr>
        <p:spPr/>
        <p:txBody>
          <a:bodyPr/>
          <a:lstStyle/>
          <a:p>
            <a:r>
              <a:rPr lang="es-CO" dirty="0"/>
              <a:t>Tal vez no podamos decirte que te depara la suerte, o el número ganador de la lotería, pero esta herramienta cuenta con un Modelo de Machine Learning para predecir la posibilidad de deserción de tus empleados…Así puedes enfocar tu atención en las principales causas de Fuga de Talento.</a:t>
            </a:r>
          </a:p>
          <a:p>
            <a:endParaRPr lang="es-CO" dirty="0"/>
          </a:p>
        </p:txBody>
      </p:sp>
    </p:spTree>
    <p:extLst>
      <p:ext uri="{BB962C8B-B14F-4D97-AF65-F5344CB8AC3E}">
        <p14:creationId xmlns:p14="http://schemas.microsoft.com/office/powerpoint/2010/main" val="38434345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778</Words>
  <Application>Microsoft Macintosh PowerPoint</Application>
  <PresentationFormat>Panorámica</PresentationFormat>
  <Paragraphs>52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Wingdings</vt:lpstr>
      <vt:lpstr>Tema de Office</vt:lpstr>
      <vt:lpstr>Presentación de PowerPoint</vt:lpstr>
      <vt:lpstr>Reto: Analítica de datos en procesos de Selección TH</vt:lpstr>
      <vt:lpstr>Descripción de Solución</vt:lpstr>
      <vt:lpstr>Ideas de Nombre Solución – Sección de inicio</vt:lpstr>
      <vt:lpstr>Paso a paso de la Navegación en la página</vt:lpstr>
      <vt:lpstr>Cómo funciona? Que hacemos diferente?</vt:lpstr>
      <vt:lpstr>Que más puedes encontrar aquí?</vt:lpstr>
      <vt:lpstr>Ojo, aquí no termina todo…quieres saber que te depara el futuro?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Microsoft Office User</cp:lastModifiedBy>
  <cp:revision>15</cp:revision>
  <dcterms:created xsi:type="dcterms:W3CDTF">2021-01-19T22:29:35Z</dcterms:created>
  <dcterms:modified xsi:type="dcterms:W3CDTF">2021-01-22T02:34:11Z</dcterms:modified>
</cp:coreProperties>
</file>