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5.jpeg" ContentType="image/jpeg"/>
  <Override PartName="/ppt/media/image14.jpeg" ContentType="image/jpeg"/>
  <Override PartName="/ppt/media/image13.jpeg" ContentType="image/jpeg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1.png" ContentType="image/png"/>
  <Override PartName="/ppt/media/image8.jpeg" ContentType="image/jpeg"/>
  <Override PartName="/ppt/media/image16.jpeg" ContentType="image/jpeg"/>
  <Override PartName="/ppt/media/image5.png" ContentType="image/png"/>
  <Override PartName="/ppt/media/image9.jpeg" ContentType="image/jpeg"/>
  <Override PartName="/ppt/media/image6.png" ContentType="image/png"/>
  <Override PartName="/ppt/media/image2.png" ContentType="image/png"/>
  <Override PartName="/ppt/media/image7.jpeg" ContentType="image/jpeg"/>
  <Override PartName="/ppt/media/image10.jpeg" ContentType="image/jpe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10/17/16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FB77F79-8A42-4359-8F67-04096EF2D6C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Seventh Outline LevelClick to edit Master text styles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10/17/16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5C090D9-480C-4CD0-A715-8A119FBF6E8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Seventh Outline LevelClick to edit Master text </a:t>
            </a: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styles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10/17/16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6906A1E-1096-4E6A-823E-1CC5C5E6CB9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BEING Idiomatic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 “DIY” natural language processing library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Takeaways: Being Idiomatic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“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There should be one– and preferably only one –obvious way to do it”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Expressive power lies in patterns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Dictionary interface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Iterators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Third-party interfaces (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numpy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,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h5py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) usually close but not quite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Often for good reasons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Being Efficient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When something doesn’t work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Example setups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Basic: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logging.debug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/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warning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/etc. everywhere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Module-level loggers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logger=logging.getLogger(__name__)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Ancestry and Naming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375160" y="4902480"/>
            <a:ext cx="91080" cy="326520"/>
          </a:xfrm>
          <a:custGeom>
            <a:avLst/>
            <a:gdLst/>
            <a:ahLst/>
            <a:rect l="l" t="t" r="r" b="b"/>
            <a:pathLst>
              <a:path w="6300" h="326802">
                <a:moveTo>
                  <a:pt x="52020" y="0"/>
                </a:moveTo>
                <a:lnTo>
                  <a:pt x="52020" y="186662"/>
                </a:lnTo>
                <a:lnTo>
                  <a:pt x="45720" y="186662"/>
                </a:lnTo>
                <a:lnTo>
                  <a:pt x="45720" y="326802"/>
                </a:lnTo>
              </a:path>
            </a:pathLst>
          </a:custGeom>
          <a:noFill/>
          <a:ln w="9360">
            <a:solidFill>
              <a:srgbClr val="767f8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"/>
          <p:cNvSpPr/>
          <p:nvPr/>
        </p:nvSpPr>
        <p:spPr>
          <a:xfrm>
            <a:off x="3846600" y="3723120"/>
            <a:ext cx="1580400" cy="282240"/>
          </a:xfrm>
          <a:custGeom>
            <a:avLst/>
            <a:gdLst/>
            <a:ahLst/>
            <a:rect l="l" t="t" r="r" b="b"/>
            <a:pathLst>
              <a:path w="1580755" h="282522">
                <a:moveTo>
                  <a:pt x="0" y="0"/>
                </a:moveTo>
                <a:lnTo>
                  <a:pt x="0" y="142382"/>
                </a:lnTo>
                <a:lnTo>
                  <a:pt x="1580755" y="142382"/>
                </a:lnTo>
                <a:lnTo>
                  <a:pt x="1580755" y="282522"/>
                </a:lnTo>
              </a:path>
            </a:pathLst>
          </a:custGeom>
          <a:noFill/>
          <a:ln w="9360">
            <a:solidFill>
              <a:srgbClr val="767f8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4"/>
          <p:cNvSpPr/>
          <p:nvPr/>
        </p:nvSpPr>
        <p:spPr>
          <a:xfrm>
            <a:off x="2410200" y="3723120"/>
            <a:ext cx="1436040" cy="282240"/>
          </a:xfrm>
          <a:custGeom>
            <a:avLst/>
            <a:gdLst/>
            <a:ahLst/>
            <a:rect l="l" t="t" r="r" b="b"/>
            <a:pathLst>
              <a:path w="1436240" h="282522">
                <a:moveTo>
                  <a:pt x="1436240" y="0"/>
                </a:moveTo>
                <a:lnTo>
                  <a:pt x="1436240" y="142382"/>
                </a:lnTo>
                <a:lnTo>
                  <a:pt x="0" y="142382"/>
                </a:lnTo>
                <a:lnTo>
                  <a:pt x="0" y="282522"/>
                </a:lnTo>
              </a:path>
            </a:pathLst>
          </a:custGeom>
          <a:noFill/>
          <a:ln w="9360">
            <a:solidFill>
              <a:srgbClr val="767f8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5"/>
          <p:cNvSpPr/>
          <p:nvPr/>
        </p:nvSpPr>
        <p:spPr>
          <a:xfrm>
            <a:off x="3800880" y="2543760"/>
            <a:ext cx="91080" cy="282240"/>
          </a:xfrm>
          <a:custGeom>
            <a:avLst/>
            <a:gdLst/>
            <a:ahLst/>
            <a:rect l="l" t="t" r="r" b="b"/>
            <a:pathLst>
              <a:path w="0" h="282522">
                <a:moveTo>
                  <a:pt x="45720" y="0"/>
                </a:moveTo>
                <a:lnTo>
                  <a:pt x="45720" y="282522"/>
                </a:lnTo>
              </a:path>
            </a:pathLst>
          </a:custGeom>
          <a:noFill/>
          <a:ln w="9360">
            <a:solidFill>
              <a:srgbClr val="68707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6"/>
          <p:cNvSpPr/>
          <p:nvPr/>
        </p:nvSpPr>
        <p:spPr>
          <a:xfrm>
            <a:off x="3398040" y="1646640"/>
            <a:ext cx="896400" cy="896400"/>
          </a:xfrm>
          <a:prstGeom prst="ellipse">
            <a:avLst/>
          </a:prstGeom>
          <a:blipFill>
            <a:blip r:embed="rId1"/>
            <a:stretch>
              <a:fillRect l="0" t="3654" r="0" b="4848"/>
            </a:stretch>
          </a:blipFill>
          <a:ln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5" name="CustomShape 7"/>
          <p:cNvSpPr/>
          <p:nvPr/>
        </p:nvSpPr>
        <p:spPr>
          <a:xfrm>
            <a:off x="4295160" y="1644480"/>
            <a:ext cx="1344960" cy="8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76320" tIns="76320" bIns="76320" anchor="ctr"/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[root]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8"/>
          <p:cNvSpPr/>
          <p:nvPr/>
        </p:nvSpPr>
        <p:spPr>
          <a:xfrm>
            <a:off x="3398040" y="2826000"/>
            <a:ext cx="896400" cy="8964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7" name="CustomShape 9"/>
          <p:cNvSpPr/>
          <p:nvPr/>
        </p:nvSpPr>
        <p:spPr>
          <a:xfrm>
            <a:off x="4295160" y="2823840"/>
            <a:ext cx="1344960" cy="8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76320" tIns="76320" bIns="76320" anchor="ctr"/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module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0"/>
          <p:cNvSpPr/>
          <p:nvPr/>
        </p:nvSpPr>
        <p:spPr>
          <a:xfrm>
            <a:off x="1962000" y="4005720"/>
            <a:ext cx="896400" cy="8964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9" name="CustomShape 11"/>
          <p:cNvSpPr/>
          <p:nvPr/>
        </p:nvSpPr>
        <p:spPr>
          <a:xfrm>
            <a:off x="2804400" y="4003200"/>
            <a:ext cx="1652400" cy="8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76320" tIns="76320" bIns="76320" anchor="ctr"/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module.utils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2"/>
          <p:cNvSpPr/>
          <p:nvPr/>
        </p:nvSpPr>
        <p:spPr>
          <a:xfrm>
            <a:off x="4978800" y="4005720"/>
            <a:ext cx="896400" cy="8964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1" name="CustomShape 13"/>
          <p:cNvSpPr/>
          <p:nvPr/>
        </p:nvSpPr>
        <p:spPr>
          <a:xfrm>
            <a:off x="5861880" y="4003200"/>
            <a:ext cx="1849680" cy="8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76320" tIns="76320" bIns="76320" anchor="ctr"/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module.logic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4"/>
          <p:cNvSpPr/>
          <p:nvPr/>
        </p:nvSpPr>
        <p:spPr>
          <a:xfrm>
            <a:off x="4972680" y="5229360"/>
            <a:ext cx="896400" cy="8964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3" name="CustomShape 15"/>
          <p:cNvSpPr/>
          <p:nvPr/>
        </p:nvSpPr>
        <p:spPr>
          <a:xfrm>
            <a:off x="5833080" y="5182920"/>
            <a:ext cx="2271600" cy="8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76320" tIns="76320" bIns="76320" anchor="ctr"/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module.logic.more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Squelch chatty modules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logger.getChild(“utils”) \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.propagate = False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375160" y="4902480"/>
            <a:ext cx="91080" cy="326520"/>
          </a:xfrm>
          <a:custGeom>
            <a:avLst/>
            <a:gdLst/>
            <a:ahLst/>
            <a:rect l="l" t="t" r="r" b="b"/>
            <a:pathLst>
              <a:path w="6300" h="326802">
                <a:moveTo>
                  <a:pt x="52020" y="0"/>
                </a:moveTo>
                <a:lnTo>
                  <a:pt x="52020" y="186662"/>
                </a:lnTo>
                <a:lnTo>
                  <a:pt x="45720" y="186662"/>
                </a:lnTo>
                <a:lnTo>
                  <a:pt x="45720" y="326802"/>
                </a:lnTo>
              </a:path>
            </a:pathLst>
          </a:custGeom>
          <a:noFill/>
          <a:ln w="9360">
            <a:solidFill>
              <a:srgbClr val="767f8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"/>
          <p:cNvSpPr/>
          <p:nvPr/>
        </p:nvSpPr>
        <p:spPr>
          <a:xfrm>
            <a:off x="3846600" y="3723120"/>
            <a:ext cx="1580400" cy="282240"/>
          </a:xfrm>
          <a:custGeom>
            <a:avLst/>
            <a:gdLst/>
            <a:ahLst/>
            <a:rect l="l" t="t" r="r" b="b"/>
            <a:pathLst>
              <a:path w="1580755" h="282522">
                <a:moveTo>
                  <a:pt x="0" y="0"/>
                </a:moveTo>
                <a:lnTo>
                  <a:pt x="0" y="142382"/>
                </a:lnTo>
                <a:lnTo>
                  <a:pt x="1580755" y="142382"/>
                </a:lnTo>
                <a:lnTo>
                  <a:pt x="1580755" y="282522"/>
                </a:lnTo>
              </a:path>
            </a:pathLst>
          </a:custGeom>
          <a:noFill/>
          <a:ln w="9360">
            <a:solidFill>
              <a:srgbClr val="767f8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4"/>
          <p:cNvSpPr/>
          <p:nvPr/>
        </p:nvSpPr>
        <p:spPr>
          <a:xfrm>
            <a:off x="2410200" y="3723120"/>
            <a:ext cx="1436040" cy="282240"/>
          </a:xfrm>
          <a:custGeom>
            <a:avLst/>
            <a:gdLst/>
            <a:ahLst/>
            <a:rect l="l" t="t" r="r" b="b"/>
            <a:pathLst>
              <a:path w="1436240" h="282522">
                <a:moveTo>
                  <a:pt x="1436240" y="0"/>
                </a:moveTo>
                <a:lnTo>
                  <a:pt x="1436240" y="142382"/>
                </a:lnTo>
                <a:lnTo>
                  <a:pt x="0" y="142382"/>
                </a:lnTo>
                <a:lnTo>
                  <a:pt x="0" y="282522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5"/>
          <p:cNvSpPr/>
          <p:nvPr/>
        </p:nvSpPr>
        <p:spPr>
          <a:xfrm>
            <a:off x="3800880" y="2543760"/>
            <a:ext cx="91080" cy="282240"/>
          </a:xfrm>
          <a:custGeom>
            <a:avLst/>
            <a:gdLst/>
            <a:ahLst/>
            <a:rect l="l" t="t" r="r" b="b"/>
            <a:pathLst>
              <a:path w="0" h="282522">
                <a:moveTo>
                  <a:pt x="45720" y="0"/>
                </a:moveTo>
                <a:lnTo>
                  <a:pt x="45720" y="282522"/>
                </a:lnTo>
              </a:path>
            </a:pathLst>
          </a:custGeom>
          <a:noFill/>
          <a:ln w="9360">
            <a:solidFill>
              <a:srgbClr val="68707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6"/>
          <p:cNvSpPr/>
          <p:nvPr/>
        </p:nvSpPr>
        <p:spPr>
          <a:xfrm>
            <a:off x="3398040" y="1646640"/>
            <a:ext cx="896400" cy="896400"/>
          </a:xfrm>
          <a:prstGeom prst="ellipse">
            <a:avLst/>
          </a:prstGeom>
          <a:blipFill>
            <a:blip r:embed="rId1"/>
            <a:stretch>
              <a:fillRect l="0" t="3654" r="0" b="4848"/>
            </a:stretch>
          </a:blipFill>
          <a:ln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2" name="CustomShape 7"/>
          <p:cNvSpPr/>
          <p:nvPr/>
        </p:nvSpPr>
        <p:spPr>
          <a:xfrm>
            <a:off x="4295160" y="1644480"/>
            <a:ext cx="1344960" cy="8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76320" tIns="76320" bIns="76320" anchor="ctr"/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[root]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8"/>
          <p:cNvSpPr/>
          <p:nvPr/>
        </p:nvSpPr>
        <p:spPr>
          <a:xfrm>
            <a:off x="3398040" y="2826000"/>
            <a:ext cx="896400" cy="8964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4" name="CustomShape 9"/>
          <p:cNvSpPr/>
          <p:nvPr/>
        </p:nvSpPr>
        <p:spPr>
          <a:xfrm>
            <a:off x="4295160" y="2823840"/>
            <a:ext cx="1344960" cy="8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76320" tIns="76320" bIns="76320" anchor="ctr"/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module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0"/>
          <p:cNvSpPr/>
          <p:nvPr/>
        </p:nvSpPr>
        <p:spPr>
          <a:xfrm>
            <a:off x="1962000" y="4005720"/>
            <a:ext cx="896400" cy="8964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6" name="CustomShape 11"/>
          <p:cNvSpPr/>
          <p:nvPr/>
        </p:nvSpPr>
        <p:spPr>
          <a:xfrm>
            <a:off x="2804400" y="4003200"/>
            <a:ext cx="1652400" cy="8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76320" tIns="76320" bIns="76320" anchor="ctr"/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module.utils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2"/>
          <p:cNvSpPr/>
          <p:nvPr/>
        </p:nvSpPr>
        <p:spPr>
          <a:xfrm>
            <a:off x="4978800" y="4005720"/>
            <a:ext cx="896400" cy="8964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8" name="CustomShape 13"/>
          <p:cNvSpPr/>
          <p:nvPr/>
        </p:nvSpPr>
        <p:spPr>
          <a:xfrm>
            <a:off x="5861880" y="4003200"/>
            <a:ext cx="1849680" cy="8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76320" tIns="76320" bIns="76320" anchor="ctr"/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module.logic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4"/>
          <p:cNvSpPr/>
          <p:nvPr/>
        </p:nvSpPr>
        <p:spPr>
          <a:xfrm>
            <a:off x="4972680" y="5229360"/>
            <a:ext cx="896400" cy="8964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0" name="CustomShape 15"/>
          <p:cNvSpPr/>
          <p:nvPr/>
        </p:nvSpPr>
        <p:spPr>
          <a:xfrm>
            <a:off x="5833080" y="5182920"/>
            <a:ext cx="2271600" cy="8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76320" tIns="76320" bIns="76320" anchor="ctr"/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module.logic.more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The Standard Library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Encompasses most of Python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Types: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complex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list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tuple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array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Built-in functions: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sorted()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sum()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open()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Logging summary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loggers send messages to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handlers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handlers decide whether and where to route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to endpoints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loggers usually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propagate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messages to their parents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is for output, not (or only sometimes) for errors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You can, should use multiple logging endpoints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Tracking variable state with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calls wastes (lots of) time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Watch out when logging in Jupyter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pdb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entrypoints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Postmortem: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pdb.pm()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Breakpoint: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pdb.set_trace()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Whole scripts: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python –m pdb script.py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Takeaways: Being Efficient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“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Now is better than never.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Although never is often better than *right* now.”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Keep track of time?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Logging strategically = one-time cost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otherwise monotonically faster than print-and-rerun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Think about broader toolsets, e.g. TensorBoard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457560" y="1645920"/>
            <a:ext cx="8229240" cy="4480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1. Being Readable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Police yourself, counsel others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2. Being Idiomatic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Find the “obvious” way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3. Being Efficient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Use all your tools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The Standard Library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...And libraries: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itertools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functools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collections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json, xml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math, statistics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sys, 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multiprocessing, subprocess, asyncio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unittest, pdb, logging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1. Being Readable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Functional programming with fewer lambdas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operator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functools.partial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when (not) to use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lambda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(IMHO)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	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2. Being Idiomatic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 DIY natural language processing library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collections.Counter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itertools.islice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3. Being Efficient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When something doesn't work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logging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pdb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, built-in exceptions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Being Readable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Functional programming with fewer lambdas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Takeaways: Being Readable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“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Readability counts.”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Use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partial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to freeze function inputs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Lambdas are great in small doses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Use named functions (e.g.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operator.mul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) whenever possible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Ask your colleagues; be a thorough reviewer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2016-10-17T17:05:01Z</dcterms:created>
  <dc:creator>patrickc</dc:creator>
  <dc:description/>
  <dc:language>en-US</dc:language>
  <cp:lastModifiedBy/>
  <dcterms:modified xsi:type="dcterms:W3CDTF">2016-10-17T23:48:08Z</dcterms:modified>
  <cp:revision>62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