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58" r:id="rId5"/>
    <p:sldId id="266"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150762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424182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1D34E7-F54C-4F46-9692-531FB9F2D8C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097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17243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1D34E7-F54C-4F46-9692-531FB9F2D8C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1056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403361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1651702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244037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133065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162055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125766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151164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220998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34229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326984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52E17BD-3D81-4CE7-A17F-0621AD463E65}"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333436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2E17BD-3D81-4CE7-A17F-0621AD463E65}" type="datetimeFigureOut">
              <a:rPr lang="zh-CN" altLang="en-US" smtClean="0"/>
              <a:t>2019/1/11</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1D34E7-F54C-4F46-9692-531FB9F2D8CD}" type="slidenum">
              <a:rPr lang="zh-CN" altLang="en-US" smtClean="0"/>
              <a:t>‹#›</a:t>
            </a:fld>
            <a:endParaRPr lang="zh-CN" altLang="en-US"/>
          </a:p>
        </p:txBody>
      </p:sp>
    </p:spTree>
    <p:extLst>
      <p:ext uri="{BB962C8B-B14F-4D97-AF65-F5344CB8AC3E}">
        <p14:creationId xmlns:p14="http://schemas.microsoft.com/office/powerpoint/2010/main" val="3217887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Spark Streaming</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97928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Streaming</a:t>
            </a:r>
            <a:r>
              <a:rPr lang="zh-CN" altLang="en-US" b="1" dirty="0"/>
              <a:t>架构</a:t>
            </a:r>
            <a:r>
              <a:rPr lang="en-US" altLang="zh-CN" b="1" dirty="0"/>
              <a:t>-</a:t>
            </a:r>
            <a:r>
              <a:rPr lang="zh-CN" altLang="en-US" b="1" dirty="0" smtClean="0"/>
              <a:t>扩展性</a:t>
            </a:r>
            <a:r>
              <a:rPr lang="zh-CN" altLang="en-US" b="1" dirty="0"/>
              <a:t>与</a:t>
            </a:r>
            <a:r>
              <a:rPr lang="zh-CN" altLang="en-US" b="1" dirty="0" smtClean="0"/>
              <a:t>吞吐量</a:t>
            </a:r>
            <a:endParaRPr lang="zh-CN" altLang="en-US" dirty="0"/>
          </a:p>
        </p:txBody>
      </p:sp>
      <p:sp>
        <p:nvSpPr>
          <p:cNvPr id="3" name="内容占位符 2"/>
          <p:cNvSpPr>
            <a:spLocks noGrp="1"/>
          </p:cNvSpPr>
          <p:nvPr>
            <p:ph idx="1"/>
          </p:nvPr>
        </p:nvSpPr>
        <p:spPr/>
        <p:txBody>
          <a:bodyPr/>
          <a:lstStyle/>
          <a:p>
            <a:r>
              <a:rPr lang="en-US" altLang="zh-CN" dirty="0"/>
              <a:t>Spark</a:t>
            </a:r>
            <a:r>
              <a:rPr lang="zh-CN" altLang="en-US" dirty="0"/>
              <a:t>目前在</a:t>
            </a:r>
            <a:r>
              <a:rPr lang="en-US" altLang="zh-CN" dirty="0"/>
              <a:t>EC2</a:t>
            </a:r>
            <a:r>
              <a:rPr lang="zh-CN" altLang="en-US" dirty="0"/>
              <a:t>上已能够线性扩展到</a:t>
            </a:r>
            <a:r>
              <a:rPr lang="en-US" altLang="zh-CN" dirty="0"/>
              <a:t>100</a:t>
            </a:r>
            <a:r>
              <a:rPr lang="zh-CN" altLang="en-US" dirty="0"/>
              <a:t>个节点（每个节点</a:t>
            </a:r>
            <a:r>
              <a:rPr lang="en-US" altLang="zh-CN" dirty="0"/>
              <a:t>4Core</a:t>
            </a:r>
            <a:r>
              <a:rPr lang="zh-CN" altLang="en-US" dirty="0"/>
              <a:t>），可以以数秒的延迟处理</a:t>
            </a:r>
            <a:r>
              <a:rPr lang="en-US" altLang="zh-CN" dirty="0"/>
              <a:t>6GB/s</a:t>
            </a:r>
            <a:r>
              <a:rPr lang="zh-CN" altLang="en-US" dirty="0"/>
              <a:t>的数据量（</a:t>
            </a:r>
            <a:r>
              <a:rPr lang="en-US" altLang="zh-CN" dirty="0"/>
              <a:t>60M records/s</a:t>
            </a:r>
            <a:r>
              <a:rPr lang="zh-CN" altLang="en-US" dirty="0"/>
              <a:t>），其吞吐量也比流行的</a:t>
            </a:r>
            <a:r>
              <a:rPr lang="en-US" altLang="zh-CN" dirty="0"/>
              <a:t>Storm</a:t>
            </a:r>
            <a:r>
              <a:rPr lang="zh-CN" altLang="en-US" dirty="0"/>
              <a:t>高</a:t>
            </a:r>
            <a:r>
              <a:rPr lang="en-US" altLang="zh-CN" dirty="0"/>
              <a:t>2</a:t>
            </a:r>
            <a:r>
              <a:rPr lang="zh-CN" altLang="en-US" dirty="0"/>
              <a:t>～</a:t>
            </a:r>
            <a:r>
              <a:rPr lang="en-US" altLang="zh-CN" dirty="0"/>
              <a:t>5</a:t>
            </a:r>
            <a:r>
              <a:rPr lang="zh-CN" altLang="en-US" dirty="0"/>
              <a:t>倍，图</a:t>
            </a:r>
            <a:r>
              <a:rPr lang="en-US" altLang="zh-CN" dirty="0"/>
              <a:t>4</a:t>
            </a:r>
            <a:r>
              <a:rPr lang="zh-CN" altLang="en-US" dirty="0"/>
              <a:t>是</a:t>
            </a:r>
            <a:r>
              <a:rPr lang="en-US" altLang="zh-CN" dirty="0"/>
              <a:t>Berkeley</a:t>
            </a:r>
            <a:r>
              <a:rPr lang="zh-CN" altLang="en-US" dirty="0"/>
              <a:t>利用</a:t>
            </a:r>
            <a:r>
              <a:rPr lang="en-US" altLang="zh-CN" dirty="0" err="1"/>
              <a:t>WordCount</a:t>
            </a:r>
            <a:r>
              <a:rPr lang="zh-CN" altLang="en-US" dirty="0"/>
              <a:t>和</a:t>
            </a:r>
            <a:r>
              <a:rPr lang="en-US" altLang="zh-CN" dirty="0" err="1"/>
              <a:t>Grep</a:t>
            </a:r>
            <a:r>
              <a:rPr lang="zh-CN" altLang="en-US" dirty="0"/>
              <a:t>两个用例所做的测试，在</a:t>
            </a:r>
            <a:r>
              <a:rPr lang="en-US" altLang="zh-CN" dirty="0" err="1"/>
              <a:t>Grep</a:t>
            </a:r>
            <a:r>
              <a:rPr lang="zh-CN" altLang="en-US" dirty="0"/>
              <a:t>这个测试中，</a:t>
            </a:r>
            <a:r>
              <a:rPr lang="en-US" altLang="zh-CN" dirty="0"/>
              <a:t>Spark Streaming</a:t>
            </a:r>
            <a:r>
              <a:rPr lang="zh-CN" altLang="en-US" dirty="0"/>
              <a:t>中的每个节点的吞吐量是</a:t>
            </a:r>
            <a:r>
              <a:rPr lang="en-US" altLang="zh-CN" dirty="0"/>
              <a:t>670k records/s</a:t>
            </a:r>
            <a:r>
              <a:rPr lang="zh-CN" altLang="en-US" dirty="0"/>
              <a:t>，而</a:t>
            </a:r>
            <a:r>
              <a:rPr lang="en-US" altLang="zh-CN" dirty="0"/>
              <a:t>Storm</a:t>
            </a:r>
            <a:r>
              <a:rPr lang="zh-CN" altLang="en-US" dirty="0"/>
              <a:t>是</a:t>
            </a:r>
            <a:r>
              <a:rPr lang="en-US" altLang="zh-CN" dirty="0"/>
              <a:t>115k records/s</a:t>
            </a:r>
            <a:r>
              <a:rPr lang="zh-CN" altLang="en-US" dirty="0"/>
              <a:t>。</a:t>
            </a:r>
          </a:p>
        </p:txBody>
      </p:sp>
      <p:pic>
        <p:nvPicPr>
          <p:cNvPr id="6146" name="Picture 2" descr="clip_image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399" y="4101472"/>
            <a:ext cx="465772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27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概述</a:t>
            </a:r>
            <a:endParaRPr lang="zh-CN" altLang="en-US" dirty="0"/>
          </a:p>
        </p:txBody>
      </p:sp>
      <p:sp>
        <p:nvSpPr>
          <p:cNvPr id="8" name="内容占位符 7"/>
          <p:cNvSpPr>
            <a:spLocks noGrp="1"/>
          </p:cNvSpPr>
          <p:nvPr>
            <p:ph idx="1"/>
          </p:nvPr>
        </p:nvSpPr>
        <p:spPr>
          <a:xfrm>
            <a:off x="2592925" y="1391418"/>
            <a:ext cx="8915400" cy="3777622"/>
          </a:xfrm>
        </p:spPr>
        <p:txBody>
          <a:bodyPr/>
          <a:lstStyle/>
          <a:p>
            <a:r>
              <a:rPr lang="en-US" altLang="zh-CN" dirty="0"/>
              <a:t>Spark Streaming </a:t>
            </a:r>
            <a:r>
              <a:rPr lang="zh-CN" altLang="en-US" dirty="0"/>
              <a:t>是</a:t>
            </a:r>
            <a:r>
              <a:rPr lang="en-US" altLang="zh-CN" dirty="0"/>
              <a:t>Spark</a:t>
            </a:r>
            <a:r>
              <a:rPr lang="zh-CN" altLang="en-US" dirty="0"/>
              <a:t>核心</a:t>
            </a:r>
            <a:r>
              <a:rPr lang="en-US" altLang="zh-CN" dirty="0"/>
              <a:t>API</a:t>
            </a:r>
            <a:r>
              <a:rPr lang="zh-CN" altLang="en-US" dirty="0"/>
              <a:t>的一个扩展，可以实现高吞吐量的、具备容错机制的实时流数据的处理。支持从多种数据源获取数据，包括</a:t>
            </a:r>
            <a:r>
              <a:rPr lang="en-US" altLang="zh-CN" dirty="0" err="1"/>
              <a:t>Kafk</a:t>
            </a:r>
            <a:r>
              <a:rPr lang="zh-CN" altLang="en-US" dirty="0"/>
              <a:t>、</a:t>
            </a:r>
            <a:r>
              <a:rPr lang="en-US" altLang="zh-CN" dirty="0"/>
              <a:t>Flume</a:t>
            </a:r>
            <a:r>
              <a:rPr lang="zh-CN" altLang="en-US" dirty="0"/>
              <a:t>、</a:t>
            </a:r>
            <a:r>
              <a:rPr lang="en-US" altLang="zh-CN" dirty="0"/>
              <a:t>Twitter</a:t>
            </a:r>
            <a:r>
              <a:rPr lang="zh-CN" altLang="en-US" dirty="0"/>
              <a:t>、</a:t>
            </a:r>
            <a:r>
              <a:rPr lang="en-US" altLang="zh-CN" dirty="0" err="1"/>
              <a:t>ZeroMQ</a:t>
            </a:r>
            <a:r>
              <a:rPr lang="zh-CN" altLang="en-US" dirty="0"/>
              <a:t>、</a:t>
            </a:r>
            <a:r>
              <a:rPr lang="en-US" altLang="zh-CN" dirty="0"/>
              <a:t>Kinesis </a:t>
            </a:r>
            <a:r>
              <a:rPr lang="zh-CN" altLang="en-US" dirty="0"/>
              <a:t>以及</a:t>
            </a:r>
            <a:r>
              <a:rPr lang="en-US" altLang="zh-CN" dirty="0"/>
              <a:t>TCP sockets</a:t>
            </a:r>
            <a:r>
              <a:rPr lang="zh-CN" altLang="en-US" dirty="0"/>
              <a:t>，从数据源获取数据之后，可以使用诸如</a:t>
            </a:r>
            <a:r>
              <a:rPr lang="en-US" altLang="zh-CN" dirty="0"/>
              <a:t>map</a:t>
            </a:r>
            <a:r>
              <a:rPr lang="zh-CN" altLang="en-US" dirty="0"/>
              <a:t>、</a:t>
            </a:r>
            <a:r>
              <a:rPr lang="en-US" altLang="zh-CN" dirty="0"/>
              <a:t>reduce</a:t>
            </a:r>
            <a:r>
              <a:rPr lang="zh-CN" altLang="en-US" dirty="0"/>
              <a:t>、</a:t>
            </a:r>
            <a:r>
              <a:rPr lang="en-US" altLang="zh-CN" dirty="0"/>
              <a:t>join</a:t>
            </a:r>
            <a:r>
              <a:rPr lang="zh-CN" altLang="en-US" dirty="0"/>
              <a:t>和</a:t>
            </a:r>
            <a:r>
              <a:rPr lang="en-US" altLang="zh-CN" dirty="0"/>
              <a:t>window</a:t>
            </a:r>
            <a:r>
              <a:rPr lang="zh-CN" altLang="en-US" dirty="0"/>
              <a:t>等高级函数进行复杂算法的处理。最后还可以将处理结果存储到文件系统，数据库和现场仪表盘。在“</a:t>
            </a:r>
            <a:r>
              <a:rPr lang="en-US" altLang="zh-CN" dirty="0"/>
              <a:t>One Stack rule them all</a:t>
            </a:r>
            <a:r>
              <a:rPr lang="zh-CN" altLang="en-US" dirty="0"/>
              <a:t>”的基础上，还可以使用</a:t>
            </a:r>
            <a:r>
              <a:rPr lang="en-US" altLang="zh-CN" dirty="0"/>
              <a:t>Spark</a:t>
            </a:r>
            <a:r>
              <a:rPr lang="zh-CN" altLang="en-US" dirty="0"/>
              <a:t>的其他子框架，如集群学习、图计算等，对流数据进行处理</a:t>
            </a:r>
            <a:r>
              <a:rPr lang="zh-CN" altLang="en-US" dirty="0" smtClean="0"/>
              <a:t>。</a:t>
            </a:r>
            <a:endParaRPr lang="en-US" altLang="zh-CN" dirty="0" smtClean="0"/>
          </a:p>
          <a:p>
            <a:r>
              <a:rPr lang="zh-CN" altLang="en-US" dirty="0"/>
              <a:t>在内部，它的工作原理如下。 </a:t>
            </a:r>
            <a:r>
              <a:rPr lang="en-US" altLang="zh-CN" dirty="0"/>
              <a:t>Spark Streaming</a:t>
            </a:r>
            <a:r>
              <a:rPr lang="zh-CN" altLang="en-US" dirty="0"/>
              <a:t>接收实时输入数据流并将数据分成批处理，然后由</a:t>
            </a:r>
            <a:r>
              <a:rPr lang="en-US" altLang="zh-CN" dirty="0"/>
              <a:t>Spark</a:t>
            </a:r>
            <a:r>
              <a:rPr lang="zh-CN" altLang="en-US" dirty="0"/>
              <a:t>引擎处理以批量生成最终结果流</a:t>
            </a:r>
            <a:r>
              <a:rPr lang="zh-CN" altLang="en-US" dirty="0" smtClean="0"/>
              <a:t>。</a:t>
            </a:r>
            <a:endParaRPr lang="en-US" altLang="zh-CN" dirty="0"/>
          </a:p>
          <a:p>
            <a:r>
              <a:rPr lang="en-US" altLang="zh-CN" dirty="0"/>
              <a:t>Spark Streaming</a:t>
            </a:r>
            <a:r>
              <a:rPr lang="zh-CN" altLang="en-US" dirty="0"/>
              <a:t>提供称为离散流或</a:t>
            </a:r>
            <a:r>
              <a:rPr lang="en-US" altLang="zh-CN" dirty="0" err="1"/>
              <a:t>DStream</a:t>
            </a:r>
            <a:r>
              <a:rPr lang="zh-CN" altLang="en-US" dirty="0"/>
              <a:t>的高级抽象，表示连续的数据流。 </a:t>
            </a:r>
            <a:r>
              <a:rPr lang="en-US" altLang="zh-CN" dirty="0" err="1"/>
              <a:t>DStream</a:t>
            </a:r>
            <a:r>
              <a:rPr lang="zh-CN" altLang="en-US" dirty="0"/>
              <a:t>可以从来自</a:t>
            </a:r>
            <a:r>
              <a:rPr lang="en-US" altLang="zh-CN" dirty="0"/>
              <a:t>Kafka</a:t>
            </a:r>
            <a:r>
              <a:rPr lang="zh-CN" altLang="en-US" dirty="0"/>
              <a:t>，</a:t>
            </a:r>
            <a:r>
              <a:rPr lang="en-US" altLang="zh-CN" dirty="0"/>
              <a:t>Flume</a:t>
            </a:r>
            <a:r>
              <a:rPr lang="zh-CN" altLang="en-US" dirty="0"/>
              <a:t>和</a:t>
            </a:r>
            <a:r>
              <a:rPr lang="en-US" altLang="zh-CN" dirty="0"/>
              <a:t>Kinesis</a:t>
            </a:r>
            <a:r>
              <a:rPr lang="zh-CN" altLang="en-US" dirty="0"/>
              <a:t>等源的输入数据流创建，也可以通过在其他</a:t>
            </a:r>
            <a:r>
              <a:rPr lang="en-US" altLang="zh-CN" dirty="0" err="1"/>
              <a:t>DStream</a:t>
            </a:r>
            <a:r>
              <a:rPr lang="zh-CN" altLang="en-US" dirty="0"/>
              <a:t>上应用高级操作来创建。在内部，</a:t>
            </a:r>
            <a:r>
              <a:rPr lang="en-US" altLang="zh-CN" dirty="0" err="1"/>
              <a:t>DStream</a:t>
            </a:r>
            <a:r>
              <a:rPr lang="zh-CN" altLang="en-US" dirty="0"/>
              <a:t>表示为一系列</a:t>
            </a:r>
            <a:r>
              <a:rPr lang="en-US" altLang="zh-CN" dirty="0"/>
              <a:t>RDD</a:t>
            </a:r>
            <a:r>
              <a:rPr lang="zh-CN" altLang="en-US" dirty="0"/>
              <a:t>。</a:t>
            </a:r>
            <a:endParaRPr lang="zh-CN" altLang="en-US" dirty="0"/>
          </a:p>
        </p:txBody>
      </p:sp>
      <p:pic>
        <p:nvPicPr>
          <p:cNvPr id="1026" name="Picture 2" descr="clip_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009" y="4989566"/>
            <a:ext cx="5408076" cy="175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358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微批次架构</a:t>
            </a:r>
            <a:endParaRPr lang="zh-CN" altLang="en-US" dirty="0"/>
          </a:p>
        </p:txBody>
      </p:sp>
      <p:pic>
        <p:nvPicPr>
          <p:cNvPr id="8" name="内容占位符 7"/>
          <p:cNvPicPr>
            <a:picLocks noGrp="1" noChangeAspect="1"/>
          </p:cNvPicPr>
          <p:nvPr>
            <p:ph idx="1"/>
          </p:nvPr>
        </p:nvPicPr>
        <p:blipFill>
          <a:blip r:embed="rId2"/>
          <a:stretch>
            <a:fillRect/>
          </a:stretch>
        </p:blipFill>
        <p:spPr>
          <a:xfrm>
            <a:off x="2944569" y="2441208"/>
            <a:ext cx="7219950" cy="2143125"/>
          </a:xfrm>
          <a:prstGeom prst="rect">
            <a:avLst/>
          </a:prstGeom>
        </p:spPr>
      </p:pic>
    </p:spTree>
    <p:extLst>
      <p:ext uri="{BB962C8B-B14F-4D97-AF65-F5344CB8AC3E}">
        <p14:creationId xmlns:p14="http://schemas.microsoft.com/office/powerpoint/2010/main" val="187995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术语定义</a:t>
            </a:r>
            <a:br>
              <a:rPr lang="zh-CN" altLang="en-US" b="1" dirty="0"/>
            </a:b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b="1" dirty="0" smtClean="0"/>
              <a:t>离散流</a:t>
            </a:r>
            <a:r>
              <a:rPr lang="zh-CN" altLang="en-US" b="1" dirty="0"/>
              <a:t>（</a:t>
            </a:r>
            <a:r>
              <a:rPr lang="en-US" altLang="zh-CN" b="1" dirty="0"/>
              <a:t>discretized stream</a:t>
            </a:r>
            <a:r>
              <a:rPr lang="zh-CN" altLang="en-US" b="1" dirty="0"/>
              <a:t>）或</a:t>
            </a:r>
            <a:r>
              <a:rPr lang="en-US" altLang="zh-CN" b="1" dirty="0" err="1"/>
              <a:t>DStream</a:t>
            </a:r>
            <a:r>
              <a:rPr lang="zh-CN" altLang="en-US" dirty="0"/>
              <a:t>：这是</a:t>
            </a:r>
            <a:r>
              <a:rPr lang="en-US" altLang="zh-CN" dirty="0"/>
              <a:t>Spark Streaming</a:t>
            </a:r>
            <a:r>
              <a:rPr lang="zh-CN" altLang="en-US" dirty="0"/>
              <a:t>对内部持续的实时数据流的抽象描述，即我们处理的一个实时数据流，在</a:t>
            </a:r>
            <a:r>
              <a:rPr lang="en-US" altLang="zh-CN" dirty="0"/>
              <a:t>Spark Streaming</a:t>
            </a:r>
            <a:r>
              <a:rPr lang="zh-CN" altLang="en-US" dirty="0"/>
              <a:t>中对应于一个</a:t>
            </a:r>
            <a:r>
              <a:rPr lang="en-US" altLang="zh-CN" dirty="0" err="1"/>
              <a:t>DStream</a:t>
            </a:r>
            <a:r>
              <a:rPr lang="en-US" altLang="zh-CN" dirty="0"/>
              <a:t> </a:t>
            </a:r>
            <a:r>
              <a:rPr lang="zh-CN" altLang="en-US" dirty="0"/>
              <a:t>实例。</a:t>
            </a:r>
          </a:p>
          <a:p>
            <a:pPr>
              <a:lnSpc>
                <a:spcPct val="120000"/>
              </a:lnSpc>
            </a:pPr>
            <a:r>
              <a:rPr lang="zh-CN" altLang="en-US" b="1" dirty="0" smtClean="0"/>
              <a:t>时间片</a:t>
            </a:r>
            <a:r>
              <a:rPr lang="zh-CN" altLang="en-US" b="1" dirty="0"/>
              <a:t>或批处理时间间隔</a:t>
            </a:r>
            <a:r>
              <a:rPr lang="zh-CN" altLang="en-US" b="1" dirty="0" smtClean="0"/>
              <a:t>（</a:t>
            </a:r>
            <a:r>
              <a:rPr lang="en-US" altLang="zh-CN" b="1" dirty="0" smtClean="0"/>
              <a:t>batch </a:t>
            </a:r>
            <a:r>
              <a:rPr lang="en-US" altLang="zh-CN" b="1" dirty="0"/>
              <a:t>interval</a:t>
            </a:r>
            <a:r>
              <a:rPr lang="zh-CN" altLang="en-US" b="1" dirty="0"/>
              <a:t>）</a:t>
            </a:r>
            <a:r>
              <a:rPr lang="zh-CN" altLang="en-US" dirty="0"/>
              <a:t>：这是人为地对流数据进行定量的标准，以时间片作为我们拆分流数据的依据。一个时间片的数据对应一个</a:t>
            </a:r>
            <a:r>
              <a:rPr lang="en-US" altLang="zh-CN" dirty="0"/>
              <a:t>RDD</a:t>
            </a:r>
            <a:r>
              <a:rPr lang="zh-CN" altLang="en-US" dirty="0"/>
              <a:t>实例。</a:t>
            </a:r>
          </a:p>
          <a:p>
            <a:pPr>
              <a:lnSpc>
                <a:spcPct val="120000"/>
              </a:lnSpc>
            </a:pPr>
            <a:r>
              <a:rPr lang="zh-CN" altLang="en-US" b="1" dirty="0" smtClean="0"/>
              <a:t>窗口</a:t>
            </a:r>
            <a:r>
              <a:rPr lang="zh-CN" altLang="en-US" b="1" dirty="0"/>
              <a:t>长度（</a:t>
            </a:r>
            <a:r>
              <a:rPr lang="en-US" altLang="zh-CN" b="1" dirty="0"/>
              <a:t>window length</a:t>
            </a:r>
            <a:r>
              <a:rPr lang="zh-CN" altLang="en-US" b="1" dirty="0"/>
              <a:t>）</a:t>
            </a:r>
            <a:r>
              <a:rPr lang="zh-CN" altLang="en-US" dirty="0"/>
              <a:t>：一个窗口覆盖的流数据的时间长度。必须是批处理时间间隔的倍数，</a:t>
            </a:r>
          </a:p>
          <a:p>
            <a:pPr>
              <a:lnSpc>
                <a:spcPct val="120000"/>
              </a:lnSpc>
            </a:pPr>
            <a:r>
              <a:rPr lang="zh-CN" altLang="en-US" b="1" dirty="0" smtClean="0"/>
              <a:t>滑动时间</a:t>
            </a:r>
            <a:r>
              <a:rPr lang="zh-CN" altLang="en-US" b="1" dirty="0"/>
              <a:t>间隔</a:t>
            </a:r>
            <a:r>
              <a:rPr lang="zh-CN" altLang="en-US" dirty="0"/>
              <a:t>：前一个窗口到后一个窗口所经过的时间长度。必须是批处理时间间隔的</a:t>
            </a:r>
            <a:r>
              <a:rPr lang="zh-CN" altLang="en-US" dirty="0" smtClean="0"/>
              <a:t>倍数</a:t>
            </a:r>
            <a:endParaRPr lang="zh-CN" altLang="en-US" dirty="0"/>
          </a:p>
        </p:txBody>
      </p:sp>
      <p:pic>
        <p:nvPicPr>
          <p:cNvPr id="4" name="图片 3"/>
          <p:cNvPicPr>
            <a:picLocks noChangeAspect="1"/>
          </p:cNvPicPr>
          <p:nvPr/>
        </p:nvPicPr>
        <p:blipFill>
          <a:blip r:embed="rId2"/>
          <a:stretch>
            <a:fillRect/>
          </a:stretch>
        </p:blipFill>
        <p:spPr>
          <a:xfrm>
            <a:off x="6567121" y="364756"/>
            <a:ext cx="2277940" cy="1540244"/>
          </a:xfrm>
          <a:prstGeom prst="rect">
            <a:avLst/>
          </a:prstGeom>
        </p:spPr>
      </p:pic>
    </p:spTree>
    <p:extLst>
      <p:ext uri="{BB962C8B-B14F-4D97-AF65-F5344CB8AC3E}">
        <p14:creationId xmlns:p14="http://schemas.microsoft.com/office/powerpoint/2010/main" val="2411367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离散流（</a:t>
            </a:r>
            <a:r>
              <a:rPr lang="en-US" altLang="zh-CN" dirty="0"/>
              <a:t>discretized stream</a:t>
            </a:r>
            <a:r>
              <a:rPr lang="zh-CN" altLang="en-US" dirty="0"/>
              <a:t>）或</a:t>
            </a:r>
            <a:r>
              <a:rPr lang="en-US" altLang="zh-CN" dirty="0" err="1"/>
              <a:t>DStream</a:t>
            </a:r>
            <a:endParaRPr lang="zh-CN" altLang="en-US" dirty="0"/>
          </a:p>
        </p:txBody>
      </p:sp>
      <p:pic>
        <p:nvPicPr>
          <p:cNvPr id="5" name="内容占位符 4"/>
          <p:cNvPicPr>
            <a:picLocks noGrp="1" noChangeAspect="1"/>
          </p:cNvPicPr>
          <p:nvPr>
            <p:ph idx="1"/>
          </p:nvPr>
        </p:nvPicPr>
        <p:blipFill>
          <a:blip r:embed="rId2"/>
          <a:stretch>
            <a:fillRect/>
          </a:stretch>
        </p:blipFill>
        <p:spPr>
          <a:xfrm>
            <a:off x="5640925" y="3006393"/>
            <a:ext cx="4744377" cy="3778250"/>
          </a:xfrm>
          <a:prstGeom prst="rect">
            <a:avLst/>
          </a:prstGeom>
        </p:spPr>
      </p:pic>
      <p:sp>
        <p:nvSpPr>
          <p:cNvPr id="6" name="矩形 5"/>
          <p:cNvSpPr/>
          <p:nvPr/>
        </p:nvSpPr>
        <p:spPr>
          <a:xfrm>
            <a:off x="2592925" y="1488399"/>
            <a:ext cx="6096000" cy="1754326"/>
          </a:xfrm>
          <a:prstGeom prst="rect">
            <a:avLst/>
          </a:prstGeom>
        </p:spPr>
        <p:txBody>
          <a:bodyPr>
            <a:spAutoFit/>
          </a:bodyPr>
          <a:lstStyle/>
          <a:p>
            <a:r>
              <a:rPr lang="en-US" altLang="zh-CN" dirty="0" err="1"/>
              <a:t>DStream</a:t>
            </a:r>
            <a:r>
              <a:rPr lang="zh-CN" altLang="en-US" dirty="0"/>
              <a:t>（</a:t>
            </a:r>
            <a:r>
              <a:rPr lang="en-US" altLang="zh-CN" dirty="0"/>
              <a:t>Discretized Stream</a:t>
            </a:r>
            <a:r>
              <a:rPr lang="zh-CN" altLang="en-US" dirty="0"/>
              <a:t>）作为</a:t>
            </a:r>
            <a:r>
              <a:rPr lang="en-US" altLang="zh-CN" dirty="0"/>
              <a:t>Spark Streaming</a:t>
            </a:r>
            <a:r>
              <a:rPr lang="zh-CN" altLang="en-US" dirty="0"/>
              <a:t>的基础抽象，它代表持续性的数据流。这些数据流既可以通过外部输入源赖获取，也可以通过现有的</a:t>
            </a:r>
            <a:r>
              <a:rPr lang="en-US" altLang="zh-CN" dirty="0" err="1"/>
              <a:t>Dstream</a:t>
            </a:r>
            <a:r>
              <a:rPr lang="zh-CN" altLang="en-US" dirty="0"/>
              <a:t>的</a:t>
            </a:r>
            <a:r>
              <a:rPr lang="en-US" altLang="zh-CN" dirty="0"/>
              <a:t>transformation</a:t>
            </a:r>
            <a:r>
              <a:rPr lang="zh-CN" altLang="en-US" dirty="0"/>
              <a:t>操作来获得。在内部实现上，</a:t>
            </a:r>
            <a:r>
              <a:rPr lang="en-US" altLang="zh-CN" dirty="0" err="1"/>
              <a:t>DStream</a:t>
            </a:r>
            <a:r>
              <a:rPr lang="zh-CN" altLang="en-US" dirty="0"/>
              <a:t>由一组时间序列上连续的</a:t>
            </a:r>
            <a:r>
              <a:rPr lang="en-US" altLang="zh-CN" dirty="0"/>
              <a:t>RDD</a:t>
            </a:r>
            <a:r>
              <a:rPr lang="zh-CN" altLang="en-US" dirty="0"/>
              <a:t>来表示。每个</a:t>
            </a:r>
            <a:r>
              <a:rPr lang="en-US" altLang="zh-CN" dirty="0"/>
              <a:t>RDD</a:t>
            </a:r>
            <a:r>
              <a:rPr lang="zh-CN" altLang="en-US" dirty="0"/>
              <a:t>都包含了自己特定时间间隔内的数据流</a:t>
            </a:r>
            <a:r>
              <a:rPr lang="zh-CN" altLang="en-US" dirty="0" smtClean="0"/>
              <a:t>。</a:t>
            </a:r>
            <a:endParaRPr lang="zh-CN" altLang="en-US" dirty="0"/>
          </a:p>
        </p:txBody>
      </p:sp>
    </p:spTree>
    <p:extLst>
      <p:ext uri="{BB962C8B-B14F-4D97-AF65-F5344CB8AC3E}">
        <p14:creationId xmlns:p14="http://schemas.microsoft.com/office/powerpoint/2010/main" val="36997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窗口操作</a:t>
            </a:r>
            <a:endParaRPr lang="zh-CN" altLang="en-US" dirty="0"/>
          </a:p>
        </p:txBody>
      </p:sp>
      <p:pic>
        <p:nvPicPr>
          <p:cNvPr id="2052" name="Picture 4" descr="Spark Stream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2728" y="2145323"/>
            <a:ext cx="6983161" cy="272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560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Streaming</a:t>
            </a:r>
            <a:r>
              <a:rPr lang="zh-CN" altLang="en-US" b="1" dirty="0" smtClean="0"/>
              <a:t>架构</a:t>
            </a:r>
            <a:r>
              <a:rPr lang="en-US" altLang="zh-CN" b="1" dirty="0" smtClean="0"/>
              <a:t>-</a:t>
            </a:r>
            <a:r>
              <a:rPr lang="zh-CN" altLang="en-US" b="1" dirty="0"/>
              <a:t>计算</a:t>
            </a:r>
            <a:r>
              <a:rPr lang="zh-CN" altLang="en-US" b="1" dirty="0" smtClean="0"/>
              <a:t>流程</a:t>
            </a:r>
            <a:r>
              <a:rPr lang="zh-CN" altLang="en-US" b="1" dirty="0"/>
              <a:t/>
            </a:r>
            <a:br>
              <a:rPr lang="zh-CN" altLang="en-US" b="1" dirty="0"/>
            </a:br>
            <a:endParaRPr lang="zh-CN" altLang="en-US" dirty="0"/>
          </a:p>
        </p:txBody>
      </p:sp>
      <p:sp>
        <p:nvSpPr>
          <p:cNvPr id="3" name="内容占位符 2"/>
          <p:cNvSpPr>
            <a:spLocks noGrp="1"/>
          </p:cNvSpPr>
          <p:nvPr>
            <p:ph idx="1"/>
          </p:nvPr>
        </p:nvSpPr>
        <p:spPr>
          <a:xfrm>
            <a:off x="2592925" y="1781680"/>
            <a:ext cx="8915400" cy="3777622"/>
          </a:xfrm>
        </p:spPr>
        <p:txBody>
          <a:bodyPr/>
          <a:lstStyle/>
          <a:p>
            <a:r>
              <a:rPr lang="en-US" altLang="zh-CN" dirty="0" smtClean="0"/>
              <a:t>Spark </a:t>
            </a:r>
            <a:r>
              <a:rPr lang="en-US" altLang="zh-CN" dirty="0"/>
              <a:t>Streaming</a:t>
            </a:r>
            <a:r>
              <a:rPr lang="zh-CN" altLang="en-US" dirty="0"/>
              <a:t>是将流式计算分解成一系列短小的批处理作业。这里的批处理引擎是</a:t>
            </a:r>
            <a:r>
              <a:rPr lang="en-US" altLang="zh-CN" dirty="0"/>
              <a:t>Spark Core</a:t>
            </a:r>
            <a:r>
              <a:rPr lang="zh-CN" altLang="en-US" dirty="0"/>
              <a:t>，也就是把</a:t>
            </a:r>
            <a:r>
              <a:rPr lang="en-US" altLang="zh-CN" dirty="0"/>
              <a:t>Spark Streaming</a:t>
            </a:r>
            <a:r>
              <a:rPr lang="zh-CN" altLang="en-US" dirty="0"/>
              <a:t>的输入数据按照</a:t>
            </a:r>
            <a:r>
              <a:rPr lang="en-US" altLang="zh-CN" dirty="0"/>
              <a:t>batch size</a:t>
            </a:r>
            <a:r>
              <a:rPr lang="zh-CN" altLang="en-US" dirty="0"/>
              <a:t>（如</a:t>
            </a:r>
            <a:r>
              <a:rPr lang="en-US" altLang="zh-CN" dirty="0"/>
              <a:t>1</a:t>
            </a:r>
            <a:r>
              <a:rPr lang="zh-CN" altLang="en-US" dirty="0"/>
              <a:t>秒）分成一段一段的数据（</a:t>
            </a:r>
            <a:r>
              <a:rPr lang="en-US" altLang="zh-CN" dirty="0"/>
              <a:t>Discretized Stream</a:t>
            </a:r>
            <a:r>
              <a:rPr lang="zh-CN" altLang="en-US" dirty="0"/>
              <a:t>），每一段数据都转换成</a:t>
            </a:r>
            <a:r>
              <a:rPr lang="en-US" altLang="zh-CN" dirty="0"/>
              <a:t>Spark</a:t>
            </a:r>
            <a:r>
              <a:rPr lang="zh-CN" altLang="en-US" dirty="0"/>
              <a:t>中的</a:t>
            </a:r>
            <a:r>
              <a:rPr lang="en-US" altLang="zh-CN" dirty="0" smtClean="0"/>
              <a:t>RDD</a:t>
            </a:r>
            <a:r>
              <a:rPr lang="zh-CN" altLang="en-US" dirty="0" smtClean="0"/>
              <a:t>，然后</a:t>
            </a:r>
            <a:r>
              <a:rPr lang="zh-CN" altLang="en-US" dirty="0"/>
              <a:t>将</a:t>
            </a:r>
            <a:r>
              <a:rPr lang="en-US" altLang="zh-CN" dirty="0"/>
              <a:t>Spark Streaming</a:t>
            </a:r>
            <a:r>
              <a:rPr lang="zh-CN" altLang="en-US" dirty="0"/>
              <a:t>中对</a:t>
            </a:r>
            <a:r>
              <a:rPr lang="en-US" altLang="zh-CN" dirty="0" err="1"/>
              <a:t>DStream</a:t>
            </a:r>
            <a:r>
              <a:rPr lang="zh-CN" altLang="en-US" dirty="0"/>
              <a:t>的</a:t>
            </a:r>
            <a:r>
              <a:rPr lang="en-US" altLang="zh-CN" dirty="0"/>
              <a:t>Transformation</a:t>
            </a:r>
            <a:r>
              <a:rPr lang="zh-CN" altLang="en-US" dirty="0"/>
              <a:t>操作变为针对</a:t>
            </a:r>
            <a:r>
              <a:rPr lang="en-US" altLang="zh-CN" dirty="0"/>
              <a:t>Spark</a:t>
            </a:r>
            <a:r>
              <a:rPr lang="zh-CN" altLang="en-US" dirty="0"/>
              <a:t>中对</a:t>
            </a:r>
            <a:r>
              <a:rPr lang="en-US" altLang="zh-CN" dirty="0"/>
              <a:t>RDD</a:t>
            </a:r>
            <a:r>
              <a:rPr lang="zh-CN" altLang="en-US" dirty="0"/>
              <a:t>的</a:t>
            </a:r>
            <a:r>
              <a:rPr lang="en-US" altLang="zh-CN" dirty="0"/>
              <a:t>Transformation</a:t>
            </a:r>
            <a:r>
              <a:rPr lang="zh-CN" altLang="en-US" dirty="0"/>
              <a:t>操作，将</a:t>
            </a:r>
            <a:r>
              <a:rPr lang="en-US" altLang="zh-CN" dirty="0"/>
              <a:t>RDD</a:t>
            </a:r>
            <a:r>
              <a:rPr lang="zh-CN" altLang="en-US" dirty="0"/>
              <a:t>经过操作变成中间结果保存在内存中。整个流式计算根据业务的需求可以对中间的结果进行叠加或者存储到外部设备。下图显示了</a:t>
            </a:r>
            <a:r>
              <a:rPr lang="en-US" altLang="zh-CN" dirty="0"/>
              <a:t>Spark Streaming</a:t>
            </a:r>
            <a:r>
              <a:rPr lang="zh-CN" altLang="en-US" dirty="0"/>
              <a:t>的整个流程</a:t>
            </a:r>
            <a:r>
              <a:rPr lang="zh-CN" altLang="en-US" dirty="0" smtClean="0"/>
              <a:t>。</a:t>
            </a:r>
            <a:endParaRPr lang="en-US" altLang="zh-CN" dirty="0" smtClean="0"/>
          </a:p>
          <a:p>
            <a:endParaRPr lang="zh-CN" altLang="en-US" dirty="0"/>
          </a:p>
        </p:txBody>
      </p:sp>
      <p:pic>
        <p:nvPicPr>
          <p:cNvPr id="3076" name="Picture 4" descr="clip_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236" y="3820990"/>
            <a:ext cx="355282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094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Streaming</a:t>
            </a:r>
            <a:r>
              <a:rPr lang="zh-CN" altLang="en-US" b="1" dirty="0"/>
              <a:t>架构</a:t>
            </a:r>
            <a:r>
              <a:rPr lang="en-US" altLang="zh-CN" b="1" dirty="0"/>
              <a:t>-</a:t>
            </a:r>
            <a:r>
              <a:rPr lang="zh-CN" altLang="en-US" b="1" dirty="0" smtClean="0"/>
              <a:t>容错性</a:t>
            </a:r>
            <a:endParaRPr lang="zh-CN" altLang="en-US" dirty="0"/>
          </a:p>
        </p:txBody>
      </p:sp>
      <p:sp>
        <p:nvSpPr>
          <p:cNvPr id="3" name="内容占位符 2"/>
          <p:cNvSpPr>
            <a:spLocks noGrp="1"/>
          </p:cNvSpPr>
          <p:nvPr>
            <p:ph idx="1"/>
          </p:nvPr>
        </p:nvSpPr>
        <p:spPr>
          <a:xfrm>
            <a:off x="2589212" y="1570893"/>
            <a:ext cx="8915400" cy="3777622"/>
          </a:xfrm>
        </p:spPr>
        <p:txBody>
          <a:bodyPr>
            <a:normAutofit lnSpcReduction="10000"/>
          </a:bodyPr>
          <a:lstStyle/>
          <a:p>
            <a:r>
              <a:rPr lang="zh-CN" altLang="en-US" dirty="0" smtClean="0"/>
              <a:t>对于</a:t>
            </a:r>
            <a:r>
              <a:rPr lang="zh-CN" altLang="en-US" dirty="0"/>
              <a:t>流式计算来说，容错性至关重要。首先我们要明确一下</a:t>
            </a:r>
            <a:r>
              <a:rPr lang="en-US" altLang="zh-CN" dirty="0"/>
              <a:t>Spark</a:t>
            </a:r>
            <a:r>
              <a:rPr lang="zh-CN" altLang="en-US" dirty="0"/>
              <a:t>中</a:t>
            </a:r>
            <a:r>
              <a:rPr lang="en-US" altLang="zh-CN" dirty="0"/>
              <a:t>RDD</a:t>
            </a:r>
            <a:r>
              <a:rPr lang="zh-CN" altLang="en-US" dirty="0"/>
              <a:t>的容错机制。每一个</a:t>
            </a:r>
            <a:r>
              <a:rPr lang="en-US" altLang="zh-CN" dirty="0"/>
              <a:t>RDD</a:t>
            </a:r>
            <a:r>
              <a:rPr lang="zh-CN" altLang="en-US" dirty="0"/>
              <a:t>都是一个不可变的分布式可重算的数据集，其记录着确定性的操作继承关系（</a:t>
            </a:r>
            <a:r>
              <a:rPr lang="en-US" altLang="zh-CN" dirty="0"/>
              <a:t>lineage</a:t>
            </a:r>
            <a:r>
              <a:rPr lang="zh-CN" altLang="en-US" dirty="0"/>
              <a:t>），所以只要输入数据是可容错的，那么任意一个</a:t>
            </a:r>
            <a:r>
              <a:rPr lang="en-US" altLang="zh-CN" dirty="0"/>
              <a:t>RDD</a:t>
            </a:r>
            <a:r>
              <a:rPr lang="zh-CN" altLang="en-US" dirty="0"/>
              <a:t>的分区（</a:t>
            </a:r>
            <a:r>
              <a:rPr lang="en-US" altLang="zh-CN" dirty="0"/>
              <a:t>Partition</a:t>
            </a:r>
            <a:r>
              <a:rPr lang="zh-CN" altLang="en-US" dirty="0"/>
              <a:t>）出错或不可用，都是可以利用原始输入数据通过转换操作而重新算出的。  </a:t>
            </a:r>
          </a:p>
          <a:p>
            <a:r>
              <a:rPr lang="zh-CN" altLang="en-US" dirty="0"/>
              <a:t>对于</a:t>
            </a:r>
            <a:r>
              <a:rPr lang="en-US" altLang="zh-CN" dirty="0"/>
              <a:t>Spark Streaming</a:t>
            </a:r>
            <a:r>
              <a:rPr lang="zh-CN" altLang="en-US" dirty="0"/>
              <a:t>来说，其</a:t>
            </a:r>
            <a:r>
              <a:rPr lang="en-US" altLang="zh-CN" dirty="0"/>
              <a:t>RDD</a:t>
            </a:r>
            <a:r>
              <a:rPr lang="zh-CN" altLang="en-US" dirty="0"/>
              <a:t>的传承关系如下图所示，图中的每一个椭圆形表示一个</a:t>
            </a:r>
            <a:r>
              <a:rPr lang="en-US" altLang="zh-CN" dirty="0"/>
              <a:t>RDD</a:t>
            </a:r>
            <a:r>
              <a:rPr lang="zh-CN" altLang="en-US" dirty="0"/>
              <a:t>，椭圆形中的每个圆形代表一个</a:t>
            </a:r>
            <a:r>
              <a:rPr lang="en-US" altLang="zh-CN" dirty="0"/>
              <a:t>RDD</a:t>
            </a:r>
            <a:r>
              <a:rPr lang="zh-CN" altLang="en-US" dirty="0"/>
              <a:t>中的一个</a:t>
            </a:r>
            <a:r>
              <a:rPr lang="en-US" altLang="zh-CN" dirty="0"/>
              <a:t>Partition</a:t>
            </a:r>
            <a:r>
              <a:rPr lang="zh-CN" altLang="en-US" dirty="0"/>
              <a:t>，图中的每一列的多个</a:t>
            </a:r>
            <a:r>
              <a:rPr lang="en-US" altLang="zh-CN" dirty="0"/>
              <a:t>RDD</a:t>
            </a:r>
            <a:r>
              <a:rPr lang="zh-CN" altLang="en-US" dirty="0"/>
              <a:t>表示一个</a:t>
            </a:r>
            <a:r>
              <a:rPr lang="en-US" altLang="zh-CN" dirty="0" err="1"/>
              <a:t>DStream</a:t>
            </a:r>
            <a:r>
              <a:rPr lang="zh-CN" altLang="en-US" dirty="0"/>
              <a:t>（图中有三个</a:t>
            </a:r>
            <a:r>
              <a:rPr lang="en-US" altLang="zh-CN" dirty="0" err="1"/>
              <a:t>DStream</a:t>
            </a:r>
            <a:r>
              <a:rPr lang="zh-CN" altLang="en-US" dirty="0"/>
              <a:t>），而每一行最后一个</a:t>
            </a:r>
            <a:r>
              <a:rPr lang="en-US" altLang="zh-CN" dirty="0"/>
              <a:t>RDD</a:t>
            </a:r>
            <a:r>
              <a:rPr lang="zh-CN" altLang="en-US" dirty="0"/>
              <a:t>则表示每一个</a:t>
            </a:r>
            <a:r>
              <a:rPr lang="en-US" altLang="zh-CN" dirty="0"/>
              <a:t>Batch Size</a:t>
            </a:r>
            <a:r>
              <a:rPr lang="zh-CN" altLang="en-US" dirty="0"/>
              <a:t>所产生的中间结果</a:t>
            </a:r>
            <a:r>
              <a:rPr lang="en-US" altLang="zh-CN" dirty="0"/>
              <a:t>RDD</a:t>
            </a:r>
            <a:r>
              <a:rPr lang="zh-CN" altLang="en-US" dirty="0"/>
              <a:t>。我们可以看到图中的每一个</a:t>
            </a:r>
            <a:r>
              <a:rPr lang="en-US" altLang="zh-CN" dirty="0"/>
              <a:t>RDD</a:t>
            </a:r>
            <a:r>
              <a:rPr lang="zh-CN" altLang="en-US" dirty="0"/>
              <a:t>都是通过</a:t>
            </a:r>
            <a:r>
              <a:rPr lang="en-US" altLang="zh-CN" dirty="0"/>
              <a:t>lineage</a:t>
            </a:r>
            <a:r>
              <a:rPr lang="zh-CN" altLang="en-US" dirty="0"/>
              <a:t>相连接的，由于</a:t>
            </a:r>
            <a:r>
              <a:rPr lang="en-US" altLang="zh-CN" dirty="0"/>
              <a:t>Spark Streaming</a:t>
            </a:r>
            <a:r>
              <a:rPr lang="zh-CN" altLang="en-US" dirty="0"/>
              <a:t>输入数据可以来自于磁盘，例如</a:t>
            </a:r>
            <a:r>
              <a:rPr lang="en-US" altLang="zh-CN" dirty="0"/>
              <a:t>HDFS</a:t>
            </a:r>
            <a:r>
              <a:rPr lang="zh-CN" altLang="en-US" dirty="0"/>
              <a:t>（多份拷贝）或是来自于网络的数据流（</a:t>
            </a:r>
            <a:r>
              <a:rPr lang="en-US" altLang="zh-CN" dirty="0"/>
              <a:t>Spark Streaming</a:t>
            </a:r>
            <a:r>
              <a:rPr lang="zh-CN" altLang="en-US" dirty="0"/>
              <a:t>会将网络输入数据的每一个数据流拷贝两份到其他的机器）都能保证容错性，所以</a:t>
            </a:r>
            <a:r>
              <a:rPr lang="en-US" altLang="zh-CN" dirty="0"/>
              <a:t>RDD</a:t>
            </a:r>
            <a:r>
              <a:rPr lang="zh-CN" altLang="en-US" dirty="0"/>
              <a:t>中任意的</a:t>
            </a:r>
            <a:r>
              <a:rPr lang="en-US" altLang="zh-CN" dirty="0"/>
              <a:t>Partition</a:t>
            </a:r>
            <a:r>
              <a:rPr lang="zh-CN" altLang="en-US" dirty="0"/>
              <a:t>出错，都可以并行地在其他机器上将缺失的</a:t>
            </a:r>
            <a:r>
              <a:rPr lang="en-US" altLang="zh-CN" dirty="0"/>
              <a:t>Partition</a:t>
            </a:r>
            <a:r>
              <a:rPr lang="zh-CN" altLang="en-US" dirty="0"/>
              <a:t>计算出来。这个容错恢复方式比连续计算模型（如</a:t>
            </a:r>
            <a:r>
              <a:rPr lang="en-US" altLang="zh-CN" dirty="0"/>
              <a:t>Storm</a:t>
            </a:r>
            <a:r>
              <a:rPr lang="zh-CN" altLang="en-US" dirty="0"/>
              <a:t>）的效率更高。</a:t>
            </a:r>
          </a:p>
          <a:p>
            <a:endParaRPr lang="zh-CN" altLang="en-US" dirty="0"/>
          </a:p>
        </p:txBody>
      </p:sp>
      <p:pic>
        <p:nvPicPr>
          <p:cNvPr id="5122" name="Picture 2" descr="clip_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892" y="4619624"/>
            <a:ext cx="36957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192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Streaming</a:t>
            </a:r>
            <a:r>
              <a:rPr lang="zh-CN" altLang="en-US" b="1" dirty="0"/>
              <a:t>架构</a:t>
            </a:r>
            <a:r>
              <a:rPr lang="en-US" altLang="zh-CN" b="1" dirty="0"/>
              <a:t>-</a:t>
            </a:r>
            <a:r>
              <a:rPr lang="zh-CN" altLang="en-US" b="1" dirty="0" smtClean="0"/>
              <a:t>实时</a:t>
            </a:r>
            <a:r>
              <a:rPr lang="zh-CN" altLang="en-US" b="1" dirty="0"/>
              <a:t>性</a:t>
            </a:r>
            <a:endParaRPr lang="zh-CN" altLang="en-US" dirty="0"/>
          </a:p>
        </p:txBody>
      </p:sp>
      <p:sp>
        <p:nvSpPr>
          <p:cNvPr id="3" name="内容占位符 2"/>
          <p:cNvSpPr>
            <a:spLocks noGrp="1"/>
          </p:cNvSpPr>
          <p:nvPr>
            <p:ph idx="1"/>
          </p:nvPr>
        </p:nvSpPr>
        <p:spPr/>
        <p:txBody>
          <a:bodyPr/>
          <a:lstStyle/>
          <a:p>
            <a:r>
              <a:rPr lang="zh-CN" altLang="en-US" dirty="0"/>
              <a:t>对于实时性的讨论，会牵涉到流式处理框架的应用场景。</a:t>
            </a:r>
            <a:r>
              <a:rPr lang="en-US" altLang="zh-CN" dirty="0"/>
              <a:t>Spark Streaming</a:t>
            </a:r>
            <a:r>
              <a:rPr lang="zh-CN" altLang="en-US" dirty="0"/>
              <a:t>将流式计算分解成多个</a:t>
            </a:r>
            <a:r>
              <a:rPr lang="en-US" altLang="zh-CN" dirty="0"/>
              <a:t>Spark Job</a:t>
            </a:r>
            <a:r>
              <a:rPr lang="zh-CN" altLang="en-US" dirty="0"/>
              <a:t>，对于每一段数据的处理都会经过</a:t>
            </a:r>
            <a:r>
              <a:rPr lang="en-US" altLang="zh-CN" dirty="0"/>
              <a:t>Spark DAG</a:t>
            </a:r>
            <a:r>
              <a:rPr lang="zh-CN" altLang="en-US" dirty="0"/>
              <a:t>图分解以及</a:t>
            </a:r>
            <a:r>
              <a:rPr lang="en-US" altLang="zh-CN" dirty="0"/>
              <a:t>Spark</a:t>
            </a:r>
            <a:r>
              <a:rPr lang="zh-CN" altLang="en-US" dirty="0"/>
              <a:t>的任务集的调度过程。对于目前版本的</a:t>
            </a:r>
            <a:r>
              <a:rPr lang="en-US" altLang="zh-CN" dirty="0"/>
              <a:t>Spark Streaming</a:t>
            </a:r>
            <a:r>
              <a:rPr lang="zh-CN" altLang="en-US" dirty="0"/>
              <a:t>而言，其最小的</a:t>
            </a:r>
            <a:r>
              <a:rPr lang="en-US" altLang="zh-CN" dirty="0"/>
              <a:t>Batch Size</a:t>
            </a:r>
            <a:r>
              <a:rPr lang="zh-CN" altLang="en-US" dirty="0"/>
              <a:t>的选取在</a:t>
            </a:r>
            <a:r>
              <a:rPr lang="en-US" altLang="zh-CN" dirty="0"/>
              <a:t>0.5~2</a:t>
            </a:r>
            <a:r>
              <a:rPr lang="zh-CN" altLang="en-US" dirty="0"/>
              <a:t>秒钟之间（</a:t>
            </a:r>
            <a:r>
              <a:rPr lang="en-US" altLang="zh-CN" dirty="0"/>
              <a:t>Storm</a:t>
            </a:r>
            <a:r>
              <a:rPr lang="zh-CN" altLang="en-US" dirty="0"/>
              <a:t>目前最小的延迟是</a:t>
            </a:r>
            <a:r>
              <a:rPr lang="en-US" altLang="zh-CN" dirty="0"/>
              <a:t>100ms</a:t>
            </a:r>
            <a:r>
              <a:rPr lang="zh-CN" altLang="en-US" dirty="0"/>
              <a:t>左右），所以</a:t>
            </a:r>
            <a:r>
              <a:rPr lang="en-US" altLang="zh-CN" dirty="0"/>
              <a:t>Spark Streaming</a:t>
            </a:r>
            <a:r>
              <a:rPr lang="zh-CN" altLang="en-US" dirty="0"/>
              <a:t>能够满足除对实时性要求非常高（如高频实时交易）之外的所有流式准实时计算场景。</a:t>
            </a:r>
          </a:p>
        </p:txBody>
      </p:sp>
    </p:spTree>
    <p:extLst>
      <p:ext uri="{BB962C8B-B14F-4D97-AF65-F5344CB8AC3E}">
        <p14:creationId xmlns:p14="http://schemas.microsoft.com/office/powerpoint/2010/main" val="3938359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C7EDCC"/>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TotalTime>
  <Words>539</Words>
  <Application>Microsoft Office PowerPoint</Application>
  <PresentationFormat>宽屏</PresentationFormat>
  <Paragraphs>23</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幼圆</vt:lpstr>
      <vt:lpstr>Arial</vt:lpstr>
      <vt:lpstr>Century Gothic</vt:lpstr>
      <vt:lpstr>Wingdings 3</vt:lpstr>
      <vt:lpstr>丝状</vt:lpstr>
      <vt:lpstr>Spark Streaming</vt:lpstr>
      <vt:lpstr>概述</vt:lpstr>
      <vt:lpstr>微批次架构</vt:lpstr>
      <vt:lpstr>术语定义 </vt:lpstr>
      <vt:lpstr>离散流（discretized stream）或DStream</vt:lpstr>
      <vt:lpstr>窗口操作</vt:lpstr>
      <vt:lpstr>Streaming架构-计算流程 </vt:lpstr>
      <vt:lpstr>Streaming架构-容错性</vt:lpstr>
      <vt:lpstr>Streaming架构-实时性</vt:lpstr>
      <vt:lpstr>Streaming架构-扩展性与吞吐量</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蔡益达</dc:creator>
  <cp:lastModifiedBy>蔡益达</cp:lastModifiedBy>
  <cp:revision>20</cp:revision>
  <dcterms:created xsi:type="dcterms:W3CDTF">2019-01-11T08:05:35Z</dcterms:created>
  <dcterms:modified xsi:type="dcterms:W3CDTF">2019-01-11T10:02:00Z</dcterms:modified>
</cp:coreProperties>
</file>