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6"/>
  </p:notesMasterIdLst>
  <p:sldIdLst>
    <p:sldId id="256" r:id="rId2"/>
    <p:sldId id="292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67" r:id="rId12"/>
    <p:sldId id="355" r:id="rId13"/>
    <p:sldId id="356" r:id="rId14"/>
    <p:sldId id="343" r:id="rId15"/>
    <p:sldId id="329" r:id="rId16"/>
    <p:sldId id="333" r:id="rId17"/>
    <p:sldId id="334" r:id="rId18"/>
    <p:sldId id="335" r:id="rId19"/>
    <p:sldId id="336" r:id="rId20"/>
    <p:sldId id="370" r:id="rId21"/>
    <p:sldId id="357" r:id="rId22"/>
    <p:sldId id="337" r:id="rId23"/>
    <p:sldId id="358" r:id="rId24"/>
    <p:sldId id="259" r:id="rId25"/>
    <p:sldId id="291" r:id="rId26"/>
    <p:sldId id="359" r:id="rId27"/>
    <p:sldId id="340" r:id="rId28"/>
    <p:sldId id="361" r:id="rId29"/>
    <p:sldId id="368" r:id="rId30"/>
    <p:sldId id="362" r:id="rId31"/>
    <p:sldId id="289" r:id="rId32"/>
    <p:sldId id="288" r:id="rId33"/>
    <p:sldId id="298" r:id="rId34"/>
    <p:sldId id="297" r:id="rId35"/>
    <p:sldId id="369" r:id="rId36"/>
    <p:sldId id="342" r:id="rId37"/>
    <p:sldId id="363" r:id="rId38"/>
    <p:sldId id="364" r:id="rId39"/>
    <p:sldId id="365" r:id="rId40"/>
    <p:sldId id="295" r:id="rId41"/>
    <p:sldId id="301" r:id="rId42"/>
    <p:sldId id="325" r:id="rId43"/>
    <p:sldId id="366" r:id="rId44"/>
    <p:sldId id="306" r:id="rId45"/>
    <p:sldId id="305" r:id="rId46"/>
    <p:sldId id="308" r:id="rId47"/>
    <p:sldId id="294" r:id="rId48"/>
    <p:sldId id="302" r:id="rId49"/>
    <p:sldId id="310" r:id="rId50"/>
    <p:sldId id="311" r:id="rId51"/>
    <p:sldId id="312" r:id="rId52"/>
    <p:sldId id="316" r:id="rId53"/>
    <p:sldId id="307" r:id="rId54"/>
    <p:sldId id="258" r:id="rId5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81473" autoAdjust="0"/>
  </p:normalViewPr>
  <p:slideViewPr>
    <p:cSldViewPr>
      <p:cViewPr varScale="1">
        <p:scale>
          <a:sx n="79" d="100"/>
          <a:sy n="79" d="100"/>
        </p:scale>
        <p:origin x="102" y="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1491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5CD32B-9CFB-4C2F-BF10-71C71F8FF2C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</dgm:spPr>
      <dgm:t>
        <a:bodyPr/>
        <a:lstStyle/>
        <a:p>
          <a:endParaRPr lang="es-ES"/>
        </a:p>
      </dgm:t>
    </dgm:pt>
    <dgm:pt modelId="{93FB81D1-74A0-4A79-9D97-1175611DF4DB}">
      <dgm:prSet/>
      <dgm:spPr>
        <a:solidFill>
          <a:schemeClr val="bg2">
            <a:lumMod val="5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rtl="0"/>
          <a:r>
            <a:rPr lang="es-ES" b="0" noProof="0" dirty="0" smtClean="0"/>
            <a:t>Enrutamiento  de mensajes: </a:t>
          </a:r>
          <a:endParaRPr lang="es-ES" noProof="0" dirty="0"/>
        </a:p>
      </dgm:t>
    </dgm:pt>
    <dgm:pt modelId="{EFEDDBEC-E430-4B15-8A60-108B4F5A9E58}" type="parTrans" cxnId="{7ED59196-47B8-4243-B629-52EC13351493}">
      <dgm:prSet/>
      <dgm:spPr/>
      <dgm:t>
        <a:bodyPr/>
        <a:lstStyle/>
        <a:p>
          <a:endParaRPr lang="es-ES" noProof="0"/>
        </a:p>
      </dgm:t>
    </dgm:pt>
    <dgm:pt modelId="{49E10514-8124-440B-9E39-1FE6A9D69E2B}" type="sibTrans" cxnId="{7ED59196-47B8-4243-B629-52EC13351493}">
      <dgm:prSet/>
      <dgm:spPr/>
      <dgm:t>
        <a:bodyPr/>
        <a:lstStyle/>
        <a:p>
          <a:endParaRPr lang="es-ES" noProof="0"/>
        </a:p>
      </dgm:t>
    </dgm:pt>
    <dgm:pt modelId="{1414D861-D76B-42A8-86A6-AF25DD4736D0}">
      <dgm:prSet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rtl="0"/>
          <a:r>
            <a:rPr lang="es-ES" sz="1800" b="0" noProof="0" dirty="0" smtClean="0"/>
            <a:t>Enrutamiento estático/determinista, basado en contenidos, reglas o políticas</a:t>
          </a:r>
          <a:endParaRPr lang="es-ES" sz="1800" noProof="0" dirty="0"/>
        </a:p>
      </dgm:t>
    </dgm:pt>
    <dgm:pt modelId="{984D349F-20C3-4CC2-9D41-8A1C4CB07307}" type="parTrans" cxnId="{49356E69-C120-4389-B1CF-993327776150}">
      <dgm:prSet/>
      <dgm:spPr/>
      <dgm:t>
        <a:bodyPr/>
        <a:lstStyle/>
        <a:p>
          <a:endParaRPr lang="es-ES" noProof="0"/>
        </a:p>
      </dgm:t>
    </dgm:pt>
    <dgm:pt modelId="{652CC0D3-F207-4F4E-8347-2F428D81365C}" type="sibTrans" cxnId="{49356E69-C120-4389-B1CF-993327776150}">
      <dgm:prSet/>
      <dgm:spPr/>
      <dgm:t>
        <a:bodyPr/>
        <a:lstStyle/>
        <a:p>
          <a:endParaRPr lang="es-ES" noProof="0"/>
        </a:p>
      </dgm:t>
    </dgm:pt>
    <dgm:pt modelId="{8621FB53-0CE9-4FE1-8E59-BB50C0EB647B}">
      <dgm:prSet/>
      <dgm:spPr>
        <a:solidFill>
          <a:schemeClr val="bg2">
            <a:lumMod val="5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rtl="0"/>
          <a:r>
            <a:rPr lang="es-ES" b="0" noProof="0" dirty="0" smtClean="0"/>
            <a:t>Mediación:</a:t>
          </a:r>
          <a:endParaRPr lang="es-ES" noProof="0" dirty="0"/>
        </a:p>
      </dgm:t>
    </dgm:pt>
    <dgm:pt modelId="{9E46B25D-2BC9-4AAB-914D-30DB2F5191AA}" type="parTrans" cxnId="{8E01002E-4145-4B2B-A38F-AF21E52919FE}">
      <dgm:prSet/>
      <dgm:spPr/>
      <dgm:t>
        <a:bodyPr/>
        <a:lstStyle/>
        <a:p>
          <a:endParaRPr lang="es-ES" noProof="0"/>
        </a:p>
      </dgm:t>
    </dgm:pt>
    <dgm:pt modelId="{D02F3019-DB34-4CC1-A19A-B9604E51F78E}" type="sibTrans" cxnId="{8E01002E-4145-4B2B-A38F-AF21E52919FE}">
      <dgm:prSet/>
      <dgm:spPr/>
      <dgm:t>
        <a:bodyPr/>
        <a:lstStyle/>
        <a:p>
          <a:endParaRPr lang="es-ES" noProof="0"/>
        </a:p>
      </dgm:t>
    </dgm:pt>
    <dgm:pt modelId="{939C9ADA-8D44-4E90-BD7C-C9125180D4A6}">
      <dgm:prSet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rtl="0"/>
          <a:r>
            <a:rPr lang="es-ES" sz="1800" b="0" noProof="0" dirty="0" smtClean="0"/>
            <a:t>Adaptadores, Transformación de protocolo, Transformación de mensaje, mapeo de servicios</a:t>
          </a:r>
          <a:endParaRPr lang="es-ES" sz="1800" noProof="0" dirty="0"/>
        </a:p>
      </dgm:t>
    </dgm:pt>
    <dgm:pt modelId="{905DAE36-A842-4EC8-BFD5-FED2A889DD2D}" type="parTrans" cxnId="{7F9D90F5-1D01-49AB-A113-35B4C47B7E07}">
      <dgm:prSet/>
      <dgm:spPr/>
      <dgm:t>
        <a:bodyPr/>
        <a:lstStyle/>
        <a:p>
          <a:endParaRPr lang="es-ES" noProof="0"/>
        </a:p>
      </dgm:t>
    </dgm:pt>
    <dgm:pt modelId="{2F980F92-2D46-4432-BB6B-ADE6B0410346}" type="sibTrans" cxnId="{7F9D90F5-1D01-49AB-A113-35B4C47B7E07}">
      <dgm:prSet/>
      <dgm:spPr/>
      <dgm:t>
        <a:bodyPr/>
        <a:lstStyle/>
        <a:p>
          <a:endParaRPr lang="es-ES" noProof="0"/>
        </a:p>
      </dgm:t>
    </dgm:pt>
    <dgm:pt modelId="{AC134309-BB67-4E88-9B14-89C9506F5D41}">
      <dgm:prSet/>
      <dgm:spPr>
        <a:solidFill>
          <a:schemeClr val="bg2">
            <a:lumMod val="5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rtl="0"/>
          <a:r>
            <a:rPr lang="es-ES" b="0" noProof="0" dirty="0" smtClean="0"/>
            <a:t>Orquestación de servicios:</a:t>
          </a:r>
          <a:endParaRPr lang="es-ES" noProof="0" dirty="0"/>
        </a:p>
      </dgm:t>
    </dgm:pt>
    <dgm:pt modelId="{01402DDF-17A5-4CF1-8316-E1854896075A}" type="parTrans" cxnId="{09C53C42-9235-493B-8811-6D6FC24F32FD}">
      <dgm:prSet/>
      <dgm:spPr/>
      <dgm:t>
        <a:bodyPr/>
        <a:lstStyle/>
        <a:p>
          <a:endParaRPr lang="es-ES" noProof="0"/>
        </a:p>
      </dgm:t>
    </dgm:pt>
    <dgm:pt modelId="{A0A3D223-809E-4803-9C4A-EFB3147A8B90}" type="sibTrans" cxnId="{09C53C42-9235-493B-8811-6D6FC24F32FD}">
      <dgm:prSet/>
      <dgm:spPr/>
      <dgm:t>
        <a:bodyPr/>
        <a:lstStyle/>
        <a:p>
          <a:endParaRPr lang="es-ES" noProof="0"/>
        </a:p>
      </dgm:t>
    </dgm:pt>
    <dgm:pt modelId="{E6B8FEEB-78CB-478F-8C1F-7192033516DB}">
      <dgm:prSet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rtl="0"/>
          <a:r>
            <a:rPr lang="es-ES" sz="1800" b="0" noProof="0" dirty="0" smtClean="0"/>
            <a:t>Composición de agregación de servicios simples en uno complejo</a:t>
          </a:r>
          <a:endParaRPr lang="es-ES" sz="1800" noProof="0" dirty="0"/>
        </a:p>
      </dgm:t>
    </dgm:pt>
    <dgm:pt modelId="{1E093843-CFBB-436A-8BE2-16DEE3D14B4F}" type="parTrans" cxnId="{E738AAB7-7051-4D4D-8DEC-4D33DB862788}">
      <dgm:prSet/>
      <dgm:spPr/>
      <dgm:t>
        <a:bodyPr/>
        <a:lstStyle/>
        <a:p>
          <a:endParaRPr lang="es-ES" noProof="0"/>
        </a:p>
      </dgm:t>
    </dgm:pt>
    <dgm:pt modelId="{23FBFF86-BE06-4855-A377-A368FBA52AE7}" type="sibTrans" cxnId="{E738AAB7-7051-4D4D-8DEC-4D33DB862788}">
      <dgm:prSet/>
      <dgm:spPr/>
      <dgm:t>
        <a:bodyPr/>
        <a:lstStyle/>
        <a:p>
          <a:endParaRPr lang="es-ES" noProof="0"/>
        </a:p>
      </dgm:t>
    </dgm:pt>
    <dgm:pt modelId="{AD544023-28E7-45B8-BF38-00020AC944C1}">
      <dgm:prSet/>
      <dgm:spPr>
        <a:solidFill>
          <a:schemeClr val="bg2">
            <a:lumMod val="5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rtl="0"/>
          <a:r>
            <a:rPr lang="es-ES" b="0" noProof="0" dirty="0" err="1" smtClean="0"/>
            <a:t>Virtualización</a:t>
          </a:r>
          <a:r>
            <a:rPr lang="es-ES" b="0" noProof="0" dirty="0" smtClean="0"/>
            <a:t>:</a:t>
          </a:r>
          <a:endParaRPr lang="es-ES" noProof="0" dirty="0"/>
        </a:p>
      </dgm:t>
    </dgm:pt>
    <dgm:pt modelId="{7E32E099-2108-463E-B666-A40D40C33B58}" type="parTrans" cxnId="{3EE6CA52-CA9A-4359-8A9A-80C3C5D70C94}">
      <dgm:prSet/>
      <dgm:spPr/>
      <dgm:t>
        <a:bodyPr/>
        <a:lstStyle/>
        <a:p>
          <a:endParaRPr lang="es-ES" noProof="0"/>
        </a:p>
      </dgm:t>
    </dgm:pt>
    <dgm:pt modelId="{3A85B9E0-5546-44A0-BA73-23CC865D3B32}" type="sibTrans" cxnId="{3EE6CA52-CA9A-4359-8A9A-80C3C5D70C94}">
      <dgm:prSet/>
      <dgm:spPr/>
      <dgm:t>
        <a:bodyPr/>
        <a:lstStyle/>
        <a:p>
          <a:endParaRPr lang="es-ES" noProof="0"/>
        </a:p>
      </dgm:t>
    </dgm:pt>
    <dgm:pt modelId="{C905E5E5-5A0E-4F30-AB83-A3673F719476}">
      <dgm:prSet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rtl="0"/>
          <a:r>
            <a:rPr lang="es-ES" sz="1800" b="0" noProof="0" dirty="0" smtClean="0"/>
            <a:t>Evitar conexiones punto a punto, centralizando la plataforma de mensajería</a:t>
          </a:r>
          <a:endParaRPr lang="es-ES" sz="1800" noProof="0" dirty="0"/>
        </a:p>
      </dgm:t>
    </dgm:pt>
    <dgm:pt modelId="{B746062C-5E86-4E8A-99D1-C99E4DF14E4B}" type="parTrans" cxnId="{7F408BA5-4B92-4AB0-9C0F-9F6C58278BBF}">
      <dgm:prSet/>
      <dgm:spPr/>
      <dgm:t>
        <a:bodyPr/>
        <a:lstStyle/>
        <a:p>
          <a:endParaRPr lang="es-ES" noProof="0"/>
        </a:p>
      </dgm:t>
    </dgm:pt>
    <dgm:pt modelId="{C55C631D-17F9-44E4-AC6E-0FC73E824A11}" type="sibTrans" cxnId="{7F408BA5-4B92-4AB0-9C0F-9F6C58278BBF}">
      <dgm:prSet/>
      <dgm:spPr/>
      <dgm:t>
        <a:bodyPr/>
        <a:lstStyle/>
        <a:p>
          <a:endParaRPr lang="es-ES" noProof="0"/>
        </a:p>
      </dgm:t>
    </dgm:pt>
    <dgm:pt modelId="{3E439C41-B7CC-4536-815D-876C9E88134B}">
      <dgm:prSet/>
      <dgm:spPr>
        <a:solidFill>
          <a:schemeClr val="bg2">
            <a:lumMod val="5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rtl="0"/>
          <a:r>
            <a:rPr lang="es-ES" b="0" noProof="0" dirty="0" smtClean="0"/>
            <a:t>Servicios de calidad:</a:t>
          </a:r>
          <a:endParaRPr lang="es-ES" noProof="0" dirty="0"/>
        </a:p>
      </dgm:t>
    </dgm:pt>
    <dgm:pt modelId="{A8364434-4FA4-4C00-A444-F53D8CA5DF20}" type="parTrans" cxnId="{9963B19B-62E7-4D42-A3B8-3EDCB339E1D9}">
      <dgm:prSet/>
      <dgm:spPr/>
      <dgm:t>
        <a:bodyPr/>
        <a:lstStyle/>
        <a:p>
          <a:endParaRPr lang="es-ES" noProof="0"/>
        </a:p>
      </dgm:t>
    </dgm:pt>
    <dgm:pt modelId="{7E092C02-2241-4538-AB5F-3F99A4D19DCA}" type="sibTrans" cxnId="{9963B19B-62E7-4D42-A3B8-3EDCB339E1D9}">
      <dgm:prSet/>
      <dgm:spPr/>
      <dgm:t>
        <a:bodyPr/>
        <a:lstStyle/>
        <a:p>
          <a:endParaRPr lang="es-ES" noProof="0"/>
        </a:p>
      </dgm:t>
    </dgm:pt>
    <dgm:pt modelId="{EF423489-F5D2-4DDE-A2A9-BF1CFB50AA6F}">
      <dgm:prSet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rtl="0"/>
          <a:r>
            <a:rPr lang="es-ES" sz="1800" b="0" noProof="0" dirty="0" smtClean="0"/>
            <a:t>Seguridad, Monitorización, Auditoria, Cumplimiento de </a:t>
          </a:r>
          <a:r>
            <a:rPr lang="es-ES" sz="1800" b="0" noProof="0" dirty="0" err="1" smtClean="0"/>
            <a:t>SLAs</a:t>
          </a:r>
          <a:r>
            <a:rPr lang="es-ES" sz="1800" b="0" noProof="0" dirty="0" smtClean="0"/>
            <a:t>, Validaciones</a:t>
          </a:r>
          <a:endParaRPr lang="es-ES" sz="1800" b="0" noProof="0" dirty="0"/>
        </a:p>
      </dgm:t>
    </dgm:pt>
    <dgm:pt modelId="{E77DC4EE-B3EA-4ED2-A14E-0873E5329065}" type="parTrans" cxnId="{A89F2DFF-9717-451C-854F-472DCE84BBF9}">
      <dgm:prSet/>
      <dgm:spPr/>
      <dgm:t>
        <a:bodyPr/>
        <a:lstStyle/>
        <a:p>
          <a:endParaRPr lang="es-ES" noProof="0"/>
        </a:p>
      </dgm:t>
    </dgm:pt>
    <dgm:pt modelId="{8C7AFE56-E218-4287-8D44-5BE41AFF00A8}" type="sibTrans" cxnId="{A89F2DFF-9717-451C-854F-472DCE84BBF9}">
      <dgm:prSet/>
      <dgm:spPr/>
      <dgm:t>
        <a:bodyPr/>
        <a:lstStyle/>
        <a:p>
          <a:endParaRPr lang="es-ES" noProof="0"/>
        </a:p>
      </dgm:t>
    </dgm:pt>
    <dgm:pt modelId="{143C6D34-BE11-4F79-B004-B86D66EEE3FB}" type="pres">
      <dgm:prSet presAssocID="{6A5CD32B-9CFB-4C2F-BF10-71C71F8FF2C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EB2788E2-7E84-4342-A13B-B91019176B7A}" type="pres">
      <dgm:prSet presAssocID="{93FB81D1-74A0-4A79-9D97-1175611DF4DB}" presName="horFlow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2990BDD9-AB12-4D14-8812-0D488EAFB800}" type="pres">
      <dgm:prSet presAssocID="{93FB81D1-74A0-4A79-9D97-1175611DF4DB}" presName="bigChev" presStyleLbl="node1" presStyleIdx="0" presStyleCnt="5"/>
      <dgm:spPr/>
      <dgm:t>
        <a:bodyPr/>
        <a:lstStyle/>
        <a:p>
          <a:endParaRPr lang="es-ES"/>
        </a:p>
      </dgm:t>
    </dgm:pt>
    <dgm:pt modelId="{799A3184-FA47-483A-B64B-798CEB21CA8B}" type="pres">
      <dgm:prSet presAssocID="{984D349F-20C3-4CC2-9D41-8A1C4CB07307}" presName="parTrans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AF051D0E-EAEF-442D-852D-87E55DBD323B}" type="pres">
      <dgm:prSet presAssocID="{1414D861-D76B-42A8-86A6-AF25DD4736D0}" presName="node" presStyleLbl="alignAccFollowNode1" presStyleIdx="0" presStyleCnt="5" custScaleX="31572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802B140-E013-4F3C-AAAB-6E9D3816B751}" type="pres">
      <dgm:prSet presAssocID="{93FB81D1-74A0-4A79-9D97-1175611DF4DB}" presName="vSp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98252877-2266-46EA-852B-4279154DC3E2}" type="pres">
      <dgm:prSet presAssocID="{8621FB53-0CE9-4FE1-8E59-BB50C0EB647B}" presName="horFlow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D38880CB-098F-45A7-8F5D-38148B2E7822}" type="pres">
      <dgm:prSet presAssocID="{8621FB53-0CE9-4FE1-8E59-BB50C0EB647B}" presName="bigChev" presStyleLbl="node1" presStyleIdx="1" presStyleCnt="5"/>
      <dgm:spPr/>
      <dgm:t>
        <a:bodyPr/>
        <a:lstStyle/>
        <a:p>
          <a:endParaRPr lang="es-ES"/>
        </a:p>
      </dgm:t>
    </dgm:pt>
    <dgm:pt modelId="{48F9D642-80BA-482E-9E6E-9ED0CB72722F}" type="pres">
      <dgm:prSet presAssocID="{905DAE36-A842-4EC8-BFD5-FED2A889DD2D}" presName="parTrans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5C838C3A-F535-460F-9760-8B8C90DB35DF}" type="pres">
      <dgm:prSet presAssocID="{939C9ADA-8D44-4E90-BD7C-C9125180D4A6}" presName="node" presStyleLbl="alignAccFollowNode1" presStyleIdx="1" presStyleCnt="5" custScaleX="31572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B6B1B74-35BB-48BB-BEDA-23B62374948D}" type="pres">
      <dgm:prSet presAssocID="{8621FB53-0CE9-4FE1-8E59-BB50C0EB647B}" presName="vSp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1881789C-1E4A-4F13-B1E3-F8405AA48511}" type="pres">
      <dgm:prSet presAssocID="{AC134309-BB67-4E88-9B14-89C9506F5D41}" presName="horFlow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54D69BC0-DD1C-4D4C-8E3E-CC55D3856744}" type="pres">
      <dgm:prSet presAssocID="{AC134309-BB67-4E88-9B14-89C9506F5D41}" presName="bigChev" presStyleLbl="node1" presStyleIdx="2" presStyleCnt="5"/>
      <dgm:spPr/>
      <dgm:t>
        <a:bodyPr/>
        <a:lstStyle/>
        <a:p>
          <a:endParaRPr lang="es-ES"/>
        </a:p>
      </dgm:t>
    </dgm:pt>
    <dgm:pt modelId="{41646ECD-6E3E-48E5-A170-1F4A20C99392}" type="pres">
      <dgm:prSet presAssocID="{1E093843-CFBB-436A-8BE2-16DEE3D14B4F}" presName="parTrans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A3D09EBA-A804-4F86-AE44-DBD462BFAB56}" type="pres">
      <dgm:prSet presAssocID="{E6B8FEEB-78CB-478F-8C1F-7192033516DB}" presName="node" presStyleLbl="alignAccFollowNode1" presStyleIdx="2" presStyleCnt="5" custScaleX="31572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CB6D331-A933-4E17-87FF-0858BAD394C4}" type="pres">
      <dgm:prSet presAssocID="{AC134309-BB67-4E88-9B14-89C9506F5D41}" presName="vSp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2D38D67E-954E-4035-94EC-752F75E4CC8D}" type="pres">
      <dgm:prSet presAssocID="{AD544023-28E7-45B8-BF38-00020AC944C1}" presName="horFlow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94838DE7-380D-4A94-8625-E9AAFE9AD412}" type="pres">
      <dgm:prSet presAssocID="{AD544023-28E7-45B8-BF38-00020AC944C1}" presName="bigChev" presStyleLbl="node1" presStyleIdx="3" presStyleCnt="5"/>
      <dgm:spPr/>
      <dgm:t>
        <a:bodyPr/>
        <a:lstStyle/>
        <a:p>
          <a:endParaRPr lang="es-ES"/>
        </a:p>
      </dgm:t>
    </dgm:pt>
    <dgm:pt modelId="{3889FCAA-08CF-4B24-A953-FDA0F0268C7C}" type="pres">
      <dgm:prSet presAssocID="{B746062C-5E86-4E8A-99D1-C99E4DF14E4B}" presName="parTrans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783501C2-1D84-4020-AF4E-03B582108F26}" type="pres">
      <dgm:prSet presAssocID="{C905E5E5-5A0E-4F30-AB83-A3673F719476}" presName="node" presStyleLbl="alignAccFollowNode1" presStyleIdx="3" presStyleCnt="5" custScaleX="31572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660ABF2-C5F8-4E69-8F8D-D18C672B0E63}" type="pres">
      <dgm:prSet presAssocID="{AD544023-28E7-45B8-BF38-00020AC944C1}" presName="vSp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286036E3-100C-4EC4-9A2C-00907AD0E6CE}" type="pres">
      <dgm:prSet presAssocID="{3E439C41-B7CC-4536-815D-876C9E88134B}" presName="horFlow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81B2E8FF-B5D2-4123-9A94-83BF4D254DF4}" type="pres">
      <dgm:prSet presAssocID="{3E439C41-B7CC-4536-815D-876C9E88134B}" presName="bigChev" presStyleLbl="node1" presStyleIdx="4" presStyleCnt="5"/>
      <dgm:spPr/>
      <dgm:t>
        <a:bodyPr/>
        <a:lstStyle/>
        <a:p>
          <a:endParaRPr lang="es-ES"/>
        </a:p>
      </dgm:t>
    </dgm:pt>
    <dgm:pt modelId="{CCDEB7C2-E852-436A-8036-D9473C5E3F6A}" type="pres">
      <dgm:prSet presAssocID="{E77DC4EE-B3EA-4ED2-A14E-0873E5329065}" presName="parTrans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EDD9B9BE-5E79-4BDE-A59B-0F5C3453D758}" type="pres">
      <dgm:prSet presAssocID="{EF423489-F5D2-4DDE-A2A9-BF1CFB50AA6F}" presName="node" presStyleLbl="alignAccFollowNode1" presStyleIdx="4" presStyleCnt="5" custScaleX="31572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F9D90F5-1D01-49AB-A113-35B4C47B7E07}" srcId="{8621FB53-0CE9-4FE1-8E59-BB50C0EB647B}" destId="{939C9ADA-8D44-4E90-BD7C-C9125180D4A6}" srcOrd="0" destOrd="0" parTransId="{905DAE36-A842-4EC8-BFD5-FED2A889DD2D}" sibTransId="{2F980F92-2D46-4432-BB6B-ADE6B0410346}"/>
    <dgm:cxn modelId="{50A7C13C-DD3C-441A-8C1F-96022AD381BB}" type="presOf" srcId="{1414D861-D76B-42A8-86A6-AF25DD4736D0}" destId="{AF051D0E-EAEF-442D-852D-87E55DBD323B}" srcOrd="0" destOrd="0" presId="urn:microsoft.com/office/officeart/2005/8/layout/lProcess3"/>
    <dgm:cxn modelId="{65D53643-2582-4025-9389-A160B380BD6E}" type="presOf" srcId="{C905E5E5-5A0E-4F30-AB83-A3673F719476}" destId="{783501C2-1D84-4020-AF4E-03B582108F26}" srcOrd="0" destOrd="0" presId="urn:microsoft.com/office/officeart/2005/8/layout/lProcess3"/>
    <dgm:cxn modelId="{40B6939E-81A2-498C-BB4C-E0DB22C77DB8}" type="presOf" srcId="{6A5CD32B-9CFB-4C2F-BF10-71C71F8FF2CF}" destId="{143C6D34-BE11-4F79-B004-B86D66EEE3FB}" srcOrd="0" destOrd="0" presId="urn:microsoft.com/office/officeart/2005/8/layout/lProcess3"/>
    <dgm:cxn modelId="{75A48BB7-9C13-4F5E-841E-7E3E01F8ED31}" type="presOf" srcId="{EF423489-F5D2-4DDE-A2A9-BF1CFB50AA6F}" destId="{EDD9B9BE-5E79-4BDE-A59B-0F5C3453D758}" srcOrd="0" destOrd="0" presId="urn:microsoft.com/office/officeart/2005/8/layout/lProcess3"/>
    <dgm:cxn modelId="{DBBD0BC5-AEA0-4A5B-9786-4590DE32F033}" type="presOf" srcId="{3E439C41-B7CC-4536-815D-876C9E88134B}" destId="{81B2E8FF-B5D2-4123-9A94-83BF4D254DF4}" srcOrd="0" destOrd="0" presId="urn:microsoft.com/office/officeart/2005/8/layout/lProcess3"/>
    <dgm:cxn modelId="{B07F4A1D-8E10-4E43-BFE9-AA76877E09A8}" type="presOf" srcId="{8621FB53-0CE9-4FE1-8E59-BB50C0EB647B}" destId="{D38880CB-098F-45A7-8F5D-38148B2E7822}" srcOrd="0" destOrd="0" presId="urn:microsoft.com/office/officeart/2005/8/layout/lProcess3"/>
    <dgm:cxn modelId="{2593E8B7-B84D-4469-B0A3-CBA2EA93E7F9}" type="presOf" srcId="{AD544023-28E7-45B8-BF38-00020AC944C1}" destId="{94838DE7-380D-4A94-8625-E9AAFE9AD412}" srcOrd="0" destOrd="0" presId="urn:microsoft.com/office/officeart/2005/8/layout/lProcess3"/>
    <dgm:cxn modelId="{6E209B66-AE35-4458-AEB8-243144CCAEF3}" type="presOf" srcId="{93FB81D1-74A0-4A79-9D97-1175611DF4DB}" destId="{2990BDD9-AB12-4D14-8812-0D488EAFB800}" srcOrd="0" destOrd="0" presId="urn:microsoft.com/office/officeart/2005/8/layout/lProcess3"/>
    <dgm:cxn modelId="{9963B19B-62E7-4D42-A3B8-3EDCB339E1D9}" srcId="{6A5CD32B-9CFB-4C2F-BF10-71C71F8FF2CF}" destId="{3E439C41-B7CC-4536-815D-876C9E88134B}" srcOrd="4" destOrd="0" parTransId="{A8364434-4FA4-4C00-A444-F53D8CA5DF20}" sibTransId="{7E092C02-2241-4538-AB5F-3F99A4D19DCA}"/>
    <dgm:cxn modelId="{E738AAB7-7051-4D4D-8DEC-4D33DB862788}" srcId="{AC134309-BB67-4E88-9B14-89C9506F5D41}" destId="{E6B8FEEB-78CB-478F-8C1F-7192033516DB}" srcOrd="0" destOrd="0" parTransId="{1E093843-CFBB-436A-8BE2-16DEE3D14B4F}" sibTransId="{23FBFF86-BE06-4855-A377-A368FBA52AE7}"/>
    <dgm:cxn modelId="{3991412B-52A2-4EB0-82EE-F03436178E36}" type="presOf" srcId="{E6B8FEEB-78CB-478F-8C1F-7192033516DB}" destId="{A3D09EBA-A804-4F86-AE44-DBD462BFAB56}" srcOrd="0" destOrd="0" presId="urn:microsoft.com/office/officeart/2005/8/layout/lProcess3"/>
    <dgm:cxn modelId="{DA3784A5-761B-42BA-9F99-DCAEB856B809}" type="presOf" srcId="{AC134309-BB67-4E88-9B14-89C9506F5D41}" destId="{54D69BC0-DD1C-4D4C-8E3E-CC55D3856744}" srcOrd="0" destOrd="0" presId="urn:microsoft.com/office/officeart/2005/8/layout/lProcess3"/>
    <dgm:cxn modelId="{8E01002E-4145-4B2B-A38F-AF21E52919FE}" srcId="{6A5CD32B-9CFB-4C2F-BF10-71C71F8FF2CF}" destId="{8621FB53-0CE9-4FE1-8E59-BB50C0EB647B}" srcOrd="1" destOrd="0" parTransId="{9E46B25D-2BC9-4AAB-914D-30DB2F5191AA}" sibTransId="{D02F3019-DB34-4CC1-A19A-B9604E51F78E}"/>
    <dgm:cxn modelId="{A89F2DFF-9717-451C-854F-472DCE84BBF9}" srcId="{3E439C41-B7CC-4536-815D-876C9E88134B}" destId="{EF423489-F5D2-4DDE-A2A9-BF1CFB50AA6F}" srcOrd="0" destOrd="0" parTransId="{E77DC4EE-B3EA-4ED2-A14E-0873E5329065}" sibTransId="{8C7AFE56-E218-4287-8D44-5BE41AFF00A8}"/>
    <dgm:cxn modelId="{7ED59196-47B8-4243-B629-52EC13351493}" srcId="{6A5CD32B-9CFB-4C2F-BF10-71C71F8FF2CF}" destId="{93FB81D1-74A0-4A79-9D97-1175611DF4DB}" srcOrd="0" destOrd="0" parTransId="{EFEDDBEC-E430-4B15-8A60-108B4F5A9E58}" sibTransId="{49E10514-8124-440B-9E39-1FE6A9D69E2B}"/>
    <dgm:cxn modelId="{3EE6CA52-CA9A-4359-8A9A-80C3C5D70C94}" srcId="{6A5CD32B-9CFB-4C2F-BF10-71C71F8FF2CF}" destId="{AD544023-28E7-45B8-BF38-00020AC944C1}" srcOrd="3" destOrd="0" parTransId="{7E32E099-2108-463E-B666-A40D40C33B58}" sibTransId="{3A85B9E0-5546-44A0-BA73-23CC865D3B32}"/>
    <dgm:cxn modelId="{73002F25-0AAB-4E80-9809-E91585DA4C0F}" type="presOf" srcId="{939C9ADA-8D44-4E90-BD7C-C9125180D4A6}" destId="{5C838C3A-F535-460F-9760-8B8C90DB35DF}" srcOrd="0" destOrd="0" presId="urn:microsoft.com/office/officeart/2005/8/layout/lProcess3"/>
    <dgm:cxn modelId="{09C53C42-9235-493B-8811-6D6FC24F32FD}" srcId="{6A5CD32B-9CFB-4C2F-BF10-71C71F8FF2CF}" destId="{AC134309-BB67-4E88-9B14-89C9506F5D41}" srcOrd="2" destOrd="0" parTransId="{01402DDF-17A5-4CF1-8316-E1854896075A}" sibTransId="{A0A3D223-809E-4803-9C4A-EFB3147A8B90}"/>
    <dgm:cxn modelId="{7F408BA5-4B92-4AB0-9C0F-9F6C58278BBF}" srcId="{AD544023-28E7-45B8-BF38-00020AC944C1}" destId="{C905E5E5-5A0E-4F30-AB83-A3673F719476}" srcOrd="0" destOrd="0" parTransId="{B746062C-5E86-4E8A-99D1-C99E4DF14E4B}" sibTransId="{C55C631D-17F9-44E4-AC6E-0FC73E824A11}"/>
    <dgm:cxn modelId="{49356E69-C120-4389-B1CF-993327776150}" srcId="{93FB81D1-74A0-4A79-9D97-1175611DF4DB}" destId="{1414D861-D76B-42A8-86A6-AF25DD4736D0}" srcOrd="0" destOrd="0" parTransId="{984D349F-20C3-4CC2-9D41-8A1C4CB07307}" sibTransId="{652CC0D3-F207-4F4E-8347-2F428D81365C}"/>
    <dgm:cxn modelId="{4979481B-339D-4957-9B01-9D8DD8D5F00F}" type="presParOf" srcId="{143C6D34-BE11-4F79-B004-B86D66EEE3FB}" destId="{EB2788E2-7E84-4342-A13B-B91019176B7A}" srcOrd="0" destOrd="0" presId="urn:microsoft.com/office/officeart/2005/8/layout/lProcess3"/>
    <dgm:cxn modelId="{78048DEF-5D6A-4177-A6BD-C093CCF09A51}" type="presParOf" srcId="{EB2788E2-7E84-4342-A13B-B91019176B7A}" destId="{2990BDD9-AB12-4D14-8812-0D488EAFB800}" srcOrd="0" destOrd="0" presId="urn:microsoft.com/office/officeart/2005/8/layout/lProcess3"/>
    <dgm:cxn modelId="{C9F564F1-717D-40DB-9D37-B5126E1F9866}" type="presParOf" srcId="{EB2788E2-7E84-4342-A13B-B91019176B7A}" destId="{799A3184-FA47-483A-B64B-798CEB21CA8B}" srcOrd="1" destOrd="0" presId="urn:microsoft.com/office/officeart/2005/8/layout/lProcess3"/>
    <dgm:cxn modelId="{590FE346-42F6-4DE6-9971-87733B818A9C}" type="presParOf" srcId="{EB2788E2-7E84-4342-A13B-B91019176B7A}" destId="{AF051D0E-EAEF-442D-852D-87E55DBD323B}" srcOrd="2" destOrd="0" presId="urn:microsoft.com/office/officeart/2005/8/layout/lProcess3"/>
    <dgm:cxn modelId="{9F13C9D5-CF99-439D-8C2C-A63B997458E5}" type="presParOf" srcId="{143C6D34-BE11-4F79-B004-B86D66EEE3FB}" destId="{3802B140-E013-4F3C-AAAB-6E9D3816B751}" srcOrd="1" destOrd="0" presId="urn:microsoft.com/office/officeart/2005/8/layout/lProcess3"/>
    <dgm:cxn modelId="{B67AC3C8-ED72-46AB-BA59-ED7E45ECE012}" type="presParOf" srcId="{143C6D34-BE11-4F79-B004-B86D66EEE3FB}" destId="{98252877-2266-46EA-852B-4279154DC3E2}" srcOrd="2" destOrd="0" presId="urn:microsoft.com/office/officeart/2005/8/layout/lProcess3"/>
    <dgm:cxn modelId="{A5688674-66DE-42C9-94CF-F5EFA13407C5}" type="presParOf" srcId="{98252877-2266-46EA-852B-4279154DC3E2}" destId="{D38880CB-098F-45A7-8F5D-38148B2E7822}" srcOrd="0" destOrd="0" presId="urn:microsoft.com/office/officeart/2005/8/layout/lProcess3"/>
    <dgm:cxn modelId="{802B8F8D-09E3-4263-835B-9A8502EFE6B6}" type="presParOf" srcId="{98252877-2266-46EA-852B-4279154DC3E2}" destId="{48F9D642-80BA-482E-9E6E-9ED0CB72722F}" srcOrd="1" destOrd="0" presId="urn:microsoft.com/office/officeart/2005/8/layout/lProcess3"/>
    <dgm:cxn modelId="{8C5D3F47-D8AE-460A-AFEA-4334C8970654}" type="presParOf" srcId="{98252877-2266-46EA-852B-4279154DC3E2}" destId="{5C838C3A-F535-460F-9760-8B8C90DB35DF}" srcOrd="2" destOrd="0" presId="urn:microsoft.com/office/officeart/2005/8/layout/lProcess3"/>
    <dgm:cxn modelId="{79C96944-E225-4D01-9C3C-B34B4F51604D}" type="presParOf" srcId="{143C6D34-BE11-4F79-B004-B86D66EEE3FB}" destId="{3B6B1B74-35BB-48BB-BEDA-23B62374948D}" srcOrd="3" destOrd="0" presId="urn:microsoft.com/office/officeart/2005/8/layout/lProcess3"/>
    <dgm:cxn modelId="{F2BACC1B-D5DC-4B03-B2C6-6C2253F2DB9C}" type="presParOf" srcId="{143C6D34-BE11-4F79-B004-B86D66EEE3FB}" destId="{1881789C-1E4A-4F13-B1E3-F8405AA48511}" srcOrd="4" destOrd="0" presId="urn:microsoft.com/office/officeart/2005/8/layout/lProcess3"/>
    <dgm:cxn modelId="{2628DAC2-D3CC-4833-8E23-2A639759B47D}" type="presParOf" srcId="{1881789C-1E4A-4F13-B1E3-F8405AA48511}" destId="{54D69BC0-DD1C-4D4C-8E3E-CC55D3856744}" srcOrd="0" destOrd="0" presId="urn:microsoft.com/office/officeart/2005/8/layout/lProcess3"/>
    <dgm:cxn modelId="{78611204-F245-4FF7-BEA4-61D6E8A8CB01}" type="presParOf" srcId="{1881789C-1E4A-4F13-B1E3-F8405AA48511}" destId="{41646ECD-6E3E-48E5-A170-1F4A20C99392}" srcOrd="1" destOrd="0" presId="urn:microsoft.com/office/officeart/2005/8/layout/lProcess3"/>
    <dgm:cxn modelId="{9F9061BC-F8F9-44E9-B35E-B92038642A0E}" type="presParOf" srcId="{1881789C-1E4A-4F13-B1E3-F8405AA48511}" destId="{A3D09EBA-A804-4F86-AE44-DBD462BFAB56}" srcOrd="2" destOrd="0" presId="urn:microsoft.com/office/officeart/2005/8/layout/lProcess3"/>
    <dgm:cxn modelId="{2E50BFF6-314D-4FBE-9A74-791FC9BAE858}" type="presParOf" srcId="{143C6D34-BE11-4F79-B004-B86D66EEE3FB}" destId="{CCB6D331-A933-4E17-87FF-0858BAD394C4}" srcOrd="5" destOrd="0" presId="urn:microsoft.com/office/officeart/2005/8/layout/lProcess3"/>
    <dgm:cxn modelId="{676168C3-94CC-4136-8E28-5D08A8DF927C}" type="presParOf" srcId="{143C6D34-BE11-4F79-B004-B86D66EEE3FB}" destId="{2D38D67E-954E-4035-94EC-752F75E4CC8D}" srcOrd="6" destOrd="0" presId="urn:microsoft.com/office/officeart/2005/8/layout/lProcess3"/>
    <dgm:cxn modelId="{3A1BC03F-3465-416B-BF37-D4EA9BBE1600}" type="presParOf" srcId="{2D38D67E-954E-4035-94EC-752F75E4CC8D}" destId="{94838DE7-380D-4A94-8625-E9AAFE9AD412}" srcOrd="0" destOrd="0" presId="urn:microsoft.com/office/officeart/2005/8/layout/lProcess3"/>
    <dgm:cxn modelId="{97176F13-21BE-4315-B034-E0E018568205}" type="presParOf" srcId="{2D38D67E-954E-4035-94EC-752F75E4CC8D}" destId="{3889FCAA-08CF-4B24-A953-FDA0F0268C7C}" srcOrd="1" destOrd="0" presId="urn:microsoft.com/office/officeart/2005/8/layout/lProcess3"/>
    <dgm:cxn modelId="{F1876A4C-4777-4F1B-A3FD-F16183F765DA}" type="presParOf" srcId="{2D38D67E-954E-4035-94EC-752F75E4CC8D}" destId="{783501C2-1D84-4020-AF4E-03B582108F26}" srcOrd="2" destOrd="0" presId="urn:microsoft.com/office/officeart/2005/8/layout/lProcess3"/>
    <dgm:cxn modelId="{E76D73CD-D1BE-40AF-A4C3-BB75E3A82407}" type="presParOf" srcId="{143C6D34-BE11-4F79-B004-B86D66EEE3FB}" destId="{0660ABF2-C5F8-4E69-8F8D-D18C672B0E63}" srcOrd="7" destOrd="0" presId="urn:microsoft.com/office/officeart/2005/8/layout/lProcess3"/>
    <dgm:cxn modelId="{24A738B1-19DF-4B29-9AB4-074341EB548D}" type="presParOf" srcId="{143C6D34-BE11-4F79-B004-B86D66EEE3FB}" destId="{286036E3-100C-4EC4-9A2C-00907AD0E6CE}" srcOrd="8" destOrd="0" presId="urn:microsoft.com/office/officeart/2005/8/layout/lProcess3"/>
    <dgm:cxn modelId="{0F66A275-66D0-4AB0-B4C6-57F5971B8444}" type="presParOf" srcId="{286036E3-100C-4EC4-9A2C-00907AD0E6CE}" destId="{81B2E8FF-B5D2-4123-9A94-83BF4D254DF4}" srcOrd="0" destOrd="0" presId="urn:microsoft.com/office/officeart/2005/8/layout/lProcess3"/>
    <dgm:cxn modelId="{CC73EAA2-23DC-4B71-997D-9ACA0706528E}" type="presParOf" srcId="{286036E3-100C-4EC4-9A2C-00907AD0E6CE}" destId="{CCDEB7C2-E852-436A-8036-D9473C5E3F6A}" srcOrd="1" destOrd="0" presId="urn:microsoft.com/office/officeart/2005/8/layout/lProcess3"/>
    <dgm:cxn modelId="{BC6595D4-5FFC-4A78-B333-CF4F234A4950}" type="presParOf" srcId="{286036E3-100C-4EC4-9A2C-00907AD0E6CE}" destId="{EDD9B9BE-5E79-4BDE-A59B-0F5C3453D758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0BDD9-AB12-4D14-8812-0D488EAFB800}">
      <dsp:nvSpPr>
        <dsp:cNvPr id="0" name=""/>
        <dsp:cNvSpPr/>
      </dsp:nvSpPr>
      <dsp:spPr>
        <a:xfrm>
          <a:off x="605197" y="1388"/>
          <a:ext cx="2204907" cy="881962"/>
        </a:xfrm>
        <a:prstGeom prst="chevron">
          <a:avLst/>
        </a:prstGeom>
        <a:solidFill>
          <a:schemeClr val="bg2">
            <a:lumMod val="50000"/>
          </a:schemeClr>
        </a:solidFill>
        <a:ln w="25400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0" kern="1200" noProof="0" dirty="0" smtClean="0"/>
            <a:t>Enrutamiento  de mensajes: </a:t>
          </a:r>
          <a:endParaRPr lang="es-ES" sz="1700" kern="1200" noProof="0" dirty="0"/>
        </a:p>
      </dsp:txBody>
      <dsp:txXfrm>
        <a:off x="1046178" y="1388"/>
        <a:ext cx="1322945" cy="881962"/>
      </dsp:txXfrm>
    </dsp:sp>
    <dsp:sp modelId="{AF051D0E-EAEF-442D-852D-87E55DBD323B}">
      <dsp:nvSpPr>
        <dsp:cNvPr id="0" name=""/>
        <dsp:cNvSpPr/>
      </dsp:nvSpPr>
      <dsp:spPr>
        <a:xfrm>
          <a:off x="2523466" y="76355"/>
          <a:ext cx="5777943" cy="73202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0" kern="1200" noProof="0" dirty="0" smtClean="0"/>
            <a:t>Enrutamiento estático/determinista, basado en contenidos, reglas o políticas</a:t>
          </a:r>
          <a:endParaRPr lang="es-ES" sz="1800" kern="1200" noProof="0" dirty="0"/>
        </a:p>
      </dsp:txBody>
      <dsp:txXfrm>
        <a:off x="2889481" y="76355"/>
        <a:ext cx="5045914" cy="732029"/>
      </dsp:txXfrm>
    </dsp:sp>
    <dsp:sp modelId="{D38880CB-098F-45A7-8F5D-38148B2E7822}">
      <dsp:nvSpPr>
        <dsp:cNvPr id="0" name=""/>
        <dsp:cNvSpPr/>
      </dsp:nvSpPr>
      <dsp:spPr>
        <a:xfrm>
          <a:off x="605197" y="1006826"/>
          <a:ext cx="2204907" cy="881962"/>
        </a:xfrm>
        <a:prstGeom prst="chevron">
          <a:avLst/>
        </a:prstGeom>
        <a:solidFill>
          <a:schemeClr val="bg2">
            <a:lumMod val="50000"/>
          </a:schemeClr>
        </a:solidFill>
        <a:ln w="25400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0" kern="1200" noProof="0" dirty="0" smtClean="0"/>
            <a:t>Mediación:</a:t>
          </a:r>
          <a:endParaRPr lang="es-ES" sz="1700" kern="1200" noProof="0" dirty="0"/>
        </a:p>
      </dsp:txBody>
      <dsp:txXfrm>
        <a:off x="1046178" y="1006826"/>
        <a:ext cx="1322945" cy="881962"/>
      </dsp:txXfrm>
    </dsp:sp>
    <dsp:sp modelId="{5C838C3A-F535-460F-9760-8B8C90DB35DF}">
      <dsp:nvSpPr>
        <dsp:cNvPr id="0" name=""/>
        <dsp:cNvSpPr/>
      </dsp:nvSpPr>
      <dsp:spPr>
        <a:xfrm>
          <a:off x="2523466" y="1081793"/>
          <a:ext cx="5777943" cy="73202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0" kern="1200" noProof="0" dirty="0" smtClean="0"/>
            <a:t>Adaptadores, Transformación de protocolo, Transformación de mensaje, mapeo de servicios</a:t>
          </a:r>
          <a:endParaRPr lang="es-ES" sz="1800" kern="1200" noProof="0" dirty="0"/>
        </a:p>
      </dsp:txBody>
      <dsp:txXfrm>
        <a:off x="2889481" y="1081793"/>
        <a:ext cx="5045914" cy="732029"/>
      </dsp:txXfrm>
    </dsp:sp>
    <dsp:sp modelId="{54D69BC0-DD1C-4D4C-8E3E-CC55D3856744}">
      <dsp:nvSpPr>
        <dsp:cNvPr id="0" name=""/>
        <dsp:cNvSpPr/>
      </dsp:nvSpPr>
      <dsp:spPr>
        <a:xfrm>
          <a:off x="605197" y="2012264"/>
          <a:ext cx="2204907" cy="881962"/>
        </a:xfrm>
        <a:prstGeom prst="chevron">
          <a:avLst/>
        </a:prstGeom>
        <a:solidFill>
          <a:schemeClr val="bg2">
            <a:lumMod val="50000"/>
          </a:schemeClr>
        </a:solidFill>
        <a:ln w="25400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0" kern="1200" noProof="0" dirty="0" smtClean="0"/>
            <a:t>Orquestación de servicios:</a:t>
          </a:r>
          <a:endParaRPr lang="es-ES" sz="1700" kern="1200" noProof="0" dirty="0"/>
        </a:p>
      </dsp:txBody>
      <dsp:txXfrm>
        <a:off x="1046178" y="2012264"/>
        <a:ext cx="1322945" cy="881962"/>
      </dsp:txXfrm>
    </dsp:sp>
    <dsp:sp modelId="{A3D09EBA-A804-4F86-AE44-DBD462BFAB56}">
      <dsp:nvSpPr>
        <dsp:cNvPr id="0" name=""/>
        <dsp:cNvSpPr/>
      </dsp:nvSpPr>
      <dsp:spPr>
        <a:xfrm>
          <a:off x="2523466" y="2087230"/>
          <a:ext cx="5777943" cy="73202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0" kern="1200" noProof="0" dirty="0" smtClean="0"/>
            <a:t>Composición de agregación de servicios simples en uno complejo</a:t>
          </a:r>
          <a:endParaRPr lang="es-ES" sz="1800" kern="1200" noProof="0" dirty="0"/>
        </a:p>
      </dsp:txBody>
      <dsp:txXfrm>
        <a:off x="2889481" y="2087230"/>
        <a:ext cx="5045914" cy="732029"/>
      </dsp:txXfrm>
    </dsp:sp>
    <dsp:sp modelId="{94838DE7-380D-4A94-8625-E9AAFE9AD412}">
      <dsp:nvSpPr>
        <dsp:cNvPr id="0" name=""/>
        <dsp:cNvSpPr/>
      </dsp:nvSpPr>
      <dsp:spPr>
        <a:xfrm>
          <a:off x="605197" y="3017701"/>
          <a:ext cx="2204907" cy="881962"/>
        </a:xfrm>
        <a:prstGeom prst="chevron">
          <a:avLst/>
        </a:prstGeom>
        <a:solidFill>
          <a:schemeClr val="bg2">
            <a:lumMod val="50000"/>
          </a:schemeClr>
        </a:solidFill>
        <a:ln w="25400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0" kern="1200" noProof="0" dirty="0" err="1" smtClean="0"/>
            <a:t>Virtualización</a:t>
          </a:r>
          <a:r>
            <a:rPr lang="es-ES" sz="1700" b="0" kern="1200" noProof="0" dirty="0" smtClean="0"/>
            <a:t>:</a:t>
          </a:r>
          <a:endParaRPr lang="es-ES" sz="1700" kern="1200" noProof="0" dirty="0"/>
        </a:p>
      </dsp:txBody>
      <dsp:txXfrm>
        <a:off x="1046178" y="3017701"/>
        <a:ext cx="1322945" cy="881962"/>
      </dsp:txXfrm>
    </dsp:sp>
    <dsp:sp modelId="{783501C2-1D84-4020-AF4E-03B582108F26}">
      <dsp:nvSpPr>
        <dsp:cNvPr id="0" name=""/>
        <dsp:cNvSpPr/>
      </dsp:nvSpPr>
      <dsp:spPr>
        <a:xfrm>
          <a:off x="2523466" y="3092668"/>
          <a:ext cx="5777943" cy="73202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0" kern="1200" noProof="0" dirty="0" smtClean="0"/>
            <a:t>Evitar conexiones punto a punto, centralizando la plataforma de mensajería</a:t>
          </a:r>
          <a:endParaRPr lang="es-ES" sz="1800" kern="1200" noProof="0" dirty="0"/>
        </a:p>
      </dsp:txBody>
      <dsp:txXfrm>
        <a:off x="2889481" y="3092668"/>
        <a:ext cx="5045914" cy="732029"/>
      </dsp:txXfrm>
    </dsp:sp>
    <dsp:sp modelId="{81B2E8FF-B5D2-4123-9A94-83BF4D254DF4}">
      <dsp:nvSpPr>
        <dsp:cNvPr id="0" name=""/>
        <dsp:cNvSpPr/>
      </dsp:nvSpPr>
      <dsp:spPr>
        <a:xfrm>
          <a:off x="605197" y="4023139"/>
          <a:ext cx="2204907" cy="881962"/>
        </a:xfrm>
        <a:prstGeom prst="chevron">
          <a:avLst/>
        </a:prstGeom>
        <a:solidFill>
          <a:schemeClr val="bg2">
            <a:lumMod val="50000"/>
          </a:schemeClr>
        </a:solidFill>
        <a:ln w="25400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0" kern="1200" noProof="0" dirty="0" smtClean="0"/>
            <a:t>Servicios de calidad:</a:t>
          </a:r>
          <a:endParaRPr lang="es-ES" sz="1700" kern="1200" noProof="0" dirty="0"/>
        </a:p>
      </dsp:txBody>
      <dsp:txXfrm>
        <a:off x="1046178" y="4023139"/>
        <a:ext cx="1322945" cy="881962"/>
      </dsp:txXfrm>
    </dsp:sp>
    <dsp:sp modelId="{EDD9B9BE-5E79-4BDE-A59B-0F5C3453D758}">
      <dsp:nvSpPr>
        <dsp:cNvPr id="0" name=""/>
        <dsp:cNvSpPr/>
      </dsp:nvSpPr>
      <dsp:spPr>
        <a:xfrm>
          <a:off x="2523466" y="4098106"/>
          <a:ext cx="5777943" cy="73202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0" kern="1200" noProof="0" dirty="0" smtClean="0"/>
            <a:t>Seguridad, Monitorización, Auditoria, Cumplimiento de </a:t>
          </a:r>
          <a:r>
            <a:rPr lang="es-ES" sz="1800" b="0" kern="1200" noProof="0" dirty="0" err="1" smtClean="0"/>
            <a:t>SLAs</a:t>
          </a:r>
          <a:r>
            <a:rPr lang="es-ES" sz="1800" b="0" kern="1200" noProof="0" dirty="0" smtClean="0"/>
            <a:t>, Validaciones</a:t>
          </a:r>
          <a:endParaRPr lang="es-ES" sz="1800" b="0" kern="1200" noProof="0" dirty="0"/>
        </a:p>
      </dsp:txBody>
      <dsp:txXfrm>
        <a:off x="2889481" y="4098106"/>
        <a:ext cx="5045914" cy="732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47DED-BEB3-462E-96CC-1F10DDF7143A}" type="datetimeFigureOut">
              <a:rPr lang="es-ES" smtClean="0"/>
              <a:pPr/>
              <a:t>14/03/2016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B63CE-A1BD-43F9-A6EC-38209318806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3179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 smtClean="0"/>
              <a:t>XML: </a:t>
            </a:r>
            <a:r>
              <a:rPr lang="ca-ES" dirty="0" err="1" smtClean="0"/>
              <a:t>Lenguaje</a:t>
            </a:r>
            <a:r>
              <a:rPr lang="ca-ES" dirty="0" smtClean="0"/>
              <a:t> de </a:t>
            </a:r>
            <a:r>
              <a:rPr lang="ca-ES" dirty="0" err="1" smtClean="0"/>
              <a:t>Marcas</a:t>
            </a:r>
            <a:r>
              <a:rPr lang="ca-ES" dirty="0" smtClean="0"/>
              <a:t> Extensible</a:t>
            </a:r>
          </a:p>
          <a:p>
            <a:r>
              <a:rPr lang="ca-ES" dirty="0" smtClean="0"/>
              <a:t>&lt;![CDATA[]]&gt; </a:t>
            </a:r>
            <a:r>
              <a:rPr lang="ca-ES" dirty="0" err="1" smtClean="0"/>
              <a:t>vs</a:t>
            </a:r>
            <a:r>
              <a:rPr lang="ca-ES" dirty="0" smtClean="0"/>
              <a:t> &amp;</a:t>
            </a:r>
            <a:r>
              <a:rPr lang="ca-ES" dirty="0" err="1" smtClean="0"/>
              <a:t>lt</a:t>
            </a:r>
            <a:r>
              <a:rPr lang="ca-ES" dirty="0" smtClean="0"/>
              <a:t>; &amp;</a:t>
            </a:r>
            <a:r>
              <a:rPr lang="ca-ES" dirty="0" err="1" smtClean="0"/>
              <a:t>amp</a:t>
            </a:r>
            <a:r>
              <a:rPr lang="ca-ES" dirty="0" smtClean="0"/>
              <a:t>;</a:t>
            </a:r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63CE-A1BD-43F9-A6EC-38209318806E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9829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63CE-A1BD-43F9-A6EC-38209318806E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317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5EF7B6-7D5A-4D07-8A7A-F302F0DB4923}" type="slidenum">
              <a:rPr lang="en-GB"/>
              <a:pPr/>
              <a:t>14</a:t>
            </a:fld>
            <a:endParaRPr lang="en-GB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4071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6FB81B-DF43-44E7-BAA1-193F21E962CF}" type="slidenum">
              <a:rPr lang="en-GB"/>
              <a:pPr/>
              <a:t>15</a:t>
            </a:fld>
            <a:endParaRPr lang="en-GB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778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noProof="0" dirty="0" err="1" smtClean="0"/>
              <a:t>Document</a:t>
            </a:r>
            <a:r>
              <a:rPr lang="es-ES" noProof="0" dirty="0" smtClean="0"/>
              <a:t>: El </a:t>
            </a:r>
            <a:r>
              <a:rPr lang="es-ES" noProof="0" dirty="0" err="1" smtClean="0"/>
              <a:t>body</a:t>
            </a:r>
            <a:r>
              <a:rPr lang="es-ES" noProof="0" dirty="0" smtClean="0"/>
              <a:t> contiene un XML </a:t>
            </a:r>
            <a:r>
              <a:rPr lang="es-ES" noProof="0" dirty="0" smtClean="0">
                <a:sym typeface="Wingdings" panose="05000000000000000000" pitchFamily="2" charset="2"/>
              </a:rPr>
              <a:t> Se puede validar contra un esquema</a:t>
            </a:r>
            <a:r>
              <a:rPr lang="es-ES" baseline="0" noProof="0" dirty="0" smtClean="0">
                <a:sym typeface="Wingdings" panose="05000000000000000000" pitchFamily="2" charset="2"/>
              </a:rPr>
              <a:t> de datos</a:t>
            </a:r>
            <a:endParaRPr lang="es-ES" noProof="0" dirty="0" smtClean="0"/>
          </a:p>
          <a:p>
            <a:r>
              <a:rPr lang="es-ES" noProof="0" dirty="0" smtClean="0"/>
              <a:t>RPC: El </a:t>
            </a:r>
            <a:r>
              <a:rPr lang="es-ES" noProof="0" dirty="0" err="1" smtClean="0"/>
              <a:t>body</a:t>
            </a:r>
            <a:r>
              <a:rPr lang="es-ES" noProof="0" dirty="0" smtClean="0"/>
              <a:t> contiene el nombre de la operación y una</a:t>
            </a:r>
            <a:r>
              <a:rPr lang="es-ES" baseline="0" noProof="0" dirty="0" smtClean="0"/>
              <a:t> lista de parámetros</a:t>
            </a:r>
          </a:p>
          <a:p>
            <a:endParaRPr lang="es-ES" baseline="0" noProof="0" dirty="0" smtClean="0"/>
          </a:p>
          <a:p>
            <a:r>
              <a:rPr lang="es-ES" baseline="0" noProof="0" dirty="0" smtClean="0"/>
              <a:t>Use: Especifica las reglas de codificación/</a:t>
            </a:r>
            <a:r>
              <a:rPr lang="es-ES" baseline="0" noProof="0" dirty="0" err="1" smtClean="0"/>
              <a:t>serialización</a:t>
            </a:r>
            <a:endParaRPr lang="es-ES" baseline="0" noProof="0" dirty="0" smtClean="0"/>
          </a:p>
          <a:p>
            <a:r>
              <a:rPr lang="es-ES" baseline="0" noProof="0" dirty="0" smtClean="0"/>
              <a:t>* Literal</a:t>
            </a:r>
            <a:r>
              <a:rPr lang="es-ES" baseline="0" noProof="0" dirty="0" smtClean="0"/>
              <a:t>: Los datos se serializan de acuerdo al esquema (</a:t>
            </a:r>
            <a:r>
              <a:rPr lang="es-ES" baseline="0" noProof="0" dirty="0" err="1" smtClean="0"/>
              <a:t>what</a:t>
            </a:r>
            <a:r>
              <a:rPr lang="es-ES" baseline="0" noProof="0" dirty="0" smtClean="0"/>
              <a:t> </a:t>
            </a:r>
            <a:r>
              <a:rPr lang="es-ES" baseline="0" noProof="0" dirty="0" err="1" smtClean="0"/>
              <a:t>you</a:t>
            </a:r>
            <a:r>
              <a:rPr lang="es-ES" baseline="0" noProof="0" dirty="0" smtClean="0"/>
              <a:t> </a:t>
            </a:r>
            <a:r>
              <a:rPr lang="es-ES" baseline="0" noProof="0" dirty="0" err="1" smtClean="0"/>
              <a:t>see</a:t>
            </a:r>
            <a:r>
              <a:rPr lang="es-ES" baseline="0" noProof="0" dirty="0" smtClean="0"/>
              <a:t> </a:t>
            </a:r>
            <a:r>
              <a:rPr lang="es-ES" baseline="0" noProof="0" dirty="0" err="1" smtClean="0"/>
              <a:t>is</a:t>
            </a:r>
            <a:r>
              <a:rPr lang="es-ES" baseline="0" noProof="0" dirty="0" smtClean="0"/>
              <a:t> </a:t>
            </a:r>
            <a:r>
              <a:rPr lang="es-ES" baseline="0" noProof="0" dirty="0" err="1" smtClean="0"/>
              <a:t>what</a:t>
            </a:r>
            <a:r>
              <a:rPr lang="es-ES" baseline="0" noProof="0" dirty="0" smtClean="0"/>
              <a:t> </a:t>
            </a:r>
            <a:r>
              <a:rPr lang="es-ES" baseline="0" noProof="0" dirty="0" err="1" smtClean="0"/>
              <a:t>you</a:t>
            </a:r>
            <a:r>
              <a:rPr lang="es-ES" baseline="0" noProof="0" dirty="0" smtClean="0"/>
              <a:t> </a:t>
            </a:r>
            <a:r>
              <a:rPr lang="es-ES" baseline="0" noProof="0" dirty="0" err="1" smtClean="0"/>
              <a:t>get</a:t>
            </a:r>
            <a:r>
              <a:rPr lang="es-ES" baseline="0" noProof="0" dirty="0" smtClean="0"/>
              <a:t>)</a:t>
            </a:r>
          </a:p>
          <a:p>
            <a:r>
              <a:rPr lang="es-ES" baseline="0" noProof="0" dirty="0" smtClean="0"/>
              <a:t>* </a:t>
            </a:r>
            <a:r>
              <a:rPr lang="es-ES" baseline="0" noProof="0" dirty="0" err="1" smtClean="0"/>
              <a:t>Encoded</a:t>
            </a:r>
            <a:r>
              <a:rPr lang="es-ES" baseline="0" noProof="0" dirty="0" smtClean="0"/>
              <a:t>: Existe un conjunto de normas complementarias fuera del WSDL que dotan de significado al XML y que deben conocer consumidor y proveedor. Suele ir acompañada de un </a:t>
            </a:r>
            <a:r>
              <a:rPr lang="es-ES" baseline="0" noProof="0" dirty="0" err="1" smtClean="0"/>
              <a:t>encondingStyle</a:t>
            </a:r>
            <a:r>
              <a:rPr lang="es-ES" baseline="0" noProof="0" dirty="0" smtClean="0"/>
              <a:t> (URL) donde se especifican estas reglas</a:t>
            </a:r>
          </a:p>
          <a:p>
            <a:endParaRPr lang="es-ES" baseline="0" noProof="0" dirty="0" smtClean="0"/>
          </a:p>
          <a:p>
            <a:r>
              <a:rPr lang="es-ES" baseline="0" noProof="0" dirty="0" err="1" smtClean="0"/>
              <a:t>SoapAction</a:t>
            </a:r>
            <a:r>
              <a:rPr lang="es-ES" baseline="0" noProof="0" dirty="0" smtClean="0"/>
              <a:t>: SOAP 1.1 es requerido. SOAP 1.2 no es requerido</a:t>
            </a:r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63CE-A1BD-43F9-A6EC-38209318806E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8649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63CE-A1BD-43F9-A6EC-38209318806E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5852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63CE-A1BD-43F9-A6EC-38209318806E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234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 smtClean="0"/>
              <a:t>WSI-BP: </a:t>
            </a:r>
            <a:r>
              <a:rPr lang="ca-ES" dirty="0" err="1" smtClean="0"/>
              <a:t>WebService</a:t>
            </a:r>
            <a:r>
              <a:rPr lang="ca-ES" dirty="0" smtClean="0"/>
              <a:t> </a:t>
            </a:r>
            <a:r>
              <a:rPr lang="ca-ES" dirty="0" err="1" smtClean="0"/>
              <a:t>Interoparability</a:t>
            </a:r>
            <a:r>
              <a:rPr lang="ca-ES" dirty="0" smtClean="0"/>
              <a:t> Basic </a:t>
            </a:r>
            <a:r>
              <a:rPr lang="ca-ES" dirty="0" err="1" smtClean="0"/>
              <a:t>Profile</a:t>
            </a:r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63CE-A1BD-43F9-A6EC-38209318806E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9507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63CE-A1BD-43F9-A6EC-38209318806E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0172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63CE-A1BD-43F9-A6EC-38209318806E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0450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63CE-A1BD-43F9-A6EC-38209318806E}" type="slidenum">
              <a:rPr lang="es-ES" smtClean="0"/>
              <a:pPr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7400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 smtClean="0"/>
              <a:t>DTD: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a-ES" dirty="0" smtClean="0"/>
              <a:t>No extensible (</a:t>
            </a:r>
            <a:r>
              <a:rPr lang="ca-ES" dirty="0" err="1" smtClean="0"/>
              <a:t>person</a:t>
            </a:r>
            <a:r>
              <a:rPr lang="ca-ES" dirty="0" smtClean="0"/>
              <a:t> -&gt; name, </a:t>
            </a:r>
            <a:r>
              <a:rPr lang="ca-ES" dirty="0" err="1" smtClean="0"/>
              <a:t>city</a:t>
            </a:r>
            <a:r>
              <a:rPr lang="ca-ES" dirty="0" smtClean="0"/>
              <a:t> -&gt; name)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a-ES" dirty="0" smtClean="0"/>
              <a:t>No </a:t>
            </a:r>
            <a:r>
              <a:rPr lang="ca-ES" dirty="0" err="1" smtClean="0"/>
              <a:t>soporta</a:t>
            </a:r>
            <a:r>
              <a:rPr lang="ca-ES" dirty="0" smtClean="0"/>
              <a:t> </a:t>
            </a:r>
            <a:r>
              <a:rPr lang="ca-ES" dirty="0" err="1" smtClean="0"/>
              <a:t>namespace</a:t>
            </a:r>
            <a:endParaRPr lang="ca-E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a-ES" dirty="0" smtClean="0"/>
              <a:t>No </a:t>
            </a:r>
            <a:r>
              <a:rPr lang="ca-ES" dirty="0" err="1" smtClean="0"/>
              <a:t>soporta</a:t>
            </a:r>
            <a:r>
              <a:rPr lang="ca-ES" dirty="0" smtClean="0"/>
              <a:t> </a:t>
            </a:r>
            <a:r>
              <a:rPr lang="ca-ES" dirty="0" err="1" smtClean="0"/>
              <a:t>minOccurs</a:t>
            </a:r>
            <a:r>
              <a:rPr lang="ca-ES" dirty="0" smtClean="0"/>
              <a:t> y </a:t>
            </a:r>
            <a:r>
              <a:rPr lang="ca-ES" dirty="0" err="1" smtClean="0"/>
              <a:t>maxOccurs</a:t>
            </a:r>
            <a:r>
              <a:rPr lang="ca-ES" dirty="0" smtClean="0"/>
              <a:t> (solo *, +, 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a-ES" dirty="0" err="1" smtClean="0"/>
              <a:t>Lenguaje</a:t>
            </a:r>
            <a:r>
              <a:rPr lang="ca-ES" dirty="0" smtClean="0"/>
              <a:t> </a:t>
            </a:r>
            <a:r>
              <a:rPr lang="ca-ES" dirty="0" err="1" smtClean="0"/>
              <a:t>diferente</a:t>
            </a:r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63CE-A1BD-43F9-A6EC-38209318806E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296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63CE-A1BD-43F9-A6EC-38209318806E}" type="slidenum">
              <a:rPr lang="es-ES" smtClean="0"/>
              <a:pPr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4631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63CE-A1BD-43F9-A6EC-38209318806E}" type="slidenum">
              <a:rPr lang="es-ES" smtClean="0"/>
              <a:pPr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40817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63CE-A1BD-43F9-A6EC-38209318806E}" type="slidenum">
              <a:rPr lang="es-ES" smtClean="0"/>
              <a:pPr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4073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63CE-A1BD-43F9-A6EC-38209318806E}" type="slidenum">
              <a:rPr lang="es-ES" smtClean="0"/>
              <a:pPr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93053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63CE-A1BD-43F9-A6EC-38209318806E}" type="slidenum">
              <a:rPr lang="es-ES" smtClean="0"/>
              <a:pPr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51226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63CE-A1BD-43F9-A6EC-38209318806E}" type="slidenum">
              <a:rPr lang="es-ES" smtClean="0"/>
              <a:pPr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11570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63CE-A1BD-43F9-A6EC-38209318806E}" type="slidenum">
              <a:rPr lang="es-ES" smtClean="0"/>
              <a:pPr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28384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63CE-A1BD-43F9-A6EC-38209318806E}" type="slidenum">
              <a:rPr lang="es-ES" smtClean="0"/>
              <a:pPr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58952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63CE-A1BD-43F9-A6EC-38209318806E}" type="slidenum">
              <a:rPr lang="es-ES" smtClean="0"/>
              <a:pPr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8202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63CE-A1BD-43F9-A6EC-38209318806E}" type="slidenum">
              <a:rPr lang="es-ES" smtClean="0"/>
              <a:pPr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4225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ca-ES" dirty="0" err="1" smtClean="0"/>
              <a:t>Diferencias</a:t>
            </a:r>
            <a:r>
              <a:rPr lang="ca-ES" dirty="0" smtClean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a-ES" dirty="0" smtClean="0"/>
              <a:t>elementFormDefault:</a:t>
            </a:r>
            <a:r>
              <a:rPr lang="ca-ES" baseline="0" dirty="0" smtClean="0"/>
              <a:t> </a:t>
            </a:r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63CE-A1BD-43F9-A6EC-38209318806E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09200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63CE-A1BD-43F9-A6EC-38209318806E}" type="slidenum">
              <a:rPr lang="es-ES" smtClean="0"/>
              <a:pPr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52919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63CE-A1BD-43F9-A6EC-38209318806E}" type="slidenum">
              <a:rPr lang="es-ES" smtClean="0"/>
              <a:pPr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44312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63CE-A1BD-43F9-A6EC-38209318806E}" type="slidenum">
              <a:rPr lang="es-ES" smtClean="0"/>
              <a:pPr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7620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ca-ES" dirty="0" err="1" smtClean="0"/>
              <a:t>Diferencias</a:t>
            </a:r>
            <a:r>
              <a:rPr lang="ca-ES" dirty="0" smtClean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a-ES" dirty="0" smtClean="0"/>
              <a:t>elementFormDefault:</a:t>
            </a:r>
            <a:r>
              <a:rPr lang="ca-ES" baseline="0" dirty="0" smtClean="0"/>
              <a:t> </a:t>
            </a:r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63CE-A1BD-43F9-A6EC-38209318806E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831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63CE-A1BD-43F9-A6EC-38209318806E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370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63CE-A1BD-43F9-A6EC-38209318806E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4609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63CE-A1BD-43F9-A6EC-38209318806E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7152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63CE-A1BD-43F9-A6EC-38209318806E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8226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63CE-A1BD-43F9-A6EC-38209318806E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7941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inicial clás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429000" y="0"/>
            <a:ext cx="5715000" cy="68580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95000"/>
              </a:lnSpc>
              <a:spcBef>
                <a:spcPct val="40000"/>
              </a:spcBef>
              <a:buClr>
                <a:srgbClr val="CCCCCC"/>
              </a:buClr>
              <a:buFont typeface="Arial" charset="0"/>
              <a:buChar char="•"/>
              <a:defRPr/>
            </a:pPr>
            <a:endParaRPr lang="es-ES" sz="1600" dirty="0">
              <a:solidFill>
                <a:srgbClr val="333333"/>
              </a:solidFill>
              <a:latin typeface="+mj-lt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429000" y="5867400"/>
            <a:ext cx="5715000" cy="990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95000"/>
              </a:lnSpc>
              <a:spcBef>
                <a:spcPct val="40000"/>
              </a:spcBef>
              <a:buClr>
                <a:srgbClr val="CCCCCC"/>
              </a:buClr>
              <a:buFont typeface="Arial" charset="0"/>
              <a:buChar char="•"/>
              <a:defRPr/>
            </a:pPr>
            <a:endParaRPr lang="es-ES" sz="1600">
              <a:solidFill>
                <a:srgbClr val="333333"/>
              </a:solidFill>
              <a:latin typeface="+mj-lt"/>
              <a:cs typeface="+mn-cs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0" y="5867400"/>
            <a:ext cx="3429000" cy="990600"/>
          </a:xfrm>
          <a:prstGeom prst="rect">
            <a:avLst/>
          </a:prstGeom>
          <a:solidFill>
            <a:srgbClr val="41414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95000"/>
              </a:lnSpc>
              <a:spcBef>
                <a:spcPct val="40000"/>
              </a:spcBef>
              <a:buClr>
                <a:srgbClr val="CCCCCC"/>
              </a:buClr>
              <a:buFont typeface="Arial" charset="0"/>
              <a:buChar char="•"/>
              <a:defRPr/>
            </a:pPr>
            <a:endParaRPr lang="es-ES" sz="1600">
              <a:solidFill>
                <a:srgbClr val="333333"/>
              </a:solidFill>
              <a:latin typeface="+mj-lt"/>
              <a:cs typeface="+mn-cs"/>
            </a:endParaRPr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0" y="5867400"/>
            <a:ext cx="3429000" cy="990600"/>
          </a:xfrm>
          <a:prstGeom prst="rect">
            <a:avLst/>
          </a:prstGeom>
          <a:solidFill>
            <a:srgbClr val="41414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95000"/>
              </a:lnSpc>
              <a:spcBef>
                <a:spcPct val="40000"/>
              </a:spcBef>
              <a:buClr>
                <a:srgbClr val="CCCCCC"/>
              </a:buClr>
              <a:buFont typeface="Arial" charset="0"/>
              <a:buChar char="•"/>
              <a:defRPr/>
            </a:pPr>
            <a:endParaRPr lang="es-ES" sz="1600">
              <a:solidFill>
                <a:srgbClr val="333333"/>
              </a:solidFill>
              <a:latin typeface="+mj-lt"/>
              <a:cs typeface="+mn-cs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429000" y="5578478"/>
            <a:ext cx="5715000" cy="290513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95000"/>
              </a:lnSpc>
              <a:spcBef>
                <a:spcPct val="40000"/>
              </a:spcBef>
              <a:buClr>
                <a:srgbClr val="CCCCCC"/>
              </a:buClr>
              <a:buFont typeface="Arial" charset="0"/>
              <a:buChar char="•"/>
              <a:defRPr/>
            </a:pPr>
            <a:endParaRPr lang="es-ES" sz="1600">
              <a:solidFill>
                <a:srgbClr val="333333"/>
              </a:solidFill>
              <a:latin typeface="+mj-lt"/>
              <a:cs typeface="+mn-cs"/>
            </a:endParaRPr>
          </a:p>
        </p:txBody>
      </p:sp>
      <p:pic>
        <p:nvPicPr>
          <p:cNvPr id="10" name="Picture 2" descr="http://www.in2.es/img/head/09.jpg"/>
          <p:cNvPicPr>
            <a:picLocks noChangeAspect="1" noChangeArrowheads="1"/>
          </p:cNvPicPr>
          <p:nvPr userDrawn="1"/>
        </p:nvPicPr>
        <p:blipFill>
          <a:blip r:embed="rId2" cstate="print"/>
          <a:srcRect l="55078" r="1262" b="4701"/>
          <a:stretch>
            <a:fillRect/>
          </a:stretch>
        </p:blipFill>
        <p:spPr bwMode="auto">
          <a:xfrm>
            <a:off x="-2198" y="3932238"/>
            <a:ext cx="3429000" cy="193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1 CuadroTexto"/>
          <p:cNvSpPr txBox="1"/>
          <p:nvPr/>
        </p:nvSpPr>
        <p:spPr>
          <a:xfrm>
            <a:off x="8370278" y="5600700"/>
            <a:ext cx="750277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b"/>
          <a:lstStyle/>
          <a:p>
            <a:pPr marL="342900" indent="-342900" defTabSz="215900">
              <a:spcBef>
                <a:spcPct val="20000"/>
              </a:spcBef>
              <a:buClr>
                <a:srgbClr val="002491"/>
              </a:buClr>
              <a:defRPr/>
            </a:pPr>
            <a:r>
              <a:rPr lang="es-ES_tradnl" sz="900" b="1" dirty="0">
                <a:solidFill>
                  <a:schemeClr val="bg1"/>
                </a:solidFill>
                <a:latin typeface="+mj-lt"/>
                <a:cs typeface="+mn-cs"/>
              </a:rPr>
              <a:t>www.in2.es</a:t>
            </a:r>
            <a:endParaRPr lang="es-ES" sz="900" b="1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73114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81402" y="5562604"/>
            <a:ext cx="4672633" cy="269875"/>
          </a:xfrm>
          <a:prstGeom prst="rect">
            <a:avLst/>
          </a:prstGeom>
          <a:ln/>
        </p:spPr>
        <p:txBody>
          <a:bodyPr anchor="b"/>
          <a:lstStyle>
            <a:lvl1pPr>
              <a:defRPr sz="9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s-ES_tradnl" dirty="0"/>
          </a:p>
        </p:txBody>
      </p:sp>
      <p:sp>
        <p:nvSpPr>
          <p:cNvPr id="73114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590287" y="1373043"/>
            <a:ext cx="5337175" cy="338869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10000"/>
              </a:lnSpc>
              <a:defRPr sz="3700">
                <a:latin typeface="+mj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pic>
        <p:nvPicPr>
          <p:cNvPr id="2050" name="Picture 2" descr="C:\Users\juand\Desktop\IN2_Logo_201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09" y="475893"/>
            <a:ext cx="2471589" cy="179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66897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3253154" y="194782"/>
            <a:ext cx="5784675" cy="49530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+mj-lt"/>
                <a:cs typeface="Calibri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0"/>
          </p:nvPr>
        </p:nvSpPr>
        <p:spPr>
          <a:xfrm>
            <a:off x="105509" y="1047751"/>
            <a:ext cx="8932984" cy="5438774"/>
          </a:xfrm>
          <a:prstGeom prst="rect">
            <a:avLst/>
          </a:prstGeom>
        </p:spPr>
        <p:txBody>
          <a:bodyPr/>
          <a:lstStyle>
            <a:lvl1pPr>
              <a:defRPr lang="es-ES" b="0" smtClean="0">
                <a:solidFill>
                  <a:srgbClr val="002060"/>
                </a:solidFill>
                <a:latin typeface="+mn-lt"/>
              </a:defRPr>
            </a:lvl1pPr>
            <a:lvl2pPr>
              <a:defRPr lang="es-ES" sz="2000" b="0" smtClean="0">
                <a:solidFill>
                  <a:srgbClr val="002060"/>
                </a:solidFill>
                <a:latin typeface="+mn-lt"/>
              </a:defRPr>
            </a:lvl2pPr>
            <a:lvl3pPr>
              <a:defRPr lang="es-ES" sz="1800" b="0" smtClean="0">
                <a:solidFill>
                  <a:srgbClr val="002060"/>
                </a:solidFill>
                <a:latin typeface="+mn-lt"/>
              </a:defRPr>
            </a:lvl3pPr>
            <a:lvl4pPr>
              <a:defRPr lang="es-ES" b="0" smtClean="0">
                <a:solidFill>
                  <a:srgbClr val="002060"/>
                </a:solidFill>
                <a:latin typeface="+mn-lt"/>
              </a:defRPr>
            </a:lvl4pPr>
            <a:lvl5pPr>
              <a:defRPr lang="es-ES" sz="1400">
                <a:solidFill>
                  <a:srgbClr val="002060"/>
                </a:solidFill>
                <a:latin typeface="+mn-lt"/>
              </a:defRPr>
            </a:lvl5pPr>
          </a:lstStyle>
          <a:p>
            <a:pPr lvl="0">
              <a:buClr>
                <a:schemeClr val="bg2">
                  <a:lumMod val="75000"/>
                </a:schemeClr>
              </a:buClr>
              <a:buFont typeface="Wingdings 3" pitchFamily="18" charset="2"/>
            </a:pPr>
            <a:r>
              <a:rPr lang="es-ES" smtClean="0"/>
              <a:t>Haga clic para modificar el estilo de texto del patrón</a:t>
            </a:r>
          </a:p>
          <a:p>
            <a:pPr marL="0" lvl="1">
              <a:buClr>
                <a:schemeClr val="bg2">
                  <a:lumMod val="75000"/>
                </a:schemeClr>
              </a:buClr>
              <a:buSzPct val="100000"/>
              <a:buFont typeface="Wingdings 3" pitchFamily="18" charset="2"/>
              <a:buChar char="u"/>
            </a:pPr>
            <a:r>
              <a:rPr lang="es-ES" smtClean="0"/>
              <a:t>Segundo nivel</a:t>
            </a:r>
          </a:p>
          <a:p>
            <a:pPr marL="565200" lvl="2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mtClean="0"/>
              <a:t>Tercer nivel</a:t>
            </a:r>
          </a:p>
          <a:p>
            <a:pPr marL="1047600" lvl="3">
              <a:buClr>
                <a:schemeClr val="bg2">
                  <a:lumMod val="75000"/>
                </a:schemeClr>
              </a:buClr>
              <a:buSzPct val="100000"/>
              <a:buFont typeface="Wingdings 3" pitchFamily="18" charset="2"/>
              <a:buChar char="u"/>
            </a:pPr>
            <a:r>
              <a:rPr lang="es-ES" smtClean="0"/>
              <a:t>Cuarto nivel</a:t>
            </a:r>
          </a:p>
          <a:p>
            <a:pPr marL="1519200" lvl="4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1428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3253154" y="194782"/>
            <a:ext cx="5784675" cy="49530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+mj-lt"/>
                <a:cs typeface="Calibri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>
          <a:xfrm>
            <a:off x="105509" y="1047750"/>
            <a:ext cx="8906608" cy="5343525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bg2">
                  <a:lumMod val="75000"/>
                </a:schemeClr>
              </a:buClr>
              <a:buFont typeface="Wingdings 3" pitchFamily="18" charset="2"/>
              <a:buNone/>
              <a:defRPr b="0">
                <a:solidFill>
                  <a:srgbClr val="002060"/>
                </a:solidFill>
                <a:latin typeface="+mn-lt"/>
              </a:defRPr>
            </a:lvl1pPr>
            <a:lvl2pPr marL="0" indent="-279400">
              <a:buClr>
                <a:schemeClr val="bg2">
                  <a:lumMod val="75000"/>
                </a:schemeClr>
              </a:buClr>
              <a:buSzPct val="100000"/>
              <a:buFont typeface="Wingdings 3" pitchFamily="18" charset="2"/>
              <a:buChar char="u"/>
              <a:defRPr sz="2000" b="0">
                <a:solidFill>
                  <a:srgbClr val="002060"/>
                </a:solidFill>
                <a:latin typeface="+mn-lt"/>
              </a:defRPr>
            </a:lvl2pPr>
            <a:lvl3pPr marL="565200" indent="-28575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  <a:defRPr sz="1800" b="0">
                <a:solidFill>
                  <a:srgbClr val="002060"/>
                </a:solidFill>
                <a:latin typeface="+mn-lt"/>
              </a:defRPr>
            </a:lvl3pPr>
            <a:lvl4pPr marL="1047600" indent="-279400">
              <a:buClr>
                <a:schemeClr val="bg2">
                  <a:lumMod val="75000"/>
                </a:schemeClr>
              </a:buClr>
              <a:buSzPct val="100000"/>
              <a:buFont typeface="Wingdings 3" pitchFamily="18" charset="2"/>
              <a:buChar char="u"/>
              <a:defRPr sz="1600" b="0">
                <a:solidFill>
                  <a:srgbClr val="002060"/>
                </a:solidFill>
                <a:latin typeface="+mn-lt"/>
              </a:defRPr>
            </a:lvl4pPr>
            <a:lvl5pPr marL="1519200" indent="-2286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  <a:defRPr sz="1400">
                <a:solidFill>
                  <a:srgbClr val="002060"/>
                </a:solidFill>
                <a:latin typeface="+mn-lt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379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uand\Desktop\IN2_Logo_201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325" y="1104543"/>
            <a:ext cx="2471589" cy="179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8323" y="3571353"/>
            <a:ext cx="2590800" cy="199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Rectángulo redondeado"/>
          <p:cNvSpPr/>
          <p:nvPr userDrawn="1"/>
        </p:nvSpPr>
        <p:spPr bwMode="auto">
          <a:xfrm>
            <a:off x="241160" y="4260744"/>
            <a:ext cx="8782259" cy="43697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  <a:headEnd type="none" w="sm" len="sm"/>
            <a:tailEnd type="triangl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Aft>
                <a:spcPct val="10000"/>
              </a:spcAft>
              <a:buClr>
                <a:srgbClr val="002491"/>
              </a:buClr>
              <a:buFontTx/>
              <a:buChar char="–"/>
            </a:pPr>
            <a:endParaRPr lang="es-ES" sz="1000">
              <a:latin typeface="+mj-lt"/>
              <a:cs typeface="+mn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7490" y="4248452"/>
            <a:ext cx="8229600" cy="487362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168277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850" y="908050"/>
            <a:ext cx="8566150" cy="503238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850" y="1557338"/>
            <a:ext cx="8566150" cy="49641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inicial open source cli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 bwMode="auto">
          <a:xfrm>
            <a:off x="0" y="2066928"/>
            <a:ext cx="9144000" cy="4791075"/>
          </a:xfrm>
          <a:prstGeom prst="rect">
            <a:avLst/>
          </a:prstGeom>
          <a:gradFill flip="none" rotWithShape="1">
            <a:gsLst>
              <a:gs pos="12000">
                <a:srgbClr val="CCFFFF">
                  <a:alpha val="16000"/>
                </a:srgbClr>
              </a:gs>
              <a:gs pos="80000">
                <a:srgbClr val="EAEAEA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002491"/>
              </a:buClr>
              <a:buSzTx/>
              <a:buFontTx/>
              <a:buChar char="–"/>
              <a:tabLst/>
            </a:pPr>
            <a:endParaRPr kumimoji="0" lang="es-E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3114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4301" y="6362700"/>
            <a:ext cx="8871438" cy="381000"/>
          </a:xfrm>
          <a:prstGeom prst="rect">
            <a:avLst/>
          </a:prstGeom>
          <a:ln/>
        </p:spPr>
        <p:txBody>
          <a:bodyPr anchor="b"/>
          <a:lstStyle>
            <a:lvl1pPr algn="ctr">
              <a:defRPr sz="1600">
                <a:solidFill>
                  <a:srgbClr val="002060"/>
                </a:solidFill>
                <a:latin typeface="+mj-lt"/>
              </a:defRPr>
            </a:lvl1pPr>
          </a:lstStyle>
          <a:p>
            <a:r>
              <a:rPr lang="es-ES" dirty="0" smtClean="0"/>
              <a:t>Haga clic para modificar el estilo de subtítulo del patrón</a:t>
            </a:r>
            <a:endParaRPr lang="es-ES_tradnl" dirty="0"/>
          </a:p>
        </p:txBody>
      </p:sp>
      <p:sp>
        <p:nvSpPr>
          <p:cNvPr id="73114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14301" y="2791757"/>
            <a:ext cx="8871438" cy="1343024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10000"/>
              </a:lnSpc>
              <a:defRPr sz="3700">
                <a:latin typeface="+mj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pic>
        <p:nvPicPr>
          <p:cNvPr id="2050" name="Picture 2" descr="C:\Users\juand\Desktop\IN2_Logo_201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75" y="4367212"/>
            <a:ext cx="2471589" cy="179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4000" cy="277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1 CuadroTexto"/>
          <p:cNvSpPr txBox="1"/>
          <p:nvPr/>
        </p:nvSpPr>
        <p:spPr>
          <a:xfrm>
            <a:off x="7438294" y="2227403"/>
            <a:ext cx="1547445" cy="392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b"/>
          <a:lstStyle/>
          <a:p>
            <a:pPr marL="342900" indent="-342900" algn="r" defTabSz="215900">
              <a:spcBef>
                <a:spcPct val="20000"/>
              </a:spcBef>
              <a:buClr>
                <a:srgbClr val="002491"/>
              </a:buClr>
              <a:defRPr/>
            </a:pPr>
            <a:r>
              <a:rPr lang="es-ES_tradnl" sz="1900" b="1" dirty="0">
                <a:solidFill>
                  <a:srgbClr val="003399"/>
                </a:solidFill>
                <a:latin typeface="+mj-lt"/>
                <a:cs typeface="Calibri" pitchFamily="34" charset="0"/>
              </a:rPr>
              <a:t>www.in2.es</a:t>
            </a:r>
            <a:endParaRPr lang="es-ES" sz="1900" b="1" dirty="0">
              <a:solidFill>
                <a:srgbClr val="003399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90254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inicial generalista cli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superlopez\Proyectos\IN2 - ._Logos y Presentaciones\Web In2 2012\Homepage\banner1_es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95" y="3"/>
            <a:ext cx="9148397" cy="277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 userDrawn="1"/>
        </p:nvSpPr>
        <p:spPr bwMode="auto">
          <a:xfrm>
            <a:off x="0" y="2066928"/>
            <a:ext cx="9144000" cy="4791075"/>
          </a:xfrm>
          <a:prstGeom prst="rect">
            <a:avLst/>
          </a:prstGeom>
          <a:gradFill flip="none" rotWithShape="1">
            <a:gsLst>
              <a:gs pos="12000">
                <a:srgbClr val="CCFFFF">
                  <a:alpha val="16000"/>
                </a:srgbClr>
              </a:gs>
              <a:gs pos="80000">
                <a:srgbClr val="EAEAEA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002491"/>
              </a:buClr>
              <a:buSzTx/>
              <a:buFontTx/>
              <a:buChar char="–"/>
              <a:tabLst/>
            </a:pPr>
            <a:endParaRPr kumimoji="0" lang="es-E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3114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4301" y="6362700"/>
            <a:ext cx="8871438" cy="381000"/>
          </a:xfrm>
          <a:prstGeom prst="rect">
            <a:avLst/>
          </a:prstGeom>
          <a:ln/>
        </p:spPr>
        <p:txBody>
          <a:bodyPr anchor="b"/>
          <a:lstStyle>
            <a:lvl1pPr algn="ctr">
              <a:defRPr sz="1600">
                <a:solidFill>
                  <a:srgbClr val="002060"/>
                </a:solidFill>
                <a:latin typeface="+mj-lt"/>
              </a:defRPr>
            </a:lvl1pPr>
          </a:lstStyle>
          <a:p>
            <a:r>
              <a:rPr lang="es-ES" dirty="0" smtClean="0"/>
              <a:t>Haga clic para modificar el estilo de subtítulo del patrón</a:t>
            </a:r>
            <a:endParaRPr lang="es-ES_tradnl" dirty="0"/>
          </a:p>
        </p:txBody>
      </p:sp>
      <p:sp>
        <p:nvSpPr>
          <p:cNvPr id="73114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14301" y="2791757"/>
            <a:ext cx="8871438" cy="1343024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10000"/>
              </a:lnSpc>
              <a:defRPr sz="3700">
                <a:latin typeface="+mj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pic>
        <p:nvPicPr>
          <p:cNvPr id="2050" name="Picture 2" descr="C:\Users\juand\Desktop\IN2_Logo_201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75" y="4367212"/>
            <a:ext cx="2471589" cy="179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1 CuadroTexto"/>
          <p:cNvSpPr txBox="1"/>
          <p:nvPr/>
        </p:nvSpPr>
        <p:spPr>
          <a:xfrm>
            <a:off x="7438294" y="2227403"/>
            <a:ext cx="1547445" cy="392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b"/>
          <a:lstStyle/>
          <a:p>
            <a:pPr marL="342900" indent="-342900" algn="r" defTabSz="215900">
              <a:spcBef>
                <a:spcPct val="20000"/>
              </a:spcBef>
              <a:buClr>
                <a:srgbClr val="002491"/>
              </a:buClr>
              <a:defRPr/>
            </a:pPr>
            <a:r>
              <a:rPr lang="es-ES_tradnl" sz="1900" b="1" dirty="0">
                <a:solidFill>
                  <a:srgbClr val="003399"/>
                </a:solidFill>
                <a:latin typeface="+mj-lt"/>
                <a:cs typeface="Calibri" pitchFamily="34" charset="0"/>
              </a:rPr>
              <a:t>www.in2.es</a:t>
            </a:r>
            <a:endParaRPr lang="es-ES" sz="1900" b="1" dirty="0">
              <a:solidFill>
                <a:srgbClr val="003399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70035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inicial ágil cli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superlopez\Proyectos\IN2 - ._Logos y Presentaciones\Web In2 2012\Homepage\banner2_hom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277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 userDrawn="1"/>
        </p:nvSpPr>
        <p:spPr bwMode="auto">
          <a:xfrm>
            <a:off x="0" y="2066928"/>
            <a:ext cx="9144000" cy="4791075"/>
          </a:xfrm>
          <a:prstGeom prst="rect">
            <a:avLst/>
          </a:prstGeom>
          <a:gradFill flip="none" rotWithShape="1">
            <a:gsLst>
              <a:gs pos="12000">
                <a:srgbClr val="CCFFFF">
                  <a:alpha val="16000"/>
                </a:srgbClr>
              </a:gs>
              <a:gs pos="80000">
                <a:srgbClr val="EAEAEA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002491"/>
              </a:buClr>
              <a:buSzTx/>
              <a:buFontTx/>
              <a:buChar char="–"/>
              <a:tabLst/>
            </a:pPr>
            <a:endParaRPr kumimoji="0" lang="es-E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3114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4301" y="6362700"/>
            <a:ext cx="8871438" cy="381000"/>
          </a:xfrm>
          <a:prstGeom prst="rect">
            <a:avLst/>
          </a:prstGeom>
          <a:ln/>
        </p:spPr>
        <p:txBody>
          <a:bodyPr anchor="b"/>
          <a:lstStyle>
            <a:lvl1pPr algn="ctr">
              <a:defRPr sz="1600">
                <a:solidFill>
                  <a:srgbClr val="002060"/>
                </a:solidFill>
                <a:latin typeface="+mj-lt"/>
              </a:defRPr>
            </a:lvl1pPr>
          </a:lstStyle>
          <a:p>
            <a:r>
              <a:rPr lang="es-ES" dirty="0" smtClean="0"/>
              <a:t>Haga clic para modificar el estilo de subtítulo del patrón</a:t>
            </a:r>
            <a:endParaRPr lang="es-ES_tradnl" dirty="0"/>
          </a:p>
        </p:txBody>
      </p:sp>
      <p:sp>
        <p:nvSpPr>
          <p:cNvPr id="73114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14301" y="2791757"/>
            <a:ext cx="8871438" cy="1343024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10000"/>
              </a:lnSpc>
              <a:defRPr sz="3700">
                <a:latin typeface="+mj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pic>
        <p:nvPicPr>
          <p:cNvPr id="2050" name="Picture 2" descr="C:\Users\juand\Desktop\IN2_Logo_201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75" y="4367212"/>
            <a:ext cx="2471589" cy="179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1 CuadroTexto"/>
          <p:cNvSpPr txBox="1"/>
          <p:nvPr/>
        </p:nvSpPr>
        <p:spPr>
          <a:xfrm>
            <a:off x="7438294" y="2227403"/>
            <a:ext cx="1547445" cy="392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b"/>
          <a:lstStyle/>
          <a:p>
            <a:pPr marL="342900" indent="-342900" algn="r" defTabSz="215900">
              <a:spcBef>
                <a:spcPct val="20000"/>
              </a:spcBef>
              <a:buClr>
                <a:srgbClr val="002491"/>
              </a:buClr>
              <a:defRPr/>
            </a:pPr>
            <a:r>
              <a:rPr lang="es-ES_tradnl" sz="1900" b="1" dirty="0">
                <a:solidFill>
                  <a:srgbClr val="003399"/>
                </a:solidFill>
                <a:latin typeface="+mj-lt"/>
                <a:cs typeface="Calibri" pitchFamily="34" charset="0"/>
              </a:rPr>
              <a:t>www.in2.es</a:t>
            </a:r>
            <a:endParaRPr lang="es-ES" sz="1900" b="1" dirty="0">
              <a:solidFill>
                <a:srgbClr val="003399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6583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inicial open source I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 bwMode="auto">
          <a:xfrm>
            <a:off x="0" y="2066928"/>
            <a:ext cx="9144000" cy="4791075"/>
          </a:xfrm>
          <a:prstGeom prst="rect">
            <a:avLst/>
          </a:prstGeom>
          <a:gradFill flip="none" rotWithShape="1">
            <a:gsLst>
              <a:gs pos="12000">
                <a:srgbClr val="CCFFFF">
                  <a:alpha val="16000"/>
                </a:srgbClr>
              </a:gs>
              <a:gs pos="80000">
                <a:srgbClr val="EAEAEA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002491"/>
              </a:buClr>
              <a:buSzTx/>
              <a:buFontTx/>
              <a:buChar char="–"/>
              <a:tabLst/>
            </a:pPr>
            <a:endParaRPr kumimoji="0" lang="es-E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3114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4301" y="6362700"/>
            <a:ext cx="8871438" cy="381000"/>
          </a:xfrm>
          <a:prstGeom prst="rect">
            <a:avLst/>
          </a:prstGeom>
          <a:ln/>
        </p:spPr>
        <p:txBody>
          <a:bodyPr anchor="b"/>
          <a:lstStyle>
            <a:lvl1pPr algn="ctr">
              <a:defRPr sz="1600">
                <a:solidFill>
                  <a:srgbClr val="002060"/>
                </a:solidFill>
                <a:latin typeface="+mj-lt"/>
              </a:defRPr>
            </a:lvl1pPr>
          </a:lstStyle>
          <a:p>
            <a:r>
              <a:rPr lang="es-ES" dirty="0" smtClean="0"/>
              <a:t>Haga clic para modificar el estilo de subtítulo del patrón</a:t>
            </a:r>
            <a:endParaRPr lang="es-ES_tradnl" dirty="0"/>
          </a:p>
        </p:txBody>
      </p:sp>
      <p:sp>
        <p:nvSpPr>
          <p:cNvPr id="73114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14301" y="2791757"/>
            <a:ext cx="8871438" cy="1343024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10000"/>
              </a:lnSpc>
              <a:defRPr sz="3700">
                <a:latin typeface="+mj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pic>
        <p:nvPicPr>
          <p:cNvPr id="2050" name="Picture 2" descr="C:\Users\juand\Desktop\IN2_Logo_201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207" y="4367212"/>
            <a:ext cx="2471589" cy="179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4000" cy="277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1 CuadroTexto"/>
          <p:cNvSpPr txBox="1"/>
          <p:nvPr/>
        </p:nvSpPr>
        <p:spPr>
          <a:xfrm>
            <a:off x="7438294" y="2227403"/>
            <a:ext cx="1547445" cy="392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b"/>
          <a:lstStyle/>
          <a:p>
            <a:pPr marL="342900" indent="-342900" algn="r" defTabSz="215900">
              <a:spcBef>
                <a:spcPct val="20000"/>
              </a:spcBef>
              <a:buClr>
                <a:srgbClr val="002491"/>
              </a:buClr>
              <a:defRPr/>
            </a:pPr>
            <a:r>
              <a:rPr lang="es-ES_tradnl" sz="1900" b="1" dirty="0">
                <a:solidFill>
                  <a:srgbClr val="003399"/>
                </a:solidFill>
                <a:latin typeface="+mj-lt"/>
                <a:cs typeface="Calibri" pitchFamily="34" charset="0"/>
              </a:rPr>
              <a:t>www.in2.es</a:t>
            </a:r>
            <a:endParaRPr lang="es-ES" sz="1900" b="1" dirty="0">
              <a:solidFill>
                <a:srgbClr val="003399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8522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inicial generalista I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superlopez\Proyectos\IN2 - ._Logos y Presentaciones\Web In2 2012\Homepage\banner1_es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95" y="3"/>
            <a:ext cx="9148397" cy="277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 userDrawn="1"/>
        </p:nvSpPr>
        <p:spPr bwMode="auto">
          <a:xfrm>
            <a:off x="0" y="2066928"/>
            <a:ext cx="9144000" cy="4791075"/>
          </a:xfrm>
          <a:prstGeom prst="rect">
            <a:avLst/>
          </a:prstGeom>
          <a:gradFill flip="none" rotWithShape="1">
            <a:gsLst>
              <a:gs pos="12000">
                <a:srgbClr val="CCFFFF">
                  <a:alpha val="16000"/>
                </a:srgbClr>
              </a:gs>
              <a:gs pos="80000">
                <a:srgbClr val="EAEAEA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002491"/>
              </a:buClr>
              <a:buSzTx/>
              <a:buFontTx/>
              <a:buChar char="–"/>
              <a:tabLst/>
            </a:pPr>
            <a:endParaRPr kumimoji="0" lang="es-E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3114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4301" y="6362700"/>
            <a:ext cx="8871438" cy="381000"/>
          </a:xfrm>
          <a:prstGeom prst="rect">
            <a:avLst/>
          </a:prstGeom>
          <a:ln/>
        </p:spPr>
        <p:txBody>
          <a:bodyPr anchor="b"/>
          <a:lstStyle>
            <a:lvl1pPr algn="ctr">
              <a:defRPr sz="1600">
                <a:solidFill>
                  <a:srgbClr val="002060"/>
                </a:solidFill>
                <a:latin typeface="+mj-lt"/>
              </a:defRPr>
            </a:lvl1pPr>
          </a:lstStyle>
          <a:p>
            <a:r>
              <a:rPr lang="es-ES" dirty="0" smtClean="0"/>
              <a:t>Haga clic para modificar el estilo de subtítulo del patrón</a:t>
            </a:r>
            <a:endParaRPr lang="es-ES_tradnl" dirty="0"/>
          </a:p>
        </p:txBody>
      </p:sp>
      <p:sp>
        <p:nvSpPr>
          <p:cNvPr id="73114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14301" y="2791757"/>
            <a:ext cx="8871438" cy="1343024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10000"/>
              </a:lnSpc>
              <a:defRPr sz="3700">
                <a:latin typeface="+mj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pic>
        <p:nvPicPr>
          <p:cNvPr id="2050" name="Picture 2" descr="C:\Users\juand\Desktop\IN2_Logo_201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207" y="4367212"/>
            <a:ext cx="2471589" cy="179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1 CuadroTexto"/>
          <p:cNvSpPr txBox="1"/>
          <p:nvPr/>
        </p:nvSpPr>
        <p:spPr>
          <a:xfrm>
            <a:off x="7438294" y="2227403"/>
            <a:ext cx="1547445" cy="392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b"/>
          <a:lstStyle/>
          <a:p>
            <a:pPr marL="342900" indent="-342900" algn="r" defTabSz="215900">
              <a:spcBef>
                <a:spcPct val="20000"/>
              </a:spcBef>
              <a:buClr>
                <a:srgbClr val="002491"/>
              </a:buClr>
              <a:defRPr/>
            </a:pPr>
            <a:r>
              <a:rPr lang="es-ES_tradnl" sz="1900" b="1" dirty="0">
                <a:solidFill>
                  <a:srgbClr val="003399"/>
                </a:solidFill>
                <a:latin typeface="+mj-lt"/>
                <a:cs typeface="Calibri" pitchFamily="34" charset="0"/>
              </a:rPr>
              <a:t>www.in2.es</a:t>
            </a:r>
            <a:endParaRPr lang="es-ES" sz="1900" b="1" dirty="0">
              <a:solidFill>
                <a:srgbClr val="003399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43172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inicial ágil I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superlopez\Proyectos\IN2 - ._Logos y Presentaciones\Web In2 2012\Homepage\banner2_hom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277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 userDrawn="1"/>
        </p:nvSpPr>
        <p:spPr bwMode="auto">
          <a:xfrm>
            <a:off x="0" y="2066928"/>
            <a:ext cx="9144000" cy="4791075"/>
          </a:xfrm>
          <a:prstGeom prst="rect">
            <a:avLst/>
          </a:prstGeom>
          <a:gradFill flip="none" rotWithShape="1">
            <a:gsLst>
              <a:gs pos="12000">
                <a:srgbClr val="CCFFFF">
                  <a:alpha val="16000"/>
                </a:srgbClr>
              </a:gs>
              <a:gs pos="80000">
                <a:srgbClr val="EAEAEA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002491"/>
              </a:buClr>
              <a:buSzTx/>
              <a:buFontTx/>
              <a:buChar char="–"/>
              <a:tabLst/>
            </a:pPr>
            <a:endParaRPr kumimoji="0" lang="es-E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3114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4301" y="6362700"/>
            <a:ext cx="8871438" cy="381000"/>
          </a:xfrm>
          <a:prstGeom prst="rect">
            <a:avLst/>
          </a:prstGeom>
          <a:ln/>
        </p:spPr>
        <p:txBody>
          <a:bodyPr anchor="b"/>
          <a:lstStyle>
            <a:lvl1pPr algn="ctr">
              <a:defRPr sz="1600">
                <a:solidFill>
                  <a:srgbClr val="002060"/>
                </a:solidFill>
                <a:latin typeface="+mj-lt"/>
              </a:defRPr>
            </a:lvl1pPr>
          </a:lstStyle>
          <a:p>
            <a:r>
              <a:rPr lang="es-ES" dirty="0" smtClean="0"/>
              <a:t>Haga clic para modificar el estilo de subtítulo del patrón</a:t>
            </a:r>
            <a:endParaRPr lang="es-ES_tradnl" dirty="0"/>
          </a:p>
        </p:txBody>
      </p:sp>
      <p:sp>
        <p:nvSpPr>
          <p:cNvPr id="73114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14301" y="2791757"/>
            <a:ext cx="8871438" cy="1343024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10000"/>
              </a:lnSpc>
              <a:defRPr sz="3700">
                <a:latin typeface="+mj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pic>
        <p:nvPicPr>
          <p:cNvPr id="2050" name="Picture 2" descr="C:\Users\juand\Desktop\IN2_Logo_201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207" y="4367212"/>
            <a:ext cx="2471589" cy="179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1 CuadroTexto"/>
          <p:cNvSpPr txBox="1"/>
          <p:nvPr/>
        </p:nvSpPr>
        <p:spPr>
          <a:xfrm>
            <a:off x="7438294" y="2227403"/>
            <a:ext cx="1547445" cy="392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b"/>
          <a:lstStyle/>
          <a:p>
            <a:pPr marL="342900" indent="-342900" algn="r" defTabSz="215900">
              <a:spcBef>
                <a:spcPct val="20000"/>
              </a:spcBef>
              <a:buClr>
                <a:srgbClr val="002491"/>
              </a:buClr>
              <a:defRPr/>
            </a:pPr>
            <a:r>
              <a:rPr lang="es-ES_tradnl" sz="1900" b="1" dirty="0">
                <a:solidFill>
                  <a:srgbClr val="003399"/>
                </a:solidFill>
                <a:latin typeface="+mj-lt"/>
                <a:cs typeface="Calibri" pitchFamily="34" charset="0"/>
              </a:rPr>
              <a:t>www.in2.es</a:t>
            </a:r>
            <a:endParaRPr lang="es-ES" sz="1900" b="1" dirty="0">
              <a:solidFill>
                <a:srgbClr val="003399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42932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3253154" y="194782"/>
            <a:ext cx="5784675" cy="49530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+mj-lt"/>
                <a:cs typeface="Calibri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9373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1451028" y="232882"/>
            <a:ext cx="7578838" cy="49530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+mj-lt"/>
                <a:cs typeface="Calibri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7" name="3 Marcador de contenido"/>
          <p:cNvSpPr>
            <a:spLocks noGrp="1"/>
          </p:cNvSpPr>
          <p:nvPr>
            <p:ph sz="quarter" idx="10"/>
          </p:nvPr>
        </p:nvSpPr>
        <p:spPr>
          <a:xfrm>
            <a:off x="105508" y="1047751"/>
            <a:ext cx="4387362" cy="5438774"/>
          </a:xfrm>
          <a:prstGeom prst="rect">
            <a:avLst/>
          </a:prstGeom>
        </p:spPr>
        <p:txBody>
          <a:bodyPr/>
          <a:lstStyle>
            <a:lvl1pPr>
              <a:defRPr lang="es-ES" b="0" smtClean="0">
                <a:solidFill>
                  <a:srgbClr val="002060"/>
                </a:solidFill>
                <a:latin typeface="+mn-lt"/>
              </a:defRPr>
            </a:lvl1pPr>
            <a:lvl2pPr>
              <a:defRPr lang="es-ES" sz="2000" b="0" smtClean="0">
                <a:solidFill>
                  <a:srgbClr val="002060"/>
                </a:solidFill>
                <a:latin typeface="+mn-lt"/>
              </a:defRPr>
            </a:lvl2pPr>
            <a:lvl3pPr>
              <a:defRPr lang="es-ES" sz="1800" b="0" smtClean="0">
                <a:solidFill>
                  <a:srgbClr val="002060"/>
                </a:solidFill>
                <a:latin typeface="+mn-lt"/>
              </a:defRPr>
            </a:lvl3pPr>
            <a:lvl4pPr>
              <a:defRPr lang="es-ES" b="0" smtClean="0">
                <a:solidFill>
                  <a:srgbClr val="002060"/>
                </a:solidFill>
                <a:latin typeface="+mn-lt"/>
              </a:defRPr>
            </a:lvl4pPr>
            <a:lvl5pPr>
              <a:defRPr lang="es-ES" sz="1400">
                <a:solidFill>
                  <a:srgbClr val="002060"/>
                </a:solidFill>
                <a:latin typeface="+mn-lt"/>
              </a:defRPr>
            </a:lvl5pPr>
          </a:lstStyle>
          <a:p>
            <a:pPr lvl="0">
              <a:buClr>
                <a:schemeClr val="bg2">
                  <a:lumMod val="75000"/>
                </a:schemeClr>
              </a:buClr>
              <a:buFont typeface="Wingdings 3" pitchFamily="18" charset="2"/>
            </a:pPr>
            <a:r>
              <a:rPr lang="es-ES" smtClean="0"/>
              <a:t>Haga clic para modificar el estilo de texto del patrón</a:t>
            </a:r>
          </a:p>
          <a:p>
            <a:pPr marL="0" lvl="1">
              <a:buClr>
                <a:schemeClr val="bg2">
                  <a:lumMod val="75000"/>
                </a:schemeClr>
              </a:buClr>
              <a:buSzPct val="100000"/>
              <a:buFont typeface="Wingdings 3" pitchFamily="18" charset="2"/>
              <a:buChar char="u"/>
            </a:pPr>
            <a:r>
              <a:rPr lang="es-ES" smtClean="0"/>
              <a:t>Segundo nivel</a:t>
            </a:r>
          </a:p>
          <a:p>
            <a:pPr marL="565200" lvl="2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mtClean="0"/>
              <a:t>Tercer nivel</a:t>
            </a:r>
          </a:p>
          <a:p>
            <a:pPr marL="1047600" lvl="3">
              <a:buClr>
                <a:schemeClr val="bg2">
                  <a:lumMod val="75000"/>
                </a:schemeClr>
              </a:buClr>
              <a:buSzPct val="100000"/>
              <a:buFont typeface="Wingdings 3" pitchFamily="18" charset="2"/>
              <a:buChar char="u"/>
            </a:pPr>
            <a:r>
              <a:rPr lang="es-ES" smtClean="0"/>
              <a:t>Cuarto nivel</a:t>
            </a:r>
          </a:p>
          <a:p>
            <a:pPr marL="1519200" lvl="4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3 Marcador de contenido"/>
          <p:cNvSpPr>
            <a:spLocks noGrp="1"/>
          </p:cNvSpPr>
          <p:nvPr>
            <p:ph sz="quarter" idx="11"/>
          </p:nvPr>
        </p:nvSpPr>
        <p:spPr>
          <a:xfrm>
            <a:off x="4651132" y="1047751"/>
            <a:ext cx="4387361" cy="5438774"/>
          </a:xfrm>
          <a:prstGeom prst="rect">
            <a:avLst/>
          </a:prstGeom>
        </p:spPr>
        <p:txBody>
          <a:bodyPr/>
          <a:lstStyle>
            <a:lvl1pPr>
              <a:defRPr lang="es-ES" b="0" smtClean="0">
                <a:solidFill>
                  <a:srgbClr val="002060"/>
                </a:solidFill>
                <a:latin typeface="+mn-lt"/>
              </a:defRPr>
            </a:lvl1pPr>
            <a:lvl2pPr>
              <a:defRPr lang="es-ES" sz="2000" b="0" smtClean="0">
                <a:solidFill>
                  <a:srgbClr val="002060"/>
                </a:solidFill>
                <a:latin typeface="+mn-lt"/>
              </a:defRPr>
            </a:lvl2pPr>
            <a:lvl3pPr>
              <a:defRPr lang="es-ES" sz="1800" b="0" smtClean="0">
                <a:solidFill>
                  <a:srgbClr val="002060"/>
                </a:solidFill>
                <a:latin typeface="+mn-lt"/>
              </a:defRPr>
            </a:lvl3pPr>
            <a:lvl4pPr>
              <a:defRPr lang="es-ES" b="0" smtClean="0">
                <a:solidFill>
                  <a:srgbClr val="002060"/>
                </a:solidFill>
                <a:latin typeface="+mn-lt"/>
              </a:defRPr>
            </a:lvl4pPr>
            <a:lvl5pPr>
              <a:defRPr lang="es-ES" sz="1400">
                <a:solidFill>
                  <a:srgbClr val="002060"/>
                </a:solidFill>
                <a:latin typeface="+mn-lt"/>
              </a:defRPr>
            </a:lvl5pPr>
          </a:lstStyle>
          <a:p>
            <a:pPr lvl="0">
              <a:buClr>
                <a:schemeClr val="bg2">
                  <a:lumMod val="75000"/>
                </a:schemeClr>
              </a:buClr>
              <a:buFont typeface="Wingdings 3" pitchFamily="18" charset="2"/>
            </a:pPr>
            <a:r>
              <a:rPr lang="es-ES" smtClean="0"/>
              <a:t>Haga clic para modificar el estilo de texto del patrón</a:t>
            </a:r>
          </a:p>
          <a:p>
            <a:pPr marL="0" lvl="1">
              <a:buClr>
                <a:schemeClr val="bg2">
                  <a:lumMod val="75000"/>
                </a:schemeClr>
              </a:buClr>
              <a:buSzPct val="100000"/>
              <a:buFont typeface="Wingdings 3" pitchFamily="18" charset="2"/>
              <a:buChar char="u"/>
            </a:pPr>
            <a:r>
              <a:rPr lang="es-ES" smtClean="0"/>
              <a:t>Segundo nivel</a:t>
            </a:r>
          </a:p>
          <a:p>
            <a:pPr marL="565200" lvl="2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mtClean="0"/>
              <a:t>Tercer nivel</a:t>
            </a:r>
          </a:p>
          <a:p>
            <a:pPr marL="1047600" lvl="3">
              <a:buClr>
                <a:schemeClr val="bg2">
                  <a:lumMod val="75000"/>
                </a:schemeClr>
              </a:buClr>
              <a:buSzPct val="100000"/>
              <a:buFont typeface="Wingdings 3" pitchFamily="18" charset="2"/>
              <a:buChar char="u"/>
            </a:pPr>
            <a:r>
              <a:rPr lang="es-ES" smtClean="0"/>
              <a:t>Cuarto nivel</a:t>
            </a:r>
          </a:p>
          <a:p>
            <a:pPr marL="1519200" lvl="4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766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200759" y="889000"/>
            <a:ext cx="8853854" cy="0"/>
          </a:xfrm>
          <a:prstGeom prst="line">
            <a:avLst/>
          </a:prstGeom>
          <a:noFill/>
          <a:ln w="76200">
            <a:solidFill>
              <a:srgbClr val="92D05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spcAft>
                <a:spcPct val="10000"/>
              </a:spcAft>
              <a:buClr>
                <a:srgbClr val="002491"/>
              </a:buClr>
              <a:buFontTx/>
              <a:buChar char="–"/>
              <a:defRPr/>
            </a:pPr>
            <a:endParaRPr lang="es-ES" sz="1000">
              <a:latin typeface="Arial" pitchFamily="34" charset="0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8647662" y="6545656"/>
            <a:ext cx="416781" cy="24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 defTabSz="762000">
              <a:spcBef>
                <a:spcPct val="50000"/>
              </a:spcBef>
              <a:defRPr/>
            </a:pPr>
            <a:fld id="{E3AB7D89-0824-4F08-85F9-6185C15640FA}" type="slidenum">
              <a:rPr lang="es-ES_tradnl" sz="1000" b="1">
                <a:solidFill>
                  <a:srgbClr val="002060"/>
                </a:solidFill>
                <a:latin typeface="+mn-lt"/>
                <a:cs typeface="+mn-cs"/>
              </a:rPr>
              <a:pPr algn="ctr" defTabSz="762000">
                <a:spcBef>
                  <a:spcPct val="50000"/>
                </a:spcBef>
                <a:defRPr/>
              </a:pPr>
              <a:t>‹Nº›</a:t>
            </a:fld>
            <a:endParaRPr lang="es-ES_tradnl" sz="1000" b="1" dirty="0">
              <a:solidFill>
                <a:srgbClr val="002060"/>
              </a:solidFill>
              <a:latin typeface="+mn-lt"/>
              <a:cs typeface="+mn-cs"/>
            </a:endParaRPr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200759" y="6821488"/>
            <a:ext cx="8853854" cy="0"/>
          </a:xfrm>
          <a:prstGeom prst="line">
            <a:avLst/>
          </a:prstGeom>
          <a:noFill/>
          <a:ln w="76200">
            <a:solidFill>
              <a:srgbClr val="92D05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spcAft>
                <a:spcPct val="10000"/>
              </a:spcAft>
              <a:buClr>
                <a:srgbClr val="002491"/>
              </a:buClr>
              <a:buFontTx/>
              <a:buChar char="–"/>
              <a:defRPr/>
            </a:pPr>
            <a:endParaRPr lang="es-ES" sz="1000">
              <a:latin typeface="Arial" pitchFamily="34" charset="0"/>
              <a:cs typeface="+mn-cs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191967" y="6629400"/>
            <a:ext cx="155623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000" dirty="0">
                <a:solidFill>
                  <a:srgbClr val="B2B2B2"/>
                </a:solidFill>
                <a:sym typeface="Symbol" pitchFamily="18" charset="2"/>
              </a:rPr>
              <a:t> </a:t>
            </a:r>
            <a:r>
              <a:rPr lang="en-US" sz="1000" dirty="0">
                <a:solidFill>
                  <a:srgbClr val="B2B2B2"/>
                </a:solidFill>
              </a:rPr>
              <a:t>IN2 </a:t>
            </a:r>
            <a:r>
              <a:rPr lang="en-US" sz="1000" dirty="0" smtClean="0">
                <a:solidFill>
                  <a:srgbClr val="B2B2B2"/>
                </a:solidFill>
              </a:rPr>
              <a:t>– </a:t>
            </a:r>
            <a:r>
              <a:rPr lang="en-US" sz="1000" dirty="0" err="1" smtClean="0">
                <a:solidFill>
                  <a:srgbClr val="B2B2B2"/>
                </a:solidFill>
              </a:rPr>
              <a:t>Confidencial</a:t>
            </a:r>
            <a:endParaRPr lang="en-US" sz="10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juand\Desktop\IN2_Logo_2012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58" y="117216"/>
            <a:ext cx="874226" cy="63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25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xStyles>
    <p:titleStyle>
      <a:lvl1pPr algn="l" defTabSz="762000" rtl="0" eaLnBrk="0" fontAlgn="base" hangingPunct="0">
        <a:spcBef>
          <a:spcPct val="0"/>
        </a:spcBef>
        <a:spcAft>
          <a:spcPct val="0"/>
        </a:spcAft>
        <a:defRPr sz="2200" b="1" i="1">
          <a:solidFill>
            <a:srgbClr val="000080"/>
          </a:solidFill>
          <a:latin typeface="+mj-lt"/>
          <a:ea typeface="+mj-ea"/>
          <a:cs typeface="+mj-cs"/>
        </a:defRPr>
      </a:lvl1pPr>
      <a:lvl2pPr algn="l" defTabSz="762000" rtl="0" eaLnBrk="0" fontAlgn="base" hangingPunct="0">
        <a:spcBef>
          <a:spcPct val="0"/>
        </a:spcBef>
        <a:spcAft>
          <a:spcPct val="0"/>
        </a:spcAft>
        <a:defRPr sz="2200" b="1" i="1">
          <a:solidFill>
            <a:srgbClr val="000080"/>
          </a:solidFill>
          <a:latin typeface="Arial" pitchFamily="34" charset="0"/>
        </a:defRPr>
      </a:lvl2pPr>
      <a:lvl3pPr algn="l" defTabSz="762000" rtl="0" eaLnBrk="0" fontAlgn="base" hangingPunct="0">
        <a:spcBef>
          <a:spcPct val="0"/>
        </a:spcBef>
        <a:spcAft>
          <a:spcPct val="0"/>
        </a:spcAft>
        <a:defRPr sz="2200" b="1" i="1">
          <a:solidFill>
            <a:srgbClr val="000080"/>
          </a:solidFill>
          <a:latin typeface="Arial" pitchFamily="34" charset="0"/>
        </a:defRPr>
      </a:lvl3pPr>
      <a:lvl4pPr algn="l" defTabSz="762000" rtl="0" eaLnBrk="0" fontAlgn="base" hangingPunct="0">
        <a:spcBef>
          <a:spcPct val="0"/>
        </a:spcBef>
        <a:spcAft>
          <a:spcPct val="0"/>
        </a:spcAft>
        <a:defRPr sz="2200" b="1" i="1">
          <a:solidFill>
            <a:srgbClr val="000080"/>
          </a:solidFill>
          <a:latin typeface="Arial" pitchFamily="34" charset="0"/>
        </a:defRPr>
      </a:lvl4pPr>
      <a:lvl5pPr algn="l" defTabSz="762000" rtl="0" eaLnBrk="0" fontAlgn="base" hangingPunct="0">
        <a:spcBef>
          <a:spcPct val="0"/>
        </a:spcBef>
        <a:spcAft>
          <a:spcPct val="0"/>
        </a:spcAft>
        <a:defRPr sz="2200" b="1" i="1">
          <a:solidFill>
            <a:srgbClr val="000080"/>
          </a:solidFill>
          <a:latin typeface="Arial" pitchFamily="34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2200" b="1" i="1">
          <a:solidFill>
            <a:srgbClr val="000080"/>
          </a:solidFill>
          <a:latin typeface="Arial" pitchFamily="34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2200" b="1" i="1">
          <a:solidFill>
            <a:srgbClr val="000080"/>
          </a:solidFill>
          <a:latin typeface="Arial" pitchFamily="34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2200" b="1" i="1">
          <a:solidFill>
            <a:srgbClr val="000080"/>
          </a:solidFill>
          <a:latin typeface="Arial" pitchFamily="34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2200" b="1" i="1">
          <a:solidFill>
            <a:srgbClr val="000080"/>
          </a:solidFill>
          <a:latin typeface="Arial" pitchFamily="34" charset="0"/>
        </a:defRPr>
      </a:lvl9pPr>
    </p:titleStyle>
    <p:bodyStyle>
      <a:lvl1pPr marL="0" indent="0" algn="l" defTabSz="215900" rtl="0" eaLnBrk="0" fontAlgn="base" hangingPunct="0">
        <a:spcBef>
          <a:spcPct val="20000"/>
        </a:spcBef>
        <a:spcAft>
          <a:spcPct val="0"/>
        </a:spcAft>
        <a:buNone/>
        <a:defRPr sz="2000" b="1">
          <a:solidFill>
            <a:srgbClr val="000080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marL="565150" indent="-279400" algn="l" defTabSz="215900" rtl="0" eaLnBrk="0" fontAlgn="base" hangingPunct="0">
        <a:spcBef>
          <a:spcPct val="40000"/>
        </a:spcBef>
        <a:spcAft>
          <a:spcPct val="20000"/>
        </a:spcAft>
        <a:buClr>
          <a:srgbClr val="002491"/>
        </a:buClr>
        <a:buSzPct val="62000"/>
        <a:buFont typeface="Wingdings" pitchFamily="2" charset="2"/>
        <a:buChar char="§"/>
        <a:defRPr sz="16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marL="1047750" indent="-285750" algn="l" defTabSz="215900" rtl="0" eaLnBrk="0" fontAlgn="base" hangingPunct="0">
        <a:spcBef>
          <a:spcPct val="30000"/>
        </a:spcBef>
        <a:spcAft>
          <a:spcPct val="10000"/>
        </a:spcAft>
        <a:buClr>
          <a:srgbClr val="002491"/>
        </a:buClr>
        <a:buChar char="–"/>
        <a:defRPr sz="16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marL="1517650" indent="-279400" algn="l" defTabSz="215900" rtl="0" eaLnBrk="0" fontAlgn="base" hangingPunct="0">
        <a:spcBef>
          <a:spcPct val="0"/>
        </a:spcBef>
        <a:spcAft>
          <a:spcPct val="0"/>
        </a:spcAft>
        <a:buClr>
          <a:srgbClr val="002491"/>
        </a:buClr>
        <a:buSzPct val="37000"/>
        <a:buChar char="•"/>
        <a:defRPr sz="16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marL="2127250" indent="-228600" algn="l" defTabSz="2159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ea typeface="Calibri" pitchFamily="34" charset="0"/>
          <a:cs typeface="Calibri" pitchFamily="34" charset="0"/>
        </a:defRPr>
      </a:lvl5pPr>
      <a:lvl6pPr marL="2584450" indent="-228600" algn="l" defTabSz="215900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041650" indent="-228600" algn="l" defTabSz="215900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98850" indent="-228600" algn="l" defTabSz="215900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956050" indent="-228600" algn="l" defTabSz="215900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xmlsoap.org/soap/envelop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schemas.xmlsoap.org/wsdl/soap12/" TargetMode="External"/><Relationship Id="rId5" Type="http://schemas.openxmlformats.org/officeDocument/2006/relationships/hyperlink" Target="http://schemas.xmlsoap.org/wsdl/soap/" TargetMode="External"/><Relationship Id="rId4" Type="http://schemas.openxmlformats.org/officeDocument/2006/relationships/hyperlink" Target="http://www.w3.org/2003/05/soap-envelope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example.org/test2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example.org/test2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2016</a:t>
            </a:r>
            <a:endParaRPr lang="es-E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800" dirty="0" smtClean="0">
                <a:solidFill>
                  <a:srgbClr val="FFC000"/>
                </a:solidFill>
              </a:rPr>
              <a:t>WS</a:t>
            </a:r>
            <a:r>
              <a:rPr lang="es-ES" sz="4800" dirty="0" smtClean="0"/>
              <a:t>O</a:t>
            </a:r>
            <a:r>
              <a:rPr lang="es-ES" sz="5400" baseline="-25000" dirty="0" smtClean="0"/>
              <a:t>2</a:t>
            </a:r>
            <a:r>
              <a:rPr lang="es-ES" sz="4800" dirty="0" smtClean="0"/>
              <a:t> ESB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10737973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 CuadroTexto"/>
          <p:cNvSpPr txBox="1"/>
          <p:nvPr/>
        </p:nvSpPr>
        <p:spPr>
          <a:xfrm>
            <a:off x="323850" y="1412324"/>
            <a:ext cx="8352928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smtClean="0">
                <a:solidFill>
                  <a:srgbClr val="000080"/>
                </a:solidFill>
              </a:rPr>
              <a:t>XSLT</a:t>
            </a:r>
            <a:r>
              <a:rPr lang="es-ES" sz="2000" dirty="0" smtClean="0"/>
              <a:t>: </a:t>
            </a:r>
            <a:r>
              <a:rPr lang="es-ES" sz="2000" dirty="0" err="1" smtClean="0"/>
              <a:t>eXtensible</a:t>
            </a:r>
            <a:r>
              <a:rPr lang="es-ES" sz="2000" dirty="0" smtClean="0"/>
              <a:t> </a:t>
            </a:r>
            <a:r>
              <a:rPr lang="es-ES" sz="2000" dirty="0" err="1" smtClean="0"/>
              <a:t>Stylesheet</a:t>
            </a:r>
            <a:r>
              <a:rPr lang="es-ES" sz="2000" dirty="0" smtClean="0"/>
              <a:t> </a:t>
            </a:r>
            <a:r>
              <a:rPr lang="es-ES" sz="2000" dirty="0" err="1" smtClean="0"/>
              <a:t>Language</a:t>
            </a:r>
            <a:r>
              <a:rPr lang="es-ES" sz="2000" dirty="0" smtClean="0"/>
              <a:t> </a:t>
            </a:r>
            <a:r>
              <a:rPr lang="es-ES" sz="2000" dirty="0" err="1" smtClean="0"/>
              <a:t>Transformations</a:t>
            </a:r>
            <a:endParaRPr lang="es-ES" sz="2000" dirty="0"/>
          </a:p>
          <a:p>
            <a:pPr lvl="1"/>
            <a:r>
              <a:rPr lang="es-ES" dirty="0" err="1" smtClean="0"/>
              <a:t>Estandar</a:t>
            </a:r>
            <a:r>
              <a:rPr lang="es-ES" dirty="0" smtClean="0"/>
              <a:t> para la transformación de un documento XML en otro documento, ya sea XML u otro formato</a:t>
            </a:r>
            <a:endParaRPr lang="es-ES" dirty="0"/>
          </a:p>
          <a:p>
            <a:endParaRPr lang="es-ES" dirty="0" smtClean="0">
              <a:solidFill>
                <a:srgbClr val="002060"/>
              </a:solidFill>
              <a:ea typeface="Calibri" pitchFamily="34" charset="0"/>
              <a:cs typeface="Calibri" pitchFamily="34" charset="0"/>
            </a:endParaRP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200" dirty="0" smtClean="0">
                <a:solidFill>
                  <a:srgbClr val="000080"/>
                </a:solidFill>
              </a:rPr>
              <a:t>Está escrito como un XML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200" dirty="0" smtClean="0">
                <a:solidFill>
                  <a:srgbClr val="000080"/>
                </a:solidFill>
              </a:rPr>
              <a:t>Lenguaje declarativo que utiliza reglas basadas en </a:t>
            </a:r>
            <a:r>
              <a:rPr lang="es-ES" sz="2200" dirty="0" err="1" smtClean="0">
                <a:solidFill>
                  <a:srgbClr val="000080"/>
                </a:solidFill>
              </a:rPr>
              <a:t>XPath</a:t>
            </a:r>
            <a:endParaRPr lang="es-ES" sz="2200" dirty="0" smtClean="0">
              <a:solidFill>
                <a:srgbClr val="000080"/>
              </a:solidFill>
            </a:endParaRP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200" dirty="0" smtClean="0">
                <a:solidFill>
                  <a:srgbClr val="000080"/>
                </a:solidFill>
              </a:rPr>
              <a:t>Requiere un procesador de hojas de estilo (</a:t>
            </a:r>
            <a:r>
              <a:rPr lang="es-ES" sz="2200" dirty="0" err="1" smtClean="0">
                <a:solidFill>
                  <a:srgbClr val="000080"/>
                </a:solidFill>
              </a:rPr>
              <a:t>Xalan</a:t>
            </a:r>
            <a:r>
              <a:rPr lang="es-ES" sz="2200" dirty="0" smtClean="0">
                <a:solidFill>
                  <a:srgbClr val="000080"/>
                </a:solidFill>
              </a:rPr>
              <a:t>, </a:t>
            </a:r>
            <a:r>
              <a:rPr lang="es-ES" sz="2200" dirty="0" err="1" smtClean="0">
                <a:solidFill>
                  <a:srgbClr val="000080"/>
                </a:solidFill>
              </a:rPr>
              <a:t>Saxon</a:t>
            </a:r>
            <a:r>
              <a:rPr lang="es-ES" sz="2200" dirty="0" smtClean="0">
                <a:solidFill>
                  <a:srgbClr val="000080"/>
                </a:solidFill>
              </a:rPr>
              <a:t>,…)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sz="2000" dirty="0" smtClean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181600" y="152400"/>
            <a:ext cx="3886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" sz="2200" b="1" i="1" dirty="0" smtClean="0">
                <a:solidFill>
                  <a:srgbClr val="000080"/>
                </a:solidFill>
                <a:cs typeface="Calibri" pitchFamily="34" charset="0"/>
              </a:rPr>
              <a:t>Conceptos básicos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 idx="4294967295"/>
          </p:nvPr>
        </p:nvSpPr>
        <p:spPr>
          <a:xfrm>
            <a:off x="323850" y="908050"/>
            <a:ext cx="8566150" cy="503238"/>
          </a:xfrm>
          <a:prstGeom prst="rect">
            <a:avLst/>
          </a:prstGeom>
        </p:spPr>
        <p:txBody>
          <a:bodyPr/>
          <a:lstStyle/>
          <a:p>
            <a:r>
              <a:rPr lang="es-ES" dirty="0" smtClean="0"/>
              <a:t>Tecnologías XML</a:t>
            </a:r>
            <a:endParaRPr lang="es-ES" dirty="0"/>
          </a:p>
        </p:txBody>
      </p:sp>
      <p:pic>
        <p:nvPicPr>
          <p:cNvPr id="2050" name="Picture 2" descr="XSLT Transformaciones XS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365104"/>
            <a:ext cx="69627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87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181600" y="152400"/>
            <a:ext cx="3886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" sz="2200" b="1" i="1" dirty="0" smtClean="0">
                <a:solidFill>
                  <a:srgbClr val="000080"/>
                </a:solidFill>
                <a:cs typeface="Calibri" pitchFamily="34" charset="0"/>
              </a:rPr>
              <a:t>Conceptos básicos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 idx="4294967295"/>
          </p:nvPr>
        </p:nvSpPr>
        <p:spPr>
          <a:xfrm>
            <a:off x="323850" y="908050"/>
            <a:ext cx="8566150" cy="503238"/>
          </a:xfrm>
          <a:prstGeom prst="rect">
            <a:avLst/>
          </a:prstGeom>
        </p:spPr>
        <p:txBody>
          <a:bodyPr/>
          <a:lstStyle/>
          <a:p>
            <a:r>
              <a:rPr lang="es-ES" dirty="0" smtClean="0"/>
              <a:t>Tecnologías XML</a:t>
            </a:r>
            <a:endParaRPr lang="es-ES" dirty="0"/>
          </a:p>
        </p:txBody>
      </p:sp>
      <p:sp>
        <p:nvSpPr>
          <p:cNvPr id="5" name="5 CuadroTexto"/>
          <p:cNvSpPr txBox="1"/>
          <p:nvPr/>
        </p:nvSpPr>
        <p:spPr>
          <a:xfrm>
            <a:off x="323850" y="1412324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smtClean="0">
                <a:solidFill>
                  <a:srgbClr val="000080"/>
                </a:solidFill>
              </a:rPr>
              <a:t>XSLT</a:t>
            </a:r>
            <a:r>
              <a:rPr lang="es-ES" sz="2000" dirty="0" smtClean="0"/>
              <a:t>: </a:t>
            </a:r>
            <a:r>
              <a:rPr lang="es-ES" sz="2000" dirty="0" err="1" smtClean="0"/>
              <a:t>eXtensible</a:t>
            </a:r>
            <a:r>
              <a:rPr lang="es-ES" sz="2000" dirty="0" smtClean="0"/>
              <a:t> </a:t>
            </a:r>
            <a:r>
              <a:rPr lang="es-ES" sz="2000" dirty="0" err="1" smtClean="0"/>
              <a:t>Stylesheet</a:t>
            </a:r>
            <a:r>
              <a:rPr lang="es-ES" sz="2000" dirty="0" smtClean="0"/>
              <a:t> </a:t>
            </a:r>
            <a:r>
              <a:rPr lang="es-ES" sz="2000" dirty="0" err="1" smtClean="0"/>
              <a:t>Language</a:t>
            </a:r>
            <a:r>
              <a:rPr lang="es-ES" sz="2000" dirty="0" smtClean="0"/>
              <a:t> </a:t>
            </a:r>
            <a:r>
              <a:rPr lang="es-ES" sz="2000" dirty="0" err="1" smtClean="0"/>
              <a:t>Transformations</a:t>
            </a:r>
            <a:endParaRPr lang="es-ES" sz="2000" dirty="0"/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sz="2000" dirty="0" smtClean="0"/>
          </a:p>
        </p:txBody>
      </p:sp>
      <p:sp>
        <p:nvSpPr>
          <p:cNvPr id="6" name="Rectángulo 5"/>
          <p:cNvSpPr/>
          <p:nvPr/>
        </p:nvSpPr>
        <p:spPr>
          <a:xfrm>
            <a:off x="107504" y="2060848"/>
            <a:ext cx="878249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ca-E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ca-ES" sz="1400" b="1" dirty="0">
                <a:solidFill>
                  <a:srgbClr val="3F7F7F"/>
                </a:solidFill>
                <a:latin typeface="Courier New" panose="02070309020205020404" pitchFamily="49" charset="0"/>
              </a:rPr>
              <a:t>xsl:stylesheet </a:t>
            </a:r>
            <a:r>
              <a:rPr lang="ca-ES" sz="1400" b="1" dirty="0">
                <a:solidFill>
                  <a:srgbClr val="7F007F"/>
                </a:solidFill>
                <a:latin typeface="Courier New" panose="02070309020205020404" pitchFamily="49" charset="0"/>
              </a:rPr>
              <a:t>version</a:t>
            </a:r>
            <a:r>
              <a:rPr lang="ca-E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ca-ES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ca-ES" sz="1400" b="1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2.0“</a:t>
            </a:r>
            <a:endParaRPr lang="ca-ES" sz="1400" b="1" i="1" dirty="0">
              <a:solidFill>
                <a:srgbClr val="2A00FF"/>
              </a:solidFill>
              <a:latin typeface="Courier New" panose="02070309020205020404" pitchFamily="49" charset="0"/>
            </a:endParaRPr>
          </a:p>
          <a:p>
            <a:r>
              <a:rPr lang="ca-ES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    </a:t>
            </a:r>
            <a:r>
              <a:rPr lang="ca-ES" sz="1400" b="1" i="1" dirty="0">
                <a:solidFill>
                  <a:srgbClr val="7F007F"/>
                </a:solidFill>
                <a:latin typeface="Courier New" panose="02070309020205020404" pitchFamily="49" charset="0"/>
              </a:rPr>
              <a:t>xmlns:cjid</a:t>
            </a:r>
            <a:r>
              <a:rPr lang="ca-E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ca-ES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ca-ES" sz="1400" b="1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urn:cji:juntadeandalucia:es:pcop:servicios:dss:1.0.0“</a:t>
            </a:r>
            <a:endParaRPr lang="ca-ES" sz="1400" i="1" dirty="0" smtClean="0">
              <a:solidFill>
                <a:srgbClr val="2A00FF"/>
              </a:solidFill>
              <a:latin typeface="Courier New" panose="02070309020205020404" pitchFamily="49" charset="0"/>
            </a:endParaRPr>
          </a:p>
          <a:p>
            <a:r>
              <a:rPr lang="ca-ES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 </a:t>
            </a:r>
            <a:r>
              <a:rPr lang="ca-ES" sz="1400" b="1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  </a:t>
            </a:r>
            <a:r>
              <a:rPr lang="ca-ES" sz="1400" b="1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xmlns:cjii</a:t>
            </a:r>
            <a:r>
              <a:rPr lang="ca-E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ca-ES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"urn:cji:juntadeandalucia:es:pcop:servicios:datos:internos:1.0.0"</a:t>
            </a:r>
          </a:p>
          <a:p>
            <a:r>
              <a:rPr lang="ca-ES" sz="1400" b="1" i="1" dirty="0">
                <a:solidFill>
                  <a:srgbClr val="7F007F"/>
                </a:solidFill>
                <a:latin typeface="Courier New" panose="02070309020205020404" pitchFamily="49" charset="0"/>
              </a:rPr>
              <a:t> </a:t>
            </a:r>
            <a:r>
              <a:rPr lang="ca-ES" sz="1400" b="1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   xmlns:xsl</a:t>
            </a:r>
            <a:r>
              <a:rPr lang="ca-E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ca-ES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"http://www.w3.org/1999/XSL/Transform"</a:t>
            </a:r>
            <a:r>
              <a:rPr lang="ca-ES" sz="1400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3F7F7F"/>
                </a:solidFill>
                <a:latin typeface="Courier New" panose="02070309020205020404" pitchFamily="49" charset="0"/>
              </a:rPr>
              <a:t>xsl:output </a:t>
            </a:r>
            <a:r>
              <a:rPr lang="en-US" sz="1400" b="1" dirty="0">
                <a:solidFill>
                  <a:srgbClr val="7F007F"/>
                </a:solidFill>
                <a:latin typeface="Courier New" panose="02070309020205020404" pitchFamily="49" charset="0"/>
              </a:rPr>
              <a:t>encoding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"UTF-8" </a:t>
            </a:r>
            <a:r>
              <a:rPr lang="en-US" sz="1400" b="1" i="1" dirty="0">
                <a:solidFill>
                  <a:srgbClr val="7F007F"/>
                </a:solidFill>
                <a:latin typeface="Courier New" panose="02070309020205020404" pitchFamily="49" charset="0"/>
              </a:rPr>
              <a:t>indent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"yes" </a:t>
            </a:r>
            <a:r>
              <a:rPr lang="en-US" sz="1400" b="1" i="1" dirty="0">
                <a:solidFill>
                  <a:srgbClr val="7F007F"/>
                </a:solidFill>
                <a:latin typeface="Courier New" panose="02070309020205020404" pitchFamily="49" charset="0"/>
              </a:rPr>
              <a:t>method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"xml</a:t>
            </a:r>
            <a:r>
              <a:rPr lang="en-US" sz="1400" b="1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400" b="1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en-US" sz="1400" b="1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ca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ca-E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ca-ES" sz="1400" b="1" dirty="0">
                <a:solidFill>
                  <a:srgbClr val="3F7F7F"/>
                </a:solidFill>
                <a:latin typeface="Courier New" panose="02070309020205020404" pitchFamily="49" charset="0"/>
              </a:rPr>
              <a:t>xsl:template </a:t>
            </a:r>
            <a:r>
              <a:rPr lang="ca-ES" sz="1400" b="1" dirty="0">
                <a:solidFill>
                  <a:srgbClr val="7F007F"/>
                </a:solidFill>
                <a:latin typeface="Courier New" panose="02070309020205020404" pitchFamily="49" charset="0"/>
              </a:rPr>
              <a:t>match</a:t>
            </a:r>
            <a:r>
              <a:rPr lang="ca-E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ca-ES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"/"</a:t>
            </a:r>
            <a:r>
              <a:rPr lang="ca-ES" sz="1400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ca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ca-E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ca-ES" sz="1400" dirty="0">
                <a:solidFill>
                  <a:srgbClr val="3F7F7F"/>
                </a:solidFill>
                <a:latin typeface="Courier New" panose="02070309020205020404" pitchFamily="49" charset="0"/>
              </a:rPr>
              <a:t>cjid:obtenerDetalleProcedimiento</a:t>
            </a:r>
            <a:r>
              <a:rPr lang="ca-E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ca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ca-E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ca-ES" sz="1400" dirty="0">
                <a:solidFill>
                  <a:srgbClr val="3F7F7F"/>
                </a:solidFill>
                <a:latin typeface="Courier New" panose="02070309020205020404" pitchFamily="49" charset="0"/>
              </a:rPr>
              <a:t>cjid:procedimiento</a:t>
            </a:r>
            <a:r>
              <a:rPr lang="ca-E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ca-E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ca-ES" sz="1400" b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ca-ES" sz="1400" b="1" dirty="0" err="1" smtClean="0">
                <a:solidFill>
                  <a:srgbClr val="3F7F7F"/>
                </a:solidFill>
                <a:latin typeface="Courier New" panose="02070309020205020404" pitchFamily="49" charset="0"/>
              </a:rPr>
              <a:t>xsl:value-of</a:t>
            </a:r>
            <a:r>
              <a:rPr lang="ca-ES" sz="1400" b="1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ca-ES" sz="1400" b="1" dirty="0" err="1" smtClean="0">
                <a:solidFill>
                  <a:srgbClr val="7F007F"/>
                </a:solidFill>
                <a:latin typeface="Courier New" panose="02070309020205020404" pitchFamily="49" charset="0"/>
              </a:rPr>
              <a:t>select</a:t>
            </a:r>
            <a:r>
              <a:rPr lang="ca-E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ca-ES" sz="1400" b="1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"//</a:t>
            </a:r>
            <a:r>
              <a:rPr lang="ca-ES" sz="1400" b="1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cjii:procedimiento</a:t>
            </a:r>
            <a:r>
              <a:rPr lang="ca-ES" sz="1400" b="1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/</a:t>
            </a:r>
            <a:r>
              <a:rPr lang="ca-ES" sz="1400" b="1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cjii:identificador</a:t>
            </a:r>
            <a:r>
              <a:rPr lang="ca-ES" sz="1400" b="1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ca-ES" sz="1400" b="1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  <a:endParaRPr lang="ca-ES" sz="1400" b="1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ca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ca-E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ca-ES" sz="1400" dirty="0" err="1">
                <a:solidFill>
                  <a:srgbClr val="3F7F7F"/>
                </a:solidFill>
                <a:latin typeface="Courier New" panose="02070309020205020404" pitchFamily="49" charset="0"/>
              </a:rPr>
              <a:t>cjid:procedimiento</a:t>
            </a:r>
            <a:r>
              <a:rPr lang="ca-ES" sz="14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ca-ES" sz="1400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ca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ca-E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ca-ES" sz="1400" dirty="0">
                <a:solidFill>
                  <a:srgbClr val="3F7F7F"/>
                </a:solidFill>
                <a:latin typeface="Courier New" panose="02070309020205020404" pitchFamily="49" charset="0"/>
              </a:rPr>
              <a:t>cjid:obtenerDetalleProcedimiento</a:t>
            </a:r>
            <a:r>
              <a:rPr lang="ca-E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ca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ca-E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ca-ES" sz="1400" b="1" dirty="0" err="1">
                <a:solidFill>
                  <a:srgbClr val="3F7F7F"/>
                </a:solidFill>
                <a:latin typeface="Courier New" panose="02070309020205020404" pitchFamily="49" charset="0"/>
              </a:rPr>
              <a:t>xsl:template</a:t>
            </a:r>
            <a:r>
              <a:rPr lang="ca-ES" sz="1400" b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ca-ES" sz="14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ca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ca-E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ca-ES" sz="1400" b="1" dirty="0">
                <a:solidFill>
                  <a:srgbClr val="3F7F7F"/>
                </a:solidFill>
                <a:latin typeface="Courier New" panose="02070309020205020404" pitchFamily="49" charset="0"/>
              </a:rPr>
              <a:t>xsl:stylesheet</a:t>
            </a:r>
            <a:r>
              <a:rPr lang="ca-E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ca-ES" sz="1400" dirty="0"/>
          </a:p>
        </p:txBody>
      </p:sp>
    </p:spTree>
    <p:extLst>
      <p:ext uri="{BB962C8B-B14F-4D97-AF65-F5344CB8AC3E}">
        <p14:creationId xmlns:p14="http://schemas.microsoft.com/office/powerpoint/2010/main" val="285673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 CuadroTexto"/>
          <p:cNvSpPr txBox="1"/>
          <p:nvPr/>
        </p:nvSpPr>
        <p:spPr>
          <a:xfrm>
            <a:off x="323850" y="1412324"/>
            <a:ext cx="8352928" cy="213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err="1" smtClean="0">
                <a:solidFill>
                  <a:srgbClr val="000080"/>
                </a:solidFill>
              </a:rPr>
              <a:t>XQuery</a:t>
            </a:r>
            <a:r>
              <a:rPr lang="es-ES" sz="2000" dirty="0" smtClean="0"/>
              <a:t>:</a:t>
            </a:r>
            <a:endParaRPr lang="es-ES" sz="2000" dirty="0"/>
          </a:p>
          <a:p>
            <a:pPr lvl="1"/>
            <a:r>
              <a:rPr lang="es-ES" dirty="0" smtClean="0"/>
              <a:t>Lenguaje de programación para la extracción y manipulación de información de documentos XML</a:t>
            </a:r>
            <a:endParaRPr lang="es-ES" dirty="0"/>
          </a:p>
          <a:p>
            <a:endParaRPr lang="es-ES" dirty="0" smtClean="0">
              <a:solidFill>
                <a:srgbClr val="002060"/>
              </a:solidFill>
              <a:ea typeface="Calibri" pitchFamily="34" charset="0"/>
              <a:cs typeface="Calibri" pitchFamily="34" charset="0"/>
            </a:endParaRP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200" dirty="0" smtClean="0">
                <a:solidFill>
                  <a:srgbClr val="000080"/>
                </a:solidFill>
              </a:rPr>
              <a:t>Utiliza </a:t>
            </a:r>
            <a:r>
              <a:rPr lang="es-ES" sz="2200" dirty="0" err="1" smtClean="0">
                <a:solidFill>
                  <a:srgbClr val="000080"/>
                </a:solidFill>
              </a:rPr>
              <a:t>XPath</a:t>
            </a:r>
            <a:r>
              <a:rPr lang="es-ES" sz="2200" dirty="0" smtClean="0">
                <a:solidFill>
                  <a:srgbClr val="000080"/>
                </a:solidFill>
              </a:rPr>
              <a:t> para acceder a la información 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sz="2000" dirty="0" smtClean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181600" y="152400"/>
            <a:ext cx="3886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" sz="2200" b="1" i="1" dirty="0" smtClean="0">
                <a:solidFill>
                  <a:srgbClr val="000080"/>
                </a:solidFill>
                <a:cs typeface="Calibri" pitchFamily="34" charset="0"/>
              </a:rPr>
              <a:t>Conceptos básicos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 idx="4294967295"/>
          </p:nvPr>
        </p:nvSpPr>
        <p:spPr>
          <a:xfrm>
            <a:off x="323850" y="908050"/>
            <a:ext cx="8566150" cy="503238"/>
          </a:xfrm>
          <a:prstGeom prst="rect">
            <a:avLst/>
          </a:prstGeom>
        </p:spPr>
        <p:txBody>
          <a:bodyPr/>
          <a:lstStyle/>
          <a:p>
            <a:r>
              <a:rPr lang="es-ES" dirty="0" smtClean="0"/>
              <a:t>Tecnologías XML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1691680" y="3789040"/>
            <a:ext cx="5472000" cy="13988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/>
              <a:t>$x in doc("books.xml")/bookstore/book</a:t>
            </a:r>
          </a:p>
          <a:p>
            <a:r>
              <a:rPr lang="en-US" dirty="0"/>
              <a:t>where $x/price&gt;30</a:t>
            </a:r>
          </a:p>
          <a:p>
            <a:r>
              <a:rPr lang="en-US" dirty="0"/>
              <a:t>order by $x/title</a:t>
            </a:r>
          </a:p>
          <a:p>
            <a:r>
              <a:rPr lang="en-US" dirty="0"/>
              <a:t>return $</a:t>
            </a:r>
            <a:r>
              <a:rPr lang="en-US" dirty="0" smtClean="0"/>
              <a:t>x/title</a:t>
            </a:r>
          </a:p>
        </p:txBody>
      </p:sp>
    </p:spTree>
    <p:extLst>
      <p:ext uri="{BB962C8B-B14F-4D97-AF65-F5344CB8AC3E}">
        <p14:creationId xmlns:p14="http://schemas.microsoft.com/office/powerpoint/2010/main" val="53380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 bwMode="auto">
          <a:xfrm>
            <a:off x="899592" y="3208054"/>
            <a:ext cx="8064896" cy="43697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  <a:headEnd type="none" w="sm" len="sm"/>
            <a:tailEnd type="triangl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Aft>
                <a:spcPct val="10000"/>
              </a:spcAft>
              <a:buClr>
                <a:srgbClr val="002491"/>
              </a:buClr>
              <a:buFontTx/>
              <a:buChar char="–"/>
            </a:pPr>
            <a:endParaRPr lang="es-ES" sz="1000" dirty="0">
              <a:latin typeface="Arial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 bwMode="auto">
          <a:xfrm>
            <a:off x="241160" y="1873504"/>
            <a:ext cx="8782259" cy="436970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  <a:headEnd type="none" w="sm" len="sm"/>
            <a:tailEnd type="triangl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Aft>
                <a:spcPct val="10000"/>
              </a:spcAft>
              <a:buClr>
                <a:srgbClr val="002491"/>
              </a:buClr>
              <a:buFontTx/>
              <a:buChar char="–"/>
            </a:pPr>
            <a:endParaRPr lang="es-ES" sz="1000" dirty="0">
              <a:latin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Índex</a:t>
            </a:r>
            <a:endParaRPr lang="es-ES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907765" y="979137"/>
            <a:ext cx="8115654" cy="5623964"/>
          </a:xfrm>
          <a:prstGeom prst="rect">
            <a:avLst/>
          </a:prstGeom>
        </p:spPr>
        <p:txBody>
          <a:bodyPr/>
          <a:lstStyle>
            <a:lvl1pPr marL="342900" indent="-342900" algn="l" defTabSz="2159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8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565150" indent="-279400" algn="l" defTabSz="215900" rtl="0" eaLnBrk="0" fontAlgn="base" hangingPunct="0">
              <a:spcBef>
                <a:spcPct val="40000"/>
              </a:spcBef>
              <a:spcAft>
                <a:spcPct val="20000"/>
              </a:spcAft>
              <a:buClr>
                <a:srgbClr val="002491"/>
              </a:buClr>
              <a:buSzPct val="62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047750" indent="-285750" algn="l" defTabSz="215900" rtl="0" eaLnBrk="0" fontAlgn="base" hangingPunct="0">
              <a:spcBef>
                <a:spcPct val="30000"/>
              </a:spcBef>
              <a:spcAft>
                <a:spcPct val="10000"/>
              </a:spcAft>
              <a:buClr>
                <a:srgbClr val="002491"/>
              </a:buClr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517650" indent="-279400" algn="l" defTabSz="2159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2491"/>
              </a:buClr>
              <a:buSzPct val="37000"/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127250" indent="-228600" algn="l" defTabSz="2159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Calibri" pitchFamily="34" charset="0"/>
              </a:defRPr>
            </a:lvl5pPr>
            <a:lvl6pPr marL="25844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416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88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60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7200" indent="0">
              <a:buNone/>
            </a:pPr>
            <a:endParaRPr lang="es-ES" sz="2400" b="0" dirty="0" smtClean="0">
              <a:solidFill>
                <a:schemeClr val="bg1"/>
              </a:solidFill>
              <a:latin typeface="+mj-lt"/>
            </a:endParaRPr>
          </a:p>
          <a:p>
            <a:pPr marL="97200" indent="0">
              <a:buNone/>
            </a:pPr>
            <a:endParaRPr lang="es-ES" sz="2400" b="0" dirty="0">
              <a:solidFill>
                <a:schemeClr val="bg1"/>
              </a:solidFill>
              <a:latin typeface="+mj-lt"/>
            </a:endParaRPr>
          </a:p>
          <a:p>
            <a:pPr marL="97200" indent="0">
              <a:buClr>
                <a:schemeClr val="bg2">
                  <a:lumMod val="50000"/>
                </a:schemeClr>
              </a:buClr>
              <a:buNone/>
            </a:pPr>
            <a:r>
              <a:rPr lang="es-ES" sz="2400" dirty="0" smtClean="0">
                <a:solidFill>
                  <a:schemeClr val="bg1"/>
                </a:solidFill>
                <a:latin typeface="+mj-lt"/>
              </a:rPr>
              <a:t>WSO2 ESB</a:t>
            </a:r>
            <a:endParaRPr lang="es-ES" sz="2400" dirty="0">
              <a:solidFill>
                <a:schemeClr val="bg1"/>
              </a:solidFill>
              <a:latin typeface="+mj-lt"/>
            </a:endParaRPr>
          </a:p>
          <a:p>
            <a:pPr marL="440100">
              <a:buClr>
                <a:schemeClr val="bg2">
                  <a:lumMod val="50000"/>
                </a:schemeClr>
              </a:buClr>
              <a:buFont typeface="Wingdings 3" pitchFamily="18" charset="2"/>
              <a:buChar char="u"/>
            </a:pPr>
            <a:endParaRPr lang="es-ES" sz="2400" b="0" dirty="0" smtClean="0">
              <a:solidFill>
                <a:srgbClr val="002060"/>
              </a:solidFill>
              <a:latin typeface="+mj-lt"/>
            </a:endParaRP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>
                <a:solidFill>
                  <a:srgbClr val="002060"/>
                </a:solidFill>
                <a:latin typeface="+mj-lt"/>
              </a:rPr>
              <a:t>Conceptos básicos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chemeClr val="bg1"/>
                </a:solidFill>
                <a:latin typeface="+mj-lt"/>
              </a:rPr>
              <a:t>Web </a:t>
            </a:r>
            <a:r>
              <a:rPr lang="es-ES" sz="2400" dirty="0" err="1" smtClean="0">
                <a:solidFill>
                  <a:schemeClr val="bg1"/>
                </a:solidFill>
                <a:latin typeface="+mj-lt"/>
              </a:rPr>
              <a:t>Services</a:t>
            </a:r>
            <a:endParaRPr lang="es-ES" sz="2400" dirty="0" smtClean="0">
              <a:solidFill>
                <a:schemeClr val="bg1"/>
              </a:solidFill>
              <a:latin typeface="+mj-lt"/>
            </a:endParaRP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  <a:latin typeface="+mj-lt"/>
              </a:rPr>
              <a:t>Enterprise </a:t>
            </a:r>
            <a:r>
              <a:rPr lang="es-ES" sz="2400" dirty="0" err="1" smtClean="0">
                <a:solidFill>
                  <a:srgbClr val="002060"/>
                </a:solidFill>
                <a:latin typeface="+mj-lt"/>
              </a:rPr>
              <a:t>Service</a:t>
            </a:r>
            <a:r>
              <a:rPr lang="es-ES" sz="2400" dirty="0" smtClean="0">
                <a:solidFill>
                  <a:srgbClr val="002060"/>
                </a:solidFill>
                <a:latin typeface="+mj-lt"/>
              </a:rPr>
              <a:t> Bus</a:t>
            </a:r>
            <a:endParaRPr lang="es-ES" sz="2400" dirty="0">
              <a:solidFill>
                <a:srgbClr val="002060"/>
              </a:solidFill>
              <a:latin typeface="+mj-lt"/>
            </a:endParaRP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  <a:latin typeface="+mj-lt"/>
              </a:rPr>
              <a:t>WSO2 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  <a:latin typeface="+mj-lt"/>
              </a:rPr>
              <a:t>WSO2 ESB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  <a:latin typeface="+mj-lt"/>
              </a:rPr>
              <a:t>Consola WSO2 ESB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  <a:latin typeface="+mj-lt"/>
              </a:rPr>
              <a:t>Componentes WSO2 ESB</a:t>
            </a:r>
          </a:p>
        </p:txBody>
      </p:sp>
    </p:spTree>
    <p:extLst>
      <p:ext uri="{BB962C8B-B14F-4D97-AF65-F5344CB8AC3E}">
        <p14:creationId xmlns:p14="http://schemas.microsoft.com/office/powerpoint/2010/main" val="126374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Qué es un servicio?</a:t>
            </a:r>
            <a:endParaRPr lang="es-ES" dirty="0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5181600" y="152400"/>
            <a:ext cx="3886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ca-ES" sz="2200" b="1" i="1" dirty="0" smtClean="0">
                <a:solidFill>
                  <a:srgbClr val="000080"/>
                </a:solidFill>
                <a:cs typeface="Calibri" pitchFamily="34" charset="0"/>
              </a:rPr>
              <a:t>Web Services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79512" y="3032373"/>
            <a:ext cx="80648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2200" b="1" i="1" dirty="0" smtClean="0">
                <a:solidFill>
                  <a:srgbClr val="000080"/>
                </a:solidFill>
                <a:latin typeface="+mj-lt"/>
                <a:ea typeface="+mj-ea"/>
                <a:cs typeface="+mj-cs"/>
              </a:rPr>
              <a:t>Elementos de un servicio: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200" b="1" i="1" dirty="0" smtClean="0">
                <a:solidFill>
                  <a:srgbClr val="000080"/>
                </a:solidFill>
                <a:latin typeface="+mj-lt"/>
                <a:ea typeface="+mj-ea"/>
                <a:cs typeface="+mj-cs"/>
              </a:rPr>
              <a:t>Contrato: </a:t>
            </a:r>
            <a:r>
              <a:rPr lang="es-ES" sz="2200" dirty="0" smtClean="0">
                <a:latin typeface="+mj-lt"/>
                <a:ea typeface="+mj-ea"/>
                <a:cs typeface="+mj-cs"/>
              </a:rPr>
              <a:t>Es el acuerdo entre el proveedor y el consumidor de lo que el servicio debe ofrecer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200" b="1" i="1" dirty="0" err="1" smtClean="0">
                <a:solidFill>
                  <a:srgbClr val="000080"/>
                </a:solidFill>
                <a:latin typeface="+mj-lt"/>
                <a:ea typeface="+mj-ea"/>
                <a:cs typeface="+mj-cs"/>
              </a:rPr>
              <a:t>Interficie</a:t>
            </a:r>
            <a:r>
              <a:rPr lang="es-ES" sz="2200" b="1" i="1" dirty="0" smtClean="0">
                <a:solidFill>
                  <a:srgbClr val="000080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s-ES" sz="2200" dirty="0">
                <a:latin typeface="+mj-lt"/>
                <a:ea typeface="+mj-ea"/>
                <a:cs typeface="+mj-cs"/>
              </a:rPr>
              <a:t>Define cómo se debe acceder y usar el servicio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200" b="1" i="1" dirty="0" smtClean="0">
                <a:solidFill>
                  <a:srgbClr val="000080"/>
                </a:solidFill>
                <a:latin typeface="+mj-lt"/>
                <a:ea typeface="+mj-ea"/>
                <a:cs typeface="+mj-cs"/>
              </a:rPr>
              <a:t>Implementación: </a:t>
            </a:r>
            <a:r>
              <a:rPr lang="es-ES" sz="2200" dirty="0">
                <a:latin typeface="+mj-lt"/>
                <a:ea typeface="+mj-ea"/>
                <a:cs typeface="+mj-cs"/>
              </a:rPr>
              <a:t>Es la realización del servicio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</a:pPr>
            <a:endParaRPr lang="es-ES" sz="2000" dirty="0" smtClean="0"/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sz="2000" dirty="0" smtClean="0"/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sz="2000" dirty="0" smtClean="0"/>
          </a:p>
        </p:txBody>
      </p:sp>
      <p:sp>
        <p:nvSpPr>
          <p:cNvPr id="8" name="7 Rectángulo redondeado"/>
          <p:cNvSpPr/>
          <p:nvPr/>
        </p:nvSpPr>
        <p:spPr bwMode="auto">
          <a:xfrm>
            <a:off x="430461" y="1462043"/>
            <a:ext cx="8352928" cy="144016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288000" anchor="ctr"/>
          <a:lstStyle/>
          <a:p>
            <a:pPr marL="285750" indent="-285750">
              <a:lnSpc>
                <a:spcPct val="125000"/>
              </a:lnSpc>
              <a:buClr>
                <a:srgbClr val="99CC00"/>
              </a:buClr>
              <a:defRPr/>
            </a:pPr>
            <a:r>
              <a:rPr lang="es-ES" sz="2000" dirty="0" smtClean="0"/>
              <a:t>Un </a:t>
            </a:r>
            <a:r>
              <a:rPr lang="es-ES" sz="2200" b="1" i="1" dirty="0" smtClean="0">
                <a:solidFill>
                  <a:srgbClr val="000080"/>
                </a:solidFill>
                <a:latin typeface="+mj-lt"/>
                <a:ea typeface="+mj-ea"/>
                <a:cs typeface="+mj-cs"/>
              </a:rPr>
              <a:t>servicio</a:t>
            </a:r>
            <a:r>
              <a:rPr lang="es-ES" sz="2000" dirty="0"/>
              <a:t> </a:t>
            </a:r>
            <a:r>
              <a:rPr lang="es-ES" sz="2000" dirty="0" smtClean="0"/>
              <a:t>es algo útil que ofrece un proveedor a un consumidor.</a:t>
            </a:r>
          </a:p>
          <a:p>
            <a:pPr marL="285750" indent="-285750">
              <a:lnSpc>
                <a:spcPct val="125000"/>
              </a:lnSpc>
              <a:buClr>
                <a:srgbClr val="99CC00"/>
              </a:buClr>
              <a:defRPr/>
            </a:pPr>
            <a:r>
              <a:rPr lang="es-ES" sz="2000" dirty="0" smtClean="0"/>
              <a:t>Desde la </a:t>
            </a:r>
            <a:r>
              <a:rPr lang="es-ES" sz="2000" dirty="0"/>
              <a:t>óptica de SOA, compone una funcionalidad reutilizable, </a:t>
            </a:r>
          </a:p>
          <a:p>
            <a:pPr marL="285750" indent="-285750">
              <a:lnSpc>
                <a:spcPct val="125000"/>
              </a:lnSpc>
              <a:buClr>
                <a:srgbClr val="99CC00"/>
              </a:buClr>
              <a:defRPr/>
            </a:pPr>
            <a:r>
              <a:rPr lang="es-ES" sz="2000" dirty="0"/>
              <a:t>atómica y que representa una función de negocio completa</a:t>
            </a:r>
            <a:r>
              <a:rPr lang="es-ES" sz="2000" dirty="0" smtClean="0"/>
              <a:t>.</a:t>
            </a:r>
            <a:endParaRPr lang="es-ES" sz="2000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38582" t="13601" r="39762" b="62600"/>
          <a:stretch/>
        </p:blipFill>
        <p:spPr>
          <a:xfrm>
            <a:off x="5823668" y="4725144"/>
            <a:ext cx="3066332" cy="18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87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Web </a:t>
            </a:r>
            <a:r>
              <a:rPr lang="es-ES" dirty="0" err="1" smtClean="0"/>
              <a:t>Services</a:t>
            </a:r>
            <a:endParaRPr lang="es-E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8566150" cy="4386262"/>
          </a:xfrm>
        </p:spPr>
        <p:txBody>
          <a:bodyPr/>
          <a:lstStyle/>
          <a:p>
            <a:r>
              <a:rPr lang="es-ES" sz="2000" dirty="0" smtClean="0"/>
              <a:t>Web </a:t>
            </a:r>
            <a:r>
              <a:rPr lang="es-ES" sz="2000" dirty="0" err="1" smtClean="0"/>
              <a:t>Service</a:t>
            </a:r>
            <a:r>
              <a:rPr lang="es-ES" sz="2000" i="1" dirty="0" smtClean="0"/>
              <a:t> </a:t>
            </a:r>
            <a:r>
              <a:rPr lang="es-ES" dirty="0" smtClean="0"/>
              <a:t>e</a:t>
            </a:r>
            <a:r>
              <a:rPr lang="es-ES" sz="2000" dirty="0" smtClean="0"/>
              <a:t>s una tecnología totalmente independient</a:t>
            </a:r>
            <a:r>
              <a:rPr lang="es-ES" dirty="0" smtClean="0"/>
              <a:t>e </a:t>
            </a:r>
            <a:r>
              <a:rPr lang="es-ES" sz="2000" dirty="0" smtClean="0"/>
              <a:t>del lenguaje de programación, sistema operativo, </a:t>
            </a:r>
            <a:r>
              <a:rPr lang="es-ES" dirty="0" smtClean="0"/>
              <a:t>y</a:t>
            </a:r>
            <a:r>
              <a:rPr lang="es-ES" sz="2000" dirty="0" smtClean="0"/>
              <a:t> hardware </a:t>
            </a:r>
          </a:p>
          <a:p>
            <a:endParaRPr lang="es-ES" sz="2000" dirty="0" smtClean="0"/>
          </a:p>
          <a:p>
            <a:r>
              <a:rPr lang="es-ES" dirty="0" smtClean="0"/>
              <a:t>Promueve el bajo acoplamiento entre el consumidor y el proveedor del servicio</a:t>
            </a:r>
          </a:p>
          <a:p>
            <a:endParaRPr lang="es-ES" sz="2000" dirty="0" smtClean="0"/>
          </a:p>
          <a:p>
            <a:r>
              <a:rPr lang="es-ES" sz="2000" dirty="0" smtClean="0"/>
              <a:t>Tecnología basada en otras tecnologías </a:t>
            </a:r>
            <a:r>
              <a:rPr lang="es-ES" dirty="0" smtClean="0"/>
              <a:t>abie</a:t>
            </a:r>
            <a:r>
              <a:rPr lang="es-ES" sz="2000" dirty="0" smtClean="0"/>
              <a:t>rtas:</a:t>
            </a:r>
          </a:p>
          <a:p>
            <a:pPr lvl="1"/>
            <a:r>
              <a:rPr lang="es-ES" sz="2000" dirty="0" err="1" smtClean="0"/>
              <a:t>eXtendible</a:t>
            </a:r>
            <a:r>
              <a:rPr lang="es-ES" sz="2000" dirty="0" smtClean="0"/>
              <a:t> </a:t>
            </a:r>
            <a:r>
              <a:rPr lang="es-ES" sz="2000" dirty="0" err="1" smtClean="0"/>
              <a:t>Markup</a:t>
            </a:r>
            <a:r>
              <a:rPr lang="es-ES" sz="2000" dirty="0" smtClean="0"/>
              <a:t> </a:t>
            </a:r>
            <a:r>
              <a:rPr lang="es-ES" sz="2000" dirty="0" err="1" smtClean="0"/>
              <a:t>Language</a:t>
            </a:r>
            <a:r>
              <a:rPr lang="es-ES" sz="2000" dirty="0" smtClean="0"/>
              <a:t> (XML)</a:t>
            </a:r>
          </a:p>
          <a:p>
            <a:pPr lvl="1"/>
            <a:r>
              <a:rPr lang="es-ES" sz="2000" dirty="0" smtClean="0"/>
              <a:t>Simple </a:t>
            </a:r>
            <a:r>
              <a:rPr lang="es-ES" sz="2000" dirty="0" err="1" smtClean="0"/>
              <a:t>Object</a:t>
            </a:r>
            <a:r>
              <a:rPr lang="es-ES" sz="2000" dirty="0" smtClean="0"/>
              <a:t> Access </a:t>
            </a:r>
            <a:r>
              <a:rPr lang="es-ES" sz="2000" dirty="0" err="1" smtClean="0"/>
              <a:t>Protocol</a:t>
            </a:r>
            <a:r>
              <a:rPr lang="es-ES" dirty="0" smtClean="0"/>
              <a:t> (</a:t>
            </a:r>
            <a:r>
              <a:rPr lang="es-ES" sz="2000" dirty="0" smtClean="0"/>
              <a:t>SOAP)</a:t>
            </a:r>
          </a:p>
          <a:p>
            <a:pPr lvl="1"/>
            <a:r>
              <a:rPr lang="es-ES" sz="2000" dirty="0" smtClean="0"/>
              <a:t>Web </a:t>
            </a:r>
            <a:r>
              <a:rPr lang="es-ES" sz="2000" dirty="0" err="1" smtClean="0"/>
              <a:t>Service</a:t>
            </a:r>
            <a:r>
              <a:rPr lang="es-ES" sz="2000" dirty="0" smtClean="0"/>
              <a:t> </a:t>
            </a:r>
            <a:r>
              <a:rPr lang="es-ES" sz="2000" dirty="0" err="1" smtClean="0"/>
              <a:t>Definition</a:t>
            </a:r>
            <a:r>
              <a:rPr lang="es-ES" sz="2000" dirty="0" smtClean="0"/>
              <a:t> </a:t>
            </a:r>
            <a:r>
              <a:rPr lang="es-ES" sz="2000" dirty="0" err="1" smtClean="0"/>
              <a:t>Language</a:t>
            </a:r>
            <a:r>
              <a:rPr lang="es-ES" sz="2000" dirty="0" smtClean="0"/>
              <a:t> (WSDL)</a:t>
            </a:r>
          </a:p>
          <a:p>
            <a:pPr lvl="1"/>
            <a:r>
              <a:rPr lang="es-ES" sz="2000" dirty="0" err="1" smtClean="0"/>
              <a:t>HyperText</a:t>
            </a:r>
            <a:r>
              <a:rPr lang="es-ES" sz="2000" dirty="0" smtClean="0"/>
              <a:t> Transfer </a:t>
            </a:r>
            <a:r>
              <a:rPr lang="es-ES" sz="2000" dirty="0" err="1" smtClean="0"/>
              <a:t>Protocol</a:t>
            </a:r>
            <a:r>
              <a:rPr lang="es-ES" sz="2000" dirty="0" smtClean="0"/>
              <a:t> (HTTP)</a:t>
            </a:r>
          </a:p>
          <a:p>
            <a:endParaRPr lang="es-ES" sz="2000" dirty="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5181600" y="152400"/>
            <a:ext cx="3886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ca-ES" sz="2200" b="1" i="1" dirty="0" smtClean="0">
                <a:solidFill>
                  <a:srgbClr val="000080"/>
                </a:solidFill>
                <a:cs typeface="Calibri" pitchFamily="34" charset="0"/>
              </a:rPr>
              <a:t>Web Services</a:t>
            </a:r>
          </a:p>
        </p:txBody>
      </p:sp>
    </p:spTree>
    <p:extLst>
      <p:ext uri="{BB962C8B-B14F-4D97-AF65-F5344CB8AC3E}">
        <p14:creationId xmlns:p14="http://schemas.microsoft.com/office/powerpoint/2010/main" val="3013465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3850" y="1557338"/>
            <a:ext cx="2015902" cy="2663750"/>
          </a:xfr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ca-ES" dirty="0" smtClean="0"/>
              <a:t>&lt;</a:t>
            </a:r>
            <a:r>
              <a:rPr lang="ca-ES" dirty="0" err="1" smtClean="0"/>
              <a:t>definitions</a:t>
            </a:r>
            <a:r>
              <a:rPr lang="ca-ES" dirty="0" smtClean="0"/>
              <a:t>&gt;</a:t>
            </a:r>
          </a:p>
          <a:p>
            <a:r>
              <a:rPr lang="ca-ES" dirty="0"/>
              <a:t>	</a:t>
            </a:r>
            <a:r>
              <a:rPr lang="ca-ES" dirty="0" smtClean="0"/>
              <a:t>&lt;</a:t>
            </a:r>
            <a:r>
              <a:rPr lang="ca-ES" dirty="0" err="1" smtClean="0"/>
              <a:t>types</a:t>
            </a:r>
            <a:r>
              <a:rPr lang="ca-ES" dirty="0" smtClean="0"/>
              <a:t>/&gt;</a:t>
            </a:r>
          </a:p>
          <a:p>
            <a:r>
              <a:rPr lang="ca-ES" dirty="0"/>
              <a:t>	</a:t>
            </a:r>
            <a:r>
              <a:rPr lang="ca-ES" dirty="0" smtClean="0"/>
              <a:t>&lt;</a:t>
            </a:r>
            <a:r>
              <a:rPr lang="ca-ES" dirty="0" err="1" smtClean="0"/>
              <a:t>message</a:t>
            </a:r>
            <a:r>
              <a:rPr lang="ca-ES" dirty="0" smtClean="0"/>
              <a:t>/&gt;</a:t>
            </a:r>
          </a:p>
          <a:p>
            <a:r>
              <a:rPr lang="ca-ES" dirty="0"/>
              <a:t>	</a:t>
            </a:r>
            <a:r>
              <a:rPr lang="ca-ES" dirty="0" smtClean="0"/>
              <a:t>&lt;</a:t>
            </a:r>
            <a:r>
              <a:rPr lang="ca-ES" dirty="0" err="1" smtClean="0"/>
              <a:t>portType</a:t>
            </a:r>
            <a:r>
              <a:rPr lang="ca-ES" dirty="0" smtClean="0"/>
              <a:t>/&gt;</a:t>
            </a:r>
          </a:p>
          <a:p>
            <a:r>
              <a:rPr lang="ca-ES" dirty="0"/>
              <a:t>	</a:t>
            </a:r>
            <a:r>
              <a:rPr lang="ca-ES" dirty="0" smtClean="0"/>
              <a:t>&lt;</a:t>
            </a:r>
            <a:r>
              <a:rPr lang="ca-ES" dirty="0" err="1" smtClean="0"/>
              <a:t>binding</a:t>
            </a:r>
            <a:r>
              <a:rPr lang="ca-ES" dirty="0" smtClean="0"/>
              <a:t>/&gt;</a:t>
            </a:r>
          </a:p>
          <a:p>
            <a:r>
              <a:rPr lang="ca-ES" dirty="0" smtClean="0"/>
              <a:t>	&lt;</a:t>
            </a:r>
            <a:r>
              <a:rPr lang="ca-ES" dirty="0" err="1" smtClean="0"/>
              <a:t>service</a:t>
            </a:r>
            <a:r>
              <a:rPr lang="ca-ES" dirty="0" smtClean="0"/>
              <a:t>/&gt;</a:t>
            </a:r>
          </a:p>
          <a:p>
            <a:r>
              <a:rPr lang="ca-ES" dirty="0" smtClean="0"/>
              <a:t>&lt;/</a:t>
            </a:r>
            <a:r>
              <a:rPr lang="ca-ES" dirty="0" err="1" smtClean="0"/>
              <a:t>definitions</a:t>
            </a:r>
            <a:r>
              <a:rPr lang="ca-ES" dirty="0" smtClean="0"/>
              <a:t>&gt;</a:t>
            </a:r>
            <a:endParaRPr lang="ca-E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181600" y="152400"/>
            <a:ext cx="3886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ca-ES" sz="2200" b="1" i="1" dirty="0" smtClean="0">
                <a:solidFill>
                  <a:srgbClr val="000080"/>
                </a:solidFill>
                <a:cs typeface="Calibri" pitchFamily="34" charset="0"/>
              </a:rPr>
              <a:t>Web Services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08050"/>
            <a:ext cx="8566150" cy="503238"/>
          </a:xfrm>
        </p:spPr>
        <p:txBody>
          <a:bodyPr/>
          <a:lstStyle/>
          <a:p>
            <a:r>
              <a:rPr lang="es-ES" dirty="0" smtClean="0"/>
              <a:t>WSDL: </a:t>
            </a:r>
            <a:r>
              <a:rPr lang="es-ES" b="0" dirty="0" smtClean="0">
                <a:solidFill>
                  <a:schemeClr val="tx1"/>
                </a:solidFill>
              </a:rPr>
              <a:t>Web </a:t>
            </a:r>
            <a:r>
              <a:rPr lang="es-ES" b="0" dirty="0" err="1" smtClean="0">
                <a:solidFill>
                  <a:schemeClr val="tx1"/>
                </a:solidFill>
              </a:rPr>
              <a:t>Services</a:t>
            </a:r>
            <a:r>
              <a:rPr lang="es-ES" b="0" dirty="0" smtClean="0">
                <a:solidFill>
                  <a:schemeClr val="tx1"/>
                </a:solidFill>
              </a:rPr>
              <a:t> </a:t>
            </a:r>
            <a:r>
              <a:rPr lang="es-ES" b="0" dirty="0" err="1" smtClean="0">
                <a:solidFill>
                  <a:schemeClr val="tx1"/>
                </a:solidFill>
              </a:rPr>
              <a:t>Description</a:t>
            </a:r>
            <a:r>
              <a:rPr lang="es-ES" b="0" dirty="0" smtClean="0">
                <a:solidFill>
                  <a:schemeClr val="tx1"/>
                </a:solidFill>
              </a:rPr>
              <a:t> </a:t>
            </a:r>
            <a:r>
              <a:rPr lang="es-ES" b="0" dirty="0" err="1" smtClean="0">
                <a:solidFill>
                  <a:schemeClr val="tx1"/>
                </a:solidFill>
              </a:rPr>
              <a:t>Language</a:t>
            </a:r>
            <a:endParaRPr lang="es-ES" b="0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699792" y="1556792"/>
            <a:ext cx="6190208" cy="4154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rgbClr val="00008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Definitions</a:t>
            </a:r>
            <a:r>
              <a:rPr lang="es-ES" dirty="0" smtClean="0"/>
              <a:t>: Contiene el nombre del Servicio, así como el conjunto de </a:t>
            </a:r>
            <a:r>
              <a:rPr lang="es-ES" dirty="0" err="1" smtClean="0"/>
              <a:t>namespaces</a:t>
            </a:r>
            <a:r>
              <a:rPr lang="es-ES" dirty="0" smtClean="0"/>
              <a:t> que utiliza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rgbClr val="00008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Types</a:t>
            </a:r>
            <a:r>
              <a:rPr lang="es-ES" dirty="0" smtClean="0"/>
              <a:t>: Define las estructures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rgbClr val="00008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Message</a:t>
            </a:r>
            <a:r>
              <a:rPr lang="es-ES" dirty="0" smtClean="0"/>
              <a:t>: Define los mensajes a intercambiar entre el consumidor y proveedor del servicio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rgbClr val="00008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PortType</a:t>
            </a:r>
            <a:r>
              <a:rPr lang="es-ES" dirty="0" smtClean="0"/>
              <a:t>: Define las operaciones y mensajes intercambiados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rgbClr val="00008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Binding</a:t>
            </a:r>
            <a:r>
              <a:rPr lang="es-ES" dirty="0" smtClean="0"/>
              <a:t>: Especifica el protocolo de comunicación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rgbClr val="00008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Service</a:t>
            </a:r>
            <a:r>
              <a:rPr lang="es-ES" dirty="0" smtClean="0"/>
              <a:t>: Puertos y dirección </a:t>
            </a:r>
            <a:r>
              <a:rPr lang="es-ES" dirty="0" smtClean="0"/>
              <a:t>del servicio</a:t>
            </a:r>
            <a:endParaRPr lang="es-ES" dirty="0"/>
          </a:p>
        </p:txBody>
      </p:sp>
      <p:pic>
        <p:nvPicPr>
          <p:cNvPr id="1026" name="Picture 2" descr="https://encrypted-tbn1.gstatic.com/images?q=tbn:ANd9GcQFWO0TEkTi0l5QBbKLn1M4DNQYqlqVFE4kXw8GXZh-wf-kKR3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86" y="4367138"/>
            <a:ext cx="2117291" cy="223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591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&lt;</a:t>
            </a:r>
            <a:r>
              <a:rPr lang="ca-ES" dirty="0" err="1"/>
              <a:t>wsdl:definitions</a:t>
            </a:r>
            <a:r>
              <a:rPr lang="ca-ES" dirty="0"/>
              <a:t>  </a:t>
            </a:r>
            <a:r>
              <a:rPr lang="ca-ES" dirty="0">
                <a:solidFill>
                  <a:srgbClr val="FF0000"/>
                </a:solidFill>
              </a:rPr>
              <a:t>targetNamespace</a:t>
            </a:r>
            <a:r>
              <a:rPr lang="ca-ES" dirty="0"/>
              <a:t>="http://in2.es/hello"  	</a:t>
            </a:r>
            <a:r>
              <a:rPr lang="ca-ES" dirty="0" smtClean="0">
                <a:solidFill>
                  <a:srgbClr val="FF0000"/>
                </a:solidFill>
              </a:rPr>
              <a:t>xmlns:tns</a:t>
            </a:r>
            <a:r>
              <a:rPr lang="ca-ES" dirty="0"/>
              <a:t>="http://in2.es/hello"  </a:t>
            </a:r>
            <a:r>
              <a:rPr lang="ca-ES" dirty="0" smtClean="0"/>
              <a:t>	</a:t>
            </a:r>
            <a:r>
              <a:rPr lang="ca-ES" dirty="0" err="1" smtClean="0">
                <a:solidFill>
                  <a:srgbClr val="FF0000"/>
                </a:solidFill>
              </a:rPr>
              <a:t>xmlns:wsoap</a:t>
            </a:r>
            <a:r>
              <a:rPr lang="ca-ES" dirty="0"/>
              <a:t>="http://schemas.xmlsoap.org/wsdl/soap/"  </a:t>
            </a:r>
            <a:r>
              <a:rPr lang="ca-ES" dirty="0" smtClean="0"/>
              <a:t>	</a:t>
            </a:r>
            <a:r>
              <a:rPr lang="ca-ES" dirty="0" err="1" smtClean="0">
                <a:solidFill>
                  <a:srgbClr val="FF0000"/>
                </a:solidFill>
              </a:rPr>
              <a:t>xmlns:wsdl</a:t>
            </a:r>
            <a:r>
              <a:rPr lang="ca-ES" dirty="0"/>
              <a:t>="http://schemas.xmlsoap.org/wsdl/"  </a:t>
            </a:r>
            <a:r>
              <a:rPr lang="ca-ES" dirty="0" smtClean="0"/>
              <a:t>	</a:t>
            </a:r>
            <a:r>
              <a:rPr lang="ca-ES" dirty="0" smtClean="0">
                <a:solidFill>
                  <a:srgbClr val="FF0000"/>
                </a:solidFill>
              </a:rPr>
              <a:t>xmlns:xs</a:t>
            </a:r>
            <a:r>
              <a:rPr lang="ca-ES" dirty="0"/>
              <a:t>="http://</a:t>
            </a:r>
            <a:r>
              <a:rPr lang="ca-ES" dirty="0" smtClean="0"/>
              <a:t>www.w3.org/2001/XMLSchema"&gt;</a:t>
            </a:r>
          </a:p>
          <a:p>
            <a:endParaRPr lang="ca-ES" dirty="0"/>
          </a:p>
          <a:p>
            <a:r>
              <a:rPr lang="ca-ES" dirty="0" smtClean="0"/>
              <a:t>&lt;</a:t>
            </a:r>
            <a:r>
              <a:rPr lang="ca-ES" dirty="0" err="1"/>
              <a:t>wsdl:types</a:t>
            </a:r>
            <a:r>
              <a:rPr lang="ca-ES" dirty="0" smtClean="0"/>
              <a:t>&gt;</a:t>
            </a:r>
          </a:p>
          <a:p>
            <a:r>
              <a:rPr lang="ca-ES" dirty="0"/>
              <a:t>	</a:t>
            </a:r>
            <a:r>
              <a:rPr lang="ca-ES" dirty="0" smtClean="0"/>
              <a:t>&lt;</a:t>
            </a:r>
            <a:r>
              <a:rPr lang="ca-ES" dirty="0"/>
              <a:t>xs:schema targetNamespace="http://in2.es/hello" </a:t>
            </a:r>
            <a:r>
              <a:rPr lang="ca-ES" dirty="0" smtClean="0"/>
              <a:t>			</a:t>
            </a:r>
            <a:r>
              <a:rPr lang="ca-ES" dirty="0" smtClean="0">
                <a:solidFill>
                  <a:srgbClr val="FF0000"/>
                </a:solidFill>
              </a:rPr>
              <a:t>elementFormDefault</a:t>
            </a:r>
            <a:r>
              <a:rPr lang="ca-ES" dirty="0"/>
              <a:t>="qualified</a:t>
            </a:r>
            <a:r>
              <a:rPr lang="ca-ES" dirty="0" smtClean="0"/>
              <a:t>"&gt;</a:t>
            </a:r>
          </a:p>
          <a:p>
            <a:r>
              <a:rPr lang="ca-ES" dirty="0"/>
              <a:t>	</a:t>
            </a:r>
            <a:r>
              <a:rPr lang="ca-ES" dirty="0" smtClean="0"/>
              <a:t>	&lt;</a:t>
            </a:r>
            <a:r>
              <a:rPr lang="ca-ES" dirty="0"/>
              <a:t>xs:element name="</a:t>
            </a:r>
            <a:r>
              <a:rPr lang="ca-ES" dirty="0" err="1"/>
              <a:t>HelloRequest</a:t>
            </a:r>
            <a:r>
              <a:rPr lang="ca-ES" dirty="0"/>
              <a:t>" type="</a:t>
            </a:r>
            <a:r>
              <a:rPr lang="ca-ES" dirty="0" err="1"/>
              <a:t>xs:string</a:t>
            </a:r>
            <a:r>
              <a:rPr lang="ca-ES" dirty="0"/>
              <a:t>" </a:t>
            </a:r>
            <a:r>
              <a:rPr lang="ca-ES" dirty="0" smtClean="0"/>
              <a:t>/&gt;</a:t>
            </a:r>
          </a:p>
          <a:p>
            <a:r>
              <a:rPr lang="ca-ES" dirty="0"/>
              <a:t>	</a:t>
            </a:r>
            <a:r>
              <a:rPr lang="ca-ES" dirty="0" smtClean="0"/>
              <a:t>	&lt;</a:t>
            </a:r>
            <a:r>
              <a:rPr lang="ca-ES" dirty="0"/>
              <a:t>xs:element name="</a:t>
            </a:r>
            <a:r>
              <a:rPr lang="ca-ES" dirty="0" err="1"/>
              <a:t>HelloResponse</a:t>
            </a:r>
            <a:r>
              <a:rPr lang="ca-ES" dirty="0"/>
              <a:t>" type="</a:t>
            </a:r>
            <a:r>
              <a:rPr lang="ca-ES" dirty="0" err="1"/>
              <a:t>xs:string</a:t>
            </a:r>
            <a:r>
              <a:rPr lang="ca-ES" dirty="0"/>
              <a:t>" /&gt;    </a:t>
            </a:r>
            <a:endParaRPr lang="ca-ES" dirty="0" smtClean="0"/>
          </a:p>
          <a:p>
            <a:r>
              <a:rPr lang="ca-ES" dirty="0"/>
              <a:t>	</a:t>
            </a:r>
            <a:r>
              <a:rPr lang="ca-ES" dirty="0" smtClean="0"/>
              <a:t>&lt;/</a:t>
            </a:r>
            <a:r>
              <a:rPr lang="ca-ES" dirty="0"/>
              <a:t>xs:schema&gt;  </a:t>
            </a:r>
            <a:endParaRPr lang="ca-ES" dirty="0" smtClean="0"/>
          </a:p>
          <a:p>
            <a:r>
              <a:rPr lang="ca-ES" dirty="0" smtClean="0"/>
              <a:t>&lt;/</a:t>
            </a:r>
            <a:r>
              <a:rPr lang="ca-ES" dirty="0" err="1"/>
              <a:t>wsdl:types</a:t>
            </a:r>
            <a:r>
              <a:rPr lang="ca-ES" dirty="0"/>
              <a:t>&gt; 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08050"/>
            <a:ext cx="8566150" cy="503238"/>
          </a:xfrm>
        </p:spPr>
        <p:txBody>
          <a:bodyPr/>
          <a:lstStyle/>
          <a:p>
            <a:r>
              <a:rPr lang="es-ES" dirty="0" smtClean="0"/>
              <a:t>WSDL</a:t>
            </a:r>
            <a:endParaRPr lang="es-E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181600" y="152400"/>
            <a:ext cx="3886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ca-ES" sz="2200" b="1" i="1" dirty="0" smtClean="0">
                <a:solidFill>
                  <a:srgbClr val="000080"/>
                </a:solidFill>
                <a:cs typeface="Calibri" pitchFamily="34" charset="0"/>
              </a:rPr>
              <a:t>Web Services</a:t>
            </a:r>
          </a:p>
        </p:txBody>
      </p:sp>
    </p:spTree>
    <p:extLst>
      <p:ext uri="{BB962C8B-B14F-4D97-AF65-F5344CB8AC3E}">
        <p14:creationId xmlns:p14="http://schemas.microsoft.com/office/powerpoint/2010/main" val="1370466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&lt;</a:t>
            </a:r>
            <a:r>
              <a:rPr lang="ca-ES" dirty="0" err="1"/>
              <a:t>wsdl:message</a:t>
            </a:r>
            <a:r>
              <a:rPr lang="ca-ES" dirty="0"/>
              <a:t> name="</a:t>
            </a:r>
            <a:r>
              <a:rPr lang="ca-ES" dirty="0" err="1"/>
              <a:t>HelloWorldMessageIn</a:t>
            </a:r>
            <a:r>
              <a:rPr lang="ca-ES" dirty="0"/>
              <a:t>" &gt;      </a:t>
            </a:r>
            <a:endParaRPr lang="ca-ES" dirty="0" smtClean="0"/>
          </a:p>
          <a:p>
            <a:r>
              <a:rPr lang="ca-ES" dirty="0" smtClean="0"/>
              <a:t>	&lt;</a:t>
            </a:r>
            <a:r>
              <a:rPr lang="ca-ES" dirty="0" err="1"/>
              <a:t>wsdl:</a:t>
            </a:r>
            <a:r>
              <a:rPr lang="ca-ES" dirty="0" err="1">
                <a:solidFill>
                  <a:srgbClr val="FF0000"/>
                </a:solidFill>
              </a:rPr>
              <a:t>part</a:t>
            </a:r>
            <a:r>
              <a:rPr lang="ca-ES" dirty="0"/>
              <a:t> name="</a:t>
            </a:r>
            <a:r>
              <a:rPr lang="ca-ES" dirty="0" err="1"/>
              <a:t>parameters</a:t>
            </a:r>
            <a:r>
              <a:rPr lang="ca-ES" dirty="0"/>
              <a:t>" element="</a:t>
            </a:r>
            <a:r>
              <a:rPr lang="ca-ES" dirty="0" err="1">
                <a:solidFill>
                  <a:srgbClr val="FF0000"/>
                </a:solidFill>
              </a:rPr>
              <a:t>tns</a:t>
            </a:r>
            <a:r>
              <a:rPr lang="ca-ES" dirty="0" err="1"/>
              <a:t>:HelloRequest</a:t>
            </a:r>
            <a:r>
              <a:rPr lang="ca-ES" dirty="0"/>
              <a:t>"/&gt;  &lt;/</a:t>
            </a:r>
            <a:r>
              <a:rPr lang="ca-ES" dirty="0" err="1"/>
              <a:t>wsdl:message</a:t>
            </a:r>
            <a:r>
              <a:rPr lang="ca-ES" dirty="0"/>
              <a:t>&gt;   </a:t>
            </a:r>
            <a:endParaRPr lang="ca-ES" dirty="0" smtClean="0"/>
          </a:p>
          <a:p>
            <a:r>
              <a:rPr lang="ca-ES" dirty="0" smtClean="0"/>
              <a:t>&lt;</a:t>
            </a:r>
            <a:r>
              <a:rPr lang="ca-ES" dirty="0" err="1"/>
              <a:t>wsdl:message</a:t>
            </a:r>
            <a:r>
              <a:rPr lang="ca-ES" dirty="0"/>
              <a:t> name="</a:t>
            </a:r>
            <a:r>
              <a:rPr lang="ca-ES" dirty="0" err="1"/>
              <a:t>HelloWorldMessageOut</a:t>
            </a:r>
            <a:r>
              <a:rPr lang="ca-ES" dirty="0"/>
              <a:t>"&gt;    </a:t>
            </a:r>
            <a:endParaRPr lang="ca-ES" dirty="0" smtClean="0"/>
          </a:p>
          <a:p>
            <a:r>
              <a:rPr lang="ca-ES" dirty="0"/>
              <a:t>	</a:t>
            </a:r>
            <a:r>
              <a:rPr lang="ca-ES" dirty="0" smtClean="0"/>
              <a:t>&lt;</a:t>
            </a:r>
            <a:r>
              <a:rPr lang="ca-ES" dirty="0" err="1" smtClean="0"/>
              <a:t>wsdl:</a:t>
            </a:r>
            <a:r>
              <a:rPr lang="ca-ES" dirty="0" err="1" smtClean="0">
                <a:solidFill>
                  <a:srgbClr val="FF0000"/>
                </a:solidFill>
              </a:rPr>
              <a:t>part</a:t>
            </a:r>
            <a:r>
              <a:rPr lang="ca-ES" dirty="0" smtClean="0"/>
              <a:t> name</a:t>
            </a:r>
            <a:r>
              <a:rPr lang="ca-ES" dirty="0"/>
              <a:t>="</a:t>
            </a:r>
            <a:r>
              <a:rPr lang="ca-ES" dirty="0" err="1"/>
              <a:t>parameters</a:t>
            </a:r>
            <a:r>
              <a:rPr lang="ca-ES" dirty="0"/>
              <a:t>" element="</a:t>
            </a:r>
            <a:r>
              <a:rPr lang="ca-ES" dirty="0" err="1">
                <a:solidFill>
                  <a:srgbClr val="FF0000"/>
                </a:solidFill>
              </a:rPr>
              <a:t>tns</a:t>
            </a:r>
            <a:r>
              <a:rPr lang="ca-ES" dirty="0" err="1"/>
              <a:t>:HelloResponse</a:t>
            </a:r>
            <a:r>
              <a:rPr lang="ca-ES" dirty="0"/>
              <a:t>"/&gt;  &lt;/</a:t>
            </a:r>
            <a:r>
              <a:rPr lang="ca-ES" dirty="0" err="1" smtClean="0"/>
              <a:t>wsdl:message</a:t>
            </a:r>
            <a:r>
              <a:rPr lang="ca-ES" dirty="0"/>
              <a:t>&gt;   </a:t>
            </a:r>
            <a:endParaRPr lang="ca-ES" dirty="0" smtClean="0"/>
          </a:p>
          <a:p>
            <a:endParaRPr lang="ca-ES" dirty="0"/>
          </a:p>
          <a:p>
            <a:r>
              <a:rPr lang="ca-ES" dirty="0" smtClean="0"/>
              <a:t>&lt;</a:t>
            </a:r>
            <a:r>
              <a:rPr lang="ca-ES" dirty="0" err="1"/>
              <a:t>wsdl:portType</a:t>
            </a:r>
            <a:r>
              <a:rPr lang="ca-ES" dirty="0"/>
              <a:t> </a:t>
            </a:r>
            <a:r>
              <a:rPr lang="ca-ES" dirty="0" err="1"/>
              <a:t>name</a:t>
            </a:r>
            <a:r>
              <a:rPr lang="ca-ES" dirty="0" smtClean="0"/>
              <a:t>=“</a:t>
            </a:r>
            <a:r>
              <a:rPr lang="ca-ES" dirty="0" err="1" smtClean="0"/>
              <a:t>HelloPort</a:t>
            </a:r>
            <a:r>
              <a:rPr lang="ca-ES" dirty="0" smtClean="0"/>
              <a:t>"&gt;    </a:t>
            </a:r>
            <a:endParaRPr lang="ca-ES" dirty="0" smtClean="0"/>
          </a:p>
          <a:p>
            <a:r>
              <a:rPr lang="ca-ES" dirty="0"/>
              <a:t>	</a:t>
            </a:r>
            <a:r>
              <a:rPr lang="ca-ES" dirty="0" smtClean="0"/>
              <a:t>&lt;</a:t>
            </a:r>
            <a:r>
              <a:rPr lang="ca-ES" dirty="0" err="1"/>
              <a:t>wsdl:operation</a:t>
            </a:r>
            <a:r>
              <a:rPr lang="ca-ES" dirty="0"/>
              <a:t> name="</a:t>
            </a:r>
            <a:r>
              <a:rPr lang="ca-ES" dirty="0" err="1"/>
              <a:t>HelloWorld</a:t>
            </a:r>
            <a:r>
              <a:rPr lang="ca-ES" dirty="0"/>
              <a:t>"&gt;      </a:t>
            </a:r>
            <a:endParaRPr lang="ca-ES" dirty="0" smtClean="0"/>
          </a:p>
          <a:p>
            <a:r>
              <a:rPr lang="ca-ES" dirty="0"/>
              <a:t>	</a:t>
            </a:r>
            <a:r>
              <a:rPr lang="ca-ES" dirty="0" smtClean="0"/>
              <a:t>	&lt;</a:t>
            </a:r>
            <a:r>
              <a:rPr lang="ca-ES" dirty="0" err="1"/>
              <a:t>wsdl:input</a:t>
            </a:r>
            <a:r>
              <a:rPr lang="ca-ES" dirty="0"/>
              <a:t> </a:t>
            </a:r>
            <a:r>
              <a:rPr lang="ca-ES" dirty="0" err="1"/>
              <a:t>message</a:t>
            </a:r>
            <a:r>
              <a:rPr lang="ca-ES" dirty="0"/>
              <a:t>="</a:t>
            </a:r>
            <a:r>
              <a:rPr lang="ca-ES" dirty="0" err="1">
                <a:solidFill>
                  <a:srgbClr val="FF0000"/>
                </a:solidFill>
              </a:rPr>
              <a:t>tns</a:t>
            </a:r>
            <a:r>
              <a:rPr lang="ca-ES" dirty="0" err="1"/>
              <a:t>:HelloWorldMessageIn</a:t>
            </a:r>
            <a:r>
              <a:rPr lang="ca-ES" dirty="0"/>
              <a:t>" /&gt;      </a:t>
            </a:r>
            <a:endParaRPr lang="ca-ES" dirty="0" smtClean="0"/>
          </a:p>
          <a:p>
            <a:r>
              <a:rPr lang="ca-ES" dirty="0"/>
              <a:t>	</a:t>
            </a:r>
            <a:r>
              <a:rPr lang="ca-ES" dirty="0" smtClean="0"/>
              <a:t>	&lt;</a:t>
            </a:r>
            <a:r>
              <a:rPr lang="ca-ES" dirty="0" err="1"/>
              <a:t>wsdl:output</a:t>
            </a:r>
            <a:r>
              <a:rPr lang="ca-ES" dirty="0"/>
              <a:t> </a:t>
            </a:r>
            <a:r>
              <a:rPr lang="ca-ES" dirty="0" err="1"/>
              <a:t>message</a:t>
            </a:r>
            <a:r>
              <a:rPr lang="ca-ES" dirty="0"/>
              <a:t>="</a:t>
            </a:r>
            <a:r>
              <a:rPr lang="ca-ES" dirty="0" err="1">
                <a:solidFill>
                  <a:srgbClr val="FF0000"/>
                </a:solidFill>
              </a:rPr>
              <a:t>tns</a:t>
            </a:r>
            <a:r>
              <a:rPr lang="ca-ES" dirty="0" err="1"/>
              <a:t>:HelloWorldMessageOut</a:t>
            </a:r>
            <a:r>
              <a:rPr lang="ca-ES" dirty="0"/>
              <a:t>" /&gt;    </a:t>
            </a:r>
            <a:endParaRPr lang="ca-ES" dirty="0" smtClean="0"/>
          </a:p>
          <a:p>
            <a:r>
              <a:rPr lang="ca-ES" dirty="0"/>
              <a:t>	</a:t>
            </a:r>
            <a:r>
              <a:rPr lang="ca-ES" dirty="0" smtClean="0"/>
              <a:t>&lt;/</a:t>
            </a:r>
            <a:r>
              <a:rPr lang="ca-ES" dirty="0" err="1"/>
              <a:t>wsdl:operation</a:t>
            </a:r>
            <a:r>
              <a:rPr lang="ca-ES" dirty="0"/>
              <a:t>&gt;  </a:t>
            </a:r>
            <a:endParaRPr lang="ca-ES" dirty="0" smtClean="0"/>
          </a:p>
          <a:p>
            <a:r>
              <a:rPr lang="ca-ES" dirty="0" smtClean="0"/>
              <a:t>&lt;/</a:t>
            </a:r>
            <a:r>
              <a:rPr lang="ca-ES" dirty="0" err="1"/>
              <a:t>wsdl:portType</a:t>
            </a:r>
            <a:r>
              <a:rPr lang="ca-ES" dirty="0"/>
              <a:t>&gt;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08050"/>
            <a:ext cx="8566150" cy="503238"/>
          </a:xfrm>
        </p:spPr>
        <p:txBody>
          <a:bodyPr/>
          <a:lstStyle/>
          <a:p>
            <a:r>
              <a:rPr lang="es-ES" dirty="0" smtClean="0"/>
              <a:t>WSDL</a:t>
            </a:r>
            <a:endParaRPr lang="es-E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81600" y="152400"/>
            <a:ext cx="3886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ca-ES" sz="2200" b="1" i="1" dirty="0" smtClean="0">
                <a:solidFill>
                  <a:srgbClr val="000080"/>
                </a:solidFill>
                <a:cs typeface="Calibri" pitchFamily="34" charset="0"/>
              </a:rPr>
              <a:t>Web Services</a:t>
            </a:r>
          </a:p>
        </p:txBody>
      </p:sp>
    </p:spTree>
    <p:extLst>
      <p:ext uri="{BB962C8B-B14F-4D97-AF65-F5344CB8AC3E}">
        <p14:creationId xmlns:p14="http://schemas.microsoft.com/office/powerpoint/2010/main" val="2323290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&lt;</a:t>
            </a:r>
            <a:r>
              <a:rPr lang="ca-ES" dirty="0" err="1"/>
              <a:t>wsdl:binding</a:t>
            </a:r>
            <a:r>
              <a:rPr lang="ca-ES" dirty="0"/>
              <a:t> </a:t>
            </a:r>
            <a:r>
              <a:rPr lang="ca-ES" dirty="0" err="1"/>
              <a:t>name</a:t>
            </a:r>
            <a:r>
              <a:rPr lang="ca-ES" dirty="0" smtClean="0"/>
              <a:t>=“</a:t>
            </a:r>
            <a:r>
              <a:rPr lang="ca-ES" dirty="0" err="1" smtClean="0"/>
              <a:t>HelloSoapBinding</a:t>
            </a:r>
            <a:r>
              <a:rPr lang="ca-ES" dirty="0"/>
              <a:t>" type="</a:t>
            </a:r>
            <a:r>
              <a:rPr lang="ca-ES" dirty="0" err="1" smtClean="0"/>
              <a:t>tns:HelloPort</a:t>
            </a:r>
            <a:r>
              <a:rPr lang="ca-ES" dirty="0" smtClean="0"/>
              <a:t>"&gt;    </a:t>
            </a:r>
            <a:endParaRPr lang="ca-ES" dirty="0" smtClean="0"/>
          </a:p>
          <a:p>
            <a:r>
              <a:rPr lang="ca-ES" dirty="0" smtClean="0"/>
              <a:t>	&lt;</a:t>
            </a:r>
            <a:r>
              <a:rPr lang="ca-ES" dirty="0" err="1"/>
              <a:t>wsoap:binding</a:t>
            </a:r>
            <a:r>
              <a:rPr lang="ca-ES" dirty="0"/>
              <a:t>  </a:t>
            </a:r>
            <a:r>
              <a:rPr lang="ca-ES" dirty="0">
                <a:solidFill>
                  <a:srgbClr val="FF0000"/>
                </a:solidFill>
              </a:rPr>
              <a:t>transport</a:t>
            </a:r>
            <a:r>
              <a:rPr lang="ca-ES" dirty="0"/>
              <a:t>="http://schemas.xmlsoap.org/</a:t>
            </a:r>
            <a:r>
              <a:rPr lang="ca-ES" dirty="0">
                <a:solidFill>
                  <a:srgbClr val="FF0000"/>
                </a:solidFill>
              </a:rPr>
              <a:t>soap/http</a:t>
            </a:r>
            <a:r>
              <a:rPr lang="ca-ES" dirty="0"/>
              <a:t>"   </a:t>
            </a:r>
            <a:endParaRPr lang="ca-ES" dirty="0" smtClean="0"/>
          </a:p>
          <a:p>
            <a:r>
              <a:rPr lang="ca-ES" dirty="0"/>
              <a:t>	</a:t>
            </a:r>
            <a:r>
              <a:rPr lang="ca-ES" dirty="0" smtClean="0"/>
              <a:t>		</a:t>
            </a:r>
            <a:r>
              <a:rPr lang="ca-ES" dirty="0" err="1" smtClean="0">
                <a:solidFill>
                  <a:srgbClr val="FF0000"/>
                </a:solidFill>
              </a:rPr>
              <a:t>style</a:t>
            </a:r>
            <a:r>
              <a:rPr lang="ca-ES" dirty="0"/>
              <a:t>="</a:t>
            </a:r>
            <a:r>
              <a:rPr lang="ca-ES" dirty="0">
                <a:solidFill>
                  <a:srgbClr val="FF0000"/>
                </a:solidFill>
              </a:rPr>
              <a:t>document</a:t>
            </a:r>
            <a:r>
              <a:rPr lang="ca-ES" dirty="0"/>
              <a:t>" </a:t>
            </a:r>
            <a:r>
              <a:rPr lang="ca-ES" dirty="0" smtClean="0"/>
              <a:t>/&gt;</a:t>
            </a:r>
            <a:endParaRPr lang="ca-ES" dirty="0" smtClean="0"/>
          </a:p>
          <a:p>
            <a:r>
              <a:rPr lang="ca-ES" dirty="0" smtClean="0"/>
              <a:t>	&lt;</a:t>
            </a:r>
            <a:r>
              <a:rPr lang="ca-ES" dirty="0" err="1"/>
              <a:t>wsdl:operation</a:t>
            </a:r>
            <a:r>
              <a:rPr lang="ca-ES" dirty="0"/>
              <a:t> name="</a:t>
            </a:r>
            <a:r>
              <a:rPr lang="ca-ES" dirty="0" err="1"/>
              <a:t>HelloWorld</a:t>
            </a:r>
            <a:r>
              <a:rPr lang="ca-ES" dirty="0"/>
              <a:t>"&gt;      </a:t>
            </a:r>
            <a:endParaRPr lang="ca-ES" dirty="0" smtClean="0"/>
          </a:p>
          <a:p>
            <a:r>
              <a:rPr lang="ca-ES" dirty="0" smtClean="0"/>
              <a:t>		&lt;</a:t>
            </a:r>
            <a:r>
              <a:rPr lang="ca-ES" dirty="0" err="1"/>
              <a:t>wsoap:operation</a:t>
            </a:r>
            <a:r>
              <a:rPr lang="ca-ES" dirty="0"/>
              <a:t> </a:t>
            </a:r>
            <a:r>
              <a:rPr lang="ca-ES" dirty="0" err="1">
                <a:solidFill>
                  <a:srgbClr val="FF0000"/>
                </a:solidFill>
              </a:rPr>
              <a:t>soapAction</a:t>
            </a:r>
            <a:r>
              <a:rPr lang="ca-ES" dirty="0" smtClean="0"/>
              <a:t>="http://in2.es/HelloWorldRequest"  </a:t>
            </a:r>
            <a:r>
              <a:rPr lang="ca-ES" dirty="0"/>
              <a:t>/&gt;      </a:t>
            </a:r>
            <a:r>
              <a:rPr lang="ca-ES" dirty="0" smtClean="0"/>
              <a:t>				&lt;</a:t>
            </a:r>
            <a:r>
              <a:rPr lang="ca-ES" dirty="0" err="1"/>
              <a:t>wsdl:input</a:t>
            </a:r>
            <a:r>
              <a:rPr lang="ca-ES" dirty="0" smtClean="0"/>
              <a:t>&gt;</a:t>
            </a:r>
            <a:endParaRPr lang="ca-ES" dirty="0" smtClean="0"/>
          </a:p>
          <a:p>
            <a:r>
              <a:rPr lang="ca-ES" dirty="0"/>
              <a:t>	</a:t>
            </a:r>
            <a:r>
              <a:rPr lang="ca-ES" dirty="0" smtClean="0"/>
              <a:t>				&lt;</a:t>
            </a:r>
            <a:r>
              <a:rPr lang="ca-ES" dirty="0" err="1"/>
              <a:t>wsoap:body</a:t>
            </a:r>
            <a:r>
              <a:rPr lang="ca-ES" dirty="0"/>
              <a:t> </a:t>
            </a:r>
            <a:r>
              <a:rPr lang="ca-ES" dirty="0" err="1"/>
              <a:t>use</a:t>
            </a:r>
            <a:r>
              <a:rPr lang="ca-ES" dirty="0"/>
              <a:t>="</a:t>
            </a:r>
            <a:r>
              <a:rPr lang="ca-ES" dirty="0">
                <a:solidFill>
                  <a:srgbClr val="FF0000"/>
                </a:solidFill>
              </a:rPr>
              <a:t>literal</a:t>
            </a:r>
            <a:r>
              <a:rPr lang="ca-ES" dirty="0"/>
              <a:t>" </a:t>
            </a:r>
            <a:r>
              <a:rPr lang="ca-ES" dirty="0" smtClean="0"/>
              <a:t>/&gt;</a:t>
            </a:r>
            <a:endParaRPr lang="ca-ES" dirty="0" smtClean="0"/>
          </a:p>
          <a:p>
            <a:r>
              <a:rPr lang="ca-ES" dirty="0"/>
              <a:t>	</a:t>
            </a:r>
            <a:r>
              <a:rPr lang="ca-ES" dirty="0" smtClean="0"/>
              <a:t>		&lt;/</a:t>
            </a:r>
            <a:r>
              <a:rPr lang="ca-ES" dirty="0" err="1"/>
              <a:t>wsdl:input</a:t>
            </a:r>
            <a:r>
              <a:rPr lang="ca-ES" dirty="0"/>
              <a:t>&gt;      </a:t>
            </a:r>
            <a:endParaRPr lang="ca-ES" dirty="0" smtClean="0"/>
          </a:p>
          <a:p>
            <a:r>
              <a:rPr lang="ca-ES" dirty="0"/>
              <a:t>	</a:t>
            </a:r>
            <a:r>
              <a:rPr lang="ca-ES" dirty="0" smtClean="0"/>
              <a:t>		&lt;</a:t>
            </a:r>
            <a:r>
              <a:rPr lang="ca-ES" dirty="0" err="1"/>
              <a:t>wsdl:output</a:t>
            </a:r>
            <a:r>
              <a:rPr lang="ca-ES" dirty="0"/>
              <a:t>&gt;        </a:t>
            </a:r>
            <a:endParaRPr lang="ca-ES" dirty="0" smtClean="0"/>
          </a:p>
          <a:p>
            <a:r>
              <a:rPr lang="ca-ES" dirty="0"/>
              <a:t>	</a:t>
            </a:r>
            <a:r>
              <a:rPr lang="ca-ES" dirty="0" smtClean="0"/>
              <a:t>				&lt;</a:t>
            </a:r>
            <a:r>
              <a:rPr lang="ca-ES" dirty="0" err="1"/>
              <a:t>wsoap:body</a:t>
            </a:r>
            <a:r>
              <a:rPr lang="ca-ES" dirty="0"/>
              <a:t> </a:t>
            </a:r>
            <a:r>
              <a:rPr lang="ca-ES" dirty="0" err="1"/>
              <a:t>use</a:t>
            </a:r>
            <a:r>
              <a:rPr lang="ca-ES" dirty="0" smtClean="0"/>
              <a:t>="</a:t>
            </a:r>
            <a:r>
              <a:rPr lang="ca-ES" dirty="0" smtClean="0">
                <a:solidFill>
                  <a:srgbClr val="FF0000"/>
                </a:solidFill>
              </a:rPr>
              <a:t>literal</a:t>
            </a:r>
            <a:r>
              <a:rPr lang="ca-ES" dirty="0" smtClean="0"/>
              <a:t>" </a:t>
            </a:r>
            <a:r>
              <a:rPr lang="ca-ES" dirty="0" smtClean="0"/>
              <a:t>/&gt;</a:t>
            </a:r>
            <a:endParaRPr lang="ca-ES" dirty="0" smtClean="0"/>
          </a:p>
          <a:p>
            <a:r>
              <a:rPr lang="ca-ES" dirty="0" smtClean="0"/>
              <a:t>			&lt;/</a:t>
            </a:r>
            <a:r>
              <a:rPr lang="ca-ES" dirty="0" err="1"/>
              <a:t>wsdl:output</a:t>
            </a:r>
            <a:r>
              <a:rPr lang="ca-ES" dirty="0"/>
              <a:t>&gt;    </a:t>
            </a:r>
            <a:endParaRPr lang="ca-ES" dirty="0" smtClean="0"/>
          </a:p>
          <a:p>
            <a:r>
              <a:rPr lang="ca-ES" dirty="0" smtClean="0"/>
              <a:t>	&lt;/</a:t>
            </a:r>
            <a:r>
              <a:rPr lang="ca-ES" dirty="0" err="1"/>
              <a:t>wsdl:operation</a:t>
            </a:r>
            <a:r>
              <a:rPr lang="ca-ES" dirty="0"/>
              <a:t>&gt;  </a:t>
            </a:r>
            <a:endParaRPr lang="ca-ES" dirty="0" smtClean="0"/>
          </a:p>
          <a:p>
            <a:r>
              <a:rPr lang="ca-ES" dirty="0" smtClean="0"/>
              <a:t>&lt;/</a:t>
            </a:r>
            <a:r>
              <a:rPr lang="ca-ES" dirty="0" err="1"/>
              <a:t>wsdl:binding</a:t>
            </a:r>
            <a:r>
              <a:rPr lang="ca-ES" dirty="0"/>
              <a:t>&gt;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08050"/>
            <a:ext cx="8566150" cy="503238"/>
          </a:xfrm>
        </p:spPr>
        <p:txBody>
          <a:bodyPr/>
          <a:lstStyle/>
          <a:p>
            <a:r>
              <a:rPr lang="es-ES" dirty="0" smtClean="0"/>
              <a:t>WSDL</a:t>
            </a:r>
            <a:endParaRPr lang="es-E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81600" y="152400"/>
            <a:ext cx="3886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ca-ES" sz="2200" b="1" i="1" dirty="0" smtClean="0">
                <a:solidFill>
                  <a:srgbClr val="000080"/>
                </a:solidFill>
                <a:cs typeface="Calibri" pitchFamily="34" charset="0"/>
              </a:rPr>
              <a:t>Web Services</a:t>
            </a:r>
          </a:p>
        </p:txBody>
      </p:sp>
    </p:spTree>
    <p:extLst>
      <p:ext uri="{BB962C8B-B14F-4D97-AF65-F5344CB8AC3E}">
        <p14:creationId xmlns:p14="http://schemas.microsoft.com/office/powerpoint/2010/main" val="301227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 bwMode="auto">
          <a:xfrm>
            <a:off x="899592" y="2708920"/>
            <a:ext cx="8064896" cy="43697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  <a:headEnd type="none" w="sm" len="sm"/>
            <a:tailEnd type="triangl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Aft>
                <a:spcPct val="10000"/>
              </a:spcAft>
              <a:buClr>
                <a:srgbClr val="002491"/>
              </a:buClr>
              <a:buFontTx/>
              <a:buChar char="–"/>
            </a:pPr>
            <a:endParaRPr lang="es-ES" sz="1000" dirty="0">
              <a:latin typeface="Arial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 bwMode="auto">
          <a:xfrm>
            <a:off x="241160" y="1873504"/>
            <a:ext cx="8782259" cy="436970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  <a:headEnd type="none" w="sm" len="sm"/>
            <a:tailEnd type="triangl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Aft>
                <a:spcPct val="10000"/>
              </a:spcAft>
              <a:buClr>
                <a:srgbClr val="002491"/>
              </a:buClr>
              <a:buFontTx/>
              <a:buChar char="–"/>
            </a:pPr>
            <a:endParaRPr lang="es-ES" sz="1000" dirty="0">
              <a:latin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Índex</a:t>
            </a:r>
            <a:endParaRPr lang="es-ES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907765" y="979137"/>
            <a:ext cx="8115654" cy="5623964"/>
          </a:xfrm>
          <a:prstGeom prst="rect">
            <a:avLst/>
          </a:prstGeom>
        </p:spPr>
        <p:txBody>
          <a:bodyPr/>
          <a:lstStyle>
            <a:lvl1pPr marL="342900" indent="-342900" algn="l" defTabSz="2159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8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565150" indent="-279400" algn="l" defTabSz="215900" rtl="0" eaLnBrk="0" fontAlgn="base" hangingPunct="0">
              <a:spcBef>
                <a:spcPct val="40000"/>
              </a:spcBef>
              <a:spcAft>
                <a:spcPct val="20000"/>
              </a:spcAft>
              <a:buClr>
                <a:srgbClr val="002491"/>
              </a:buClr>
              <a:buSzPct val="62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047750" indent="-285750" algn="l" defTabSz="215900" rtl="0" eaLnBrk="0" fontAlgn="base" hangingPunct="0">
              <a:spcBef>
                <a:spcPct val="30000"/>
              </a:spcBef>
              <a:spcAft>
                <a:spcPct val="10000"/>
              </a:spcAft>
              <a:buClr>
                <a:srgbClr val="002491"/>
              </a:buClr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517650" indent="-279400" algn="l" defTabSz="2159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2491"/>
              </a:buClr>
              <a:buSzPct val="37000"/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127250" indent="-228600" algn="l" defTabSz="2159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Calibri" pitchFamily="34" charset="0"/>
              </a:defRPr>
            </a:lvl5pPr>
            <a:lvl6pPr marL="25844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416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88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60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7200" indent="0">
              <a:buNone/>
            </a:pPr>
            <a:endParaRPr lang="es-ES" sz="2400" b="0" dirty="0" smtClean="0">
              <a:solidFill>
                <a:schemeClr val="bg1"/>
              </a:solidFill>
              <a:latin typeface="+mj-lt"/>
            </a:endParaRPr>
          </a:p>
          <a:p>
            <a:pPr marL="97200" indent="0">
              <a:buNone/>
            </a:pPr>
            <a:endParaRPr lang="es-ES" sz="2400" b="0" dirty="0">
              <a:solidFill>
                <a:schemeClr val="bg1"/>
              </a:solidFill>
              <a:latin typeface="+mj-lt"/>
            </a:endParaRPr>
          </a:p>
          <a:p>
            <a:pPr marL="97200" indent="0">
              <a:buClr>
                <a:schemeClr val="bg2">
                  <a:lumMod val="50000"/>
                </a:schemeClr>
              </a:buClr>
              <a:buNone/>
            </a:pPr>
            <a:r>
              <a:rPr lang="es-ES" sz="2400" dirty="0" smtClean="0">
                <a:solidFill>
                  <a:schemeClr val="bg1"/>
                </a:solidFill>
                <a:latin typeface="+mj-lt"/>
              </a:rPr>
              <a:t>WSO2 ESB</a:t>
            </a:r>
            <a:endParaRPr lang="es-ES" sz="2400" dirty="0">
              <a:solidFill>
                <a:schemeClr val="bg1"/>
              </a:solidFill>
              <a:latin typeface="+mj-lt"/>
            </a:endParaRPr>
          </a:p>
          <a:p>
            <a:pPr marL="440100">
              <a:buClr>
                <a:schemeClr val="bg2">
                  <a:lumMod val="50000"/>
                </a:schemeClr>
              </a:buClr>
              <a:buFont typeface="Wingdings 3" pitchFamily="18" charset="2"/>
              <a:buChar char="u"/>
            </a:pPr>
            <a:endParaRPr lang="es-ES" sz="2400" b="0" dirty="0" smtClean="0">
              <a:solidFill>
                <a:srgbClr val="002060"/>
              </a:solidFill>
              <a:latin typeface="+mj-lt"/>
            </a:endParaRP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chemeClr val="bg1"/>
                </a:solidFill>
                <a:latin typeface="+mj-lt"/>
              </a:rPr>
              <a:t>Conceptos básicos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  <a:latin typeface="+mj-lt"/>
              </a:rPr>
              <a:t>Web </a:t>
            </a:r>
            <a:r>
              <a:rPr lang="es-ES" sz="2400" dirty="0" err="1" smtClean="0">
                <a:solidFill>
                  <a:srgbClr val="002060"/>
                </a:solidFill>
                <a:latin typeface="+mj-lt"/>
              </a:rPr>
              <a:t>Services</a:t>
            </a:r>
            <a:endParaRPr lang="es-ES" sz="2400" dirty="0" smtClean="0">
              <a:solidFill>
                <a:srgbClr val="002060"/>
              </a:solidFill>
              <a:latin typeface="+mj-lt"/>
            </a:endParaRP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  <a:latin typeface="+mj-lt"/>
              </a:rPr>
              <a:t>Enterprise </a:t>
            </a:r>
            <a:r>
              <a:rPr lang="es-ES" sz="2400" dirty="0" err="1" smtClean="0">
                <a:solidFill>
                  <a:srgbClr val="002060"/>
                </a:solidFill>
                <a:latin typeface="+mj-lt"/>
              </a:rPr>
              <a:t>Service</a:t>
            </a:r>
            <a:r>
              <a:rPr lang="es-ES" sz="2400" dirty="0" smtClean="0">
                <a:solidFill>
                  <a:srgbClr val="002060"/>
                </a:solidFill>
                <a:latin typeface="+mj-lt"/>
              </a:rPr>
              <a:t> Bus</a:t>
            </a:r>
            <a:endParaRPr lang="es-ES" sz="2400" dirty="0">
              <a:solidFill>
                <a:srgbClr val="002060"/>
              </a:solidFill>
              <a:latin typeface="+mj-lt"/>
            </a:endParaRP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  <a:latin typeface="+mj-lt"/>
              </a:rPr>
              <a:t>WSO2 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  <a:latin typeface="+mj-lt"/>
              </a:rPr>
              <a:t>WSO2 ESB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  <a:latin typeface="+mj-lt"/>
              </a:rPr>
              <a:t>Consola WSO2 ESB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  <a:latin typeface="+mj-lt"/>
              </a:rPr>
              <a:t>Componentes WSO2 ESB</a:t>
            </a:r>
          </a:p>
        </p:txBody>
      </p:sp>
    </p:spTree>
    <p:extLst>
      <p:ext uri="{BB962C8B-B14F-4D97-AF65-F5344CB8AC3E}">
        <p14:creationId xmlns:p14="http://schemas.microsoft.com/office/powerpoint/2010/main" val="361614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 &lt;</a:t>
            </a:r>
            <a:r>
              <a:rPr lang="ca-ES" dirty="0" err="1"/>
              <a:t>wsdl:service</a:t>
            </a:r>
            <a:r>
              <a:rPr lang="ca-ES" dirty="0"/>
              <a:t> </a:t>
            </a:r>
            <a:r>
              <a:rPr lang="ca-ES" dirty="0" err="1"/>
              <a:t>name</a:t>
            </a:r>
            <a:r>
              <a:rPr lang="ca-ES" dirty="0"/>
              <a:t>=</a:t>
            </a:r>
            <a:r>
              <a:rPr lang="ca-ES" i="1" dirty="0"/>
              <a:t>"</a:t>
            </a:r>
            <a:r>
              <a:rPr lang="ca-ES" i="1" dirty="0" err="1"/>
              <a:t>HelloService</a:t>
            </a:r>
            <a:r>
              <a:rPr lang="ca-ES" i="1" dirty="0"/>
              <a:t>"&gt;</a:t>
            </a:r>
          </a:p>
          <a:p>
            <a:r>
              <a:rPr lang="ca-ES" dirty="0"/>
              <a:t>        &lt;</a:t>
            </a:r>
            <a:r>
              <a:rPr lang="ca-ES" dirty="0" err="1"/>
              <a:t>wsdl:port</a:t>
            </a:r>
            <a:r>
              <a:rPr lang="ca-ES" dirty="0"/>
              <a:t> </a:t>
            </a:r>
            <a:r>
              <a:rPr lang="ca-ES" dirty="0" err="1">
                <a:solidFill>
                  <a:srgbClr val="FF0000"/>
                </a:solidFill>
              </a:rPr>
              <a:t>binding</a:t>
            </a:r>
            <a:r>
              <a:rPr lang="ca-ES" dirty="0"/>
              <a:t>=</a:t>
            </a:r>
            <a:r>
              <a:rPr lang="ca-ES" i="1" dirty="0"/>
              <a:t>"</a:t>
            </a:r>
            <a:r>
              <a:rPr lang="ca-ES" i="1" dirty="0" err="1" smtClean="0"/>
              <a:t>tns:HelloSoapBinding</a:t>
            </a:r>
            <a:r>
              <a:rPr lang="ca-ES" i="1" dirty="0"/>
              <a:t>" </a:t>
            </a:r>
            <a:endParaRPr lang="ca-ES" i="1" dirty="0" smtClean="0"/>
          </a:p>
          <a:p>
            <a:r>
              <a:rPr lang="ca-ES" i="1" dirty="0"/>
              <a:t>	</a:t>
            </a:r>
            <a:r>
              <a:rPr lang="ca-ES" i="1" dirty="0" smtClean="0"/>
              <a:t>						  </a:t>
            </a:r>
            <a:r>
              <a:rPr lang="ca-ES" i="1" dirty="0" err="1" smtClean="0"/>
              <a:t>name</a:t>
            </a:r>
            <a:r>
              <a:rPr lang="ca-ES" i="1" dirty="0"/>
              <a:t>="HelloServiceHttpSoap11Endpoint"&gt;</a:t>
            </a:r>
          </a:p>
          <a:p>
            <a:r>
              <a:rPr lang="ca-ES" dirty="0"/>
              <a:t>          </a:t>
            </a:r>
            <a:r>
              <a:rPr lang="ca-ES" dirty="0" smtClean="0"/>
              <a:t>&lt;</a:t>
            </a:r>
            <a:r>
              <a:rPr lang="ca-ES" dirty="0" err="1" smtClean="0">
                <a:solidFill>
                  <a:srgbClr val="FF0000"/>
                </a:solidFill>
              </a:rPr>
              <a:t>wsoap:address</a:t>
            </a:r>
            <a:r>
              <a:rPr lang="ca-ES" dirty="0" smtClean="0">
                <a:solidFill>
                  <a:srgbClr val="FF0000"/>
                </a:solidFill>
              </a:rPr>
              <a:t> </a:t>
            </a:r>
            <a:r>
              <a:rPr lang="ca-ES" dirty="0" err="1"/>
              <a:t>location</a:t>
            </a:r>
            <a:r>
              <a:rPr lang="ca-ES" dirty="0"/>
              <a:t>=</a:t>
            </a:r>
            <a:r>
              <a:rPr lang="ca-ES" i="1" dirty="0"/>
              <a:t>"http</a:t>
            </a:r>
            <a:r>
              <a:rPr lang="ca-ES" i="1" dirty="0" smtClean="0"/>
              <a:t>://localhost/HelloService.HelloServiceHttpSoap11Endpoint</a:t>
            </a:r>
            <a:r>
              <a:rPr lang="ca-ES" i="1" dirty="0"/>
              <a:t>"/&gt;</a:t>
            </a:r>
          </a:p>
          <a:p>
            <a:r>
              <a:rPr lang="ca-ES" dirty="0"/>
              <a:t>        &lt;/</a:t>
            </a:r>
            <a:r>
              <a:rPr lang="ca-ES" dirty="0" err="1"/>
              <a:t>wsdl:port</a:t>
            </a:r>
            <a:r>
              <a:rPr lang="ca-ES" dirty="0" smtClean="0"/>
              <a:t>&gt;</a:t>
            </a:r>
          </a:p>
          <a:p>
            <a:endParaRPr lang="ca-ES" dirty="0"/>
          </a:p>
          <a:p>
            <a:r>
              <a:rPr lang="ca-ES" dirty="0"/>
              <a:t>        &lt;</a:t>
            </a:r>
            <a:r>
              <a:rPr lang="ca-ES" dirty="0" err="1"/>
              <a:t>wsdl:port</a:t>
            </a:r>
            <a:r>
              <a:rPr lang="ca-ES" dirty="0"/>
              <a:t> </a:t>
            </a:r>
            <a:r>
              <a:rPr lang="ca-ES" dirty="0" err="1">
                <a:solidFill>
                  <a:srgbClr val="FF0000"/>
                </a:solidFill>
              </a:rPr>
              <a:t>binding</a:t>
            </a:r>
            <a:r>
              <a:rPr lang="ca-ES" dirty="0"/>
              <a:t>=</a:t>
            </a:r>
            <a:r>
              <a:rPr lang="ca-ES" i="1" dirty="0"/>
              <a:t>"</a:t>
            </a:r>
            <a:r>
              <a:rPr lang="ca-ES" i="1" dirty="0" err="1" smtClean="0"/>
              <a:t>tns:HelloSoapBinding</a:t>
            </a:r>
            <a:r>
              <a:rPr lang="ca-ES" i="1" dirty="0"/>
              <a:t>" </a:t>
            </a:r>
            <a:endParaRPr lang="ca-ES" i="1" dirty="0" smtClean="0"/>
          </a:p>
          <a:p>
            <a:r>
              <a:rPr lang="ca-ES" i="1" dirty="0"/>
              <a:t>	</a:t>
            </a:r>
            <a:r>
              <a:rPr lang="ca-ES" i="1" dirty="0" smtClean="0"/>
              <a:t>						</a:t>
            </a:r>
            <a:r>
              <a:rPr lang="ca-ES" i="1" dirty="0" err="1" smtClean="0"/>
              <a:t>name</a:t>
            </a:r>
            <a:r>
              <a:rPr lang="ca-ES" i="1" dirty="0"/>
              <a:t>="HelloServiceHttpsSoap11Endpoint"&gt;</a:t>
            </a:r>
          </a:p>
          <a:p>
            <a:r>
              <a:rPr lang="ca-ES" dirty="0"/>
              <a:t>          </a:t>
            </a:r>
            <a:r>
              <a:rPr lang="ca-ES" dirty="0" smtClean="0"/>
              <a:t>&lt;</a:t>
            </a:r>
            <a:r>
              <a:rPr lang="ca-ES" dirty="0" err="1" smtClean="0">
                <a:solidFill>
                  <a:srgbClr val="FF0000"/>
                </a:solidFill>
              </a:rPr>
              <a:t>wsoap:address</a:t>
            </a:r>
            <a:r>
              <a:rPr lang="ca-ES" dirty="0" smtClean="0"/>
              <a:t> </a:t>
            </a:r>
            <a:r>
              <a:rPr lang="ca-ES" dirty="0" err="1"/>
              <a:t>location</a:t>
            </a:r>
            <a:r>
              <a:rPr lang="ca-ES" dirty="0"/>
              <a:t>=</a:t>
            </a:r>
            <a:r>
              <a:rPr lang="ca-ES" i="1" dirty="0"/>
              <a:t>"https</a:t>
            </a:r>
            <a:r>
              <a:rPr lang="ca-ES" i="1" dirty="0" smtClean="0"/>
              <a:t>://localhost/HelloService.HelloServiceHttpsSoap11Endpoint</a:t>
            </a:r>
            <a:r>
              <a:rPr lang="ca-ES" i="1" dirty="0"/>
              <a:t>"/&gt;</a:t>
            </a:r>
          </a:p>
          <a:p>
            <a:r>
              <a:rPr lang="ca-ES" dirty="0"/>
              <a:t>        &lt;/</a:t>
            </a:r>
            <a:r>
              <a:rPr lang="ca-ES" dirty="0" err="1"/>
              <a:t>wsdl:port</a:t>
            </a:r>
            <a:r>
              <a:rPr lang="ca-ES" dirty="0"/>
              <a:t>&gt;</a:t>
            </a:r>
          </a:p>
          <a:p>
            <a:r>
              <a:rPr lang="ca-ES" dirty="0" smtClean="0"/>
              <a:t>&lt;/</a:t>
            </a:r>
            <a:r>
              <a:rPr lang="ca-ES" dirty="0" err="1"/>
              <a:t>wsdl:service</a:t>
            </a:r>
            <a:r>
              <a:rPr lang="ca-ES" dirty="0"/>
              <a:t>&gt;</a:t>
            </a:r>
            <a:endParaRPr lang="ca-E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08050"/>
            <a:ext cx="8566150" cy="503238"/>
          </a:xfrm>
        </p:spPr>
        <p:txBody>
          <a:bodyPr/>
          <a:lstStyle/>
          <a:p>
            <a:r>
              <a:rPr lang="es-ES" dirty="0" smtClean="0"/>
              <a:t>WSDL</a:t>
            </a:r>
            <a:endParaRPr lang="es-E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81600" y="152400"/>
            <a:ext cx="3886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ca-ES" sz="2200" b="1" i="1" dirty="0" smtClean="0">
                <a:solidFill>
                  <a:srgbClr val="000080"/>
                </a:solidFill>
                <a:cs typeface="Calibri" pitchFamily="34" charset="0"/>
              </a:rPr>
              <a:t>Web Services</a:t>
            </a:r>
          </a:p>
        </p:txBody>
      </p:sp>
    </p:spTree>
    <p:extLst>
      <p:ext uri="{BB962C8B-B14F-4D97-AF65-F5344CB8AC3E}">
        <p14:creationId xmlns:p14="http://schemas.microsoft.com/office/powerpoint/2010/main" val="2881876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08050"/>
            <a:ext cx="8566150" cy="503238"/>
          </a:xfrm>
        </p:spPr>
        <p:txBody>
          <a:bodyPr/>
          <a:lstStyle/>
          <a:p>
            <a:r>
              <a:rPr lang="es-ES" dirty="0" smtClean="0"/>
              <a:t>SOAP</a:t>
            </a:r>
            <a:endParaRPr lang="es-E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81600" y="152400"/>
            <a:ext cx="3886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ca-ES" sz="2200" b="1" i="1" dirty="0" smtClean="0">
                <a:solidFill>
                  <a:srgbClr val="000080"/>
                </a:solidFill>
                <a:cs typeface="Calibri" pitchFamily="34" charset="0"/>
              </a:rPr>
              <a:t>Web Services</a:t>
            </a:r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323850" y="1557338"/>
            <a:ext cx="2015902" cy="2231702"/>
          </a:xfr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ca-ES" dirty="0" smtClean="0"/>
          </a:p>
          <a:p>
            <a:r>
              <a:rPr lang="ca-ES" dirty="0" smtClean="0"/>
              <a:t>&lt;</a:t>
            </a:r>
            <a:r>
              <a:rPr lang="ca-ES" dirty="0" err="1" smtClean="0"/>
              <a:t>envelope</a:t>
            </a:r>
            <a:r>
              <a:rPr lang="ca-ES" dirty="0" smtClean="0"/>
              <a:t>&gt;</a:t>
            </a:r>
          </a:p>
          <a:p>
            <a:r>
              <a:rPr lang="ca-ES" dirty="0"/>
              <a:t>	</a:t>
            </a:r>
            <a:r>
              <a:rPr lang="ca-ES" dirty="0" smtClean="0"/>
              <a:t>&lt;</a:t>
            </a:r>
            <a:r>
              <a:rPr lang="ca-ES" dirty="0" err="1" smtClean="0"/>
              <a:t>header</a:t>
            </a:r>
            <a:r>
              <a:rPr lang="ca-ES" dirty="0" smtClean="0"/>
              <a:t>/&gt;</a:t>
            </a:r>
          </a:p>
          <a:p>
            <a:r>
              <a:rPr lang="ca-ES" dirty="0"/>
              <a:t>	</a:t>
            </a:r>
            <a:r>
              <a:rPr lang="ca-ES" dirty="0" smtClean="0"/>
              <a:t>&lt;</a:t>
            </a:r>
            <a:r>
              <a:rPr lang="ca-ES" dirty="0" err="1" smtClean="0"/>
              <a:t>body</a:t>
            </a:r>
            <a:r>
              <a:rPr lang="ca-ES" dirty="0" smtClean="0"/>
              <a:t>/&gt;</a:t>
            </a:r>
            <a:endParaRPr lang="ca-ES" dirty="0"/>
          </a:p>
          <a:p>
            <a:r>
              <a:rPr lang="ca-ES" dirty="0" smtClean="0"/>
              <a:t>&lt;/</a:t>
            </a:r>
            <a:r>
              <a:rPr lang="ca-ES" dirty="0" err="1" smtClean="0"/>
              <a:t>envelope</a:t>
            </a:r>
            <a:r>
              <a:rPr lang="ca-ES" dirty="0" smtClean="0"/>
              <a:t>&gt;</a:t>
            </a:r>
            <a:endParaRPr lang="ca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2699792" y="1556792"/>
            <a:ext cx="6190208" cy="1846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 err="1" smtClean="0">
                <a:solidFill>
                  <a:srgbClr val="00008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Envelope</a:t>
            </a:r>
            <a:r>
              <a:rPr lang="es-ES" dirty="0" smtClean="0"/>
              <a:t>: Identifica el mensaje como 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 err="1" smtClean="0">
                <a:solidFill>
                  <a:srgbClr val="00008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Header</a:t>
            </a:r>
            <a:r>
              <a:rPr lang="es-ES" dirty="0" smtClean="0"/>
              <a:t>: Permite enviar información de contexto que facilitan el procesamiento del mensaje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 err="1" smtClean="0">
                <a:solidFill>
                  <a:srgbClr val="00008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Body</a:t>
            </a:r>
            <a:r>
              <a:rPr lang="es-ES" dirty="0" smtClean="0"/>
              <a:t>: Contiene la información relativa al mensaje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645178"/>
              </p:ext>
            </p:extLst>
          </p:nvPr>
        </p:nvGraphicFramePr>
        <p:xfrm>
          <a:off x="395533" y="4129753"/>
          <a:ext cx="8424938" cy="2340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69"/>
                <a:gridCol w="4212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SOAP 1.1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SOAP 1.2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sz="1400" dirty="0" err="1" smtClean="0"/>
                        <a:t>Pocas</a:t>
                      </a:r>
                      <a:r>
                        <a:rPr lang="ca-ES" sz="1400" baseline="0" dirty="0" smtClean="0"/>
                        <a:t> </a:t>
                      </a:r>
                      <a:r>
                        <a:rPr lang="ca-ES" sz="1400" baseline="0" dirty="0" err="1" smtClean="0"/>
                        <a:t>opciones</a:t>
                      </a:r>
                      <a:r>
                        <a:rPr lang="ca-ES" sz="1400" baseline="0" dirty="0" smtClean="0"/>
                        <a:t> de </a:t>
                      </a:r>
                      <a:r>
                        <a:rPr lang="ca-ES" sz="1400" baseline="0" dirty="0" err="1" smtClean="0"/>
                        <a:t>serialización</a:t>
                      </a:r>
                      <a:r>
                        <a:rPr lang="ca-ES" sz="1400" baseline="0" dirty="0" smtClean="0"/>
                        <a:t> y </a:t>
                      </a:r>
                      <a:r>
                        <a:rPr lang="ca-ES" sz="1400" baseline="0" dirty="0" err="1" smtClean="0"/>
                        <a:t>transporte</a:t>
                      </a:r>
                      <a:endParaRPr lang="ca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 err="1" smtClean="0"/>
                        <a:t>Añade</a:t>
                      </a:r>
                      <a:r>
                        <a:rPr lang="ca-ES" sz="1400" dirty="0" smtClean="0"/>
                        <a:t> </a:t>
                      </a:r>
                      <a:r>
                        <a:rPr lang="ca-ES" sz="1400" dirty="0" err="1" smtClean="0"/>
                        <a:t>mejoras</a:t>
                      </a:r>
                      <a:r>
                        <a:rPr lang="ca-ES" sz="1400" dirty="0" smtClean="0"/>
                        <a:t> a </a:t>
                      </a:r>
                      <a:r>
                        <a:rPr lang="ca-ES" sz="1400" dirty="0" err="1" smtClean="0"/>
                        <a:t>nivel</a:t>
                      </a:r>
                      <a:r>
                        <a:rPr lang="ca-ES" sz="1400" dirty="0" smtClean="0"/>
                        <a:t> de </a:t>
                      </a:r>
                      <a:r>
                        <a:rPr lang="ca-ES" sz="1400" dirty="0" err="1" smtClean="0"/>
                        <a:t>serialización</a:t>
                      </a:r>
                      <a:r>
                        <a:rPr lang="ca-ES" sz="1400" dirty="0" smtClean="0"/>
                        <a:t> y </a:t>
                      </a:r>
                      <a:r>
                        <a:rPr lang="ca-ES" sz="1400" dirty="0" err="1" smtClean="0"/>
                        <a:t>transporte</a:t>
                      </a:r>
                      <a:endParaRPr lang="ca-ES" sz="1400" dirty="0"/>
                    </a:p>
                  </a:txBody>
                  <a:tcPr/>
                </a:tc>
              </a:tr>
              <a:tr h="274424"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SOAP</a:t>
                      </a:r>
                      <a:r>
                        <a:rPr lang="es-ES" sz="1400" dirty="0" smtClean="0"/>
                        <a:t>: </a:t>
                      </a:r>
                      <a:r>
                        <a:rPr lang="es-ES" sz="1400" dirty="0" smtClean="0">
                          <a:hlinkClick r:id="rId3"/>
                        </a:rPr>
                        <a:t>http</a:t>
                      </a:r>
                      <a:r>
                        <a:rPr lang="es-ES" sz="1400" dirty="0" smtClean="0">
                          <a:hlinkClick r:id="rId3"/>
                        </a:rPr>
                        <a:t>://</a:t>
                      </a:r>
                      <a:r>
                        <a:rPr lang="es-ES" sz="1400" dirty="0" smtClean="0">
                          <a:hlinkClick r:id="rId3"/>
                        </a:rPr>
                        <a:t>schemas.xmlsoap.org/soap/envelope</a:t>
                      </a:r>
                      <a:endParaRPr lang="es-E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SOAP</a:t>
                      </a: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s-ES" sz="1400" dirty="0" smtClean="0">
                          <a:hlinkClick r:id="rId4"/>
                        </a:rPr>
                        <a:t>http</a:t>
                      </a:r>
                      <a:r>
                        <a:rPr lang="es-ES" sz="1400" dirty="0" smtClean="0">
                          <a:hlinkClick r:id="rId4"/>
                        </a:rPr>
                        <a:t>://www.w3.org/2003/05/soap-envelope</a:t>
                      </a:r>
                      <a:endParaRPr lang="ca-ES" sz="1400" dirty="0"/>
                    </a:p>
                  </a:txBody>
                  <a:tcPr/>
                </a:tc>
              </a:tr>
              <a:tr h="274424">
                <a:tc>
                  <a:txBody>
                    <a:bodyPr/>
                    <a:lstStyle/>
                    <a:p>
                      <a:r>
                        <a:rPr lang="ca-ES" sz="1400" b="1" dirty="0" smtClean="0"/>
                        <a:t>WSDL</a:t>
                      </a:r>
                      <a:r>
                        <a:rPr lang="ca-ES" sz="1400" dirty="0" smtClean="0"/>
                        <a:t>: </a:t>
                      </a:r>
                      <a:r>
                        <a:rPr lang="es-ES" sz="1400" dirty="0" smtClean="0">
                          <a:hlinkClick r:id="rId5"/>
                        </a:rPr>
                        <a:t>http://schemas.xmlsoap.org/wsdl/soap/</a:t>
                      </a:r>
                      <a:endParaRPr lang="ca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b="1" dirty="0" smtClean="0"/>
                        <a:t>WSDL</a:t>
                      </a:r>
                      <a:r>
                        <a:rPr lang="ca-ES" sz="1400" dirty="0" smtClean="0"/>
                        <a:t>: </a:t>
                      </a:r>
                      <a:r>
                        <a:rPr lang="es-ES" sz="1400" dirty="0" smtClean="0">
                          <a:hlinkClick r:id="rId6"/>
                        </a:rPr>
                        <a:t>http://schemas.xmlsoap.org/wsdl/soap12/</a:t>
                      </a:r>
                      <a:endParaRPr lang="ca-ES" sz="1400" dirty="0"/>
                    </a:p>
                  </a:txBody>
                  <a:tcPr/>
                </a:tc>
              </a:tr>
              <a:tr h="274424">
                <a:tc>
                  <a:txBody>
                    <a:bodyPr/>
                    <a:lstStyle/>
                    <a:p>
                      <a:r>
                        <a:rPr lang="ca-ES" sz="1400" dirty="0" err="1" smtClean="0"/>
                        <a:t>SOAPAction</a:t>
                      </a:r>
                      <a:r>
                        <a:rPr lang="ca-ES" sz="1400" dirty="0" smtClean="0"/>
                        <a:t> </a:t>
                      </a:r>
                      <a:r>
                        <a:rPr lang="ca-ES" sz="1400" dirty="0" err="1" smtClean="0"/>
                        <a:t>requerido</a:t>
                      </a:r>
                      <a:endParaRPr lang="ca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 err="1" smtClean="0"/>
                        <a:t>SOAPAction</a:t>
                      </a:r>
                      <a:r>
                        <a:rPr lang="ca-ES" sz="1400" dirty="0" smtClean="0"/>
                        <a:t> no </a:t>
                      </a:r>
                      <a:r>
                        <a:rPr lang="ca-ES" sz="1400" dirty="0" err="1" smtClean="0"/>
                        <a:t>requerido</a:t>
                      </a:r>
                      <a:r>
                        <a:rPr lang="ca-ES" sz="1400" dirty="0" smtClean="0"/>
                        <a:t> (opcional)</a:t>
                      </a:r>
                      <a:endParaRPr lang="ca-ES" sz="1400" dirty="0"/>
                    </a:p>
                  </a:txBody>
                  <a:tcPr/>
                </a:tc>
              </a:tr>
              <a:tr h="379471">
                <a:tc>
                  <a:txBody>
                    <a:bodyPr/>
                    <a:lstStyle/>
                    <a:p>
                      <a:r>
                        <a:rPr lang="ca-ES" sz="1400" b="1" dirty="0" smtClean="0"/>
                        <a:t>Content-</a:t>
                      </a:r>
                      <a:r>
                        <a:rPr lang="ca-ES" sz="1400" b="1" dirty="0" err="1" smtClean="0"/>
                        <a:t>type</a:t>
                      </a:r>
                      <a:r>
                        <a:rPr lang="ca-ES" sz="1400" dirty="0" smtClean="0"/>
                        <a:t>: text/</a:t>
                      </a:r>
                      <a:r>
                        <a:rPr lang="ca-ES" sz="1400" dirty="0" err="1" smtClean="0"/>
                        <a:t>xml</a:t>
                      </a:r>
                      <a:endParaRPr lang="ca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b="1" dirty="0" smtClean="0"/>
                        <a:t>Content-</a:t>
                      </a:r>
                      <a:r>
                        <a:rPr lang="ca-ES" sz="1400" b="1" dirty="0" err="1" smtClean="0"/>
                        <a:t>type</a:t>
                      </a:r>
                      <a:r>
                        <a:rPr lang="ca-ES" sz="1400" dirty="0" smtClean="0"/>
                        <a:t>: </a:t>
                      </a:r>
                      <a:r>
                        <a:rPr lang="ca-ES" sz="1400" dirty="0" err="1" smtClean="0"/>
                        <a:t>application</a:t>
                      </a:r>
                      <a:r>
                        <a:rPr lang="ca-ES" sz="1400" dirty="0" smtClean="0"/>
                        <a:t>/</a:t>
                      </a:r>
                      <a:r>
                        <a:rPr lang="ca-ES" sz="1400" dirty="0" err="1" smtClean="0"/>
                        <a:t>soap+xml</a:t>
                      </a:r>
                      <a:endParaRPr lang="ca-ES" sz="1400" dirty="0"/>
                    </a:p>
                  </a:txBody>
                  <a:tcPr/>
                </a:tc>
              </a:tr>
              <a:tr h="274424">
                <a:tc>
                  <a:txBody>
                    <a:bodyPr/>
                    <a:lstStyle/>
                    <a:p>
                      <a:r>
                        <a:rPr lang="ca-ES" sz="1400" dirty="0" smtClean="0"/>
                        <a:t>Esquema </a:t>
                      </a:r>
                      <a:r>
                        <a:rPr lang="ca-ES" sz="1400" dirty="0" err="1" smtClean="0"/>
                        <a:t>fault</a:t>
                      </a:r>
                      <a:r>
                        <a:rPr lang="ca-ES" sz="1400" dirty="0" smtClean="0"/>
                        <a:t> simple</a:t>
                      </a:r>
                      <a:endParaRPr lang="ca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 smtClean="0"/>
                        <a:t>Esquema </a:t>
                      </a:r>
                      <a:r>
                        <a:rPr lang="ca-ES" sz="1400" dirty="0" err="1" smtClean="0"/>
                        <a:t>fault</a:t>
                      </a:r>
                      <a:r>
                        <a:rPr lang="ca-ES" sz="1400" dirty="0" smtClean="0"/>
                        <a:t> </a:t>
                      </a:r>
                      <a:r>
                        <a:rPr lang="ca-ES" sz="1400" dirty="0" err="1" smtClean="0"/>
                        <a:t>más</a:t>
                      </a:r>
                      <a:r>
                        <a:rPr lang="ca-ES" sz="1400" dirty="0" smtClean="0"/>
                        <a:t> </a:t>
                      </a:r>
                      <a:r>
                        <a:rPr lang="ca-ES" sz="1400" dirty="0" err="1" smtClean="0"/>
                        <a:t>complejo</a:t>
                      </a:r>
                      <a:endParaRPr lang="ca-E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217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WebService</a:t>
            </a:r>
            <a:r>
              <a:rPr lang="ca-ES" dirty="0" smtClean="0"/>
              <a:t> Java</a:t>
            </a:r>
            <a:endParaRPr lang="ca-ES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323850" y="1557338"/>
            <a:ext cx="8566150" cy="49641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dirty="0" smtClean="0"/>
              <a:t>Estándares </a:t>
            </a:r>
            <a:r>
              <a:rPr lang="es-ES" dirty="0"/>
              <a:t>Java (JSR</a:t>
            </a:r>
            <a:r>
              <a:rPr lang="es-ES" dirty="0" smtClean="0"/>
              <a:t>): </a:t>
            </a:r>
            <a:r>
              <a:rPr lang="es-ES" dirty="0" smtClean="0"/>
              <a:t>JAX-RPC / </a:t>
            </a:r>
            <a:r>
              <a:rPr lang="es-ES" dirty="0" smtClean="0"/>
              <a:t>JAX-WS</a:t>
            </a:r>
            <a:endParaRPr lang="es-ES" dirty="0" smtClean="0"/>
          </a:p>
          <a:p>
            <a:pPr lvl="1" indent="0">
              <a:buNone/>
            </a:pPr>
            <a:endParaRPr lang="es-ES" dirty="0"/>
          </a:p>
          <a:p>
            <a:pPr lvl="1" indent="0">
              <a:buNone/>
            </a:pPr>
            <a:endParaRPr lang="es-ES" dirty="0" smtClean="0"/>
          </a:p>
          <a:p>
            <a:pPr lvl="1" indent="0">
              <a:buNone/>
            </a:pPr>
            <a:endParaRPr lang="es-E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s-E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s-ES" dirty="0"/>
          </a:p>
          <a:p>
            <a:endParaRPr lang="es-E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s-E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dirty="0" smtClean="0"/>
              <a:t>Existen múltiples </a:t>
            </a:r>
            <a:r>
              <a:rPr lang="es-ES" dirty="0" err="1" smtClean="0"/>
              <a:t>frameworks</a:t>
            </a:r>
            <a:r>
              <a:rPr lang="es-ES" dirty="0" smtClean="0"/>
              <a:t> que facilitan el desarrollo de web </a:t>
            </a:r>
            <a:r>
              <a:rPr lang="es-ES" dirty="0" err="1" smtClean="0"/>
              <a:t>services</a:t>
            </a:r>
            <a:r>
              <a:rPr lang="es-ES" dirty="0" smtClean="0"/>
              <a:t> en Java</a:t>
            </a:r>
          </a:p>
          <a:p>
            <a:pPr marL="908050" lvl="1" indent="-342900">
              <a:buFont typeface="Wingdings" panose="05000000000000000000" pitchFamily="2" charset="2"/>
              <a:buChar char="q"/>
            </a:pPr>
            <a:r>
              <a:rPr lang="es-ES" dirty="0" smtClean="0"/>
              <a:t>No todos los </a:t>
            </a:r>
            <a:r>
              <a:rPr lang="es-ES" dirty="0" err="1" smtClean="0"/>
              <a:t>frameworks</a:t>
            </a:r>
            <a:r>
              <a:rPr lang="es-ES" dirty="0" smtClean="0"/>
              <a:t> cumplen con el estándar Java (p.ej. Axis2)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s-ES" dirty="0" smtClean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654620"/>
              </p:ext>
            </p:extLst>
          </p:nvPr>
        </p:nvGraphicFramePr>
        <p:xfrm>
          <a:off x="1187624" y="21851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JAX-RPC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JAX-WS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SOAP 1.1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SOAP 1.1,</a:t>
                      </a:r>
                      <a:r>
                        <a:rPr lang="ca-ES" baseline="0" dirty="0" smtClean="0"/>
                        <a:t> SOAP 1.2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WS-I BP 1.0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WS-I BP </a:t>
                      </a:r>
                      <a:r>
                        <a:rPr lang="ca-ES" dirty="0" smtClean="0"/>
                        <a:t>2.0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a-ES" dirty="0" smtClean="0"/>
                        <a:t>Java 1.4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Java 5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Sistema de mapeo propio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JAXB</a:t>
                      </a:r>
                      <a:endParaRPr lang="ca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181600" y="152400"/>
            <a:ext cx="3886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ca-ES" sz="2200" b="1" i="1" dirty="0" smtClean="0">
                <a:solidFill>
                  <a:srgbClr val="000080"/>
                </a:solidFill>
                <a:cs typeface="Calibri" pitchFamily="34" charset="0"/>
              </a:rPr>
              <a:t>Web Services</a:t>
            </a:r>
          </a:p>
        </p:txBody>
      </p:sp>
    </p:spTree>
    <p:extLst>
      <p:ext uri="{BB962C8B-B14F-4D97-AF65-F5344CB8AC3E}">
        <p14:creationId xmlns:p14="http://schemas.microsoft.com/office/powerpoint/2010/main" val="3241775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 bwMode="auto">
          <a:xfrm>
            <a:off x="899592" y="3640102"/>
            <a:ext cx="8064896" cy="43697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  <a:headEnd type="none" w="sm" len="sm"/>
            <a:tailEnd type="triangl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Aft>
                <a:spcPct val="10000"/>
              </a:spcAft>
              <a:buClr>
                <a:srgbClr val="002491"/>
              </a:buClr>
              <a:buFontTx/>
              <a:buChar char="–"/>
            </a:pPr>
            <a:endParaRPr lang="es-ES" sz="1000" dirty="0">
              <a:latin typeface="Arial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 bwMode="auto">
          <a:xfrm>
            <a:off x="241160" y="1873504"/>
            <a:ext cx="8782259" cy="436970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  <a:headEnd type="none" w="sm" len="sm"/>
            <a:tailEnd type="triangl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Aft>
                <a:spcPct val="10000"/>
              </a:spcAft>
              <a:buClr>
                <a:srgbClr val="002491"/>
              </a:buClr>
              <a:buFontTx/>
              <a:buChar char="–"/>
            </a:pPr>
            <a:endParaRPr lang="es-ES" sz="1000" dirty="0">
              <a:latin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Índex</a:t>
            </a:r>
            <a:endParaRPr lang="es-ES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907765" y="979137"/>
            <a:ext cx="8115654" cy="5623964"/>
          </a:xfrm>
          <a:prstGeom prst="rect">
            <a:avLst/>
          </a:prstGeom>
        </p:spPr>
        <p:txBody>
          <a:bodyPr/>
          <a:lstStyle>
            <a:lvl1pPr marL="342900" indent="-342900" algn="l" defTabSz="2159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8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565150" indent="-279400" algn="l" defTabSz="215900" rtl="0" eaLnBrk="0" fontAlgn="base" hangingPunct="0">
              <a:spcBef>
                <a:spcPct val="40000"/>
              </a:spcBef>
              <a:spcAft>
                <a:spcPct val="20000"/>
              </a:spcAft>
              <a:buClr>
                <a:srgbClr val="002491"/>
              </a:buClr>
              <a:buSzPct val="62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047750" indent="-285750" algn="l" defTabSz="215900" rtl="0" eaLnBrk="0" fontAlgn="base" hangingPunct="0">
              <a:spcBef>
                <a:spcPct val="30000"/>
              </a:spcBef>
              <a:spcAft>
                <a:spcPct val="10000"/>
              </a:spcAft>
              <a:buClr>
                <a:srgbClr val="002491"/>
              </a:buClr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517650" indent="-279400" algn="l" defTabSz="2159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2491"/>
              </a:buClr>
              <a:buSzPct val="37000"/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127250" indent="-228600" algn="l" defTabSz="2159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Calibri" pitchFamily="34" charset="0"/>
              </a:defRPr>
            </a:lvl5pPr>
            <a:lvl6pPr marL="25844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416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88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60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7200" indent="0">
              <a:buNone/>
            </a:pPr>
            <a:endParaRPr lang="es-ES" sz="2400" b="0" dirty="0" smtClean="0">
              <a:solidFill>
                <a:schemeClr val="bg1"/>
              </a:solidFill>
              <a:latin typeface="+mj-lt"/>
            </a:endParaRPr>
          </a:p>
          <a:p>
            <a:pPr marL="97200" indent="0">
              <a:buNone/>
            </a:pPr>
            <a:endParaRPr lang="es-ES" sz="2400" b="0" dirty="0">
              <a:solidFill>
                <a:schemeClr val="bg1"/>
              </a:solidFill>
              <a:latin typeface="+mj-lt"/>
            </a:endParaRPr>
          </a:p>
          <a:p>
            <a:pPr marL="97200" indent="0">
              <a:buClr>
                <a:schemeClr val="bg2">
                  <a:lumMod val="50000"/>
                </a:schemeClr>
              </a:buClr>
              <a:buNone/>
            </a:pPr>
            <a:r>
              <a:rPr lang="es-ES" sz="2400" dirty="0" smtClean="0">
                <a:solidFill>
                  <a:schemeClr val="bg1"/>
                </a:solidFill>
                <a:latin typeface="+mj-lt"/>
              </a:rPr>
              <a:t>WSO2 ESB</a:t>
            </a:r>
            <a:endParaRPr lang="es-ES" sz="2400" dirty="0">
              <a:solidFill>
                <a:schemeClr val="bg1"/>
              </a:solidFill>
              <a:latin typeface="+mj-lt"/>
            </a:endParaRPr>
          </a:p>
          <a:p>
            <a:pPr marL="440100">
              <a:buClr>
                <a:schemeClr val="bg2">
                  <a:lumMod val="50000"/>
                </a:schemeClr>
              </a:buClr>
              <a:buFont typeface="Wingdings 3" pitchFamily="18" charset="2"/>
              <a:buChar char="u"/>
            </a:pPr>
            <a:endParaRPr lang="es-ES" sz="2400" b="0" dirty="0" smtClean="0">
              <a:solidFill>
                <a:srgbClr val="002060"/>
              </a:solidFill>
              <a:latin typeface="+mj-lt"/>
            </a:endParaRP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>
                <a:solidFill>
                  <a:srgbClr val="002060"/>
                </a:solidFill>
                <a:latin typeface="+mj-lt"/>
              </a:rPr>
              <a:t>Conceptos básicos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>
                <a:solidFill>
                  <a:srgbClr val="002060"/>
                </a:solidFill>
                <a:latin typeface="+mj-lt"/>
              </a:rPr>
              <a:t>Web </a:t>
            </a:r>
            <a:r>
              <a:rPr lang="es-ES" sz="2400" dirty="0" err="1">
                <a:solidFill>
                  <a:srgbClr val="002060"/>
                </a:solidFill>
                <a:latin typeface="+mj-lt"/>
              </a:rPr>
              <a:t>Services</a:t>
            </a:r>
            <a:endParaRPr lang="es-ES" sz="2400" dirty="0">
              <a:solidFill>
                <a:srgbClr val="002060"/>
              </a:solidFill>
              <a:latin typeface="+mj-lt"/>
            </a:endParaRP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>
                <a:solidFill>
                  <a:schemeClr val="bg1"/>
                </a:solidFill>
                <a:latin typeface="+mj-lt"/>
              </a:rPr>
              <a:t>Enterprise </a:t>
            </a:r>
            <a:r>
              <a:rPr lang="es-ES" sz="2400" dirty="0" err="1">
                <a:solidFill>
                  <a:schemeClr val="bg1"/>
                </a:solidFill>
                <a:latin typeface="+mj-lt"/>
              </a:rPr>
              <a:t>Service</a:t>
            </a:r>
            <a:r>
              <a:rPr lang="es-ES" sz="2400" dirty="0">
                <a:solidFill>
                  <a:schemeClr val="bg1"/>
                </a:solidFill>
                <a:latin typeface="+mj-lt"/>
              </a:rPr>
              <a:t> Bus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  <a:latin typeface="+mj-lt"/>
              </a:rPr>
              <a:t>WSO2 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  <a:latin typeface="+mj-lt"/>
              </a:rPr>
              <a:t>WSO2 ESB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  <a:latin typeface="+mj-lt"/>
              </a:rPr>
              <a:t>Consola WSO2 ESB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  <a:latin typeface="+mj-lt"/>
              </a:rPr>
              <a:t>Componentes WSO2 ESB</a:t>
            </a:r>
          </a:p>
        </p:txBody>
      </p:sp>
    </p:spTree>
    <p:extLst>
      <p:ext uri="{BB962C8B-B14F-4D97-AF65-F5344CB8AC3E}">
        <p14:creationId xmlns:p14="http://schemas.microsoft.com/office/powerpoint/2010/main" val="343546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texto"/>
          <p:cNvSpPr txBox="1">
            <a:spLocks/>
          </p:cNvSpPr>
          <p:nvPr/>
        </p:nvSpPr>
        <p:spPr>
          <a:xfrm>
            <a:off x="105510" y="1047751"/>
            <a:ext cx="4537928" cy="2525266"/>
          </a:xfrm>
          <a:prstGeom prst="rect">
            <a:avLst/>
          </a:prstGeom>
        </p:spPr>
        <p:txBody>
          <a:bodyPr/>
          <a:lstStyle/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ESB nace como una “</a:t>
            </a:r>
            <a:r>
              <a:rPr lang="es-ES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best</a:t>
            </a:r>
            <a:r>
              <a:rPr lang="es-ES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 </a:t>
            </a:r>
            <a:r>
              <a:rPr lang="es-ES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practice</a:t>
            </a:r>
            <a:r>
              <a:rPr lang="es-ES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” en la implementación de una arquitectura orientada a servicios utilizando Web </a:t>
            </a:r>
            <a:r>
              <a:rPr lang="es-ES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services</a:t>
            </a:r>
            <a:endParaRPr lang="es-ES" dirty="0" smtClean="0">
              <a:solidFill>
                <a:srgbClr val="002060"/>
              </a:solidFill>
              <a:ea typeface="Calibri" pitchFamily="34" charset="0"/>
              <a:cs typeface="Calibri" pitchFamily="34" charset="0"/>
            </a:endParaRP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dirty="0" smtClean="0">
              <a:solidFill>
                <a:srgbClr val="002060"/>
              </a:solidFill>
              <a:ea typeface="Calibri" pitchFamily="34" charset="0"/>
              <a:cs typeface="Calibri" pitchFamily="34" charset="0"/>
            </a:endParaRP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dirty="0" smtClean="0">
              <a:solidFill>
                <a:srgbClr val="002060"/>
              </a:solidFill>
              <a:ea typeface="Calibri" pitchFamily="34" charset="0"/>
              <a:cs typeface="Calibri" pitchFamily="34" charset="0"/>
            </a:endParaRP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dirty="0" smtClean="0">
              <a:solidFill>
                <a:srgbClr val="002060"/>
              </a:solidFill>
              <a:ea typeface="Calibri" pitchFamily="34" charset="0"/>
              <a:cs typeface="Calibri" pitchFamily="34" charset="0"/>
            </a:endParaRP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dirty="0" smtClean="0">
              <a:solidFill>
                <a:srgbClr val="002060"/>
              </a:solidFill>
              <a:ea typeface="Calibri" pitchFamily="34" charset="0"/>
              <a:cs typeface="Calibri" pitchFamily="34" charset="0"/>
            </a:endParaRP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dirty="0" smtClean="0">
              <a:solidFill>
                <a:srgbClr val="002060"/>
              </a:solidFill>
              <a:ea typeface="Calibri" pitchFamily="34" charset="0"/>
              <a:cs typeface="Calibri" pitchFamily="34" charset="0"/>
            </a:endParaRP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dirty="0" smtClean="0">
              <a:solidFill>
                <a:srgbClr val="002060"/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Enterprise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42844" y="3214686"/>
            <a:ext cx="8429684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El principal objetivo de un ESB es </a:t>
            </a:r>
            <a:r>
              <a:rPr lang="es-ES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virtualizar</a:t>
            </a:r>
            <a:r>
              <a:rPr lang="es-ES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 los recursos de una empresa, permitiendo que la lógica de negocio se desarrolle y gestione independientemente de la infraestructura o tecnología, evitando las conexiones punto a punto</a:t>
            </a:r>
          </a:p>
          <a:p>
            <a:endParaRPr lang="es-ES" dirty="0"/>
          </a:p>
        </p:txBody>
      </p:sp>
      <p:pic>
        <p:nvPicPr>
          <p:cNvPr id="29698" name="Picture 2" descr="http://docs.wso2.org/wiki/download/attachments/16846145/evolution.png?version=1&amp;modificationDate=13493023320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928670"/>
            <a:ext cx="4000528" cy="2245286"/>
          </a:xfrm>
          <a:prstGeom prst="rect">
            <a:avLst/>
          </a:prstGeom>
          <a:noFill/>
        </p:spPr>
      </p:pic>
      <p:pic>
        <p:nvPicPr>
          <p:cNvPr id="44034" name="Picture 2" descr="http://adrianba.net/images/esb-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4429132"/>
            <a:ext cx="3357586" cy="2071702"/>
          </a:xfrm>
          <a:prstGeom prst="rect">
            <a:avLst/>
          </a:prstGeom>
          <a:noFill/>
        </p:spPr>
      </p:pic>
      <p:pic>
        <p:nvPicPr>
          <p:cNvPr id="44036" name="Picture 4" descr="http://adrianba.net/images/esb-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0694" y="4429132"/>
            <a:ext cx="3143274" cy="2116472"/>
          </a:xfrm>
          <a:prstGeom prst="rect">
            <a:avLst/>
          </a:prstGeom>
          <a:noFill/>
        </p:spPr>
      </p:pic>
      <p:sp>
        <p:nvSpPr>
          <p:cNvPr id="9" name="8 Flecha a la derecha con bandas"/>
          <p:cNvSpPr/>
          <p:nvPr/>
        </p:nvSpPr>
        <p:spPr bwMode="auto">
          <a:xfrm>
            <a:off x="4143372" y="5143512"/>
            <a:ext cx="1143008" cy="571504"/>
          </a:xfrm>
          <a:prstGeom prst="stripedRightArrow">
            <a:avLst>
              <a:gd name="adj1" fmla="val 50000"/>
              <a:gd name="adj2" fmla="val 38333"/>
            </a:avLst>
          </a:prstGeom>
          <a:ln>
            <a:headEnd type="none" w="sm" len="sm"/>
            <a:tailEnd type="triangl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002491"/>
              </a:buClr>
              <a:buSzTx/>
              <a:buFontTx/>
              <a:buChar char="–"/>
              <a:tabLst/>
            </a:pPr>
            <a:endParaRPr kumimoji="0" lang="es-E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097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Diagrama"/>
          <p:cNvGraphicFramePr/>
          <p:nvPr/>
        </p:nvGraphicFramePr>
        <p:xfrm>
          <a:off x="105509" y="1484784"/>
          <a:ext cx="8906608" cy="4906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253154" y="194782"/>
            <a:ext cx="5784675" cy="495300"/>
          </a:xfrm>
        </p:spPr>
        <p:txBody>
          <a:bodyPr/>
          <a:lstStyle/>
          <a:p>
            <a:r>
              <a:rPr lang="es-ES" dirty="0" smtClean="0"/>
              <a:t>Enterprise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23528" y="980728"/>
            <a:ext cx="19543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200" b="1" i="1" dirty="0" smtClean="0">
                <a:solidFill>
                  <a:srgbClr val="000080"/>
                </a:solidFill>
                <a:latin typeface="+mj-lt"/>
                <a:ea typeface="+mj-ea"/>
                <a:cs typeface="+mj-cs"/>
              </a:rPr>
              <a:t>Características</a:t>
            </a:r>
            <a:r>
              <a:rPr lang="es-ES" dirty="0" smtClean="0"/>
              <a:t>:</a:t>
            </a:r>
            <a:endParaRPr lang="es-E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 bwMode="auto">
          <a:xfrm>
            <a:off x="899592" y="4072150"/>
            <a:ext cx="8064896" cy="43697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  <a:headEnd type="none" w="sm" len="sm"/>
            <a:tailEnd type="triangl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Aft>
                <a:spcPct val="10000"/>
              </a:spcAft>
              <a:buClr>
                <a:srgbClr val="002491"/>
              </a:buClr>
              <a:buFontTx/>
              <a:buChar char="–"/>
            </a:pPr>
            <a:endParaRPr lang="es-ES" sz="1000" dirty="0">
              <a:latin typeface="Arial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 bwMode="auto">
          <a:xfrm>
            <a:off x="241160" y="1873504"/>
            <a:ext cx="8782259" cy="436970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  <a:headEnd type="none" w="sm" len="sm"/>
            <a:tailEnd type="triangl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Aft>
                <a:spcPct val="10000"/>
              </a:spcAft>
              <a:buClr>
                <a:srgbClr val="002491"/>
              </a:buClr>
              <a:buFontTx/>
              <a:buChar char="–"/>
            </a:pPr>
            <a:endParaRPr lang="es-ES" sz="1000" dirty="0">
              <a:latin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Índex</a:t>
            </a:r>
            <a:endParaRPr lang="es-ES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907765" y="979137"/>
            <a:ext cx="8115654" cy="5623964"/>
          </a:xfrm>
          <a:prstGeom prst="rect">
            <a:avLst/>
          </a:prstGeom>
        </p:spPr>
        <p:txBody>
          <a:bodyPr/>
          <a:lstStyle>
            <a:lvl1pPr marL="342900" indent="-342900" algn="l" defTabSz="2159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8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565150" indent="-279400" algn="l" defTabSz="215900" rtl="0" eaLnBrk="0" fontAlgn="base" hangingPunct="0">
              <a:spcBef>
                <a:spcPct val="40000"/>
              </a:spcBef>
              <a:spcAft>
                <a:spcPct val="20000"/>
              </a:spcAft>
              <a:buClr>
                <a:srgbClr val="002491"/>
              </a:buClr>
              <a:buSzPct val="62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047750" indent="-285750" algn="l" defTabSz="215900" rtl="0" eaLnBrk="0" fontAlgn="base" hangingPunct="0">
              <a:spcBef>
                <a:spcPct val="30000"/>
              </a:spcBef>
              <a:spcAft>
                <a:spcPct val="10000"/>
              </a:spcAft>
              <a:buClr>
                <a:srgbClr val="002491"/>
              </a:buClr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517650" indent="-279400" algn="l" defTabSz="2159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2491"/>
              </a:buClr>
              <a:buSzPct val="37000"/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127250" indent="-228600" algn="l" defTabSz="2159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Calibri" pitchFamily="34" charset="0"/>
              </a:defRPr>
            </a:lvl5pPr>
            <a:lvl6pPr marL="25844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416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88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60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7200" indent="0">
              <a:buNone/>
            </a:pPr>
            <a:endParaRPr lang="es-ES" sz="2400" b="0" dirty="0" smtClean="0">
              <a:solidFill>
                <a:schemeClr val="bg1"/>
              </a:solidFill>
              <a:latin typeface="+mj-lt"/>
            </a:endParaRPr>
          </a:p>
          <a:p>
            <a:pPr marL="97200" indent="0">
              <a:buNone/>
            </a:pPr>
            <a:endParaRPr lang="es-ES" sz="2400" b="0" dirty="0">
              <a:solidFill>
                <a:schemeClr val="bg1"/>
              </a:solidFill>
              <a:latin typeface="+mj-lt"/>
            </a:endParaRPr>
          </a:p>
          <a:p>
            <a:pPr marL="97200" indent="0">
              <a:buClr>
                <a:schemeClr val="bg2">
                  <a:lumMod val="50000"/>
                </a:schemeClr>
              </a:buClr>
              <a:buNone/>
            </a:pPr>
            <a:r>
              <a:rPr lang="es-ES" sz="2400" dirty="0" smtClean="0">
                <a:solidFill>
                  <a:schemeClr val="bg1"/>
                </a:solidFill>
                <a:latin typeface="+mj-lt"/>
              </a:rPr>
              <a:t>WSO2 ESB</a:t>
            </a:r>
            <a:endParaRPr lang="es-ES" sz="2400" dirty="0">
              <a:solidFill>
                <a:schemeClr val="bg1"/>
              </a:solidFill>
              <a:latin typeface="+mj-lt"/>
            </a:endParaRPr>
          </a:p>
          <a:p>
            <a:pPr marL="440100">
              <a:buClr>
                <a:schemeClr val="bg2">
                  <a:lumMod val="50000"/>
                </a:schemeClr>
              </a:buClr>
              <a:buFont typeface="Wingdings 3" pitchFamily="18" charset="2"/>
              <a:buChar char="u"/>
            </a:pPr>
            <a:endParaRPr lang="es-ES" sz="2400" b="0" dirty="0" smtClean="0">
              <a:solidFill>
                <a:srgbClr val="002060"/>
              </a:solidFill>
              <a:latin typeface="+mj-lt"/>
            </a:endParaRP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>
                <a:solidFill>
                  <a:srgbClr val="002060"/>
                </a:solidFill>
                <a:latin typeface="+mj-lt"/>
              </a:rPr>
              <a:t>Conceptos básicos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>
                <a:solidFill>
                  <a:srgbClr val="002060"/>
                </a:solidFill>
                <a:latin typeface="+mj-lt"/>
              </a:rPr>
              <a:t>Web </a:t>
            </a:r>
            <a:r>
              <a:rPr lang="es-ES" sz="2400" dirty="0" err="1">
                <a:solidFill>
                  <a:srgbClr val="002060"/>
                </a:solidFill>
                <a:latin typeface="+mj-lt"/>
              </a:rPr>
              <a:t>Services</a:t>
            </a:r>
            <a:endParaRPr lang="es-ES" sz="2400" dirty="0">
              <a:solidFill>
                <a:srgbClr val="002060"/>
              </a:solidFill>
              <a:latin typeface="+mj-lt"/>
            </a:endParaRP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>
                <a:solidFill>
                  <a:srgbClr val="002060"/>
                </a:solidFill>
                <a:latin typeface="+mj-lt"/>
              </a:rPr>
              <a:t>Enterprise </a:t>
            </a:r>
            <a:r>
              <a:rPr lang="es-ES" sz="2400" dirty="0" err="1">
                <a:solidFill>
                  <a:srgbClr val="002060"/>
                </a:solidFill>
                <a:latin typeface="+mj-lt"/>
              </a:rPr>
              <a:t>Service</a:t>
            </a:r>
            <a:r>
              <a:rPr lang="es-ES" sz="2400" dirty="0">
                <a:solidFill>
                  <a:srgbClr val="002060"/>
                </a:solidFill>
                <a:latin typeface="+mj-lt"/>
              </a:rPr>
              <a:t> Bus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>
                <a:solidFill>
                  <a:schemeClr val="bg1"/>
                </a:solidFill>
                <a:latin typeface="+mj-lt"/>
              </a:rPr>
              <a:t>WSO2 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  <a:latin typeface="+mj-lt"/>
              </a:rPr>
              <a:t>WSO2 ESB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  <a:latin typeface="+mj-lt"/>
              </a:rPr>
              <a:t>Consola WSO2 ESB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  <a:latin typeface="+mj-lt"/>
              </a:rPr>
              <a:t>Componentes WSO2 ESB</a:t>
            </a:r>
          </a:p>
        </p:txBody>
      </p:sp>
    </p:spTree>
    <p:extLst>
      <p:ext uri="{BB962C8B-B14F-4D97-AF65-F5344CB8AC3E}">
        <p14:creationId xmlns:p14="http://schemas.microsoft.com/office/powerpoint/2010/main" val="1814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2"/>
            <a:r>
              <a:rPr lang="es-ES" dirty="0" smtClean="0"/>
              <a:t>Empresa dedicada a ofrecer productos </a:t>
            </a:r>
            <a:r>
              <a:rPr lang="es-ES" dirty="0" smtClean="0"/>
              <a:t>de software</a:t>
            </a:r>
            <a:r>
              <a:rPr lang="es-ES" dirty="0" smtClean="0"/>
              <a:t> </a:t>
            </a:r>
            <a:r>
              <a:rPr lang="es-ES" dirty="0" smtClean="0"/>
              <a:t>abiertos, con una orientación SOA</a:t>
            </a:r>
          </a:p>
          <a:p>
            <a:pPr lvl="2"/>
            <a:r>
              <a:rPr lang="es-ES" dirty="0" smtClean="0"/>
              <a:t>Contribuye activamente en el desarrollo de proyectos Apache, como Axis2, Rampart, </a:t>
            </a:r>
            <a:r>
              <a:rPr lang="es-ES" dirty="0" err="1" smtClean="0"/>
              <a:t>Synapse</a:t>
            </a:r>
            <a:r>
              <a:rPr lang="es-ES" dirty="0" smtClean="0"/>
              <a:t>, </a:t>
            </a:r>
            <a:r>
              <a:rPr lang="es-ES" dirty="0" err="1" smtClean="0"/>
              <a:t>Axiom</a:t>
            </a:r>
            <a:r>
              <a:rPr lang="es-ES" dirty="0" smtClean="0"/>
              <a:t>, …</a:t>
            </a:r>
          </a:p>
          <a:p>
            <a:pPr lvl="2"/>
            <a:r>
              <a:rPr lang="es-ES" dirty="0" smtClean="0"/>
              <a:t>Los productos WSO2 están basados en la plataforma WSO2 </a:t>
            </a:r>
            <a:r>
              <a:rPr lang="es-ES" dirty="0" err="1" smtClean="0"/>
              <a:t>Carbon</a:t>
            </a:r>
            <a:r>
              <a:rPr lang="es-ES" dirty="0" smtClean="0"/>
              <a:t>:</a:t>
            </a:r>
          </a:p>
          <a:p>
            <a:pPr lvl="3"/>
            <a:r>
              <a:rPr lang="es-ES" dirty="0" smtClean="0"/>
              <a:t>Basado en tecnología </a:t>
            </a:r>
            <a:r>
              <a:rPr lang="es-ES" dirty="0" err="1" smtClean="0"/>
              <a:t>OSGi</a:t>
            </a:r>
            <a:endParaRPr lang="es-ES" dirty="0" smtClean="0"/>
          </a:p>
          <a:p>
            <a:pPr lvl="3"/>
            <a:endParaRPr lang="es-ES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WSO2</a:t>
            </a:r>
            <a:endParaRPr lang="es-ES" dirty="0"/>
          </a:p>
        </p:txBody>
      </p:sp>
      <p:pic>
        <p:nvPicPr>
          <p:cNvPr id="6146" name="Picture 2" descr="https://docs.wso2.com/download/attachments/13469449/wso2-carbon-architecture-small.png?version=1&amp;modificationDate=1346866375000&amp;api=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59" y="2708919"/>
            <a:ext cx="6835219" cy="404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docs.wso2.com/download/attachments/13469449/wso2-carbon-products-small.png?version=1&amp;modificationDate=1346866375000&amp;api=v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375" y="2708919"/>
            <a:ext cx="6812656" cy="403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47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79450" lvl="2" indent="0">
              <a:buNone/>
            </a:pPr>
            <a:endParaRPr lang="es-ES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WSO2</a:t>
            </a:r>
            <a:endParaRPr lang="es-ES" dirty="0"/>
          </a:p>
        </p:txBody>
      </p:sp>
      <p:pic>
        <p:nvPicPr>
          <p:cNvPr id="2052" name="Picture 4" descr="http://www.yenlo.com/en/wp-content/uploads/2013/12/wso2_new_platform_diagram.jpg?f07b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8136904" cy="562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05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WSO2</a:t>
            </a:r>
            <a:endParaRPr lang="ca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ca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1443037"/>
            <a:ext cx="86677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5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181600" y="152400"/>
            <a:ext cx="3886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" sz="2200" b="1" i="1" dirty="0" smtClean="0">
                <a:solidFill>
                  <a:srgbClr val="000080"/>
                </a:solidFill>
                <a:cs typeface="Calibri" pitchFamily="34" charset="0"/>
              </a:rPr>
              <a:t>Conceptos básicos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 idx="4294967295"/>
          </p:nvPr>
        </p:nvSpPr>
        <p:spPr>
          <a:xfrm>
            <a:off x="323850" y="908050"/>
            <a:ext cx="8566150" cy="503238"/>
          </a:xfrm>
          <a:prstGeom prst="rect">
            <a:avLst/>
          </a:prstGeom>
        </p:spPr>
        <p:txBody>
          <a:bodyPr/>
          <a:lstStyle/>
          <a:p>
            <a:r>
              <a:rPr lang="es-ES" dirty="0" smtClean="0"/>
              <a:t>Tecnologías XML</a:t>
            </a:r>
            <a:endParaRPr lang="es-ES" dirty="0"/>
          </a:p>
        </p:txBody>
      </p:sp>
      <p:sp>
        <p:nvSpPr>
          <p:cNvPr id="7" name="5 CuadroTexto"/>
          <p:cNvSpPr txBox="1"/>
          <p:nvPr/>
        </p:nvSpPr>
        <p:spPr>
          <a:xfrm>
            <a:off x="323850" y="1412324"/>
            <a:ext cx="8352928" cy="271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>
                <a:solidFill>
                  <a:srgbClr val="000080"/>
                </a:solidFill>
              </a:rPr>
              <a:t>XML</a:t>
            </a:r>
            <a:r>
              <a:rPr lang="es-ES" sz="2000" dirty="0"/>
              <a:t>: </a:t>
            </a:r>
            <a:r>
              <a:rPr lang="es-ES" sz="2000" dirty="0" err="1"/>
              <a:t>eXtensible</a:t>
            </a:r>
            <a:r>
              <a:rPr lang="es-ES" sz="2000" dirty="0"/>
              <a:t> </a:t>
            </a:r>
            <a:r>
              <a:rPr lang="es-ES" sz="2000" dirty="0" err="1"/>
              <a:t>Markup</a:t>
            </a:r>
            <a:r>
              <a:rPr lang="es-ES" sz="2000" dirty="0"/>
              <a:t> </a:t>
            </a:r>
            <a:r>
              <a:rPr lang="es-ES" sz="2000" dirty="0" err="1"/>
              <a:t>Languague</a:t>
            </a:r>
            <a:endParaRPr lang="es-ES" sz="2000" dirty="0"/>
          </a:p>
          <a:p>
            <a:pPr lvl="1"/>
            <a:r>
              <a:rPr lang="es-ES" sz="2000" dirty="0"/>
              <a:t>Lenguaje de marcas desarrollado para el almacenamiento de datos en formato legible y que sigue una estructura en árbol</a:t>
            </a:r>
            <a:endParaRPr lang="es-ES" dirty="0"/>
          </a:p>
          <a:p>
            <a:endParaRPr lang="es-ES" dirty="0" smtClean="0">
              <a:solidFill>
                <a:srgbClr val="002060"/>
              </a:solidFill>
              <a:ea typeface="Calibri" pitchFamily="34" charset="0"/>
              <a:cs typeface="Calibri" pitchFamily="34" charset="0"/>
            </a:endParaRP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200" b="1" dirty="0">
                <a:solidFill>
                  <a:srgbClr val="000080"/>
                </a:solidFill>
              </a:rPr>
              <a:t>Elementos: </a:t>
            </a:r>
            <a:r>
              <a:rPr lang="es-ES" sz="2000" dirty="0"/>
              <a:t>etiquetas del XML encargados de conformar el documento.</a:t>
            </a:r>
            <a:endParaRPr lang="es-ES" sz="2000" dirty="0" smtClean="0"/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200" b="1" dirty="0">
                <a:solidFill>
                  <a:srgbClr val="000080"/>
                </a:solidFill>
              </a:rPr>
              <a:t>Atributos</a:t>
            </a:r>
            <a:r>
              <a:rPr lang="es-ES" sz="2000" dirty="0"/>
              <a:t>: define propiedades del elemento al que acompañan</a:t>
            </a:r>
            <a:endParaRPr lang="es-ES" sz="2000" dirty="0" smtClean="0"/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200" b="1" dirty="0">
                <a:solidFill>
                  <a:srgbClr val="000080"/>
                </a:solidFill>
              </a:rPr>
              <a:t>Texto</a:t>
            </a:r>
            <a:r>
              <a:rPr lang="es-ES" sz="2000" dirty="0"/>
              <a:t>: valor asociado al elemento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4509120"/>
            <a:ext cx="4076700" cy="1190625"/>
          </a:xfrm>
          <a:prstGeom prst="rect">
            <a:avLst/>
          </a:prstGeom>
        </p:spPr>
      </p:pic>
      <p:pic>
        <p:nvPicPr>
          <p:cNvPr id="4102" name="Picture 6" descr="http://elchollodelcesar.esy.es/imagenes/xm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352" y="5589240"/>
            <a:ext cx="1071426" cy="98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79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 bwMode="auto">
          <a:xfrm>
            <a:off x="899592" y="4504198"/>
            <a:ext cx="8064896" cy="43697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  <a:headEnd type="none" w="sm" len="sm"/>
            <a:tailEnd type="triangl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Aft>
                <a:spcPct val="10000"/>
              </a:spcAft>
              <a:buClr>
                <a:srgbClr val="002491"/>
              </a:buClr>
              <a:buFontTx/>
              <a:buChar char="–"/>
            </a:pPr>
            <a:endParaRPr lang="es-ES" sz="1000" dirty="0">
              <a:latin typeface="Arial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 bwMode="auto">
          <a:xfrm>
            <a:off x="241160" y="1873504"/>
            <a:ext cx="8782259" cy="436970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  <a:headEnd type="none" w="sm" len="sm"/>
            <a:tailEnd type="triangl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Aft>
                <a:spcPct val="10000"/>
              </a:spcAft>
              <a:buClr>
                <a:srgbClr val="002491"/>
              </a:buClr>
              <a:buFontTx/>
              <a:buChar char="–"/>
            </a:pPr>
            <a:endParaRPr lang="es-ES" sz="1000" dirty="0">
              <a:latin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Índex</a:t>
            </a:r>
            <a:endParaRPr lang="es-ES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907765" y="979137"/>
            <a:ext cx="8115654" cy="5623964"/>
          </a:xfrm>
          <a:prstGeom prst="rect">
            <a:avLst/>
          </a:prstGeom>
        </p:spPr>
        <p:txBody>
          <a:bodyPr/>
          <a:lstStyle>
            <a:lvl1pPr marL="342900" indent="-342900" algn="l" defTabSz="2159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8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565150" indent="-279400" algn="l" defTabSz="215900" rtl="0" eaLnBrk="0" fontAlgn="base" hangingPunct="0">
              <a:spcBef>
                <a:spcPct val="40000"/>
              </a:spcBef>
              <a:spcAft>
                <a:spcPct val="20000"/>
              </a:spcAft>
              <a:buClr>
                <a:srgbClr val="002491"/>
              </a:buClr>
              <a:buSzPct val="62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047750" indent="-285750" algn="l" defTabSz="215900" rtl="0" eaLnBrk="0" fontAlgn="base" hangingPunct="0">
              <a:spcBef>
                <a:spcPct val="30000"/>
              </a:spcBef>
              <a:spcAft>
                <a:spcPct val="10000"/>
              </a:spcAft>
              <a:buClr>
                <a:srgbClr val="002491"/>
              </a:buClr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517650" indent="-279400" algn="l" defTabSz="2159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2491"/>
              </a:buClr>
              <a:buSzPct val="37000"/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127250" indent="-228600" algn="l" defTabSz="2159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Calibri" pitchFamily="34" charset="0"/>
              </a:defRPr>
            </a:lvl5pPr>
            <a:lvl6pPr marL="25844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416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88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60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7200" indent="0">
              <a:buNone/>
            </a:pPr>
            <a:endParaRPr lang="es-ES" sz="2400" b="0" dirty="0" smtClean="0">
              <a:solidFill>
                <a:schemeClr val="bg1"/>
              </a:solidFill>
              <a:latin typeface="+mj-lt"/>
            </a:endParaRPr>
          </a:p>
          <a:p>
            <a:pPr marL="97200" indent="0">
              <a:buNone/>
            </a:pPr>
            <a:endParaRPr lang="es-ES" sz="2400" b="0" dirty="0">
              <a:solidFill>
                <a:schemeClr val="bg1"/>
              </a:solidFill>
              <a:latin typeface="+mj-lt"/>
            </a:endParaRPr>
          </a:p>
          <a:p>
            <a:pPr marL="97200" indent="0">
              <a:buClr>
                <a:schemeClr val="bg2">
                  <a:lumMod val="50000"/>
                </a:schemeClr>
              </a:buClr>
              <a:buNone/>
            </a:pPr>
            <a:r>
              <a:rPr lang="es-ES" sz="2400" dirty="0" smtClean="0">
                <a:solidFill>
                  <a:schemeClr val="bg1"/>
                </a:solidFill>
                <a:latin typeface="+mj-lt"/>
              </a:rPr>
              <a:t>WSO2 ESB</a:t>
            </a:r>
            <a:endParaRPr lang="es-ES" sz="2400" dirty="0">
              <a:solidFill>
                <a:schemeClr val="bg1"/>
              </a:solidFill>
              <a:latin typeface="+mj-lt"/>
            </a:endParaRPr>
          </a:p>
          <a:p>
            <a:pPr marL="440100">
              <a:buClr>
                <a:schemeClr val="bg2">
                  <a:lumMod val="50000"/>
                </a:schemeClr>
              </a:buClr>
              <a:buFont typeface="Wingdings 3" pitchFamily="18" charset="2"/>
              <a:buChar char="u"/>
            </a:pPr>
            <a:endParaRPr lang="es-ES" sz="2400" b="0" dirty="0" smtClean="0">
              <a:solidFill>
                <a:srgbClr val="002060"/>
              </a:solidFill>
              <a:latin typeface="+mj-lt"/>
            </a:endParaRP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>
                <a:solidFill>
                  <a:srgbClr val="002060"/>
                </a:solidFill>
                <a:latin typeface="+mj-lt"/>
              </a:rPr>
              <a:t>Conceptos básicos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>
                <a:solidFill>
                  <a:srgbClr val="002060"/>
                </a:solidFill>
                <a:latin typeface="+mj-lt"/>
              </a:rPr>
              <a:t>Web </a:t>
            </a:r>
            <a:r>
              <a:rPr lang="es-ES" sz="2400" dirty="0" err="1">
                <a:solidFill>
                  <a:srgbClr val="002060"/>
                </a:solidFill>
                <a:latin typeface="+mj-lt"/>
              </a:rPr>
              <a:t>Services</a:t>
            </a:r>
            <a:endParaRPr lang="es-ES" sz="2400" dirty="0">
              <a:solidFill>
                <a:srgbClr val="002060"/>
              </a:solidFill>
              <a:latin typeface="+mj-lt"/>
            </a:endParaRP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>
                <a:solidFill>
                  <a:srgbClr val="002060"/>
                </a:solidFill>
                <a:latin typeface="+mj-lt"/>
              </a:rPr>
              <a:t>Enterprise </a:t>
            </a:r>
            <a:r>
              <a:rPr lang="es-ES" sz="2400" dirty="0" err="1">
                <a:solidFill>
                  <a:srgbClr val="002060"/>
                </a:solidFill>
                <a:latin typeface="+mj-lt"/>
              </a:rPr>
              <a:t>Service</a:t>
            </a:r>
            <a:r>
              <a:rPr lang="es-ES" sz="2400" dirty="0">
                <a:solidFill>
                  <a:srgbClr val="002060"/>
                </a:solidFill>
                <a:latin typeface="+mj-lt"/>
              </a:rPr>
              <a:t> Bus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>
                <a:solidFill>
                  <a:srgbClr val="002060"/>
                </a:solidFill>
                <a:latin typeface="+mj-lt"/>
              </a:rPr>
              <a:t>WSO2</a:t>
            </a:r>
            <a:r>
              <a:rPr lang="es-ES" sz="240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>
                <a:solidFill>
                  <a:schemeClr val="bg1"/>
                </a:solidFill>
                <a:latin typeface="+mj-lt"/>
              </a:rPr>
              <a:t>WSO2 ESB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  <a:latin typeface="+mj-lt"/>
              </a:rPr>
              <a:t>Consola WSO2 ESB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  <a:latin typeface="+mj-lt"/>
              </a:rPr>
              <a:t>Componentes WSO2 ESB</a:t>
            </a:r>
          </a:p>
        </p:txBody>
      </p:sp>
    </p:spTree>
    <p:extLst>
      <p:ext uri="{BB962C8B-B14F-4D97-AF65-F5344CB8AC3E}">
        <p14:creationId xmlns:p14="http://schemas.microsoft.com/office/powerpoint/2010/main" val="204018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apache_synaps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9480" y="1295549"/>
            <a:ext cx="5717164" cy="3357587"/>
          </a:xfrm>
          <a:prstGeom prst="rect">
            <a:avLst/>
          </a:prstGeom>
        </p:spPr>
      </p:pic>
      <p:sp>
        <p:nvSpPr>
          <p:cNvPr id="3" name="2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2"/>
            <a:r>
              <a:rPr lang="es-ES" dirty="0" smtClean="0"/>
              <a:t>Basado en el motor de mediación Apache </a:t>
            </a:r>
            <a:r>
              <a:rPr lang="es-ES" dirty="0" err="1" smtClean="0"/>
              <a:t>Synapse</a:t>
            </a:r>
            <a:r>
              <a:rPr lang="es-ES" dirty="0" smtClean="0"/>
              <a:t> (utiliza Apache Axis2). </a:t>
            </a:r>
          </a:p>
          <a:p>
            <a:pPr lvl="2"/>
            <a:endParaRPr lang="es-ES" dirty="0" smtClean="0"/>
          </a:p>
          <a:p>
            <a:pPr lvl="2"/>
            <a:endParaRPr lang="es-ES" dirty="0" smtClean="0"/>
          </a:p>
          <a:p>
            <a:pPr lvl="2"/>
            <a:endParaRPr lang="es-ES" dirty="0" smtClean="0"/>
          </a:p>
          <a:p>
            <a:pPr lvl="2"/>
            <a:endParaRPr lang="es-ES" dirty="0" smtClean="0"/>
          </a:p>
          <a:p>
            <a:pPr lvl="2"/>
            <a:endParaRPr lang="es-ES" dirty="0" smtClean="0"/>
          </a:p>
          <a:p>
            <a:pPr lvl="2"/>
            <a:endParaRPr lang="es-ES" dirty="0" smtClean="0"/>
          </a:p>
          <a:p>
            <a:pPr lvl="2">
              <a:buNone/>
            </a:pPr>
            <a:endParaRPr lang="es-ES" dirty="0" smtClean="0"/>
          </a:p>
          <a:p>
            <a:pPr lvl="2">
              <a:buNone/>
            </a:pPr>
            <a:endParaRPr lang="es-ES" dirty="0" smtClean="0"/>
          </a:p>
          <a:p>
            <a:pPr lvl="2"/>
            <a:r>
              <a:rPr lang="es-ES" dirty="0" smtClean="0"/>
              <a:t>Construido sobre la plataforma </a:t>
            </a:r>
            <a:r>
              <a:rPr lang="es-ES" dirty="0" err="1" smtClean="0"/>
              <a:t>OSGi</a:t>
            </a:r>
            <a:r>
              <a:rPr lang="es-ES" dirty="0" smtClean="0"/>
              <a:t> WSO2 </a:t>
            </a:r>
            <a:r>
              <a:rPr lang="es-ES" dirty="0" err="1" smtClean="0"/>
              <a:t>Carbon</a:t>
            </a:r>
            <a:r>
              <a:rPr lang="es-ES" dirty="0" smtClean="0"/>
              <a:t>, que permite la incorporación de componentes en tiempo de ejecución</a:t>
            </a:r>
          </a:p>
          <a:p>
            <a:pPr lvl="2"/>
            <a:r>
              <a:rPr lang="es-ES" dirty="0" smtClean="0"/>
              <a:t>100% Open </a:t>
            </a:r>
            <a:r>
              <a:rPr lang="es-ES" dirty="0" err="1" smtClean="0"/>
              <a:t>Source</a:t>
            </a:r>
            <a:r>
              <a:rPr lang="es-ES" dirty="0" smtClean="0"/>
              <a:t> (Apache </a:t>
            </a:r>
            <a:r>
              <a:rPr lang="es-ES" dirty="0" err="1" smtClean="0"/>
              <a:t>License</a:t>
            </a:r>
            <a:r>
              <a:rPr lang="es-ES" dirty="0" smtClean="0"/>
              <a:t> v2.0)</a:t>
            </a:r>
          </a:p>
          <a:p>
            <a:pPr lvl="2">
              <a:buNone/>
            </a:pPr>
            <a:endParaRPr lang="es-ES" dirty="0" smtClean="0"/>
          </a:p>
          <a:p>
            <a:pPr lvl="2">
              <a:buNone/>
            </a:pPr>
            <a:r>
              <a:rPr lang="es-ES" sz="2800" b="1" dirty="0" smtClean="0">
                <a:solidFill>
                  <a:schemeClr val="accent6">
                    <a:lumMod val="75000"/>
                  </a:schemeClr>
                </a:solidFill>
              </a:rPr>
              <a:t>https</a:t>
            </a:r>
            <a:r>
              <a:rPr lang="es-ES" sz="2800" b="1" dirty="0">
                <a:solidFill>
                  <a:schemeClr val="accent6">
                    <a:lumMod val="75000"/>
                  </a:schemeClr>
                </a:solidFill>
              </a:rPr>
              <a:t>://docs.wso2.com</a:t>
            </a:r>
            <a:endParaRPr lang="es-ES" sz="28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WSO2 ESB</a:t>
            </a:r>
            <a:endParaRPr lang="es-ES" dirty="0"/>
          </a:p>
        </p:txBody>
      </p:sp>
      <p:pic>
        <p:nvPicPr>
          <p:cNvPr id="23554" name="Picture 2" descr="https://encrypted-tbn0.gstatic.com/images?q=tbn:ANd9GcTBVoDXiC_0d0lo52bkVEUHfm21yIyx1qI5_iIZcE-mYiRn0OanH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264" y="5500702"/>
            <a:ext cx="2357422" cy="1055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0"/>
          </p:nvPr>
        </p:nvSpPr>
        <p:spPr>
          <a:xfrm>
            <a:off x="214282" y="1047750"/>
            <a:ext cx="8797834" cy="6125666"/>
          </a:xfrm>
        </p:spPr>
        <p:txBody>
          <a:bodyPr/>
          <a:lstStyle/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marL="457200" indent="-457200">
              <a:buFont typeface="+mj-lt"/>
              <a:buAutoNum type="arabicPeriod"/>
            </a:pPr>
            <a:r>
              <a:rPr lang="es-ES" sz="1800" dirty="0" smtClean="0"/>
              <a:t>La capa de Transporte recibe el mensaje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800" dirty="0" smtClean="0"/>
              <a:t>El mensaje se envía por la pipe donde se aplican aspectos de calidad de servicio</a:t>
            </a:r>
          </a:p>
          <a:p>
            <a:pPr marL="1022400" lvl="2" indent="-457200"/>
            <a:r>
              <a:rPr lang="es-ES" sz="1600" dirty="0" smtClean="0"/>
              <a:t>1 pipe = 1 servicio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800" dirty="0" smtClean="0"/>
              <a:t>El mensaje se transforma i se </a:t>
            </a:r>
            <a:r>
              <a:rPr lang="es-ES" sz="1800" dirty="0" err="1" smtClean="0"/>
              <a:t>enruta</a:t>
            </a:r>
            <a:r>
              <a:rPr lang="es-ES" sz="1800" dirty="0" smtClean="0"/>
              <a:t> según convenga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800" dirty="0" smtClean="0"/>
              <a:t>Nuevamente se aplican aspectos de calidad de servicio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800" dirty="0" smtClean="0"/>
              <a:t>La capa de Transporte realiza las transformaciones de protocolo necesarias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800" dirty="0" smtClean="0"/>
              <a:t>El mensaje se envía al servicio final para que ejecute la lógica de negocio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800" dirty="0" smtClean="0"/>
              <a:t>El mensaje de respuesta realiza el camino inverso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800" dirty="0" smtClean="0"/>
              <a:t>Todos los componentes se pueden gestionar y monitorizar mediante la consola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253154" y="194782"/>
            <a:ext cx="5784675" cy="495300"/>
          </a:xfrm>
        </p:spPr>
        <p:txBody>
          <a:bodyPr/>
          <a:lstStyle/>
          <a:p>
            <a:r>
              <a:rPr lang="es-ES" dirty="0" smtClean="0"/>
              <a:t>WSO2 ESB</a:t>
            </a:r>
            <a:endParaRPr lang="es-ES" dirty="0"/>
          </a:p>
        </p:txBody>
      </p:sp>
      <p:pic>
        <p:nvPicPr>
          <p:cNvPr id="7170" name="Picture 2" descr="https://docs.wso2.com/download/attachments/38472207/ESB_architecture1.png?version=1&amp;modificationDate=1435188246000&amp;api=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47750"/>
            <a:ext cx="761047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WSO2 ESB</a:t>
            </a:r>
            <a:endParaRPr lang="es-E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23850" y="908050"/>
            <a:ext cx="8566150" cy="503238"/>
          </a:xfrm>
          <a:prstGeom prst="rect">
            <a:avLst/>
          </a:prstGeom>
        </p:spPr>
        <p:txBody>
          <a:bodyPr/>
          <a:lstStyle>
            <a:lvl1pPr algn="r" defTabSz="762000" rtl="0" eaLnBrk="0" fontAlgn="base" hangingPunct="0">
              <a:spcBef>
                <a:spcPct val="0"/>
              </a:spcBef>
              <a:spcAft>
                <a:spcPct val="0"/>
              </a:spcAft>
              <a:defRPr sz="2200" b="1" i="1">
                <a:solidFill>
                  <a:srgbClr val="000080"/>
                </a:solidFill>
                <a:latin typeface="+mj-lt"/>
                <a:ea typeface="+mj-ea"/>
                <a:cs typeface="Calibri" pitchFamily="34" charset="0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2200" b="1" i="1">
                <a:solidFill>
                  <a:srgbClr val="000080"/>
                </a:solidFill>
                <a:latin typeface="Arial" pitchFamily="34" charset="0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2200" b="1" i="1">
                <a:solidFill>
                  <a:srgbClr val="000080"/>
                </a:solidFill>
                <a:latin typeface="Arial" pitchFamily="34" charset="0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2200" b="1" i="1">
                <a:solidFill>
                  <a:srgbClr val="000080"/>
                </a:solidFill>
                <a:latin typeface="Arial" pitchFamily="34" charset="0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2200" b="1" i="1">
                <a:solidFill>
                  <a:srgbClr val="000080"/>
                </a:solidFill>
                <a:latin typeface="Arial" pitchFamily="34" charset="0"/>
              </a:defRPr>
            </a:lvl5pPr>
            <a:lvl6pPr marL="4572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sz="2200" b="1" i="1">
                <a:solidFill>
                  <a:srgbClr val="000080"/>
                </a:solidFill>
                <a:latin typeface="Arial" pitchFamily="34" charset="0"/>
              </a:defRPr>
            </a:lvl6pPr>
            <a:lvl7pPr marL="9144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sz="2200" b="1" i="1">
                <a:solidFill>
                  <a:srgbClr val="000080"/>
                </a:solidFill>
                <a:latin typeface="Arial" pitchFamily="34" charset="0"/>
              </a:defRPr>
            </a:lvl7pPr>
            <a:lvl8pPr marL="13716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sz="2200" b="1" i="1">
                <a:solidFill>
                  <a:srgbClr val="000080"/>
                </a:solidFill>
                <a:latin typeface="Arial" pitchFamily="34" charset="0"/>
              </a:defRPr>
            </a:lvl8pPr>
            <a:lvl9pPr marL="18288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sz="2200" b="1" i="1">
                <a:solidFill>
                  <a:srgbClr val="000080"/>
                </a:solidFill>
                <a:latin typeface="Arial" pitchFamily="34" charset="0"/>
              </a:defRPr>
            </a:lvl9pPr>
          </a:lstStyle>
          <a:p>
            <a:pPr algn="l"/>
            <a:r>
              <a:rPr lang="es-ES" kern="0" dirty="0" smtClean="0"/>
              <a:t>Componentes</a:t>
            </a:r>
            <a:endParaRPr lang="es-ES" kern="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5820"/>
            <a:ext cx="9144000" cy="3186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WSO2 ESB</a:t>
            </a:r>
            <a:endParaRPr lang="es-ES" dirty="0"/>
          </a:p>
        </p:txBody>
      </p:sp>
      <p:sp>
        <p:nvSpPr>
          <p:cNvPr id="4" name="2 Marcador de texto"/>
          <p:cNvSpPr txBox="1">
            <a:spLocks/>
          </p:cNvSpPr>
          <p:nvPr/>
        </p:nvSpPr>
        <p:spPr>
          <a:xfrm>
            <a:off x="257909" y="1200150"/>
            <a:ext cx="8743247" cy="5343525"/>
          </a:xfrm>
          <a:prstGeom prst="rect">
            <a:avLst/>
          </a:prstGeom>
        </p:spPr>
        <p:txBody>
          <a:bodyPr/>
          <a:lstStyle/>
          <a:p>
            <a:pPr marL="565200" marR="0" lvl="2" indent="-285750" algn="l" defTabSz="2159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SzTx/>
              <a:buFont typeface="Wingdings 3" pitchFamily="18" charset="2"/>
              <a:buChar char="u"/>
              <a:tabLst/>
              <a:defRPr/>
            </a:pPr>
            <a:endParaRPr kumimoji="0" lang="ca-ES" sz="1800" b="0" i="0" u="none" strike="noStrike" kern="0" cap="none" spc="0" normalizeH="0" baseline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Calibri" pitchFamily="34" charset="0"/>
              <a:cs typeface="Calibri" pitchFamily="34" charset="0"/>
            </a:endParaRPr>
          </a:p>
          <a:p>
            <a:pPr marL="565200" marR="0" lvl="2" indent="-285750" algn="l" defTabSz="2159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SzTx/>
              <a:tabLst/>
              <a:defRPr/>
            </a:pPr>
            <a:endParaRPr kumimoji="0" lang="ca-ES" sz="2000" b="0" i="0" u="none" strike="noStrike" kern="0" cap="none" spc="0" normalizeH="0" baseline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Calibri" pitchFamily="34" charset="0"/>
              <a:cs typeface="Calibri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1214422"/>
            <a:ext cx="9001156" cy="460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000" b="1" kern="0" dirty="0" smtClean="0">
                <a:solidFill>
                  <a:srgbClr val="0070C0"/>
                </a:solidFill>
                <a:ea typeface="Calibri" pitchFamily="34" charset="0"/>
                <a:cs typeface="Calibri" pitchFamily="34" charset="0"/>
              </a:rPr>
              <a:t>Transporte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: </a:t>
            </a:r>
            <a:r>
              <a:rPr lang="es-ES" kern="0" dirty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Soporta una gran variedad de transportes, como HTTP/S, JMS, HL7, 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TCP… Además </a:t>
            </a:r>
            <a:r>
              <a:rPr lang="es-ES" kern="0" dirty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permite 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crear transportes </a:t>
            </a:r>
            <a:r>
              <a:rPr lang="es-ES" kern="0" dirty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propios mediante el </a:t>
            </a:r>
            <a:r>
              <a:rPr lang="es-ES" kern="0" dirty="0" err="1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framework</a:t>
            </a:r>
            <a:r>
              <a:rPr lang="es-ES" kern="0" dirty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 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de </a:t>
            </a:r>
            <a:r>
              <a:rPr lang="es-ES" kern="0" dirty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Axis2. </a:t>
            </a:r>
            <a:endParaRPr lang="es-ES" kern="0" dirty="0" smtClean="0">
              <a:solidFill>
                <a:srgbClr val="002060"/>
              </a:solidFill>
              <a:ea typeface="Calibri" pitchFamily="34" charset="0"/>
              <a:cs typeface="Calibri" pitchFamily="34" charset="0"/>
            </a:endParaRP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000" b="1" kern="0" dirty="0" err="1" smtClean="0">
                <a:solidFill>
                  <a:srgbClr val="0070C0"/>
                </a:solidFill>
                <a:ea typeface="Calibri" pitchFamily="34" charset="0"/>
                <a:cs typeface="Calibri" pitchFamily="34" charset="0"/>
              </a:rPr>
              <a:t>Message</a:t>
            </a:r>
            <a:r>
              <a:rPr lang="es-ES" sz="2000" b="1" kern="0" dirty="0" smtClean="0">
                <a:solidFill>
                  <a:srgbClr val="0070C0"/>
                </a:solidFill>
                <a:ea typeface="Calibri" pitchFamily="34" charset="0"/>
                <a:cs typeface="Calibri" pitchFamily="34" charset="0"/>
              </a:rPr>
              <a:t> </a:t>
            </a:r>
            <a:r>
              <a:rPr lang="es-ES" sz="2000" b="1" kern="0" dirty="0" err="1">
                <a:solidFill>
                  <a:srgbClr val="0070C0"/>
                </a:solidFill>
                <a:ea typeface="Calibri" pitchFamily="34" charset="0"/>
                <a:cs typeface="Calibri" pitchFamily="34" charset="0"/>
              </a:rPr>
              <a:t>Builder</a:t>
            </a:r>
            <a:r>
              <a:rPr lang="es-ES" sz="2000" b="1" kern="0" dirty="0">
                <a:solidFill>
                  <a:srgbClr val="0070C0"/>
                </a:solidFill>
                <a:ea typeface="Calibri" pitchFamily="34" charset="0"/>
                <a:cs typeface="Calibri" pitchFamily="34" charset="0"/>
              </a:rPr>
              <a:t>/</a:t>
            </a:r>
            <a:r>
              <a:rPr lang="es-ES" sz="2000" b="1" kern="0" dirty="0" err="1">
                <a:solidFill>
                  <a:srgbClr val="0070C0"/>
                </a:solidFill>
                <a:ea typeface="Calibri" pitchFamily="34" charset="0"/>
                <a:cs typeface="Calibri" pitchFamily="34" charset="0"/>
              </a:rPr>
              <a:t>Formatters</a:t>
            </a:r>
            <a:r>
              <a:rPr lang="es-ES" sz="2000" b="1" kern="0" dirty="0" smtClean="0">
                <a:solidFill>
                  <a:srgbClr val="0070C0"/>
                </a:solidFill>
                <a:ea typeface="Calibri" pitchFamily="34" charset="0"/>
                <a:cs typeface="Calibri" pitchFamily="34" charset="0"/>
              </a:rPr>
              <a:t>: 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El </a:t>
            </a:r>
            <a:r>
              <a:rPr lang="es-ES" i="1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Transporte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, en función del Content-</a:t>
            </a: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Type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 selecciona el </a:t>
            </a:r>
            <a:r>
              <a:rPr lang="es-ES" i="1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MessageBuilder</a:t>
            </a:r>
            <a:r>
              <a:rPr lang="es-ES" i="1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 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correspondiente, que se encarga de transformar el mensaje en un formato XML que pueda entender el motor de mediación. El </a:t>
            </a:r>
            <a:r>
              <a:rPr lang="es-ES" i="1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MessageFormatter</a:t>
            </a:r>
            <a:r>
              <a:rPr lang="es-ES" i="1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 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realiza la operación inversa con los mensajes salientes. Mediante el </a:t>
            </a: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framework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 de Axis2 se pueden crear nuevos transformadores.</a:t>
            </a:r>
            <a:endParaRPr lang="es-ES" i="1" kern="0" dirty="0">
              <a:solidFill>
                <a:srgbClr val="002060"/>
              </a:solidFill>
              <a:ea typeface="Calibri" pitchFamily="34" charset="0"/>
              <a:cs typeface="Calibri" pitchFamily="34" charset="0"/>
            </a:endParaRP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000" b="1" kern="0" dirty="0" err="1" smtClean="0">
                <a:solidFill>
                  <a:srgbClr val="0070C0"/>
                </a:solidFill>
                <a:ea typeface="Calibri" pitchFamily="34" charset="0"/>
                <a:cs typeface="Calibri" pitchFamily="34" charset="0"/>
              </a:rPr>
              <a:t>Endpoints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: Representa el destinatario, </a:t>
            </a:r>
            <a:r>
              <a:rPr lang="es-ES" b="1" kern="0" dirty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externo al </a:t>
            </a:r>
            <a:r>
              <a:rPr lang="es-ES" b="1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ESB, 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de un mensaje. 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000" b="1" kern="0" dirty="0" smtClean="0">
                <a:solidFill>
                  <a:srgbClr val="0070C0"/>
                </a:solidFill>
                <a:ea typeface="Calibri" pitchFamily="34" charset="0"/>
                <a:cs typeface="Calibri" pitchFamily="34" charset="0"/>
              </a:rPr>
              <a:t>Proxy </a:t>
            </a:r>
            <a:r>
              <a:rPr lang="es-ES" sz="2000" b="1" kern="0" dirty="0" err="1" smtClean="0">
                <a:solidFill>
                  <a:srgbClr val="0070C0"/>
                </a:solidFill>
                <a:ea typeface="Calibri" pitchFamily="34" charset="0"/>
                <a:cs typeface="Calibri" pitchFamily="34" charset="0"/>
              </a:rPr>
              <a:t>Services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: Representan los servicios (</a:t>
            </a:r>
            <a:r>
              <a:rPr lang="es-ES" b="1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virtuales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) publicados por el ESB, donde se realizan las operaciones de transformación y enrutamiento hacia los </a:t>
            </a: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Endpoints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, sin necesidad de cambiar los servicios existentes.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000" b="1" kern="0" dirty="0" err="1" smtClean="0">
                <a:solidFill>
                  <a:srgbClr val="0070C0"/>
                </a:solidFill>
                <a:ea typeface="Calibri" pitchFamily="34" charset="0"/>
                <a:cs typeface="Calibri" pitchFamily="34" charset="0"/>
              </a:rPr>
              <a:t>APIs</a:t>
            </a:r>
            <a:r>
              <a:rPr lang="es-ES" sz="2000" b="1" kern="0" dirty="0" smtClean="0">
                <a:solidFill>
                  <a:srgbClr val="0070C0"/>
                </a:solidFill>
                <a:ea typeface="Calibri" pitchFamily="34" charset="0"/>
                <a:cs typeface="Calibri" pitchFamily="34" charset="0"/>
              </a:rPr>
              <a:t>: 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Define un punto de entrada (URL) a un servicio de tipo REST, donde se realizan las operaciones de transformación y enrutamiento hacia los </a:t>
            </a: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Endpoints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. Funcionamiento de invocación análogo a una aplicación web desplegada en el ESB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WSO2 ESB</a:t>
            </a:r>
            <a:endParaRPr lang="es-ES" dirty="0"/>
          </a:p>
        </p:txBody>
      </p:sp>
      <p:sp>
        <p:nvSpPr>
          <p:cNvPr id="4" name="2 Marcador de texto"/>
          <p:cNvSpPr txBox="1">
            <a:spLocks/>
          </p:cNvSpPr>
          <p:nvPr/>
        </p:nvSpPr>
        <p:spPr>
          <a:xfrm>
            <a:off x="257909" y="1200150"/>
            <a:ext cx="8743247" cy="5343525"/>
          </a:xfrm>
          <a:prstGeom prst="rect">
            <a:avLst/>
          </a:prstGeom>
        </p:spPr>
        <p:txBody>
          <a:bodyPr/>
          <a:lstStyle/>
          <a:p>
            <a:pPr marL="565200" marR="0" lvl="2" indent="-285750" algn="l" defTabSz="2159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SzTx/>
              <a:buFont typeface="Wingdings 3" pitchFamily="18" charset="2"/>
              <a:buChar char="u"/>
              <a:tabLst/>
              <a:defRPr/>
            </a:pPr>
            <a:endParaRPr kumimoji="0" lang="ca-ES" sz="1800" b="0" i="0" u="none" strike="noStrike" kern="0" cap="none" spc="0" normalizeH="0" baseline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Calibri" pitchFamily="34" charset="0"/>
              <a:cs typeface="Calibri" pitchFamily="34" charset="0"/>
            </a:endParaRPr>
          </a:p>
          <a:p>
            <a:pPr marL="565200" marR="0" lvl="2" indent="-285750" algn="l" defTabSz="2159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SzTx/>
              <a:tabLst/>
              <a:defRPr/>
            </a:pPr>
            <a:endParaRPr kumimoji="0" lang="ca-ES" sz="2000" b="0" i="0" u="none" strike="noStrike" kern="0" cap="none" spc="0" normalizeH="0" baseline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Calibri" pitchFamily="34" charset="0"/>
              <a:cs typeface="Calibri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1214422"/>
            <a:ext cx="9001156" cy="348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000" b="1" kern="0" dirty="0" err="1" smtClean="0">
                <a:solidFill>
                  <a:srgbClr val="0070C0"/>
                </a:solidFill>
                <a:ea typeface="Calibri" pitchFamily="34" charset="0"/>
                <a:cs typeface="Calibri" pitchFamily="34" charset="0"/>
              </a:rPr>
              <a:t>Inbound</a:t>
            </a:r>
            <a:r>
              <a:rPr lang="es-ES" sz="2000" b="1" kern="0" dirty="0" smtClean="0">
                <a:solidFill>
                  <a:srgbClr val="0070C0"/>
                </a:solidFill>
                <a:ea typeface="Calibri" pitchFamily="34" charset="0"/>
                <a:cs typeface="Calibri" pitchFamily="34" charset="0"/>
              </a:rPr>
              <a:t> </a:t>
            </a:r>
            <a:r>
              <a:rPr lang="es-ES" sz="2000" b="1" kern="0" dirty="0" err="1" smtClean="0">
                <a:solidFill>
                  <a:srgbClr val="0070C0"/>
                </a:solidFill>
                <a:ea typeface="Calibri" pitchFamily="34" charset="0"/>
                <a:cs typeface="Calibri" pitchFamily="34" charset="0"/>
              </a:rPr>
              <a:t>endpoints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: Define una fuente de mensajes configurable dinámicamente. Los mensajes se pueden obtener por:</a:t>
            </a:r>
          </a:p>
          <a:p>
            <a:pPr marL="1022400" lvl="3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Listening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: Escucha un determinado puerto y procesa lo que llega por él (HTTP/S, 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HL7)</a:t>
            </a:r>
            <a:endParaRPr lang="es-ES" kern="0" dirty="0" smtClean="0">
              <a:solidFill>
                <a:srgbClr val="002060"/>
              </a:solidFill>
              <a:ea typeface="Calibri" pitchFamily="34" charset="0"/>
              <a:cs typeface="Calibri" pitchFamily="34" charset="0"/>
            </a:endParaRPr>
          </a:p>
          <a:p>
            <a:pPr marL="1022400" lvl="3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Polling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: Periódicamente consulta si hay datos en un recurso (Fichero, JMS, Kafka)</a:t>
            </a:r>
          </a:p>
          <a:p>
            <a:pPr marL="1022400" lvl="3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Event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: Establece una conexión con el servidor, del que recibe los eventos de una cola (MQTT, </a:t>
            </a: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RabbitMQ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)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000" b="1" kern="0" dirty="0" err="1">
                <a:solidFill>
                  <a:srgbClr val="0070C0"/>
                </a:solidFill>
                <a:ea typeface="Calibri" pitchFamily="34" charset="0"/>
                <a:cs typeface="Calibri" pitchFamily="34" charset="0"/>
              </a:rPr>
              <a:t>Topics</a:t>
            </a:r>
            <a:r>
              <a:rPr lang="es-ES" sz="2000" b="1" kern="0" dirty="0">
                <a:solidFill>
                  <a:srgbClr val="0070C0"/>
                </a:solidFill>
                <a:ea typeface="Calibri" pitchFamily="34" charset="0"/>
                <a:cs typeface="Calibri" pitchFamily="34" charset="0"/>
              </a:rPr>
              <a:t>: </a:t>
            </a:r>
            <a:r>
              <a:rPr lang="es-ES" kern="0" dirty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Gestor de eventos donde un servicio 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proxy </a:t>
            </a: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envia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 un evento (XML) que reciben todos sus suscriptores (</a:t>
            </a:r>
            <a:r>
              <a:rPr lang="es-ES" kern="0" dirty="0" err="1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publish</a:t>
            </a:r>
            <a:r>
              <a:rPr lang="es-ES" kern="0" dirty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/subscribe)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kern="0" dirty="0" smtClean="0">
              <a:solidFill>
                <a:srgbClr val="002060"/>
              </a:solidFill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06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WSO2 ESB</a:t>
            </a:r>
            <a:endParaRPr lang="es-ES" dirty="0"/>
          </a:p>
        </p:txBody>
      </p:sp>
      <p:sp>
        <p:nvSpPr>
          <p:cNvPr id="4" name="2 Marcador de texto"/>
          <p:cNvSpPr txBox="1">
            <a:spLocks/>
          </p:cNvSpPr>
          <p:nvPr/>
        </p:nvSpPr>
        <p:spPr>
          <a:xfrm>
            <a:off x="257909" y="1200150"/>
            <a:ext cx="8743247" cy="5343525"/>
          </a:xfrm>
          <a:prstGeom prst="rect">
            <a:avLst/>
          </a:prstGeom>
        </p:spPr>
        <p:txBody>
          <a:bodyPr/>
          <a:lstStyle/>
          <a:p>
            <a:pPr marL="565200" marR="0" lvl="2" indent="-285750" algn="l" defTabSz="2159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SzTx/>
              <a:buFont typeface="Wingdings 3" pitchFamily="18" charset="2"/>
              <a:buChar char="u"/>
              <a:tabLst/>
              <a:defRPr/>
            </a:pPr>
            <a:endParaRPr kumimoji="0" lang="ca-ES" sz="1800" b="0" i="0" u="none" strike="noStrike" kern="0" cap="none" spc="0" normalizeH="0" baseline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Calibri" pitchFamily="34" charset="0"/>
              <a:cs typeface="Calibri" pitchFamily="34" charset="0"/>
            </a:endParaRPr>
          </a:p>
          <a:p>
            <a:pPr marL="565200" marR="0" lvl="2" indent="-285750" algn="l" defTabSz="2159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SzTx/>
              <a:tabLst/>
              <a:defRPr/>
            </a:pPr>
            <a:endParaRPr kumimoji="0" lang="ca-ES" sz="2000" b="0" i="0" u="none" strike="noStrike" kern="0" cap="none" spc="0" normalizeH="0" baseline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Calibri" pitchFamily="34" charset="0"/>
              <a:cs typeface="Calibri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1214422"/>
            <a:ext cx="9001156" cy="4816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000" b="1" kern="0" dirty="0" err="1" smtClean="0">
                <a:solidFill>
                  <a:srgbClr val="0070C0"/>
                </a:solidFill>
                <a:ea typeface="Calibri" pitchFamily="34" charset="0"/>
                <a:cs typeface="Calibri" pitchFamily="34" charset="0"/>
              </a:rPr>
              <a:t>Mediators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:  Unidad básica de proceso del ESB. WSO2 ofrece una librería de </a:t>
            </a: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Mediators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 pero permite también el desarrollo de </a:t>
            </a: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mediators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 a medida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000" b="1" kern="0" dirty="0" err="1" smtClean="0">
                <a:solidFill>
                  <a:srgbClr val="0070C0"/>
                </a:solidFill>
                <a:ea typeface="Calibri" pitchFamily="34" charset="0"/>
                <a:cs typeface="Calibri" pitchFamily="34" charset="0"/>
              </a:rPr>
              <a:t>Sequences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:  Composición ordenada de </a:t>
            </a: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mediators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 que implementan una lógica compleja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000" b="1" kern="0" dirty="0" err="1" smtClean="0">
                <a:solidFill>
                  <a:srgbClr val="0070C0"/>
                </a:solidFill>
                <a:ea typeface="Calibri" pitchFamily="34" charset="0"/>
                <a:cs typeface="Calibri" pitchFamily="34" charset="0"/>
              </a:rPr>
              <a:t>Scheduled</a:t>
            </a:r>
            <a:r>
              <a:rPr lang="es-ES" sz="2000" b="1" kern="0" dirty="0" smtClean="0">
                <a:solidFill>
                  <a:srgbClr val="0070C0"/>
                </a:solidFill>
                <a:ea typeface="Calibri" pitchFamily="34" charset="0"/>
                <a:cs typeface="Calibri" pitchFamily="34" charset="0"/>
              </a:rPr>
              <a:t> </a:t>
            </a:r>
            <a:r>
              <a:rPr lang="es-ES" sz="2000" b="1" kern="0" dirty="0" err="1" smtClean="0">
                <a:solidFill>
                  <a:srgbClr val="0070C0"/>
                </a:solidFill>
                <a:ea typeface="Calibri" pitchFamily="34" charset="0"/>
                <a:cs typeface="Calibri" pitchFamily="34" charset="0"/>
              </a:rPr>
              <a:t>Tasks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: Permiten la ejecución periódica de tareas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000" b="1" kern="0" dirty="0" err="1" smtClean="0">
                <a:solidFill>
                  <a:srgbClr val="0070C0"/>
                </a:solidFill>
                <a:ea typeface="Calibri" pitchFamily="34" charset="0"/>
                <a:cs typeface="Calibri" pitchFamily="34" charset="0"/>
              </a:rPr>
              <a:t>Message</a:t>
            </a:r>
            <a:r>
              <a:rPr lang="es-ES" sz="2000" b="1" kern="0" dirty="0" smtClean="0">
                <a:solidFill>
                  <a:srgbClr val="0070C0"/>
                </a:solidFill>
                <a:ea typeface="Calibri" pitchFamily="34" charset="0"/>
                <a:cs typeface="Calibri" pitchFamily="34" charset="0"/>
              </a:rPr>
              <a:t> </a:t>
            </a:r>
            <a:r>
              <a:rPr lang="es-ES" sz="2000" b="1" kern="0" dirty="0" err="1">
                <a:solidFill>
                  <a:srgbClr val="0070C0"/>
                </a:solidFill>
                <a:ea typeface="Calibri" pitchFamily="34" charset="0"/>
                <a:cs typeface="Calibri" pitchFamily="34" charset="0"/>
              </a:rPr>
              <a:t>Stores</a:t>
            </a:r>
            <a:r>
              <a:rPr lang="es-ES" sz="2000" b="1" kern="0" dirty="0">
                <a:solidFill>
                  <a:srgbClr val="0070C0"/>
                </a:solidFill>
                <a:ea typeface="Calibri" pitchFamily="34" charset="0"/>
                <a:cs typeface="Calibri" pitchFamily="34" charset="0"/>
              </a:rPr>
              <a:t>/</a:t>
            </a:r>
            <a:r>
              <a:rPr lang="es-ES" sz="2000" b="1" kern="0" dirty="0" err="1">
                <a:solidFill>
                  <a:srgbClr val="0070C0"/>
                </a:solidFill>
                <a:ea typeface="Calibri" pitchFamily="34" charset="0"/>
                <a:cs typeface="Calibri" pitchFamily="34" charset="0"/>
              </a:rPr>
              <a:t>Message</a:t>
            </a:r>
            <a:r>
              <a:rPr lang="es-ES" sz="2000" b="1" kern="0" dirty="0">
                <a:solidFill>
                  <a:srgbClr val="0070C0"/>
                </a:solidFill>
                <a:ea typeface="Calibri" pitchFamily="34" charset="0"/>
                <a:cs typeface="Calibri" pitchFamily="34" charset="0"/>
              </a:rPr>
              <a:t> </a:t>
            </a:r>
            <a:r>
              <a:rPr lang="es-ES" sz="2000" b="1" kern="0" dirty="0" err="1">
                <a:solidFill>
                  <a:srgbClr val="0070C0"/>
                </a:solidFill>
                <a:ea typeface="Calibri" pitchFamily="34" charset="0"/>
                <a:cs typeface="Calibri" pitchFamily="34" charset="0"/>
              </a:rPr>
              <a:t>Processors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: Permite el almacenamiento temporal de mensajes para su posterior envío (a una hora determinada)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000" b="1" kern="0" dirty="0" err="1" smtClean="0">
                <a:solidFill>
                  <a:srgbClr val="0070C0"/>
                </a:solidFill>
                <a:ea typeface="Calibri" pitchFamily="34" charset="0"/>
                <a:cs typeface="Calibri" pitchFamily="34" charset="0"/>
              </a:rPr>
              <a:t>QoS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:  Ofrecen seguridad y mensajería fiable (</a:t>
            </a: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reliability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 </a:t>
            </a: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messaging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) mediante la aplicación de módulos Axis2, como </a:t>
            </a:r>
            <a:r>
              <a:rPr lang="es-ES" dirty="0" smtClean="0"/>
              <a:t>Rampart y </a:t>
            </a:r>
            <a:r>
              <a:rPr lang="es-ES" dirty="0" err="1" smtClean="0"/>
              <a:t>Sandesha</a:t>
            </a:r>
            <a:endParaRPr lang="es-ES" dirty="0" smtClean="0"/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000" b="1" kern="0" dirty="0" err="1" smtClean="0">
                <a:solidFill>
                  <a:srgbClr val="0070C0"/>
                </a:solidFill>
                <a:ea typeface="Calibri" pitchFamily="34" charset="0"/>
                <a:cs typeface="Calibri" pitchFamily="34" charset="0"/>
              </a:rPr>
              <a:t>Repository</a:t>
            </a:r>
            <a:r>
              <a:rPr lang="es-ES" sz="2000" b="1" kern="0" dirty="0" smtClean="0">
                <a:solidFill>
                  <a:srgbClr val="0070C0"/>
                </a:solidFill>
                <a:ea typeface="Calibri" pitchFamily="34" charset="0"/>
                <a:cs typeface="Calibri" pitchFamily="34" charset="0"/>
              </a:rPr>
              <a:t>/</a:t>
            </a:r>
            <a:r>
              <a:rPr lang="es-ES" sz="2000" b="1" kern="0" dirty="0" err="1" smtClean="0">
                <a:solidFill>
                  <a:srgbClr val="0070C0"/>
                </a:solidFill>
                <a:ea typeface="Calibri" pitchFamily="34" charset="0"/>
                <a:cs typeface="Calibri" pitchFamily="34" charset="0"/>
              </a:rPr>
              <a:t>Registry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: Permite almacenar configuraciones del ESB y metadatos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kern="0" dirty="0" smtClean="0">
              <a:solidFill>
                <a:srgbClr val="002060"/>
              </a:solidFill>
              <a:ea typeface="Calibri" pitchFamily="34" charset="0"/>
              <a:cs typeface="Calibri" pitchFamily="34" charset="0"/>
            </a:endParaRP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kern="0" dirty="0" smtClean="0">
              <a:solidFill>
                <a:srgbClr val="002060"/>
              </a:solidFill>
              <a:ea typeface="Calibri" pitchFamily="34" charset="0"/>
              <a:cs typeface="Calibri" pitchFamily="34" charset="0"/>
            </a:endParaRP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kern="0" dirty="0" smtClean="0">
              <a:solidFill>
                <a:srgbClr val="002060"/>
              </a:solidFill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68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 bwMode="auto">
          <a:xfrm>
            <a:off x="899592" y="4936246"/>
            <a:ext cx="8064896" cy="43697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  <a:headEnd type="none" w="sm" len="sm"/>
            <a:tailEnd type="triangl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Aft>
                <a:spcPct val="10000"/>
              </a:spcAft>
              <a:buClr>
                <a:srgbClr val="002491"/>
              </a:buClr>
              <a:buFontTx/>
              <a:buChar char="–"/>
            </a:pPr>
            <a:endParaRPr lang="es-ES" sz="1000" dirty="0">
              <a:latin typeface="Arial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 bwMode="auto">
          <a:xfrm>
            <a:off x="241160" y="1873504"/>
            <a:ext cx="8782259" cy="436970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  <a:headEnd type="none" w="sm" len="sm"/>
            <a:tailEnd type="triangl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Aft>
                <a:spcPct val="10000"/>
              </a:spcAft>
              <a:buClr>
                <a:srgbClr val="002491"/>
              </a:buClr>
              <a:buFontTx/>
              <a:buChar char="–"/>
            </a:pPr>
            <a:endParaRPr lang="es-ES" sz="1000" dirty="0">
              <a:latin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Índex</a:t>
            </a:r>
            <a:endParaRPr lang="es-ES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907765" y="979137"/>
            <a:ext cx="8115654" cy="5623964"/>
          </a:xfrm>
          <a:prstGeom prst="rect">
            <a:avLst/>
          </a:prstGeom>
        </p:spPr>
        <p:txBody>
          <a:bodyPr/>
          <a:lstStyle>
            <a:lvl1pPr marL="342900" indent="-342900" algn="l" defTabSz="2159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8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565150" indent="-279400" algn="l" defTabSz="215900" rtl="0" eaLnBrk="0" fontAlgn="base" hangingPunct="0">
              <a:spcBef>
                <a:spcPct val="40000"/>
              </a:spcBef>
              <a:spcAft>
                <a:spcPct val="20000"/>
              </a:spcAft>
              <a:buClr>
                <a:srgbClr val="002491"/>
              </a:buClr>
              <a:buSzPct val="62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047750" indent="-285750" algn="l" defTabSz="215900" rtl="0" eaLnBrk="0" fontAlgn="base" hangingPunct="0">
              <a:spcBef>
                <a:spcPct val="30000"/>
              </a:spcBef>
              <a:spcAft>
                <a:spcPct val="10000"/>
              </a:spcAft>
              <a:buClr>
                <a:srgbClr val="002491"/>
              </a:buClr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517650" indent="-279400" algn="l" defTabSz="2159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2491"/>
              </a:buClr>
              <a:buSzPct val="37000"/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127250" indent="-228600" algn="l" defTabSz="2159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Calibri" pitchFamily="34" charset="0"/>
              </a:defRPr>
            </a:lvl5pPr>
            <a:lvl6pPr marL="25844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416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88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60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7200" indent="0">
              <a:buNone/>
            </a:pPr>
            <a:endParaRPr lang="es-ES" sz="2400" b="0" dirty="0" smtClean="0">
              <a:solidFill>
                <a:schemeClr val="bg1"/>
              </a:solidFill>
              <a:latin typeface="+mj-lt"/>
            </a:endParaRPr>
          </a:p>
          <a:p>
            <a:pPr marL="97200" indent="0">
              <a:buNone/>
            </a:pPr>
            <a:endParaRPr lang="es-ES" sz="2400" b="0" dirty="0">
              <a:solidFill>
                <a:schemeClr val="bg1"/>
              </a:solidFill>
              <a:latin typeface="+mj-lt"/>
            </a:endParaRPr>
          </a:p>
          <a:p>
            <a:pPr marL="97200" indent="0">
              <a:buClr>
                <a:schemeClr val="bg2">
                  <a:lumMod val="50000"/>
                </a:schemeClr>
              </a:buClr>
              <a:buNone/>
            </a:pPr>
            <a:r>
              <a:rPr lang="es-ES" sz="2400" dirty="0" smtClean="0">
                <a:solidFill>
                  <a:schemeClr val="bg1"/>
                </a:solidFill>
                <a:latin typeface="+mj-lt"/>
              </a:rPr>
              <a:t>WSO2 ESB</a:t>
            </a:r>
            <a:endParaRPr lang="es-ES" sz="2400" dirty="0">
              <a:solidFill>
                <a:schemeClr val="bg1"/>
              </a:solidFill>
              <a:latin typeface="+mj-lt"/>
            </a:endParaRPr>
          </a:p>
          <a:p>
            <a:pPr marL="440100">
              <a:buClr>
                <a:schemeClr val="bg2">
                  <a:lumMod val="50000"/>
                </a:schemeClr>
              </a:buClr>
              <a:buFont typeface="Wingdings 3" pitchFamily="18" charset="2"/>
              <a:buChar char="u"/>
            </a:pPr>
            <a:endParaRPr lang="es-ES" sz="2400" b="0" dirty="0" smtClean="0">
              <a:solidFill>
                <a:srgbClr val="002060"/>
              </a:solidFill>
              <a:latin typeface="+mj-lt"/>
            </a:endParaRP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>
                <a:solidFill>
                  <a:srgbClr val="002060"/>
                </a:solidFill>
                <a:latin typeface="+mj-lt"/>
              </a:rPr>
              <a:t>Conceptos básicos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>
                <a:solidFill>
                  <a:srgbClr val="002060"/>
                </a:solidFill>
                <a:latin typeface="+mj-lt"/>
              </a:rPr>
              <a:t>Web </a:t>
            </a:r>
            <a:r>
              <a:rPr lang="es-ES" sz="2400" dirty="0" err="1">
                <a:solidFill>
                  <a:srgbClr val="002060"/>
                </a:solidFill>
                <a:latin typeface="+mj-lt"/>
              </a:rPr>
              <a:t>Services</a:t>
            </a:r>
            <a:endParaRPr lang="es-ES" sz="2400" dirty="0">
              <a:solidFill>
                <a:srgbClr val="002060"/>
              </a:solidFill>
              <a:latin typeface="+mj-lt"/>
            </a:endParaRP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>
                <a:solidFill>
                  <a:srgbClr val="002060"/>
                </a:solidFill>
                <a:latin typeface="+mj-lt"/>
              </a:rPr>
              <a:t>Enterprise </a:t>
            </a:r>
            <a:r>
              <a:rPr lang="es-ES" sz="2400" dirty="0" err="1">
                <a:solidFill>
                  <a:srgbClr val="002060"/>
                </a:solidFill>
                <a:latin typeface="+mj-lt"/>
              </a:rPr>
              <a:t>Service</a:t>
            </a:r>
            <a:r>
              <a:rPr lang="es-ES" sz="2400" dirty="0">
                <a:solidFill>
                  <a:srgbClr val="002060"/>
                </a:solidFill>
                <a:latin typeface="+mj-lt"/>
              </a:rPr>
              <a:t> Bus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>
                <a:solidFill>
                  <a:srgbClr val="002060"/>
                </a:solidFill>
                <a:latin typeface="+mj-lt"/>
              </a:rPr>
              <a:t>WSO2</a:t>
            </a:r>
            <a:r>
              <a:rPr lang="es-ES" sz="240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>
                <a:solidFill>
                  <a:srgbClr val="002060"/>
                </a:solidFill>
                <a:latin typeface="+mj-lt"/>
              </a:rPr>
              <a:t>WSO2 ESB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>
                <a:solidFill>
                  <a:schemeClr val="bg1"/>
                </a:solidFill>
                <a:latin typeface="+mj-lt"/>
              </a:rPr>
              <a:t>Consola WSO2 ESB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  <a:latin typeface="+mj-lt"/>
              </a:rPr>
              <a:t>Componentes WSO2 ESB</a:t>
            </a:r>
          </a:p>
        </p:txBody>
      </p:sp>
    </p:spTree>
    <p:extLst>
      <p:ext uri="{BB962C8B-B14F-4D97-AF65-F5344CB8AC3E}">
        <p14:creationId xmlns:p14="http://schemas.microsoft.com/office/powerpoint/2010/main" val="96742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253154" y="194782"/>
            <a:ext cx="5784675" cy="495300"/>
          </a:xfrm>
        </p:spPr>
        <p:txBody>
          <a:bodyPr/>
          <a:lstStyle/>
          <a:p>
            <a:r>
              <a:rPr lang="es-ES" dirty="0" smtClean="0"/>
              <a:t>Consola WSO2 ESB</a:t>
            </a:r>
            <a:endParaRPr lang="es-ES" dirty="0"/>
          </a:p>
        </p:txBody>
      </p:sp>
      <p:sp>
        <p:nvSpPr>
          <p:cNvPr id="7" name="5 Rectángulo"/>
          <p:cNvSpPr/>
          <p:nvPr/>
        </p:nvSpPr>
        <p:spPr>
          <a:xfrm>
            <a:off x="3286816" y="1181539"/>
            <a:ext cx="4729982" cy="3804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Bin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: Ejecutables (</a:t>
            </a: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bat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) del servidor y utilidades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Dbscripts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: Scripts de base de datos necesarios para WSO2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Lib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: librerías básicas de WSO2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Repository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: Repositorio con toda la configuración y desarrollo realizado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Samples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: Ejemplos suministrados por WSO2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kern="0" dirty="0" smtClean="0">
              <a:solidFill>
                <a:srgbClr val="002060"/>
              </a:solidFill>
              <a:ea typeface="Calibri" pitchFamily="34" charset="0"/>
              <a:cs typeface="Calibri" pitchFamily="34" charset="0"/>
            </a:endParaRP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kern="0" dirty="0" smtClean="0">
              <a:solidFill>
                <a:srgbClr val="002060"/>
              </a:solidFill>
              <a:ea typeface="Calibri" pitchFamily="34" charset="0"/>
              <a:cs typeface="Calibri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81539"/>
            <a:ext cx="22288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253154" y="194782"/>
            <a:ext cx="5784675" cy="495300"/>
          </a:xfrm>
        </p:spPr>
        <p:txBody>
          <a:bodyPr/>
          <a:lstStyle/>
          <a:p>
            <a:r>
              <a:rPr lang="es-ES" dirty="0" smtClean="0"/>
              <a:t>Consola WSO2 ESB</a:t>
            </a:r>
            <a:endParaRPr lang="es-ES" dirty="0"/>
          </a:p>
        </p:txBody>
      </p:sp>
      <p:sp>
        <p:nvSpPr>
          <p:cNvPr id="7" name="5 Rectángulo"/>
          <p:cNvSpPr/>
          <p:nvPr/>
        </p:nvSpPr>
        <p:spPr>
          <a:xfrm>
            <a:off x="3286816" y="1181539"/>
            <a:ext cx="4729982" cy="485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Components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: extensiones a la configuración y parches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Conf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: Ficheros de configuración del servidor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Database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: Base de datos propia H2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Deployment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: Recursos desarrollados sobre WSO2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Logs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: Histórico de sucesos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Resources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: </a:t>
            </a: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Keystore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 de certificados y clave privada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Samples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: Configuración de los distintos ejemplos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kern="0" dirty="0" smtClean="0">
              <a:solidFill>
                <a:srgbClr val="002060"/>
              </a:solidFill>
              <a:ea typeface="Calibri" pitchFamily="34" charset="0"/>
              <a:cs typeface="Calibri" pitchFamily="34" charset="0"/>
            </a:endParaRP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kern="0" dirty="0" smtClean="0">
              <a:solidFill>
                <a:srgbClr val="002060"/>
              </a:solidFill>
              <a:ea typeface="Calibri" pitchFamily="34" charset="0"/>
              <a:cs typeface="Calibri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28561"/>
            <a:ext cx="2021846" cy="581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4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181600" y="152400"/>
            <a:ext cx="3886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" sz="2200" b="1" i="1" dirty="0" smtClean="0">
                <a:solidFill>
                  <a:srgbClr val="000080"/>
                </a:solidFill>
                <a:cs typeface="Calibri" pitchFamily="34" charset="0"/>
              </a:rPr>
              <a:t>Conceptos básicos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 idx="4294967295"/>
          </p:nvPr>
        </p:nvSpPr>
        <p:spPr>
          <a:xfrm>
            <a:off x="323850" y="908050"/>
            <a:ext cx="8566150" cy="503238"/>
          </a:xfrm>
          <a:prstGeom prst="rect">
            <a:avLst/>
          </a:prstGeom>
        </p:spPr>
        <p:txBody>
          <a:bodyPr/>
          <a:lstStyle/>
          <a:p>
            <a:r>
              <a:rPr lang="es-ES" dirty="0" smtClean="0"/>
              <a:t>Tecnologías XML</a:t>
            </a:r>
            <a:endParaRPr lang="es-ES" dirty="0"/>
          </a:p>
        </p:txBody>
      </p:sp>
      <p:sp>
        <p:nvSpPr>
          <p:cNvPr id="7" name="5 CuadroTexto"/>
          <p:cNvSpPr txBox="1"/>
          <p:nvPr/>
        </p:nvSpPr>
        <p:spPr>
          <a:xfrm>
            <a:off x="323850" y="1412324"/>
            <a:ext cx="8352928" cy="568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smtClean="0">
                <a:solidFill>
                  <a:srgbClr val="000080"/>
                </a:solidFill>
              </a:rPr>
              <a:t>XSD(L)</a:t>
            </a:r>
            <a:r>
              <a:rPr lang="es-ES" sz="2000" dirty="0" smtClean="0"/>
              <a:t>: </a:t>
            </a:r>
            <a:r>
              <a:rPr lang="es-ES" sz="2000" dirty="0" err="1" smtClean="0"/>
              <a:t>Xml</a:t>
            </a:r>
            <a:r>
              <a:rPr lang="es-ES" sz="2000" dirty="0" smtClean="0"/>
              <a:t> </a:t>
            </a:r>
            <a:r>
              <a:rPr lang="es-ES" sz="2000" dirty="0" err="1" smtClean="0"/>
              <a:t>Schema</a:t>
            </a:r>
            <a:r>
              <a:rPr lang="es-ES" sz="2000" dirty="0" smtClean="0"/>
              <a:t> </a:t>
            </a:r>
            <a:r>
              <a:rPr lang="es-ES" sz="2000" dirty="0" err="1" smtClean="0"/>
              <a:t>Definition</a:t>
            </a:r>
            <a:r>
              <a:rPr lang="es-ES" sz="2000" dirty="0" smtClean="0"/>
              <a:t> (</a:t>
            </a:r>
            <a:r>
              <a:rPr lang="es-ES" sz="2000" dirty="0" err="1" smtClean="0"/>
              <a:t>Language</a:t>
            </a:r>
            <a:r>
              <a:rPr lang="es-ES" sz="2000" dirty="0" smtClean="0"/>
              <a:t>)</a:t>
            </a:r>
            <a:endParaRPr lang="es-ES" sz="2000" dirty="0"/>
          </a:p>
          <a:p>
            <a:pPr lvl="1"/>
            <a:r>
              <a:rPr lang="es-ES" sz="2000" dirty="0"/>
              <a:t>Lenguaje </a:t>
            </a:r>
            <a:r>
              <a:rPr lang="es-ES" sz="2000" dirty="0" smtClean="0"/>
              <a:t>de esquema utilizado para describir la estructura y restricciones de los documentos XML, escrito en XML</a:t>
            </a:r>
            <a:endParaRPr lang="es-ES" dirty="0"/>
          </a:p>
          <a:p>
            <a:endParaRPr lang="es-ES" dirty="0" smtClean="0">
              <a:solidFill>
                <a:srgbClr val="002060"/>
              </a:solidFill>
              <a:ea typeface="Calibri" pitchFamily="34" charset="0"/>
              <a:cs typeface="Calibri" pitchFamily="34" charset="0"/>
            </a:endParaRP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200" dirty="0" smtClean="0">
                <a:solidFill>
                  <a:srgbClr val="000080"/>
                </a:solidFill>
              </a:rPr>
              <a:t>Permite validar la estructura de un XML</a:t>
            </a:r>
          </a:p>
          <a:p>
            <a:pPr marL="1022400" lvl="3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000" dirty="0" smtClean="0"/>
              <a:t>Define los elementos y atributos de un XML</a:t>
            </a:r>
          </a:p>
          <a:p>
            <a:pPr marL="1022400" lvl="3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000" dirty="0" smtClean="0"/>
              <a:t>Define la jerarquía y secuencia de elementos</a:t>
            </a:r>
          </a:p>
          <a:p>
            <a:pPr marL="1022400" lvl="3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000" dirty="0" smtClean="0"/>
              <a:t>Define el número de repeticiones de un elemento</a:t>
            </a:r>
          </a:p>
          <a:p>
            <a:pPr marL="1022400" lvl="3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000" dirty="0" smtClean="0"/>
              <a:t>Define el tipo de datos de un elemento o atributo (texto)</a:t>
            </a:r>
          </a:p>
          <a:p>
            <a:pPr marL="1022400" lvl="3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000" dirty="0" smtClean="0"/>
              <a:t>Define valores predeterminados de un elemento o atributo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200" dirty="0" err="1" smtClean="0">
                <a:solidFill>
                  <a:srgbClr val="000080"/>
                </a:solidFill>
              </a:rPr>
              <a:t>Namespace</a:t>
            </a:r>
            <a:r>
              <a:rPr lang="es-ES" sz="2200" dirty="0" smtClean="0">
                <a:solidFill>
                  <a:srgbClr val="000080"/>
                </a:solidFill>
              </a:rPr>
              <a:t>: </a:t>
            </a:r>
          </a:p>
          <a:p>
            <a:pPr marL="1022400" lvl="3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000" dirty="0"/>
              <a:t>S</a:t>
            </a:r>
            <a:r>
              <a:rPr lang="es-ES" sz="2000" dirty="0" smtClean="0"/>
              <a:t>imilar </a:t>
            </a:r>
            <a:r>
              <a:rPr lang="es-ES" sz="2000" dirty="0"/>
              <a:t>al </a:t>
            </a:r>
            <a:r>
              <a:rPr lang="es-ES" sz="2000" dirty="0" err="1"/>
              <a:t>package</a:t>
            </a:r>
            <a:r>
              <a:rPr lang="es-ES" sz="2000" dirty="0"/>
              <a:t> de </a:t>
            </a:r>
            <a:r>
              <a:rPr lang="es-ES" sz="2000" dirty="0" smtClean="0"/>
              <a:t>Java</a:t>
            </a:r>
          </a:p>
          <a:p>
            <a:pPr marL="1022400" lvl="3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000" dirty="0" smtClean="0"/>
              <a:t>Se utiliza formato URI</a:t>
            </a:r>
            <a:endParaRPr lang="es-ES" sz="2000" dirty="0"/>
          </a:p>
          <a:p>
            <a:pPr marL="1022400" lvl="3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252010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Consola WSO2 ESB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>
          <a:xfrm>
            <a:off x="237392" y="1071546"/>
            <a:ext cx="8692326" cy="5343525"/>
          </a:xfrm>
        </p:spPr>
        <p:txBody>
          <a:bodyPr/>
          <a:lstStyle/>
          <a:p>
            <a:pPr lvl="2"/>
            <a:r>
              <a:rPr lang="es-ES" dirty="0" smtClean="0"/>
              <a:t>WSO2 ESB consiste en un conjunto de </a:t>
            </a:r>
            <a:r>
              <a:rPr lang="es-ES" sz="2000" b="1" dirty="0" err="1" smtClean="0">
                <a:solidFill>
                  <a:srgbClr val="0070C0"/>
                </a:solidFill>
              </a:rPr>
              <a:t>Features</a:t>
            </a:r>
            <a:r>
              <a:rPr lang="es-ES" dirty="0" smtClean="0"/>
              <a:t> instaladas sobre WSO2 </a:t>
            </a:r>
            <a:r>
              <a:rPr lang="es-ES" dirty="0" err="1" smtClean="0"/>
              <a:t>Carbon</a:t>
            </a:r>
            <a:endParaRPr lang="es-ES" dirty="0" smtClean="0"/>
          </a:p>
          <a:p>
            <a:pPr lvl="3"/>
            <a:r>
              <a:rPr lang="es-ES" dirty="0" smtClean="0"/>
              <a:t>Es posible instalar/desinstalar </a:t>
            </a:r>
            <a:r>
              <a:rPr lang="es-ES" dirty="0" err="1" smtClean="0"/>
              <a:t>features</a:t>
            </a:r>
            <a:r>
              <a:rPr lang="es-ES" dirty="0" smtClean="0"/>
              <a:t> sobre el ESB para adaptarlo a nuestras necesidades </a:t>
            </a:r>
          </a:p>
          <a:p>
            <a:pPr lvl="3"/>
            <a:r>
              <a:rPr lang="es-ES" dirty="0" smtClean="0"/>
              <a:t>Todos los productos WSO2 tienen la misma estructura de consola</a:t>
            </a:r>
          </a:p>
          <a:p>
            <a:pPr lvl="3"/>
            <a:endParaRPr lang="es-ES" dirty="0" smtClean="0"/>
          </a:p>
          <a:p>
            <a:pPr lvl="3"/>
            <a:endParaRPr lang="es-ES" dirty="0" smtClean="0"/>
          </a:p>
          <a:p>
            <a:pPr lvl="2"/>
            <a:r>
              <a:rPr lang="es-ES" sz="2000" b="1" dirty="0" err="1" smtClean="0">
                <a:solidFill>
                  <a:srgbClr val="0070C0"/>
                </a:solidFill>
              </a:rPr>
              <a:t>Main</a:t>
            </a:r>
            <a:r>
              <a:rPr lang="es-ES" dirty="0" smtClean="0"/>
              <a:t>: Contiene las funcionalidades propias del producto WSO2 ESB: </a:t>
            </a:r>
            <a:r>
              <a:rPr lang="es-ES" dirty="0" err="1" smtClean="0"/>
              <a:t>ProxyServices</a:t>
            </a:r>
            <a:r>
              <a:rPr lang="es-ES" dirty="0" smtClean="0"/>
              <a:t>, </a:t>
            </a:r>
            <a:r>
              <a:rPr lang="es-ES" dirty="0" err="1" smtClean="0"/>
              <a:t>Endpoints</a:t>
            </a:r>
            <a:r>
              <a:rPr lang="es-ES" dirty="0" smtClean="0"/>
              <a:t>, </a:t>
            </a:r>
            <a:r>
              <a:rPr lang="es-ES" dirty="0" err="1" smtClean="0"/>
              <a:t>Sequences</a:t>
            </a:r>
            <a:r>
              <a:rPr lang="es-ES" dirty="0" smtClean="0"/>
              <a:t>, Registre, ...</a:t>
            </a:r>
          </a:p>
          <a:p>
            <a:pPr lvl="2"/>
            <a:r>
              <a:rPr lang="es-ES" sz="2000" b="1" dirty="0" smtClean="0">
                <a:solidFill>
                  <a:srgbClr val="0070C0"/>
                </a:solidFill>
              </a:rPr>
              <a:t>Monitor</a:t>
            </a:r>
            <a:r>
              <a:rPr lang="es-ES" dirty="0" smtClean="0"/>
              <a:t>: Permite acceder a las funcionalidades de monitorización: </a:t>
            </a:r>
            <a:r>
              <a:rPr lang="es-ES" dirty="0" err="1" smtClean="0"/>
              <a:t>Logs</a:t>
            </a:r>
            <a:r>
              <a:rPr lang="es-ES" dirty="0" smtClean="0"/>
              <a:t>, Traces, Estadísticas, ...</a:t>
            </a:r>
          </a:p>
          <a:p>
            <a:pPr lvl="2"/>
            <a:r>
              <a:rPr lang="es-ES" sz="2000" b="1" dirty="0" smtClean="0">
                <a:solidFill>
                  <a:srgbClr val="0070C0"/>
                </a:solidFill>
              </a:rPr>
              <a:t>Configure</a:t>
            </a:r>
            <a:r>
              <a:rPr lang="es-ES" dirty="0" smtClean="0"/>
              <a:t>: Configuración común de la plataforma WSO2 </a:t>
            </a:r>
            <a:r>
              <a:rPr lang="es-ES" dirty="0" err="1" smtClean="0"/>
              <a:t>Carbon</a:t>
            </a:r>
            <a:r>
              <a:rPr lang="es-ES" dirty="0" smtClean="0"/>
              <a:t>: </a:t>
            </a:r>
            <a:r>
              <a:rPr lang="es-ES" dirty="0" err="1" smtClean="0"/>
              <a:t>Keystores</a:t>
            </a:r>
            <a:r>
              <a:rPr lang="es-ES" dirty="0" smtClean="0"/>
              <a:t>, Transportes, Usuarios, ...</a:t>
            </a:r>
          </a:p>
          <a:p>
            <a:pPr lvl="2"/>
            <a:r>
              <a:rPr lang="es-ES" sz="2000" b="1" dirty="0" smtClean="0">
                <a:solidFill>
                  <a:srgbClr val="0070C0"/>
                </a:solidFill>
              </a:rPr>
              <a:t>Tools</a:t>
            </a:r>
            <a:r>
              <a:rPr lang="es-ES" dirty="0" smtClean="0"/>
              <a:t>: Funcionalidades extras a las propias de un </a:t>
            </a:r>
            <a:r>
              <a:rPr lang="es-ES" dirty="0" err="1" smtClean="0"/>
              <a:t>l’ESB</a:t>
            </a:r>
            <a:r>
              <a:rPr lang="es-ES" dirty="0" smtClean="0"/>
              <a:t>:  Java2WSDL, WSDL2Java, </a:t>
            </a:r>
            <a:r>
              <a:rPr lang="es-ES" dirty="0" err="1" smtClean="0"/>
              <a:t>Tryit</a:t>
            </a:r>
            <a:r>
              <a:rPr lang="es-ES" dirty="0" smtClean="0"/>
              <a:t>, ...</a:t>
            </a:r>
          </a:p>
          <a:p>
            <a:pPr lvl="2"/>
            <a:endParaRPr lang="es-ES" dirty="0" smtClean="0"/>
          </a:p>
          <a:p>
            <a:pPr lvl="2"/>
            <a:r>
              <a:rPr lang="es-ES" dirty="0" smtClean="0"/>
              <a:t>Parte de la configuración se debe realizar directamente sobre los ficheros XML de WSO2</a:t>
            </a:r>
            <a:endParaRPr lang="es-ES" dirty="0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428868"/>
            <a:ext cx="147314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Consola WSO2 ESB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0"/>
          </p:nvPr>
        </p:nvSpPr>
        <p:spPr>
          <a:xfrm>
            <a:off x="105509" y="1047750"/>
            <a:ext cx="8906608" cy="5405586"/>
          </a:xfrm>
        </p:spPr>
        <p:txBody>
          <a:bodyPr/>
          <a:lstStyle/>
          <a:p>
            <a:r>
              <a:rPr lang="es-ES" b="1" dirty="0" smtClean="0">
                <a:solidFill>
                  <a:srgbClr val="0070C0"/>
                </a:solidFill>
              </a:rPr>
              <a:t>Configure</a:t>
            </a:r>
          </a:p>
          <a:p>
            <a:pPr lvl="2"/>
            <a:r>
              <a:rPr lang="es-ES" sz="2000" b="1" dirty="0" smtClean="0">
                <a:solidFill>
                  <a:srgbClr val="0070C0"/>
                </a:solidFill>
              </a:rPr>
              <a:t>Key </a:t>
            </a:r>
            <a:r>
              <a:rPr lang="es-ES" sz="2000" b="1" dirty="0" err="1" smtClean="0">
                <a:solidFill>
                  <a:srgbClr val="0070C0"/>
                </a:solidFill>
              </a:rPr>
              <a:t>Stores</a:t>
            </a:r>
            <a:r>
              <a:rPr lang="es-ES" dirty="0" smtClean="0"/>
              <a:t>: WSO2 dispone de un Key </a:t>
            </a:r>
            <a:r>
              <a:rPr lang="es-ES" dirty="0" err="1" smtClean="0"/>
              <a:t>Store</a:t>
            </a:r>
            <a:r>
              <a:rPr lang="es-ES" dirty="0" smtClean="0"/>
              <a:t> donde almacena las claves privadas y publicas que utiliza. Desde la propia consola se pueden gestionar tanto los </a:t>
            </a:r>
            <a:r>
              <a:rPr lang="es-ES" dirty="0" err="1" smtClean="0"/>
              <a:t>keystores</a:t>
            </a:r>
            <a:r>
              <a:rPr lang="es-ES" dirty="0" smtClean="0"/>
              <a:t> como los certificados que contienen</a:t>
            </a:r>
          </a:p>
          <a:p>
            <a:pPr lvl="2"/>
            <a:endParaRPr lang="es-ES" dirty="0" smtClean="0"/>
          </a:p>
          <a:p>
            <a:pPr lvl="2"/>
            <a:r>
              <a:rPr lang="es-ES" sz="2000" b="1" dirty="0" err="1" smtClean="0">
                <a:solidFill>
                  <a:srgbClr val="0070C0"/>
                </a:solidFill>
              </a:rPr>
              <a:t>Users</a:t>
            </a:r>
            <a:r>
              <a:rPr lang="es-ES" sz="2000" b="1" dirty="0" smtClean="0">
                <a:solidFill>
                  <a:srgbClr val="0070C0"/>
                </a:solidFill>
              </a:rPr>
              <a:t> and Roles:  </a:t>
            </a:r>
            <a:r>
              <a:rPr lang="es-ES" dirty="0" smtClean="0"/>
              <a:t>Gestión de usuarios y permisos. </a:t>
            </a:r>
          </a:p>
          <a:p>
            <a:pPr lvl="3"/>
            <a:r>
              <a:rPr lang="es-ES" b="1" dirty="0" err="1" smtClean="0">
                <a:solidFill>
                  <a:srgbClr val="0070C0"/>
                </a:solidFill>
              </a:rPr>
              <a:t>Users</a:t>
            </a:r>
            <a:r>
              <a:rPr lang="es-ES" dirty="0" smtClean="0"/>
              <a:t>: </a:t>
            </a:r>
          </a:p>
          <a:p>
            <a:pPr lvl="4"/>
            <a:r>
              <a:rPr lang="es-ES" dirty="0" smtClean="0"/>
              <a:t>Pueden ser personas,  sistemas o aplicaciones. </a:t>
            </a:r>
          </a:p>
          <a:p>
            <a:pPr lvl="4"/>
            <a:r>
              <a:rPr lang="es-ES" dirty="0" smtClean="0"/>
              <a:t>Se configuran tanto para usuarios que acceden a la consola de WSO2 como para consumidores de servicios web</a:t>
            </a:r>
          </a:p>
          <a:p>
            <a:pPr lvl="3"/>
            <a:r>
              <a:rPr lang="es-ES" b="1" dirty="0" smtClean="0">
                <a:solidFill>
                  <a:srgbClr val="0070C0"/>
                </a:solidFill>
              </a:rPr>
              <a:t>Roles:</a:t>
            </a:r>
          </a:p>
          <a:p>
            <a:pPr lvl="4"/>
            <a:r>
              <a:rPr lang="es-ES" dirty="0" smtClean="0"/>
              <a:t>Agrupación de permisos asignable a usuarios</a:t>
            </a:r>
          </a:p>
          <a:p>
            <a:pPr lvl="2"/>
            <a:endParaRPr lang="es-ES" sz="2000" b="1" dirty="0" smtClean="0">
              <a:solidFill>
                <a:srgbClr val="0070C0"/>
              </a:solidFill>
            </a:endParaRPr>
          </a:p>
          <a:p>
            <a:pPr lvl="2"/>
            <a:r>
              <a:rPr lang="es-ES" sz="2000" b="1" dirty="0" smtClean="0">
                <a:solidFill>
                  <a:srgbClr val="0070C0"/>
                </a:solidFill>
              </a:rPr>
              <a:t>Data </a:t>
            </a:r>
            <a:r>
              <a:rPr lang="es-ES" sz="2000" b="1" dirty="0" err="1" smtClean="0">
                <a:solidFill>
                  <a:srgbClr val="0070C0"/>
                </a:solidFill>
              </a:rPr>
              <a:t>Sources</a:t>
            </a:r>
            <a:r>
              <a:rPr lang="es-ES" dirty="0" smtClean="0"/>
              <a:t>: Permite configurar un pool de conexión a base de datos. Estos pools se pueden utilizar en los </a:t>
            </a:r>
            <a:r>
              <a:rPr lang="es-ES" i="1" dirty="0" err="1" smtClean="0"/>
              <a:t>Mediators</a:t>
            </a:r>
            <a:r>
              <a:rPr lang="es-ES" dirty="0" smtClean="0"/>
              <a:t> que requieran acceso a base de datos o </a:t>
            </a:r>
            <a:r>
              <a:rPr lang="es-ES" i="1" dirty="0" err="1" smtClean="0"/>
              <a:t>Mediators</a:t>
            </a:r>
            <a:r>
              <a:rPr lang="es-ES" i="1" dirty="0" smtClean="0"/>
              <a:t> </a:t>
            </a:r>
            <a:r>
              <a:rPr lang="es-ES" dirty="0" smtClean="0"/>
              <a:t>propios.</a:t>
            </a:r>
          </a:p>
          <a:p>
            <a:endParaRPr lang="es-ES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253154" y="194782"/>
            <a:ext cx="5784675" cy="495300"/>
          </a:xfrm>
        </p:spPr>
        <p:txBody>
          <a:bodyPr/>
          <a:lstStyle/>
          <a:p>
            <a:r>
              <a:rPr lang="es-ES" dirty="0" smtClean="0"/>
              <a:t>Consola WSO2 ESB</a:t>
            </a:r>
            <a:endParaRPr lang="es-ES" dirty="0"/>
          </a:p>
        </p:txBody>
      </p:sp>
      <p:sp>
        <p:nvSpPr>
          <p:cNvPr id="5" name="2 Marcador de texto"/>
          <p:cNvSpPr>
            <a:spLocks noGrp="1"/>
          </p:cNvSpPr>
          <p:nvPr>
            <p:ph type="body" sz="quarter" idx="10"/>
          </p:nvPr>
        </p:nvSpPr>
        <p:spPr>
          <a:xfrm>
            <a:off x="105509" y="1047750"/>
            <a:ext cx="8906608" cy="5343525"/>
          </a:xfrm>
        </p:spPr>
        <p:txBody>
          <a:bodyPr/>
          <a:lstStyle/>
          <a:p>
            <a:r>
              <a:rPr lang="es-ES" b="1" dirty="0" smtClean="0">
                <a:solidFill>
                  <a:srgbClr val="0070C0"/>
                </a:solidFill>
              </a:rPr>
              <a:t>Configure</a:t>
            </a:r>
            <a:endParaRPr lang="es-ES" sz="2000" b="1" dirty="0" smtClean="0">
              <a:solidFill>
                <a:srgbClr val="0070C0"/>
              </a:solidFill>
            </a:endParaRPr>
          </a:p>
          <a:p>
            <a:pPr lvl="2"/>
            <a:r>
              <a:rPr lang="es-ES" sz="2000" b="1" dirty="0" smtClean="0">
                <a:solidFill>
                  <a:srgbClr val="0070C0"/>
                </a:solidFill>
              </a:rPr>
              <a:t>Data </a:t>
            </a:r>
            <a:r>
              <a:rPr lang="es-ES" sz="2000" b="1" dirty="0" err="1" smtClean="0">
                <a:solidFill>
                  <a:srgbClr val="0070C0"/>
                </a:solidFill>
              </a:rPr>
              <a:t>Sources</a:t>
            </a:r>
            <a:r>
              <a:rPr lang="es-ES" dirty="0" smtClean="0"/>
              <a:t>: Permite configurar un pool de conexión a base de datos. Estos pools se pueden utilizar en los </a:t>
            </a:r>
            <a:r>
              <a:rPr lang="es-ES" i="1" dirty="0" err="1" smtClean="0"/>
              <a:t>Mediators</a:t>
            </a:r>
            <a:r>
              <a:rPr lang="es-ES" dirty="0" smtClean="0"/>
              <a:t> que requieran acceso a base de datos o </a:t>
            </a:r>
            <a:r>
              <a:rPr lang="es-ES" i="1" dirty="0" err="1" smtClean="0"/>
              <a:t>Mediators</a:t>
            </a:r>
            <a:r>
              <a:rPr lang="es-ES" i="1" dirty="0" smtClean="0"/>
              <a:t> </a:t>
            </a:r>
            <a:r>
              <a:rPr lang="es-ES" dirty="0" smtClean="0"/>
              <a:t>propios.</a:t>
            </a:r>
          </a:p>
          <a:p>
            <a:pPr lvl="2"/>
            <a:endParaRPr lang="es-ES" dirty="0" smtClean="0"/>
          </a:p>
          <a:p>
            <a:pPr lvl="2"/>
            <a:r>
              <a:rPr lang="es-ES" sz="2000" b="1" dirty="0" err="1" smtClean="0">
                <a:solidFill>
                  <a:srgbClr val="0070C0"/>
                </a:solidFill>
              </a:rPr>
              <a:t>Transports</a:t>
            </a:r>
            <a:r>
              <a:rPr lang="es-ES" dirty="0" smtClean="0"/>
              <a:t>: Permite configurar el tipo de Transportes aceptados por WSO2 (no disponible en </a:t>
            </a:r>
            <a:r>
              <a:rPr lang="es-ES" dirty="0" err="1" smtClean="0"/>
              <a:t>Stratos</a:t>
            </a:r>
            <a:r>
              <a:rPr lang="es-ES" dirty="0" smtClean="0"/>
              <a:t> Live)</a:t>
            </a:r>
          </a:p>
          <a:p>
            <a:pPr lvl="2"/>
            <a:endParaRPr lang="es-ES" b="1" dirty="0" smtClean="0">
              <a:solidFill>
                <a:srgbClr val="0070C0"/>
              </a:solidFill>
            </a:endParaRPr>
          </a:p>
          <a:p>
            <a:pPr lvl="2"/>
            <a:r>
              <a:rPr lang="es-ES" b="1" dirty="0" err="1" smtClean="0">
                <a:solidFill>
                  <a:srgbClr val="0070C0"/>
                </a:solidFill>
              </a:rPr>
              <a:t>Logging</a:t>
            </a:r>
            <a:r>
              <a:rPr lang="es-ES" b="1" dirty="0" smtClean="0">
                <a:solidFill>
                  <a:srgbClr val="0070C0"/>
                </a:solidFill>
              </a:rPr>
              <a:t>: </a:t>
            </a:r>
            <a:r>
              <a:rPr lang="es-ES" dirty="0" smtClean="0"/>
              <a:t>Permite configurar el sistema de </a:t>
            </a:r>
            <a:r>
              <a:rPr lang="es-ES" dirty="0" err="1" smtClean="0"/>
              <a:t>logs</a:t>
            </a:r>
            <a:r>
              <a:rPr lang="es-ES" dirty="0" smtClean="0"/>
              <a:t> (log4j) del ESB</a:t>
            </a:r>
          </a:p>
          <a:p>
            <a:pPr lvl="2"/>
            <a:endParaRPr lang="es-ES" dirty="0" smtClean="0"/>
          </a:p>
          <a:p>
            <a:pPr lvl="2"/>
            <a:r>
              <a:rPr lang="es-ES" b="1" dirty="0" err="1" smtClean="0">
                <a:solidFill>
                  <a:srgbClr val="0070C0"/>
                </a:solidFill>
              </a:rPr>
              <a:t>Features</a:t>
            </a:r>
            <a:r>
              <a:rPr lang="es-ES" dirty="0" smtClean="0"/>
              <a:t>: Permite la instalación de nuevas funcionalidades a la plataforma </a:t>
            </a:r>
            <a:r>
              <a:rPr lang="es-ES" dirty="0" err="1" smtClean="0"/>
              <a:t>Carbon</a:t>
            </a:r>
            <a:endParaRPr lang="es-ES" dirty="0" smtClean="0"/>
          </a:p>
          <a:p>
            <a:pPr lvl="2"/>
            <a:endParaRPr lang="es-ES" dirty="0" smtClean="0"/>
          </a:p>
          <a:p>
            <a:pPr lvl="2"/>
            <a:r>
              <a:rPr lang="es-ES" b="1" dirty="0" smtClean="0">
                <a:solidFill>
                  <a:srgbClr val="0070C0"/>
                </a:solidFill>
              </a:rPr>
              <a:t>Server Role</a:t>
            </a:r>
            <a:r>
              <a:rPr lang="es-ES" dirty="0" smtClean="0"/>
              <a:t>: Relacionada con </a:t>
            </a:r>
            <a:r>
              <a:rPr lang="es-ES" dirty="0" err="1" smtClean="0"/>
              <a:t>Features</a:t>
            </a:r>
            <a:r>
              <a:rPr lang="es-ES" dirty="0" smtClean="0"/>
              <a:t>. Identifica el rol que juega el sistema dentro de toda la plataforma SOA de WSO2. Esta característica se utiliza a la hora de desplegar aplicaciones </a:t>
            </a:r>
            <a:r>
              <a:rPr lang="es-ES" dirty="0" err="1" smtClean="0"/>
              <a:t>Carbon</a:t>
            </a:r>
            <a:endParaRPr lang="es-ES" dirty="0" smtClean="0"/>
          </a:p>
          <a:p>
            <a:endParaRPr lang="es-ES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 bwMode="auto">
          <a:xfrm>
            <a:off x="899592" y="4936246"/>
            <a:ext cx="8064896" cy="43697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  <a:headEnd type="none" w="sm" len="sm"/>
            <a:tailEnd type="triangl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Aft>
                <a:spcPct val="10000"/>
              </a:spcAft>
              <a:buClr>
                <a:srgbClr val="002491"/>
              </a:buClr>
              <a:buFontTx/>
              <a:buChar char="–"/>
            </a:pPr>
            <a:endParaRPr lang="es-ES" sz="1000" dirty="0">
              <a:latin typeface="Arial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 bwMode="auto">
          <a:xfrm>
            <a:off x="241160" y="1873504"/>
            <a:ext cx="8782259" cy="436970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  <a:headEnd type="none" w="sm" len="sm"/>
            <a:tailEnd type="triangl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Aft>
                <a:spcPct val="10000"/>
              </a:spcAft>
              <a:buClr>
                <a:srgbClr val="002491"/>
              </a:buClr>
              <a:buFontTx/>
              <a:buChar char="–"/>
            </a:pPr>
            <a:endParaRPr lang="es-ES" sz="1000" dirty="0">
              <a:latin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Índex</a:t>
            </a:r>
            <a:endParaRPr lang="es-ES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907765" y="979137"/>
            <a:ext cx="8115654" cy="5623964"/>
          </a:xfrm>
          <a:prstGeom prst="rect">
            <a:avLst/>
          </a:prstGeom>
        </p:spPr>
        <p:txBody>
          <a:bodyPr/>
          <a:lstStyle>
            <a:lvl1pPr marL="342900" indent="-342900" algn="l" defTabSz="2159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8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565150" indent="-279400" algn="l" defTabSz="215900" rtl="0" eaLnBrk="0" fontAlgn="base" hangingPunct="0">
              <a:spcBef>
                <a:spcPct val="40000"/>
              </a:spcBef>
              <a:spcAft>
                <a:spcPct val="20000"/>
              </a:spcAft>
              <a:buClr>
                <a:srgbClr val="002491"/>
              </a:buClr>
              <a:buSzPct val="62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047750" indent="-285750" algn="l" defTabSz="215900" rtl="0" eaLnBrk="0" fontAlgn="base" hangingPunct="0">
              <a:spcBef>
                <a:spcPct val="30000"/>
              </a:spcBef>
              <a:spcAft>
                <a:spcPct val="10000"/>
              </a:spcAft>
              <a:buClr>
                <a:srgbClr val="002491"/>
              </a:buClr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517650" indent="-279400" algn="l" defTabSz="2159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2491"/>
              </a:buClr>
              <a:buSzPct val="37000"/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127250" indent="-228600" algn="l" defTabSz="2159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Calibri" pitchFamily="34" charset="0"/>
              </a:defRPr>
            </a:lvl5pPr>
            <a:lvl6pPr marL="25844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416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88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60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7200" indent="0">
              <a:buNone/>
            </a:pPr>
            <a:endParaRPr lang="es-ES" sz="2400" b="0" dirty="0" smtClean="0">
              <a:solidFill>
                <a:schemeClr val="bg1"/>
              </a:solidFill>
              <a:latin typeface="+mj-lt"/>
            </a:endParaRPr>
          </a:p>
          <a:p>
            <a:pPr marL="97200" indent="0">
              <a:buNone/>
            </a:pPr>
            <a:endParaRPr lang="es-ES" sz="2400" b="0" dirty="0">
              <a:solidFill>
                <a:schemeClr val="bg1"/>
              </a:solidFill>
              <a:latin typeface="+mj-lt"/>
            </a:endParaRPr>
          </a:p>
          <a:p>
            <a:pPr marL="97200" indent="0">
              <a:buClr>
                <a:schemeClr val="bg2">
                  <a:lumMod val="50000"/>
                </a:schemeClr>
              </a:buClr>
              <a:buNone/>
            </a:pPr>
            <a:r>
              <a:rPr lang="es-ES" sz="2400" dirty="0" smtClean="0">
                <a:solidFill>
                  <a:schemeClr val="bg1"/>
                </a:solidFill>
                <a:latin typeface="+mj-lt"/>
              </a:rPr>
              <a:t>WSO2 ESB</a:t>
            </a:r>
            <a:endParaRPr lang="es-ES" sz="2400" dirty="0">
              <a:solidFill>
                <a:schemeClr val="bg1"/>
              </a:solidFill>
              <a:latin typeface="+mj-lt"/>
            </a:endParaRPr>
          </a:p>
          <a:p>
            <a:pPr marL="440100">
              <a:buClr>
                <a:schemeClr val="bg2">
                  <a:lumMod val="50000"/>
                </a:schemeClr>
              </a:buClr>
              <a:buFont typeface="Wingdings 3" pitchFamily="18" charset="2"/>
              <a:buChar char="u"/>
            </a:pPr>
            <a:endParaRPr lang="es-ES" sz="2400" b="0" dirty="0" smtClean="0">
              <a:solidFill>
                <a:srgbClr val="002060"/>
              </a:solidFill>
              <a:latin typeface="+mj-lt"/>
            </a:endParaRP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>
                <a:solidFill>
                  <a:srgbClr val="002060"/>
                </a:solidFill>
                <a:latin typeface="+mj-lt"/>
              </a:rPr>
              <a:t>Conceptos básicos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>
                <a:solidFill>
                  <a:srgbClr val="002060"/>
                </a:solidFill>
                <a:latin typeface="+mj-lt"/>
              </a:rPr>
              <a:t>Web </a:t>
            </a:r>
            <a:r>
              <a:rPr lang="es-ES" sz="2400" dirty="0" err="1">
                <a:solidFill>
                  <a:srgbClr val="002060"/>
                </a:solidFill>
                <a:latin typeface="+mj-lt"/>
              </a:rPr>
              <a:t>Services</a:t>
            </a:r>
            <a:endParaRPr lang="es-ES" sz="2400" dirty="0">
              <a:solidFill>
                <a:srgbClr val="002060"/>
              </a:solidFill>
              <a:latin typeface="+mj-lt"/>
            </a:endParaRP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>
                <a:solidFill>
                  <a:srgbClr val="002060"/>
                </a:solidFill>
                <a:latin typeface="+mj-lt"/>
              </a:rPr>
              <a:t>Enterprise </a:t>
            </a:r>
            <a:r>
              <a:rPr lang="es-ES" sz="2400" dirty="0" err="1">
                <a:solidFill>
                  <a:srgbClr val="002060"/>
                </a:solidFill>
                <a:latin typeface="+mj-lt"/>
              </a:rPr>
              <a:t>Service</a:t>
            </a:r>
            <a:r>
              <a:rPr lang="es-ES" sz="2400" dirty="0">
                <a:solidFill>
                  <a:srgbClr val="002060"/>
                </a:solidFill>
                <a:latin typeface="+mj-lt"/>
              </a:rPr>
              <a:t> Bus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>
                <a:solidFill>
                  <a:srgbClr val="002060"/>
                </a:solidFill>
                <a:latin typeface="+mj-lt"/>
              </a:rPr>
              <a:t>WSO2</a:t>
            </a:r>
            <a:r>
              <a:rPr lang="es-ES" sz="240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>
                <a:solidFill>
                  <a:srgbClr val="002060"/>
                </a:solidFill>
                <a:latin typeface="+mj-lt"/>
              </a:rPr>
              <a:t>WSO2 ESB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>
                <a:solidFill>
                  <a:schemeClr val="bg1"/>
                </a:solidFill>
                <a:latin typeface="+mj-lt"/>
              </a:rPr>
              <a:t>Consola WSO2 ESB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  <a:latin typeface="+mj-lt"/>
              </a:rPr>
              <a:t>Componentes WSO2 ESB</a:t>
            </a:r>
          </a:p>
        </p:txBody>
      </p:sp>
    </p:spTree>
    <p:extLst>
      <p:ext uri="{BB962C8B-B14F-4D97-AF65-F5344CB8AC3E}">
        <p14:creationId xmlns:p14="http://schemas.microsoft.com/office/powerpoint/2010/main" val="143251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0070C0"/>
                </a:solidFill>
              </a:rPr>
              <a:t>Registry</a:t>
            </a:r>
            <a:endParaRPr lang="es-ES" b="1" dirty="0" smtClean="0">
              <a:solidFill>
                <a:srgbClr val="0070C0"/>
              </a:solidFill>
            </a:endParaRPr>
          </a:p>
          <a:p>
            <a:pPr lvl="2"/>
            <a:endParaRPr lang="es-ES" sz="2000" dirty="0" smtClean="0"/>
          </a:p>
          <a:p>
            <a:pPr lvl="2"/>
            <a:r>
              <a:rPr lang="es-ES" sz="2000" dirty="0" smtClean="0"/>
              <a:t>Un registro se puede resumir como un almacén de contenido y metadatos</a:t>
            </a:r>
          </a:p>
          <a:p>
            <a:pPr lvl="2"/>
            <a:r>
              <a:rPr lang="es-ES" sz="2000" dirty="0" smtClean="0"/>
              <a:t>WSO2 ESB </a:t>
            </a:r>
            <a:r>
              <a:rPr lang="es-ES" sz="2000" dirty="0" err="1" smtClean="0"/>
              <a:t>utilitza</a:t>
            </a:r>
            <a:r>
              <a:rPr lang="es-ES" sz="2000" dirty="0" smtClean="0"/>
              <a:t> WSO2 </a:t>
            </a:r>
            <a:r>
              <a:rPr lang="es-ES" sz="2000" dirty="0" err="1" smtClean="0"/>
              <a:t>Governance</a:t>
            </a:r>
            <a:r>
              <a:rPr lang="es-ES" sz="2000" dirty="0" smtClean="0"/>
              <a:t> </a:t>
            </a:r>
            <a:r>
              <a:rPr lang="es-ES" sz="2000" dirty="0" err="1" smtClean="0"/>
              <a:t>Registry</a:t>
            </a:r>
            <a:r>
              <a:rPr lang="es-ES" sz="2000" dirty="0" smtClean="0"/>
              <a:t> para almacenar la configuración y algunos artefactos</a:t>
            </a:r>
          </a:p>
          <a:p>
            <a:pPr lvl="2"/>
            <a:r>
              <a:rPr lang="es-ES" sz="2000" dirty="0" smtClean="0"/>
              <a:t>El registro tiene una estructura en forma de árbol, donde su contenido se identifica por un </a:t>
            </a:r>
            <a:r>
              <a:rPr lang="es-ES" sz="2000" dirty="0" err="1" smtClean="0"/>
              <a:t>path</a:t>
            </a:r>
            <a:endParaRPr lang="es-ES" sz="2000" dirty="0" smtClean="0"/>
          </a:p>
          <a:p>
            <a:pPr lvl="2"/>
            <a:r>
              <a:rPr lang="es-ES" sz="1800" dirty="0" smtClean="0"/>
              <a:t>El repositorio se organiza en 3 grandes bloques:</a:t>
            </a:r>
          </a:p>
          <a:p>
            <a:pPr lvl="3"/>
            <a:r>
              <a:rPr lang="es-ES" sz="1600" b="1" dirty="0" smtClean="0"/>
              <a:t>Local Repositori</a:t>
            </a:r>
            <a:r>
              <a:rPr lang="es-ES" sz="1600" dirty="0" smtClean="0"/>
              <a:t>: Contiene datos pertenecientes al servidor/instancia local. Su </a:t>
            </a:r>
            <a:r>
              <a:rPr lang="es-ES" sz="1600" dirty="0" err="1" smtClean="0"/>
              <a:t>path</a:t>
            </a:r>
            <a:r>
              <a:rPr lang="es-ES" sz="1600" dirty="0" smtClean="0"/>
              <a:t>: /_</a:t>
            </a:r>
            <a:r>
              <a:rPr lang="es-ES" sz="1600" dirty="0" err="1" smtClean="0"/>
              <a:t>system</a:t>
            </a:r>
            <a:r>
              <a:rPr lang="es-ES" sz="1600" dirty="0" smtClean="0"/>
              <a:t>/local</a:t>
            </a:r>
          </a:p>
          <a:p>
            <a:pPr lvl="3"/>
            <a:r>
              <a:rPr lang="es-ES" b="1" dirty="0" err="1" smtClean="0"/>
              <a:t>Configuration</a:t>
            </a:r>
            <a:r>
              <a:rPr lang="es-ES" b="1" dirty="0" smtClean="0"/>
              <a:t> </a:t>
            </a:r>
            <a:r>
              <a:rPr lang="es-ES" b="1" dirty="0" err="1" smtClean="0"/>
              <a:t>Repository</a:t>
            </a:r>
            <a:r>
              <a:rPr lang="es-ES" dirty="0" smtClean="0"/>
              <a:t>: Contiene datos compartidos por un mismo producto, habitualmente un </a:t>
            </a:r>
            <a:r>
              <a:rPr lang="es-ES" dirty="0" err="1" smtClean="0"/>
              <a:t>cluster</a:t>
            </a:r>
            <a:r>
              <a:rPr lang="es-ES" dirty="0" smtClean="0"/>
              <a:t>. Su </a:t>
            </a:r>
            <a:r>
              <a:rPr lang="es-ES" dirty="0" err="1" smtClean="0"/>
              <a:t>path</a:t>
            </a:r>
            <a:r>
              <a:rPr lang="es-ES" dirty="0" smtClean="0"/>
              <a:t>: /_</a:t>
            </a:r>
            <a:r>
              <a:rPr lang="es-ES" dirty="0" err="1" smtClean="0"/>
              <a:t>system</a:t>
            </a:r>
            <a:r>
              <a:rPr lang="es-ES" dirty="0" smtClean="0"/>
              <a:t>/</a:t>
            </a:r>
            <a:r>
              <a:rPr lang="es-ES" dirty="0" err="1" smtClean="0"/>
              <a:t>config</a:t>
            </a:r>
            <a:endParaRPr lang="es-ES" dirty="0" smtClean="0"/>
          </a:p>
          <a:p>
            <a:pPr lvl="3"/>
            <a:r>
              <a:rPr lang="es-ES" sz="1600" b="1" dirty="0" err="1" smtClean="0"/>
              <a:t>Governance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Repository</a:t>
            </a:r>
            <a:r>
              <a:rPr lang="es-ES" sz="1600" dirty="0" smtClean="0"/>
              <a:t>: Contiene datos de configuración de toda la plataforma SOA. Su </a:t>
            </a:r>
            <a:r>
              <a:rPr lang="es-ES" sz="1600" dirty="0" err="1" smtClean="0"/>
              <a:t>path</a:t>
            </a:r>
            <a:r>
              <a:rPr lang="es-ES" sz="1600" dirty="0" smtClean="0"/>
              <a:t>: /_</a:t>
            </a:r>
            <a:r>
              <a:rPr lang="es-ES" sz="1600" dirty="0" err="1" smtClean="0"/>
              <a:t>system</a:t>
            </a:r>
            <a:r>
              <a:rPr lang="es-ES" sz="1600" dirty="0" smtClean="0"/>
              <a:t>/</a:t>
            </a:r>
            <a:r>
              <a:rPr lang="es-ES" sz="1600" dirty="0" err="1" smtClean="0"/>
              <a:t>governance</a:t>
            </a:r>
            <a:endParaRPr lang="es-ES" sz="1600" dirty="0" smtClean="0"/>
          </a:p>
          <a:p>
            <a:pPr lvl="3">
              <a:buNone/>
            </a:pPr>
            <a:endParaRPr lang="es-ES" sz="1600" dirty="0" smtClean="0"/>
          </a:p>
          <a:p>
            <a:endParaRPr lang="es-ES" sz="1800" dirty="0" smtClean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253154" y="194782"/>
            <a:ext cx="5784675" cy="495300"/>
          </a:xfrm>
        </p:spPr>
        <p:txBody>
          <a:bodyPr/>
          <a:lstStyle/>
          <a:p>
            <a:r>
              <a:rPr lang="ca-ES" dirty="0" smtClean="0"/>
              <a:t>Components WSO2 ESB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0"/>
          </p:nvPr>
        </p:nvSpPr>
        <p:spPr>
          <a:xfrm>
            <a:off x="105509" y="1047751"/>
            <a:ext cx="8906608" cy="1881183"/>
          </a:xfrm>
        </p:spPr>
        <p:txBody>
          <a:bodyPr/>
          <a:lstStyle/>
          <a:p>
            <a:r>
              <a:rPr lang="es-ES" b="1" dirty="0" err="1" smtClean="0">
                <a:solidFill>
                  <a:srgbClr val="0070C0"/>
                </a:solidFill>
              </a:rPr>
              <a:t>Service</a:t>
            </a:r>
            <a:r>
              <a:rPr lang="es-ES" b="1" dirty="0" smtClean="0">
                <a:solidFill>
                  <a:srgbClr val="0070C0"/>
                </a:solidFill>
              </a:rPr>
              <a:t> </a:t>
            </a:r>
            <a:r>
              <a:rPr lang="es-ES" b="1" dirty="0" err="1" smtClean="0">
                <a:solidFill>
                  <a:srgbClr val="0070C0"/>
                </a:solidFill>
              </a:rPr>
              <a:t>Mediation</a:t>
            </a:r>
            <a:r>
              <a:rPr lang="es-ES" b="1" dirty="0" smtClean="0">
                <a:solidFill>
                  <a:srgbClr val="0070C0"/>
                </a:solidFill>
              </a:rPr>
              <a:t>:</a:t>
            </a:r>
          </a:p>
          <a:p>
            <a:pPr lvl="2"/>
            <a:r>
              <a:rPr lang="es-ES" dirty="0" smtClean="0"/>
              <a:t>WSO2 ESB tiene la capacidad de publicar un servicio web axis2</a:t>
            </a:r>
          </a:p>
          <a:p>
            <a:pPr lvl="2"/>
            <a:r>
              <a:rPr lang="es-ES" dirty="0" smtClean="0"/>
              <a:t>Este servicio actúa como un servicio proxy, de forma que el ESB puede realizar ciertas modificaciones al mensaje, o al comportamiento del servicio y aplicar </a:t>
            </a:r>
            <a:r>
              <a:rPr lang="es-ES" dirty="0" err="1" smtClean="0"/>
              <a:t>QoS</a:t>
            </a:r>
            <a:r>
              <a:rPr lang="es-ES" dirty="0" smtClean="0"/>
              <a:t>, antes de que se ejecute la lógica propia del servicio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253154" y="194782"/>
            <a:ext cx="5784675" cy="495300"/>
          </a:xfrm>
        </p:spPr>
        <p:txBody>
          <a:bodyPr/>
          <a:lstStyle/>
          <a:p>
            <a:r>
              <a:rPr lang="ca-ES" dirty="0" smtClean="0"/>
              <a:t>Components WSO2 ESB</a:t>
            </a:r>
            <a:endParaRPr lang="ca-ES" dirty="0"/>
          </a:p>
        </p:txBody>
      </p:sp>
      <p:sp>
        <p:nvSpPr>
          <p:cNvPr id="5" name="2 Marcador de texto"/>
          <p:cNvSpPr txBox="1">
            <a:spLocks/>
          </p:cNvSpPr>
          <p:nvPr/>
        </p:nvSpPr>
        <p:spPr>
          <a:xfrm>
            <a:off x="142844" y="3000372"/>
            <a:ext cx="5786478" cy="342902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2159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s-E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Proxy </a:t>
            </a:r>
            <a:r>
              <a:rPr kumimoji="0" lang="es-E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Service</a:t>
            </a:r>
            <a:r>
              <a:rPr kumimoji="0" lang="es-E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:</a:t>
            </a:r>
          </a:p>
          <a:p>
            <a:pPr marL="565200" marR="0" lvl="2" indent="-285750" algn="l" defTabSz="2159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SzTx/>
              <a:buFont typeface="Wingdings 3" pitchFamily="18" charset="2"/>
              <a:buChar char="u"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Servicio virtual publicado 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en el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 ESB que recibe un mensaje, realiza un tratamiento del mismo y lo reenvía al servicio</a:t>
            </a:r>
            <a:r>
              <a:rPr kumimoji="0" lang="es-ES" sz="18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 final que corresponda</a:t>
            </a:r>
          </a:p>
          <a:p>
            <a:pPr marL="565200" marR="0" lvl="2" indent="-285750" algn="l" defTabSz="2159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SzTx/>
              <a:buFont typeface="Wingdings 3" pitchFamily="18" charset="2"/>
              <a:buChar char="u"/>
              <a:tabLst/>
              <a:defRPr/>
            </a:pPr>
            <a:r>
              <a:rPr lang="es-ES" kern="0" baseline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Representan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 la razón de ser de un ESB: 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Permiten realizar operaciones de </a:t>
            </a: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QoS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, monitorización,</a:t>
            </a:r>
            <a:r>
              <a:rPr kumimoji="0" lang="es-ES" sz="18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 enrutamiento, transformación de mensajería y protocolo, composición 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y</a:t>
            </a:r>
            <a:r>
              <a:rPr kumimoji="0" lang="es-ES" sz="18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 orquestación,...</a:t>
            </a:r>
          </a:p>
          <a:p>
            <a:pPr marL="565200" marR="0" lvl="2" indent="-285750" algn="l" defTabSz="2159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SzTx/>
              <a:buFont typeface="Wingdings 3" pitchFamily="18" charset="2"/>
              <a:buChar char="u"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La lógica de negocio de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l </a:t>
            </a: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ProxyService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 ha de</a:t>
            </a:r>
            <a:r>
              <a:rPr kumimoji="0" lang="es-ES" sz="18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 tender a 0</a:t>
            </a:r>
          </a:p>
          <a:p>
            <a:pPr marL="565200" marR="0" lvl="2" indent="-285750" algn="l" defTabSz="2159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SzTx/>
              <a:buFont typeface="Wingdings 3" pitchFamily="18" charset="2"/>
              <a:buChar char="u"/>
              <a:tabLst/>
              <a:defRPr/>
            </a:pP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Se</a:t>
            </a:r>
            <a:r>
              <a:rPr lang="es-ES" kern="0" baseline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 pueden crear </a:t>
            </a:r>
            <a:r>
              <a:rPr lang="es-ES" kern="0" baseline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ProxyService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 con plantillas predefinidas</a:t>
            </a: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Calibri" pitchFamily="34" charset="0"/>
              <a:cs typeface="Calibri" pitchFamily="34" charset="0"/>
            </a:endParaRPr>
          </a:p>
          <a:p>
            <a:pPr marL="565200" marR="0" lvl="2" indent="-285750" algn="l" defTabSz="2159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SzTx/>
              <a:tabLst/>
              <a:defRPr/>
            </a:pP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6446" y="2928934"/>
            <a:ext cx="3214678" cy="372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s-ES" b="1" dirty="0" smtClean="0">
                <a:solidFill>
                  <a:srgbClr val="0070C0"/>
                </a:solidFill>
              </a:rPr>
              <a:t>Proxy </a:t>
            </a:r>
            <a:r>
              <a:rPr lang="es-ES" b="1" dirty="0" err="1" smtClean="0">
                <a:solidFill>
                  <a:srgbClr val="0070C0"/>
                </a:solidFill>
              </a:rPr>
              <a:t>Service</a:t>
            </a:r>
            <a:r>
              <a:rPr lang="es-ES" b="1" dirty="0" smtClean="0">
                <a:solidFill>
                  <a:srgbClr val="0070C0"/>
                </a:solidFill>
              </a:rPr>
              <a:t>:</a:t>
            </a:r>
          </a:p>
          <a:p>
            <a:pPr lvl="0"/>
            <a:endParaRPr lang="es-ES" b="1" dirty="0" smtClean="0">
              <a:solidFill>
                <a:srgbClr val="0070C0"/>
              </a:solidFill>
            </a:endParaRPr>
          </a:p>
          <a:p>
            <a:pPr lvl="2"/>
            <a:r>
              <a:rPr lang="es-ES" dirty="0" smtClean="0"/>
              <a:t>Contienen 3 secuencias de ejecución:</a:t>
            </a:r>
          </a:p>
          <a:p>
            <a:pPr lvl="3"/>
            <a:r>
              <a:rPr lang="es-ES" b="1" dirty="0" smtClean="0">
                <a:solidFill>
                  <a:srgbClr val="0070C0"/>
                </a:solidFill>
              </a:rPr>
              <a:t>Secuencia de entrada</a:t>
            </a:r>
            <a:r>
              <a:rPr lang="es-ES" dirty="0" smtClean="0"/>
              <a:t>: Es donde programamos las tareas necesarias antes de  enviar el mensaje al servicio final</a:t>
            </a:r>
          </a:p>
          <a:p>
            <a:pPr lvl="3"/>
            <a:r>
              <a:rPr lang="es-ES" b="1" dirty="0" smtClean="0">
                <a:solidFill>
                  <a:srgbClr val="0070C0"/>
                </a:solidFill>
              </a:rPr>
              <a:t>Secuencia de salida</a:t>
            </a:r>
            <a:r>
              <a:rPr lang="es-ES" dirty="0" smtClean="0"/>
              <a:t>: Es donde programamos las tareas necesarias después de recibir la respuesta del servicio final y antes de dar la respuesta al consumidor del servicio</a:t>
            </a:r>
          </a:p>
          <a:p>
            <a:pPr lvl="3"/>
            <a:r>
              <a:rPr lang="es-ES" b="1" dirty="0" smtClean="0">
                <a:solidFill>
                  <a:srgbClr val="0070C0"/>
                </a:solidFill>
              </a:rPr>
              <a:t>Secuencia de error</a:t>
            </a:r>
            <a:r>
              <a:rPr lang="es-ES" dirty="0" smtClean="0"/>
              <a:t>: Es donde programamos las tareas en caso que se produzca algún error</a:t>
            </a:r>
          </a:p>
          <a:p>
            <a:pPr lvl="3"/>
            <a:endParaRPr lang="es-ES" dirty="0" smtClean="0"/>
          </a:p>
          <a:p>
            <a:pPr lvl="2"/>
            <a:r>
              <a:rPr lang="es-ES" dirty="0" smtClean="0"/>
              <a:t>Existen diferentes plantillas para crear un </a:t>
            </a:r>
            <a:r>
              <a:rPr lang="es-ES" dirty="0" err="1" smtClean="0"/>
              <a:t>ProxyService</a:t>
            </a:r>
            <a:r>
              <a:rPr lang="es-ES" dirty="0" smtClean="0"/>
              <a:t>:</a:t>
            </a:r>
          </a:p>
          <a:p>
            <a:pPr lvl="3"/>
            <a:r>
              <a:rPr lang="es-ES" b="1" dirty="0" smtClean="0">
                <a:solidFill>
                  <a:srgbClr val="0070C0"/>
                </a:solidFill>
              </a:rPr>
              <a:t>Pass </a:t>
            </a:r>
            <a:r>
              <a:rPr lang="es-ES" b="1" dirty="0" err="1" smtClean="0">
                <a:solidFill>
                  <a:srgbClr val="0070C0"/>
                </a:solidFill>
              </a:rPr>
              <a:t>Through</a:t>
            </a:r>
            <a:r>
              <a:rPr lang="es-ES" b="1" dirty="0" smtClean="0">
                <a:solidFill>
                  <a:srgbClr val="0070C0"/>
                </a:solidFill>
              </a:rPr>
              <a:t> Proxy</a:t>
            </a:r>
            <a:r>
              <a:rPr lang="es-ES" dirty="0" smtClean="0"/>
              <a:t>: El servicio proxy reenvía el mensaje sin realizar ninguna acción</a:t>
            </a:r>
          </a:p>
          <a:p>
            <a:pPr lvl="3"/>
            <a:r>
              <a:rPr lang="es-ES" b="1" dirty="0" err="1" smtClean="0">
                <a:solidFill>
                  <a:srgbClr val="0070C0"/>
                </a:solidFill>
              </a:rPr>
              <a:t>Secure</a:t>
            </a:r>
            <a:r>
              <a:rPr lang="es-ES" b="1" dirty="0" smtClean="0">
                <a:solidFill>
                  <a:srgbClr val="0070C0"/>
                </a:solidFill>
              </a:rPr>
              <a:t> Proxy: </a:t>
            </a:r>
            <a:r>
              <a:rPr lang="es-ES" dirty="0" smtClean="0"/>
              <a:t>Procesa una política WS-Security en el servicio proxy y reenvía el mensaje al servicio final</a:t>
            </a:r>
          </a:p>
          <a:p>
            <a:pPr lvl="3"/>
            <a:r>
              <a:rPr lang="es-ES" b="1" dirty="0" smtClean="0">
                <a:solidFill>
                  <a:srgbClr val="0070C0"/>
                </a:solidFill>
              </a:rPr>
              <a:t>WSDL </a:t>
            </a:r>
            <a:r>
              <a:rPr lang="es-ES" b="1" dirty="0" err="1" smtClean="0">
                <a:solidFill>
                  <a:srgbClr val="0070C0"/>
                </a:solidFill>
              </a:rPr>
              <a:t>Based</a:t>
            </a:r>
            <a:r>
              <a:rPr lang="es-ES" b="1" dirty="0" smtClean="0">
                <a:solidFill>
                  <a:srgbClr val="0070C0"/>
                </a:solidFill>
              </a:rPr>
              <a:t> Proxy: </a:t>
            </a:r>
            <a:r>
              <a:rPr lang="es-ES" dirty="0" smtClean="0"/>
              <a:t>Crea un servicio Proxy basado en un WSDL</a:t>
            </a:r>
          </a:p>
          <a:p>
            <a:pPr lvl="3"/>
            <a:r>
              <a:rPr lang="es-ES" b="1" dirty="0" err="1" smtClean="0">
                <a:solidFill>
                  <a:srgbClr val="0070C0"/>
                </a:solidFill>
              </a:rPr>
              <a:t>Logging</a:t>
            </a:r>
            <a:r>
              <a:rPr lang="es-ES" b="1" dirty="0" smtClean="0">
                <a:solidFill>
                  <a:srgbClr val="0070C0"/>
                </a:solidFill>
              </a:rPr>
              <a:t> Proxy: </a:t>
            </a:r>
            <a:r>
              <a:rPr lang="es-ES" dirty="0" smtClean="0"/>
              <a:t>Crea un servicio Proxy que realiza un log de la petición entrante antes de llamar al servicio final</a:t>
            </a:r>
          </a:p>
          <a:p>
            <a:pPr lvl="3"/>
            <a:r>
              <a:rPr lang="es-ES" b="1" dirty="0" err="1" smtClean="0">
                <a:solidFill>
                  <a:srgbClr val="0070C0"/>
                </a:solidFill>
              </a:rPr>
              <a:t>Transformer</a:t>
            </a:r>
            <a:r>
              <a:rPr lang="es-ES" b="1" dirty="0" smtClean="0">
                <a:solidFill>
                  <a:srgbClr val="0070C0"/>
                </a:solidFill>
              </a:rPr>
              <a:t> Proxy</a:t>
            </a:r>
            <a:r>
              <a:rPr lang="es-ES" dirty="0" smtClean="0"/>
              <a:t>: Realiza una transformación XSLT antes de reenviar la petición al servicio final</a:t>
            </a:r>
          </a:p>
          <a:p>
            <a:pPr lvl="3"/>
            <a:r>
              <a:rPr lang="es-ES" b="1" dirty="0" err="1" smtClean="0">
                <a:solidFill>
                  <a:srgbClr val="0070C0"/>
                </a:solidFill>
              </a:rPr>
              <a:t>Custom</a:t>
            </a:r>
            <a:r>
              <a:rPr lang="es-ES" b="1" dirty="0" smtClean="0">
                <a:solidFill>
                  <a:srgbClr val="0070C0"/>
                </a:solidFill>
              </a:rPr>
              <a:t> Proxy</a:t>
            </a:r>
            <a:r>
              <a:rPr lang="es-ES" dirty="0" smtClean="0"/>
              <a:t>: Crea un nuevo servicio Proxy sin plantilla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3253154" y="194782"/>
            <a:ext cx="5784675" cy="495300"/>
          </a:xfrm>
        </p:spPr>
        <p:txBody>
          <a:bodyPr/>
          <a:lstStyle/>
          <a:p>
            <a:r>
              <a:rPr lang="ca-ES" dirty="0" smtClean="0"/>
              <a:t>Components WSO2 ESB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Components WSO2 ESB</a:t>
            </a:r>
            <a:endParaRPr lang="ca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0070C0"/>
                </a:solidFill>
              </a:rPr>
              <a:t>Endpoint</a:t>
            </a:r>
            <a:r>
              <a:rPr lang="es-ES" dirty="0" smtClean="0"/>
              <a:t>:</a:t>
            </a:r>
          </a:p>
          <a:p>
            <a:endParaRPr lang="es-ES" dirty="0" smtClean="0"/>
          </a:p>
          <a:p>
            <a:pPr lvl="2"/>
            <a:r>
              <a:rPr lang="es-ES" dirty="0" smtClean="0"/>
              <a:t>Define un destino externo para un mensaje saliente de WSO2 ESB</a:t>
            </a:r>
          </a:p>
          <a:p>
            <a:pPr lvl="2"/>
            <a:r>
              <a:rPr lang="es-ES" dirty="0" smtClean="0"/>
              <a:t>Los </a:t>
            </a:r>
            <a:r>
              <a:rPr lang="es-ES" dirty="0" err="1" smtClean="0"/>
              <a:t>endpoints</a:t>
            </a:r>
            <a:r>
              <a:rPr lang="es-ES" dirty="0" smtClean="0"/>
              <a:t> se identifican por un nombre, </a:t>
            </a:r>
            <a:r>
              <a:rPr lang="es-ES" dirty="0" err="1" smtClean="0"/>
              <a:t>haciendolos</a:t>
            </a:r>
            <a:r>
              <a:rPr lang="es-ES" dirty="0" smtClean="0"/>
              <a:t> reutilizables</a:t>
            </a:r>
          </a:p>
          <a:p>
            <a:pPr lvl="2"/>
            <a:r>
              <a:rPr lang="es-ES" dirty="0" smtClean="0"/>
              <a:t>Algunos tipos básicos de </a:t>
            </a:r>
            <a:r>
              <a:rPr lang="es-ES" dirty="0" err="1" smtClean="0"/>
              <a:t>endpoints</a:t>
            </a:r>
            <a:r>
              <a:rPr lang="es-ES" b="1" dirty="0" smtClean="0">
                <a:solidFill>
                  <a:srgbClr val="0070C0"/>
                </a:solidFill>
              </a:rPr>
              <a:t>:</a:t>
            </a:r>
          </a:p>
          <a:p>
            <a:pPr lvl="3"/>
            <a:r>
              <a:rPr lang="es-ES" b="1" dirty="0" err="1" smtClean="0">
                <a:solidFill>
                  <a:srgbClr val="0070C0"/>
                </a:solidFill>
              </a:rPr>
              <a:t>Address</a:t>
            </a:r>
            <a:r>
              <a:rPr lang="es-ES" b="1" dirty="0" smtClean="0">
                <a:solidFill>
                  <a:srgbClr val="0070C0"/>
                </a:solidFill>
              </a:rPr>
              <a:t> </a:t>
            </a:r>
            <a:r>
              <a:rPr lang="es-ES" b="1" dirty="0" err="1" smtClean="0">
                <a:solidFill>
                  <a:srgbClr val="0070C0"/>
                </a:solidFill>
              </a:rPr>
              <a:t>endpoint</a:t>
            </a:r>
            <a:endParaRPr lang="es-ES" sz="1800" dirty="0" smtClean="0"/>
          </a:p>
          <a:p>
            <a:pPr lvl="3"/>
            <a:r>
              <a:rPr lang="es-ES" b="1" dirty="0" smtClean="0">
                <a:solidFill>
                  <a:srgbClr val="0070C0"/>
                </a:solidFill>
              </a:rPr>
              <a:t>WSDL </a:t>
            </a:r>
            <a:r>
              <a:rPr lang="es-ES" b="1" dirty="0" err="1" smtClean="0">
                <a:solidFill>
                  <a:srgbClr val="0070C0"/>
                </a:solidFill>
              </a:rPr>
              <a:t>based</a:t>
            </a:r>
            <a:r>
              <a:rPr lang="es-ES" b="1" dirty="0" smtClean="0">
                <a:solidFill>
                  <a:srgbClr val="0070C0"/>
                </a:solidFill>
              </a:rPr>
              <a:t> </a:t>
            </a:r>
            <a:r>
              <a:rPr lang="es-ES" b="1" dirty="0" err="1" smtClean="0">
                <a:solidFill>
                  <a:srgbClr val="0070C0"/>
                </a:solidFill>
              </a:rPr>
              <a:t>endpoint</a:t>
            </a:r>
            <a:endParaRPr lang="es-ES" b="1" dirty="0" smtClean="0">
              <a:solidFill>
                <a:srgbClr val="0070C0"/>
              </a:solidFill>
            </a:endParaRPr>
          </a:p>
          <a:p>
            <a:pPr lvl="3"/>
            <a:r>
              <a:rPr lang="es-ES" b="1" dirty="0" smtClean="0">
                <a:solidFill>
                  <a:srgbClr val="0070C0"/>
                </a:solidFill>
              </a:rPr>
              <a:t>Load </a:t>
            </a:r>
            <a:r>
              <a:rPr lang="es-ES" b="1" dirty="0" err="1" smtClean="0">
                <a:solidFill>
                  <a:srgbClr val="0070C0"/>
                </a:solidFill>
              </a:rPr>
              <a:t>balancing</a:t>
            </a:r>
            <a:r>
              <a:rPr lang="es-ES" b="1" dirty="0" smtClean="0">
                <a:solidFill>
                  <a:srgbClr val="0070C0"/>
                </a:solidFill>
              </a:rPr>
              <a:t> </a:t>
            </a:r>
            <a:r>
              <a:rPr lang="es-ES" b="1" dirty="0" err="1" smtClean="0">
                <a:solidFill>
                  <a:srgbClr val="0070C0"/>
                </a:solidFill>
              </a:rPr>
              <a:t>endpoing</a:t>
            </a:r>
            <a:endParaRPr lang="es-ES" b="1" dirty="0" smtClean="0">
              <a:solidFill>
                <a:srgbClr val="0070C0"/>
              </a:solidFill>
            </a:endParaRPr>
          </a:p>
          <a:p>
            <a:pPr lvl="3"/>
            <a:r>
              <a:rPr lang="es-ES" b="1" dirty="0" err="1" smtClean="0">
                <a:solidFill>
                  <a:srgbClr val="0070C0"/>
                </a:solidFill>
              </a:rPr>
              <a:t>Fail</a:t>
            </a:r>
            <a:r>
              <a:rPr lang="es-ES" b="1" dirty="0" smtClean="0">
                <a:solidFill>
                  <a:srgbClr val="0070C0"/>
                </a:solidFill>
              </a:rPr>
              <a:t> </a:t>
            </a:r>
            <a:r>
              <a:rPr lang="es-ES" b="1" dirty="0" err="1" smtClean="0">
                <a:solidFill>
                  <a:srgbClr val="0070C0"/>
                </a:solidFill>
              </a:rPr>
              <a:t>over</a:t>
            </a:r>
            <a:r>
              <a:rPr lang="es-ES" b="1" dirty="0" smtClean="0">
                <a:solidFill>
                  <a:srgbClr val="0070C0"/>
                </a:solidFill>
              </a:rPr>
              <a:t> </a:t>
            </a:r>
            <a:r>
              <a:rPr lang="es-ES" b="1" dirty="0" err="1" smtClean="0">
                <a:solidFill>
                  <a:srgbClr val="0070C0"/>
                </a:solidFill>
              </a:rPr>
              <a:t>endpoint</a:t>
            </a:r>
            <a:endParaRPr lang="es-ES" b="1" dirty="0" smtClean="0">
              <a:solidFill>
                <a:srgbClr val="0070C0"/>
              </a:solidFill>
            </a:endParaRPr>
          </a:p>
          <a:p>
            <a:pPr lvl="2"/>
            <a:r>
              <a:rPr lang="es-ES" dirty="0" smtClean="0"/>
              <a:t>Estado de los </a:t>
            </a:r>
            <a:r>
              <a:rPr lang="es-ES" dirty="0" err="1" smtClean="0"/>
              <a:t>endpoints</a:t>
            </a:r>
            <a:r>
              <a:rPr lang="es-ES" dirty="0" smtClean="0"/>
              <a:t>:</a:t>
            </a:r>
          </a:p>
          <a:p>
            <a:pPr lvl="3"/>
            <a:r>
              <a:rPr lang="es-ES" dirty="0" smtClean="0"/>
              <a:t>Active: </a:t>
            </a:r>
            <a:r>
              <a:rPr lang="es-ES" dirty="0" err="1" smtClean="0"/>
              <a:t>Endpoint</a:t>
            </a:r>
            <a:r>
              <a:rPr lang="es-ES" dirty="0" smtClean="0"/>
              <a:t> activo para ser llamado</a:t>
            </a:r>
          </a:p>
          <a:p>
            <a:pPr lvl="3"/>
            <a:r>
              <a:rPr lang="es-ES" dirty="0" err="1" smtClean="0"/>
              <a:t>TimeOut</a:t>
            </a:r>
            <a:r>
              <a:rPr lang="es-ES" dirty="0" smtClean="0"/>
              <a:t>: El </a:t>
            </a:r>
            <a:r>
              <a:rPr lang="es-ES" dirty="0" err="1" smtClean="0"/>
              <a:t>Endpoint</a:t>
            </a:r>
            <a:r>
              <a:rPr lang="es-ES" dirty="0" smtClean="0"/>
              <a:t> ha dado un error de </a:t>
            </a:r>
            <a:r>
              <a:rPr lang="es-ES" dirty="0" err="1" smtClean="0"/>
              <a:t>timeout</a:t>
            </a:r>
            <a:r>
              <a:rPr lang="es-ES" dirty="0" smtClean="0"/>
              <a:t> (o error predefinido)</a:t>
            </a:r>
          </a:p>
          <a:p>
            <a:pPr lvl="3"/>
            <a:r>
              <a:rPr lang="es-ES" dirty="0" smtClean="0"/>
              <a:t>Suspended: El </a:t>
            </a:r>
            <a:r>
              <a:rPr lang="es-ES" dirty="0" err="1" smtClean="0"/>
              <a:t>endpoint</a:t>
            </a:r>
            <a:r>
              <a:rPr lang="es-ES" dirty="0" smtClean="0"/>
              <a:t> no está accesible por un error predefinido, o se han producido sucesivos </a:t>
            </a:r>
            <a:r>
              <a:rPr lang="es-ES" dirty="0" err="1" smtClean="0"/>
              <a:t>TimeOuts</a:t>
            </a:r>
            <a:endParaRPr lang="es-ES" dirty="0" smtClean="0"/>
          </a:p>
          <a:p>
            <a:pPr lvl="3"/>
            <a:r>
              <a:rPr lang="es-ES" dirty="0" err="1" smtClean="0"/>
              <a:t>Switch</a:t>
            </a:r>
            <a:r>
              <a:rPr lang="es-ES" dirty="0" smtClean="0"/>
              <a:t> off: </a:t>
            </a:r>
            <a:r>
              <a:rPr lang="es-ES" dirty="0" err="1" smtClean="0"/>
              <a:t>Endpoint</a:t>
            </a:r>
            <a:r>
              <a:rPr lang="es-ES" dirty="0" smtClean="0"/>
              <a:t> deshabilitado por mantenimiento</a:t>
            </a:r>
          </a:p>
          <a:p>
            <a:pPr lvl="2"/>
            <a:r>
              <a:rPr lang="es-ES" dirty="0" smtClean="0"/>
              <a:t>También se pueden nombrar </a:t>
            </a:r>
            <a:r>
              <a:rPr lang="es-ES" i="1" dirty="0" smtClean="0"/>
              <a:t>Business </a:t>
            </a:r>
            <a:r>
              <a:rPr lang="es-ES" i="1" dirty="0" err="1" smtClean="0"/>
              <a:t>Service</a:t>
            </a:r>
            <a:r>
              <a:rPr lang="es-ES" dirty="0" smtClean="0"/>
              <a:t>, ya que </a:t>
            </a:r>
            <a:r>
              <a:rPr lang="es-ES" dirty="0" err="1" smtClean="0"/>
              <a:t>són</a:t>
            </a:r>
            <a:r>
              <a:rPr lang="es-ES" dirty="0" smtClean="0"/>
              <a:t> los que ejecutan la </a:t>
            </a:r>
            <a:r>
              <a:rPr lang="es-ES" dirty="0" err="1" smtClean="0"/>
              <a:t>lògica</a:t>
            </a:r>
            <a:r>
              <a:rPr lang="es-ES" dirty="0" smtClean="0"/>
              <a:t> de negocio básica del servicio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0"/>
          </p:nvPr>
        </p:nvSpPr>
        <p:spPr>
          <a:xfrm>
            <a:off x="60477" y="1047751"/>
            <a:ext cx="9012117" cy="1881183"/>
          </a:xfrm>
        </p:spPr>
        <p:txBody>
          <a:bodyPr/>
          <a:lstStyle/>
          <a:p>
            <a:r>
              <a:rPr lang="es-ES" b="1" dirty="0" err="1" smtClean="0">
                <a:solidFill>
                  <a:srgbClr val="0070C0"/>
                </a:solidFill>
              </a:rPr>
              <a:t>Mediators</a:t>
            </a:r>
            <a:r>
              <a:rPr lang="es-ES" dirty="0" smtClean="0"/>
              <a:t>:</a:t>
            </a:r>
          </a:p>
          <a:p>
            <a:pPr lvl="2"/>
            <a:r>
              <a:rPr lang="es-ES" dirty="0" smtClean="0"/>
              <a:t>Son la unidad básica de proceso de WSO2 ESB</a:t>
            </a:r>
          </a:p>
          <a:p>
            <a:pPr lvl="2"/>
            <a:r>
              <a:rPr lang="es-ES" dirty="0" smtClean="0"/>
              <a:t>Tienen acceso al mensaje y a todo el contexto del ESB que envuelve al mensaje</a:t>
            </a:r>
          </a:p>
          <a:p>
            <a:pPr lvl="2"/>
            <a:r>
              <a:rPr lang="es-ES" dirty="0" smtClean="0"/>
              <a:t>En tiempo de ejecución, el ESB inyecta el mensaje en curso al Mediator, y este puede hacer lo que necesite con este mensaje</a:t>
            </a:r>
          </a:p>
          <a:p>
            <a:endParaRPr lang="es-ES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253154" y="194782"/>
            <a:ext cx="5784675" cy="495300"/>
          </a:xfrm>
        </p:spPr>
        <p:txBody>
          <a:bodyPr/>
          <a:lstStyle/>
          <a:p>
            <a:r>
              <a:rPr lang="ca-ES" dirty="0" smtClean="0"/>
              <a:t>Components WSO2 ESB</a:t>
            </a:r>
            <a:endParaRPr lang="ca-ES" dirty="0"/>
          </a:p>
        </p:txBody>
      </p:sp>
      <p:pic>
        <p:nvPicPr>
          <p:cNvPr id="22530" name="Picture 2" descr="http://docs.wso2.org/wiki/download/attachments/15471161/409.png?version=1&amp;modificationDate=13493023870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3214686"/>
            <a:ext cx="5248275" cy="3171826"/>
          </a:xfrm>
          <a:prstGeom prst="rect">
            <a:avLst/>
          </a:prstGeom>
          <a:noFill/>
        </p:spPr>
      </p:pic>
      <p:sp>
        <p:nvSpPr>
          <p:cNvPr id="6" name="2 Marcador de texto"/>
          <p:cNvSpPr txBox="1">
            <a:spLocks/>
          </p:cNvSpPr>
          <p:nvPr/>
        </p:nvSpPr>
        <p:spPr>
          <a:xfrm>
            <a:off x="71406" y="2928934"/>
            <a:ext cx="4906080" cy="3429024"/>
          </a:xfrm>
          <a:prstGeom prst="rect">
            <a:avLst/>
          </a:prstGeom>
        </p:spPr>
        <p:txBody>
          <a:bodyPr/>
          <a:lstStyle/>
          <a:p>
            <a:pPr marL="565200" marR="0" lvl="2" indent="-285750" algn="l" defTabSz="2159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SzTx/>
              <a:buFont typeface="Wingdings 3" pitchFamily="18" charset="2"/>
              <a:buChar char="u"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WSO2 ofrece un conjunto de </a:t>
            </a: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M</a:t>
            </a: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ediators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, pero también es posible hacerlos a medida. </a:t>
            </a:r>
          </a:p>
          <a:p>
            <a:pPr marL="565200" marR="0" lvl="2" indent="-285750" algn="l" defTabSz="2159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SzTx/>
              <a:buFont typeface="Wingdings 3" pitchFamily="18" charset="2"/>
              <a:buChar char="u"/>
              <a:tabLst/>
              <a:defRPr/>
            </a:pPr>
            <a:endParaRPr lang="es-ES" kern="0" dirty="0" smtClean="0">
              <a:solidFill>
                <a:srgbClr val="002060"/>
              </a:solidFill>
              <a:ea typeface="Calibri" pitchFamily="34" charset="0"/>
              <a:cs typeface="Calibri" pitchFamily="34" charset="0"/>
            </a:endParaRPr>
          </a:p>
          <a:p>
            <a:pPr marL="565200" marR="0" lvl="2" indent="-285750" algn="l" defTabSz="2159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SzTx/>
              <a:buFont typeface="Wingdings 3" pitchFamily="18" charset="2"/>
              <a:buChar char="u"/>
              <a:tabLst/>
              <a:defRPr/>
            </a:pP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Calibri" pitchFamily="34" charset="0"/>
              <a:cs typeface="Calibri" pitchFamily="34" charset="0"/>
            </a:endParaRPr>
          </a:p>
          <a:p>
            <a:pPr marL="565200" marR="0" lvl="2" indent="-285750" algn="l" defTabSz="2159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SzTx/>
              <a:buFont typeface="Wingdings 3" pitchFamily="18" charset="2"/>
              <a:buChar char="u"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Los</a:t>
            </a:r>
            <a:r>
              <a:rPr kumimoji="0" lang="es-ES" sz="18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 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M</a:t>
            </a:r>
            <a:r>
              <a:rPr kumimoji="0" lang="es-E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ediators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 se combinan en una secuencia, la cual acaba ejecutando una lógica más compleja del comportamiento de</a:t>
            </a:r>
            <a:r>
              <a:rPr kumimoji="0" lang="es-ES" sz="18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 </a:t>
            </a: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un servicio proxy</a:t>
            </a:r>
          </a:p>
          <a:p>
            <a:pPr marL="565200" marR="0" lvl="2" indent="-285750" algn="l" defTabSz="2159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SzTx/>
              <a:buFont typeface="Wingdings 3" pitchFamily="18" charset="2"/>
              <a:buChar char="u"/>
              <a:tabLst/>
              <a:defRPr/>
            </a:pP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Calibri" pitchFamily="34" charset="0"/>
              <a:cs typeface="Calibri" pitchFamily="34" charset="0"/>
            </a:endParaRPr>
          </a:p>
          <a:p>
            <a:pPr marL="1047600" marR="0" lvl="3" indent="-279400" algn="l" defTabSz="215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100000"/>
              <a:buFont typeface="Wingdings 3" pitchFamily="18" charset="2"/>
              <a:buChar char="u"/>
              <a:tabLst/>
              <a:defRPr/>
            </a:pPr>
            <a:endParaRPr kumimoji="0" lang="es-ES" sz="16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Calibri" pitchFamily="34" charset="0"/>
              <a:cs typeface="Calibri" pitchFamily="34" charset="0"/>
            </a:endParaRPr>
          </a:p>
          <a:p>
            <a:pPr marL="565200" marR="0" lvl="2" indent="-285750" algn="l" defTabSz="2159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SzTx/>
              <a:buFont typeface="Wingdings 3" pitchFamily="18" charset="2"/>
              <a:buChar char="u"/>
              <a:tabLst/>
              <a:defRPr/>
            </a:pP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2159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Tx/>
              <a:buFont typeface="Wingdings 3" pitchFamily="18" charset="2"/>
              <a:buNone/>
              <a:tabLst/>
              <a:defRPr/>
            </a:pPr>
            <a:endParaRPr kumimoji="0" lang="es-ES" sz="20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2159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Tx/>
              <a:buFont typeface="Wingdings 3" pitchFamily="18" charset="2"/>
              <a:buNone/>
              <a:tabLst/>
              <a:defRPr/>
            </a:pPr>
            <a:endParaRPr kumimoji="0" lang="es-ES" sz="2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253154" y="194782"/>
            <a:ext cx="5784675" cy="495300"/>
          </a:xfrm>
        </p:spPr>
        <p:txBody>
          <a:bodyPr/>
          <a:lstStyle/>
          <a:p>
            <a:r>
              <a:rPr lang="ca-ES" dirty="0" smtClean="0"/>
              <a:t>Components WSO2 ESB</a:t>
            </a:r>
            <a:endParaRPr lang="ca-ES" dirty="0"/>
          </a:p>
        </p:txBody>
      </p:sp>
      <p:sp>
        <p:nvSpPr>
          <p:cNvPr id="5" name="2 Marcador de texto"/>
          <p:cNvSpPr>
            <a:spLocks noGrp="1"/>
          </p:cNvSpPr>
          <p:nvPr>
            <p:ph type="body" sz="quarter" idx="10"/>
          </p:nvPr>
        </p:nvSpPr>
        <p:spPr>
          <a:xfrm>
            <a:off x="60477" y="1047751"/>
            <a:ext cx="9012117" cy="5095893"/>
          </a:xfrm>
        </p:spPr>
        <p:txBody>
          <a:bodyPr/>
          <a:lstStyle/>
          <a:p>
            <a:r>
              <a:rPr lang="es-ES" b="1" dirty="0" err="1" smtClean="0">
                <a:solidFill>
                  <a:srgbClr val="0070C0"/>
                </a:solidFill>
              </a:rPr>
              <a:t>Mediators</a:t>
            </a:r>
            <a:r>
              <a:rPr lang="es-ES" dirty="0" smtClean="0"/>
              <a:t>:</a:t>
            </a:r>
          </a:p>
          <a:p>
            <a:pPr lvl="2"/>
            <a:r>
              <a:rPr lang="es-ES" dirty="0" smtClean="0"/>
              <a:t>Algunos de los </a:t>
            </a:r>
            <a:r>
              <a:rPr lang="es-ES" dirty="0" err="1" smtClean="0"/>
              <a:t>Mediators</a:t>
            </a:r>
            <a:r>
              <a:rPr lang="es-ES" dirty="0" smtClean="0"/>
              <a:t> que ofrece WSO2:</a:t>
            </a:r>
          </a:p>
          <a:p>
            <a:pPr lvl="3"/>
            <a:r>
              <a:rPr lang="es-ES" sz="2000" b="1" dirty="0" err="1" smtClean="0">
                <a:solidFill>
                  <a:srgbClr val="0070C0"/>
                </a:solidFill>
              </a:rPr>
              <a:t>Send</a:t>
            </a:r>
            <a:r>
              <a:rPr lang="es-ES" dirty="0" smtClean="0"/>
              <a:t>: Se utiliza para enviar un mensaje fuera del ESB. Se puede enviar a un </a:t>
            </a:r>
            <a:r>
              <a:rPr lang="es-ES" dirty="0" err="1" smtClean="0"/>
              <a:t>endpoint</a:t>
            </a:r>
            <a:r>
              <a:rPr lang="es-ES" dirty="0" smtClean="0"/>
              <a:t> o a una URL que se defina. También se encarga de gestionar la respuesta hacia el peticionario</a:t>
            </a:r>
          </a:p>
          <a:p>
            <a:pPr lvl="3"/>
            <a:endParaRPr lang="es-ES" dirty="0" smtClean="0"/>
          </a:p>
          <a:p>
            <a:pPr lvl="3"/>
            <a:r>
              <a:rPr lang="es-ES" sz="2000" b="1" dirty="0" smtClean="0">
                <a:solidFill>
                  <a:srgbClr val="0070C0"/>
                </a:solidFill>
              </a:rPr>
              <a:t>Log</a:t>
            </a:r>
            <a:r>
              <a:rPr lang="es-ES" dirty="0" smtClean="0"/>
              <a:t>: Permite escribir en el fichero de log un mensaje. Dispone de 4 niveles:</a:t>
            </a:r>
          </a:p>
          <a:p>
            <a:pPr lvl="4"/>
            <a:r>
              <a:rPr lang="es-ES" b="1" dirty="0" smtClean="0">
                <a:solidFill>
                  <a:srgbClr val="0070C0"/>
                </a:solidFill>
              </a:rPr>
              <a:t>Simple</a:t>
            </a:r>
            <a:r>
              <a:rPr lang="es-ES" dirty="0" smtClean="0"/>
              <a:t>: Hace log de propiedades simples: </a:t>
            </a:r>
            <a:r>
              <a:rPr lang="es-ES" dirty="0" err="1" smtClean="0"/>
              <a:t>To</a:t>
            </a:r>
            <a:r>
              <a:rPr lang="es-ES" dirty="0" smtClean="0"/>
              <a:t>, </a:t>
            </a:r>
            <a:r>
              <a:rPr lang="es-ES" dirty="0" err="1" smtClean="0"/>
              <a:t>From</a:t>
            </a:r>
            <a:r>
              <a:rPr lang="es-ES" dirty="0" smtClean="0"/>
              <a:t>,  </a:t>
            </a:r>
            <a:r>
              <a:rPr lang="es-ES" dirty="0" err="1" smtClean="0"/>
              <a:t>SOAPAction</a:t>
            </a:r>
            <a:r>
              <a:rPr lang="es-ES" dirty="0" smtClean="0"/>
              <a:t>, ..., así como de propiedades especificas</a:t>
            </a:r>
          </a:p>
          <a:p>
            <a:pPr lvl="4"/>
            <a:r>
              <a:rPr lang="es-ES" b="1" dirty="0" err="1" smtClean="0">
                <a:solidFill>
                  <a:srgbClr val="0070C0"/>
                </a:solidFill>
              </a:rPr>
              <a:t>Headers</a:t>
            </a:r>
            <a:r>
              <a:rPr lang="es-ES" dirty="0" smtClean="0"/>
              <a:t>: Hace log del </a:t>
            </a:r>
            <a:r>
              <a:rPr lang="es-ES" dirty="0" err="1" smtClean="0"/>
              <a:t>Header</a:t>
            </a:r>
            <a:r>
              <a:rPr lang="es-ES" dirty="0" smtClean="0"/>
              <a:t> y de propiedades especificas</a:t>
            </a:r>
          </a:p>
          <a:p>
            <a:pPr lvl="4"/>
            <a:r>
              <a:rPr lang="es-ES" b="1" dirty="0" smtClean="0">
                <a:solidFill>
                  <a:srgbClr val="0070C0"/>
                </a:solidFill>
              </a:rPr>
              <a:t>Full</a:t>
            </a:r>
            <a:r>
              <a:rPr lang="es-ES" dirty="0" smtClean="0"/>
              <a:t>: Todas las propiedades del nivel “Simple” i todo el SOAP-ENVELOPE</a:t>
            </a:r>
          </a:p>
          <a:p>
            <a:pPr lvl="4"/>
            <a:r>
              <a:rPr lang="es-ES" b="1" dirty="0" err="1" smtClean="0">
                <a:solidFill>
                  <a:srgbClr val="0070C0"/>
                </a:solidFill>
              </a:rPr>
              <a:t>Custom</a:t>
            </a:r>
            <a:r>
              <a:rPr lang="es-ES" dirty="0" smtClean="0"/>
              <a:t>: Solo las propiedades que se especifiquen  </a:t>
            </a:r>
          </a:p>
          <a:p>
            <a:pPr lvl="4"/>
            <a:endParaRPr lang="es-ES" dirty="0" smtClean="0"/>
          </a:p>
          <a:p>
            <a:pPr lvl="3"/>
            <a:r>
              <a:rPr lang="es-ES" sz="2000" b="1" dirty="0" err="1" smtClean="0">
                <a:solidFill>
                  <a:srgbClr val="0070C0"/>
                </a:solidFill>
              </a:rPr>
              <a:t>Property</a:t>
            </a:r>
            <a:r>
              <a:rPr lang="es-ES" dirty="0" smtClean="0"/>
              <a:t>: Define propiedades (variables) que se pueden consultar durante toda la ejecución de un servicio proxy. Existen propiedades predefinidas de WSO2, pero también se pueden definir otras con valores estáticos o obtenidos como resultado de otro mediator, o como resultado de evaluar una expresión </a:t>
            </a:r>
            <a:r>
              <a:rPr lang="es-ES" dirty="0" err="1" smtClean="0"/>
              <a:t>Xpath</a:t>
            </a:r>
            <a:r>
              <a:rPr lang="es-ES" dirty="0" smtClean="0"/>
              <a:t> de otra propiedad</a:t>
            </a:r>
          </a:p>
          <a:p>
            <a:pPr lvl="3"/>
            <a:endParaRPr lang="es-ES" dirty="0" smtClean="0"/>
          </a:p>
          <a:p>
            <a:pPr lvl="3"/>
            <a:r>
              <a:rPr lang="es-ES" sz="2000" b="1" dirty="0" err="1" smtClean="0">
                <a:solidFill>
                  <a:srgbClr val="0070C0"/>
                </a:solidFill>
              </a:rPr>
              <a:t>Drop</a:t>
            </a:r>
            <a:r>
              <a:rPr lang="es-ES" dirty="0" smtClean="0"/>
              <a:t>: Para la ejecución del mensaje en curso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181600" y="152400"/>
            <a:ext cx="3886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" sz="2200" b="1" i="1" dirty="0" smtClean="0">
                <a:solidFill>
                  <a:srgbClr val="000080"/>
                </a:solidFill>
                <a:cs typeface="Calibri" pitchFamily="34" charset="0"/>
              </a:rPr>
              <a:t>Conceptos básicos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 idx="4294967295"/>
          </p:nvPr>
        </p:nvSpPr>
        <p:spPr>
          <a:xfrm>
            <a:off x="323850" y="908050"/>
            <a:ext cx="8566150" cy="503238"/>
          </a:xfrm>
          <a:prstGeom prst="rect">
            <a:avLst/>
          </a:prstGeom>
        </p:spPr>
        <p:txBody>
          <a:bodyPr/>
          <a:lstStyle/>
          <a:p>
            <a:r>
              <a:rPr lang="es-ES" dirty="0" smtClean="0"/>
              <a:t>Tecnologías XML</a:t>
            </a:r>
            <a:endParaRPr lang="es-ES" dirty="0"/>
          </a:p>
        </p:txBody>
      </p:sp>
      <p:sp>
        <p:nvSpPr>
          <p:cNvPr id="7" name="5 CuadroTexto"/>
          <p:cNvSpPr txBox="1"/>
          <p:nvPr/>
        </p:nvSpPr>
        <p:spPr>
          <a:xfrm>
            <a:off x="323850" y="1412324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smtClean="0">
                <a:solidFill>
                  <a:srgbClr val="000080"/>
                </a:solidFill>
              </a:rPr>
              <a:t>XSD(L)</a:t>
            </a:r>
            <a:r>
              <a:rPr lang="es-ES" sz="2000" dirty="0" smtClean="0"/>
              <a:t>: </a:t>
            </a:r>
            <a:r>
              <a:rPr lang="es-ES" sz="2000" dirty="0" err="1" smtClean="0"/>
              <a:t>Xml</a:t>
            </a:r>
            <a:r>
              <a:rPr lang="es-ES" sz="2000" dirty="0" smtClean="0"/>
              <a:t> </a:t>
            </a:r>
            <a:r>
              <a:rPr lang="es-ES" sz="2000" dirty="0" err="1" smtClean="0"/>
              <a:t>Schema</a:t>
            </a:r>
            <a:r>
              <a:rPr lang="es-ES" sz="2000" dirty="0" smtClean="0"/>
              <a:t> </a:t>
            </a:r>
            <a:r>
              <a:rPr lang="es-ES" sz="2000" dirty="0" err="1" smtClean="0"/>
              <a:t>Definition</a:t>
            </a:r>
            <a:r>
              <a:rPr lang="es-ES" sz="2000" dirty="0" smtClean="0"/>
              <a:t> (</a:t>
            </a:r>
            <a:r>
              <a:rPr lang="es-ES" sz="2000" dirty="0" err="1" smtClean="0"/>
              <a:t>Language</a:t>
            </a:r>
            <a:r>
              <a:rPr lang="es-ES" sz="2000" dirty="0" smtClean="0"/>
              <a:t>)</a:t>
            </a:r>
            <a:endParaRPr lang="es-ES" sz="2000" dirty="0"/>
          </a:p>
          <a:p>
            <a:pPr marL="1022400" lvl="3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sz="2000" dirty="0" smtClean="0"/>
          </a:p>
        </p:txBody>
      </p:sp>
      <p:sp>
        <p:nvSpPr>
          <p:cNvPr id="2" name="Rectángulo 1"/>
          <p:cNvSpPr/>
          <p:nvPr/>
        </p:nvSpPr>
        <p:spPr>
          <a:xfrm>
            <a:off x="56476" y="1968515"/>
            <a:ext cx="4572000" cy="4154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&lt;?</a:t>
            </a:r>
            <a:r>
              <a:rPr lang="ca-ES" sz="1200" dirty="0">
                <a:solidFill>
                  <a:srgbClr val="3F7F7F"/>
                </a:solidFill>
                <a:latin typeface="Courier New" panose="02070309020205020404" pitchFamily="49" charset="0"/>
              </a:rPr>
              <a:t>xml </a:t>
            </a:r>
            <a:r>
              <a:rPr lang="ca-ES" sz="1200" dirty="0">
                <a:solidFill>
                  <a:srgbClr val="7F007F"/>
                </a:solidFill>
                <a:latin typeface="Courier New" panose="02070309020205020404" pitchFamily="49" charset="0"/>
              </a:rPr>
              <a:t>version</a:t>
            </a:r>
            <a:r>
              <a:rPr lang="ca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ca-ES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"1.0" </a:t>
            </a:r>
            <a:r>
              <a:rPr lang="ca-ES" sz="1200" i="1" dirty="0">
                <a:solidFill>
                  <a:srgbClr val="7F007F"/>
                </a:solidFill>
                <a:latin typeface="Courier New" panose="02070309020205020404" pitchFamily="49" charset="0"/>
              </a:rPr>
              <a:t>encoding</a:t>
            </a:r>
            <a:r>
              <a:rPr lang="ca-ES" sz="12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ca-ES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"UTF-8"</a:t>
            </a:r>
            <a:r>
              <a:rPr lang="ca-ES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?&gt;</a:t>
            </a:r>
          </a:p>
          <a:p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ca-ES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xs:schema</a:t>
            </a:r>
          </a:p>
          <a:p>
            <a:r>
              <a:rPr lang="ca-ES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ca-ES" sz="12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xmlns:xs</a:t>
            </a:r>
            <a:r>
              <a:rPr lang="ca-E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ca-ES" sz="1200" dirty="0" smtClean="0">
                <a:solidFill>
                  <a:srgbClr val="000000"/>
                </a:solidFill>
                <a:latin typeface="Courier New" panose="02070309020205020404" pitchFamily="49" charset="0"/>
                <a:hlinkClick r:id="rId3"/>
              </a:rPr>
              <a:t>“</a:t>
            </a:r>
            <a:r>
              <a:rPr lang="ca-ES" sz="1200" i="1" dirty="0" smtClean="0">
                <a:solidFill>
                  <a:srgbClr val="2A00FF"/>
                </a:solidFill>
                <a:latin typeface="Courier New" panose="02070309020205020404" pitchFamily="49" charset="0"/>
                <a:hlinkClick r:id="rId3"/>
              </a:rPr>
              <a:t>http</a:t>
            </a:r>
            <a:r>
              <a:rPr lang="ca-ES" sz="1200" i="1" dirty="0">
                <a:solidFill>
                  <a:srgbClr val="2A00FF"/>
                </a:solidFill>
                <a:latin typeface="Courier New" panose="02070309020205020404" pitchFamily="49" charset="0"/>
                <a:hlinkClick r:id="rId3"/>
              </a:rPr>
              <a:t>://</a:t>
            </a:r>
            <a:r>
              <a:rPr lang="ca-ES" sz="1200" i="1" dirty="0" smtClean="0">
                <a:solidFill>
                  <a:srgbClr val="2A00FF"/>
                </a:solidFill>
                <a:latin typeface="Courier New" panose="02070309020205020404" pitchFamily="49" charset="0"/>
                <a:hlinkClick r:id="rId3"/>
              </a:rPr>
              <a:t>www.w3.org/2001/XMLSchema</a:t>
            </a:r>
            <a:r>
              <a:rPr lang="ca-ES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”</a:t>
            </a:r>
            <a:endParaRPr lang="ca-ES" sz="1200" i="1" dirty="0">
              <a:solidFill>
                <a:srgbClr val="2A00FF"/>
              </a:solidFill>
              <a:latin typeface="Courier New" panose="02070309020205020404" pitchFamily="49" charset="0"/>
            </a:endParaRPr>
          </a:p>
          <a:p>
            <a:r>
              <a:rPr lang="ca-ES" sz="12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 targetNamespace</a:t>
            </a:r>
            <a:r>
              <a:rPr lang="ca-E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ca-ES" sz="1200" dirty="0" smtClean="0">
                <a:solidFill>
                  <a:srgbClr val="000000"/>
                </a:solidFill>
                <a:latin typeface="Courier New" panose="02070309020205020404" pitchFamily="49" charset="0"/>
                <a:hlinkClick r:id="rId4"/>
              </a:rPr>
              <a:t>“</a:t>
            </a:r>
            <a:r>
              <a:rPr lang="ca-ES" sz="1200" i="1" dirty="0" smtClean="0">
                <a:solidFill>
                  <a:srgbClr val="2A00FF"/>
                </a:solidFill>
                <a:latin typeface="Courier New" panose="02070309020205020404" pitchFamily="49" charset="0"/>
                <a:hlinkClick r:id="rId4"/>
              </a:rPr>
              <a:t>http</a:t>
            </a:r>
            <a:r>
              <a:rPr lang="ca-ES" sz="1200" i="1" dirty="0">
                <a:solidFill>
                  <a:srgbClr val="2A00FF"/>
                </a:solidFill>
                <a:latin typeface="Courier New" panose="02070309020205020404" pitchFamily="49" charset="0"/>
                <a:hlinkClick r:id="rId4"/>
              </a:rPr>
              <a:t>://</a:t>
            </a:r>
            <a:r>
              <a:rPr lang="ca-ES" sz="1200" i="1" dirty="0" smtClean="0">
                <a:solidFill>
                  <a:srgbClr val="2A00FF"/>
                </a:solidFill>
                <a:latin typeface="Courier New" panose="02070309020205020404" pitchFamily="49" charset="0"/>
                <a:hlinkClick r:id="rId4"/>
              </a:rPr>
              <a:t>www.example.org/test2</a:t>
            </a:r>
            <a:r>
              <a:rPr lang="ca-ES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”</a:t>
            </a:r>
          </a:p>
          <a:p>
            <a:r>
              <a:rPr lang="ca-ES" sz="12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 xmlns:tns</a:t>
            </a:r>
            <a:r>
              <a:rPr lang="ca-ES" sz="12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ca-ES" sz="1200" i="1" dirty="0" smtClean="0">
                <a:solidFill>
                  <a:srgbClr val="000000"/>
                </a:solidFill>
                <a:latin typeface="Courier New" panose="02070309020205020404" pitchFamily="49" charset="0"/>
                <a:hlinkClick r:id="rId4"/>
              </a:rPr>
              <a:t>“</a:t>
            </a:r>
            <a:r>
              <a:rPr lang="ca-ES" sz="1200" i="1" dirty="0" smtClean="0">
                <a:solidFill>
                  <a:srgbClr val="2A00FF"/>
                </a:solidFill>
                <a:latin typeface="Courier New" panose="02070309020205020404" pitchFamily="49" charset="0"/>
                <a:hlinkClick r:id="rId4"/>
              </a:rPr>
              <a:t>http</a:t>
            </a:r>
            <a:r>
              <a:rPr lang="ca-ES" sz="1200" i="1" dirty="0">
                <a:solidFill>
                  <a:srgbClr val="2A00FF"/>
                </a:solidFill>
                <a:latin typeface="Courier New" panose="02070309020205020404" pitchFamily="49" charset="0"/>
                <a:hlinkClick r:id="rId4"/>
              </a:rPr>
              <a:t>://</a:t>
            </a:r>
            <a:r>
              <a:rPr lang="ca-ES" sz="1200" i="1" dirty="0" smtClean="0">
                <a:solidFill>
                  <a:srgbClr val="2A00FF"/>
                </a:solidFill>
                <a:latin typeface="Courier New" panose="02070309020205020404" pitchFamily="49" charset="0"/>
                <a:hlinkClick r:id="rId4"/>
              </a:rPr>
              <a:t>www.example.org/test2</a:t>
            </a:r>
            <a:r>
              <a:rPr lang="ca-ES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”</a:t>
            </a:r>
          </a:p>
          <a:p>
            <a:r>
              <a:rPr lang="ca-ES" sz="12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 elementFormDefault</a:t>
            </a:r>
            <a:r>
              <a:rPr lang="ca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ca-ES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"qualified"</a:t>
            </a:r>
            <a:r>
              <a:rPr lang="ca-ES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ca-ES" sz="1200" dirty="0">
              <a:latin typeface="Courier New" panose="02070309020205020404" pitchFamily="49" charset="0"/>
            </a:endParaRPr>
          </a:p>
          <a:p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ca-ES" sz="1200" dirty="0">
                <a:solidFill>
                  <a:srgbClr val="3F7F7F"/>
                </a:solidFill>
                <a:latin typeface="Courier New" panose="02070309020205020404" pitchFamily="49" charset="0"/>
              </a:rPr>
              <a:t>xs:element </a:t>
            </a:r>
            <a:r>
              <a:rPr lang="ca-ES" sz="12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ca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ca-ES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ca-ES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usuario</a:t>
            </a:r>
            <a:r>
              <a:rPr lang="ca-ES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ca-ES" sz="12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ca-ES" sz="12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ca-ES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&lt;</a:t>
            </a:r>
            <a:r>
              <a:rPr lang="ca-ES" sz="1200" dirty="0">
                <a:solidFill>
                  <a:srgbClr val="3F7F7F"/>
                </a:solidFill>
                <a:latin typeface="Courier New" panose="02070309020205020404" pitchFamily="49" charset="0"/>
              </a:rPr>
              <a:t>xs:complexType</a:t>
            </a:r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ca-ES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&lt;</a:t>
            </a:r>
            <a:r>
              <a:rPr lang="ca-ES" sz="1200" dirty="0">
                <a:solidFill>
                  <a:srgbClr val="3F7F7F"/>
                </a:solidFill>
                <a:latin typeface="Courier New" panose="02070309020205020404" pitchFamily="49" charset="0"/>
              </a:rPr>
              <a:t>xs:sequence</a:t>
            </a:r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fr-FR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 &lt;</a:t>
            </a:r>
            <a:r>
              <a:rPr lang="fr-F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xs:element </a:t>
            </a:r>
            <a:r>
              <a:rPr lang="fr-FR" sz="12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'nombre' </a:t>
            </a:r>
            <a:endParaRPr lang="fr-FR" sz="1200" i="1" dirty="0" smtClean="0">
              <a:solidFill>
                <a:srgbClr val="2A00FF"/>
              </a:solidFill>
              <a:latin typeface="Courier New" panose="02070309020205020404" pitchFamily="49" charset="0"/>
            </a:endParaRPr>
          </a:p>
          <a:p>
            <a:r>
              <a:rPr lang="fr-F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 </a:t>
            </a:r>
            <a:r>
              <a:rPr lang="fr-FR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               </a:t>
            </a:r>
            <a:r>
              <a:rPr lang="fr-FR" sz="12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fr-FR" sz="12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fr-FR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xs:string</a:t>
            </a:r>
            <a:r>
              <a:rPr lang="fr-FR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fr-FR" sz="12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  <a:endParaRPr lang="fr-FR" sz="12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ca-ES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 &lt;</a:t>
            </a:r>
            <a:r>
              <a:rPr lang="ca-ES" sz="1200" dirty="0">
                <a:solidFill>
                  <a:srgbClr val="3F7F7F"/>
                </a:solidFill>
                <a:latin typeface="Courier New" panose="02070309020205020404" pitchFamily="49" charset="0"/>
              </a:rPr>
              <a:t>xs:element </a:t>
            </a:r>
            <a:r>
              <a:rPr lang="ca-ES" sz="12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ca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ca-ES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'apellido' </a:t>
            </a:r>
            <a:endParaRPr lang="ca-ES" sz="1200" i="1" dirty="0" smtClean="0">
              <a:solidFill>
                <a:srgbClr val="2A00FF"/>
              </a:solidFill>
              <a:latin typeface="Courier New" panose="02070309020205020404" pitchFamily="49" charset="0"/>
            </a:endParaRPr>
          </a:p>
          <a:p>
            <a:r>
              <a:rPr lang="ca-ES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 </a:t>
            </a:r>
            <a:r>
              <a:rPr lang="ca-ES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               </a:t>
            </a:r>
            <a:r>
              <a:rPr lang="ca-ES" sz="12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ca-ES" sz="12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ca-ES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ca-ES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xs:string</a:t>
            </a:r>
            <a:r>
              <a:rPr lang="ca-ES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ca-ES" sz="12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  <a:endParaRPr lang="ca-ES" sz="12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ca-ES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 &lt;</a:t>
            </a:r>
            <a:r>
              <a:rPr lang="ca-ES" sz="1200" dirty="0">
                <a:solidFill>
                  <a:srgbClr val="3F7F7F"/>
                </a:solidFill>
                <a:latin typeface="Courier New" panose="02070309020205020404" pitchFamily="49" charset="0"/>
              </a:rPr>
              <a:t>xs:element </a:t>
            </a:r>
            <a:r>
              <a:rPr lang="ca-ES" sz="12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ca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ca-ES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'telefono' </a:t>
            </a:r>
            <a:endParaRPr lang="ca-ES" sz="1200" i="1" dirty="0" smtClean="0">
              <a:solidFill>
                <a:srgbClr val="2A00FF"/>
              </a:solidFill>
              <a:latin typeface="Courier New" panose="02070309020205020404" pitchFamily="49" charset="0"/>
            </a:endParaRPr>
          </a:p>
          <a:p>
            <a:r>
              <a:rPr lang="ca-ES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 </a:t>
            </a:r>
            <a:r>
              <a:rPr lang="ca-ES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               </a:t>
            </a:r>
            <a:r>
              <a:rPr lang="ca-ES" sz="12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ca-ES" sz="12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ca-ES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ca-ES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xs:string</a:t>
            </a:r>
            <a:r>
              <a:rPr lang="ca-ES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ca-ES" sz="12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  <a:endParaRPr lang="ca-ES" sz="12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ca-ES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&lt;/</a:t>
            </a:r>
            <a:r>
              <a:rPr lang="ca-ES" sz="1200" dirty="0">
                <a:solidFill>
                  <a:srgbClr val="3F7F7F"/>
                </a:solidFill>
                <a:latin typeface="Courier New" panose="02070309020205020404" pitchFamily="49" charset="0"/>
              </a:rPr>
              <a:t>xs:sequence</a:t>
            </a:r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ca-ES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&lt;/</a:t>
            </a:r>
            <a:r>
              <a:rPr lang="ca-ES" sz="1200" dirty="0">
                <a:solidFill>
                  <a:srgbClr val="3F7F7F"/>
                </a:solidFill>
                <a:latin typeface="Courier New" panose="02070309020205020404" pitchFamily="49" charset="0"/>
              </a:rPr>
              <a:t>xs:complexType</a:t>
            </a:r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ca-ES" sz="1200" dirty="0">
                <a:solidFill>
                  <a:srgbClr val="3F7F7F"/>
                </a:solidFill>
                <a:latin typeface="Courier New" panose="02070309020205020404" pitchFamily="49" charset="0"/>
              </a:rPr>
              <a:t>xs:element</a:t>
            </a:r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ca-ES" sz="1200" dirty="0">
              <a:latin typeface="Courier New" panose="02070309020205020404" pitchFamily="49" charset="0"/>
            </a:endParaRPr>
          </a:p>
          <a:p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ca-ES" sz="1200" dirty="0">
                <a:solidFill>
                  <a:srgbClr val="3F7F7F"/>
                </a:solidFill>
                <a:latin typeface="Courier New" panose="02070309020205020404" pitchFamily="49" charset="0"/>
              </a:rPr>
              <a:t>xs:schema</a:t>
            </a:r>
            <a:r>
              <a:rPr lang="ca-ES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572000" y="1968515"/>
            <a:ext cx="4495800" cy="4154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&lt;?</a:t>
            </a:r>
            <a:r>
              <a:rPr lang="ca-ES" sz="1200" dirty="0">
                <a:solidFill>
                  <a:srgbClr val="3F7F7F"/>
                </a:solidFill>
                <a:latin typeface="Courier New" panose="02070309020205020404" pitchFamily="49" charset="0"/>
              </a:rPr>
              <a:t>xml </a:t>
            </a:r>
            <a:r>
              <a:rPr lang="ca-ES" sz="1200" dirty="0">
                <a:solidFill>
                  <a:srgbClr val="7F007F"/>
                </a:solidFill>
                <a:latin typeface="Courier New" panose="02070309020205020404" pitchFamily="49" charset="0"/>
              </a:rPr>
              <a:t>version</a:t>
            </a:r>
            <a:r>
              <a:rPr lang="ca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ca-ES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"1.0" </a:t>
            </a:r>
            <a:r>
              <a:rPr lang="ca-ES" sz="1200" i="1" dirty="0">
                <a:solidFill>
                  <a:srgbClr val="7F007F"/>
                </a:solidFill>
                <a:latin typeface="Courier New" panose="02070309020205020404" pitchFamily="49" charset="0"/>
              </a:rPr>
              <a:t>encoding</a:t>
            </a:r>
            <a:r>
              <a:rPr lang="ca-ES" sz="12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ca-ES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"UTF-8"</a:t>
            </a:r>
            <a:r>
              <a:rPr lang="ca-ES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?&gt;</a:t>
            </a:r>
          </a:p>
          <a:p>
            <a:r>
              <a:rPr lang="ca-ES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ca-ES" sz="1200" dirty="0" err="1" smtClean="0">
                <a:solidFill>
                  <a:srgbClr val="3F7F7F"/>
                </a:solidFill>
                <a:latin typeface="Courier New" panose="02070309020205020404" pitchFamily="49" charset="0"/>
              </a:rPr>
              <a:t>schema</a:t>
            </a:r>
            <a:r>
              <a:rPr lang="ca-ES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ca-ES" sz="1200" dirty="0" err="1" smtClean="0">
                <a:solidFill>
                  <a:srgbClr val="7F007F"/>
                </a:solidFill>
                <a:latin typeface="Courier New" panose="02070309020205020404" pitchFamily="49" charset="0"/>
              </a:rPr>
              <a:t>xmlns</a:t>
            </a:r>
            <a:r>
              <a:rPr lang="ca-E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ca-ES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“http</a:t>
            </a:r>
            <a:r>
              <a:rPr lang="ca-ES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://</a:t>
            </a:r>
            <a:r>
              <a:rPr lang="ca-ES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www.w3.org/2001/XMLSchema”</a:t>
            </a:r>
            <a:endParaRPr lang="ca-ES" sz="1200" i="1" dirty="0">
              <a:solidFill>
                <a:srgbClr val="2A00FF"/>
              </a:solidFill>
              <a:latin typeface="Courier New" panose="02070309020205020404" pitchFamily="49" charset="0"/>
            </a:endParaRPr>
          </a:p>
          <a:p>
            <a:r>
              <a:rPr lang="ca-ES" sz="12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targetNamespace</a:t>
            </a:r>
            <a:r>
              <a:rPr lang="ca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ca-ES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"http://www.example.org/test2" </a:t>
            </a:r>
            <a:endParaRPr lang="ca-ES" sz="1200" i="1" dirty="0" smtClean="0">
              <a:solidFill>
                <a:srgbClr val="2A00FF"/>
              </a:solidFill>
              <a:latin typeface="Courier New" panose="02070309020205020404" pitchFamily="49" charset="0"/>
            </a:endParaRPr>
          </a:p>
          <a:p>
            <a:r>
              <a:rPr lang="ca-ES" sz="12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xmlns:tns</a:t>
            </a:r>
            <a:r>
              <a:rPr lang="ca-ES" sz="12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ca-ES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"http://www.example.org/test2"</a:t>
            </a:r>
          </a:p>
          <a:p>
            <a:r>
              <a:rPr lang="ca-ES" sz="12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elementFormDefault</a:t>
            </a:r>
            <a:r>
              <a:rPr lang="ca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ca-ES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"qualified"</a:t>
            </a:r>
            <a:r>
              <a:rPr lang="ca-ES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ca-ES" sz="1200" dirty="0"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element </a:t>
            </a:r>
            <a:r>
              <a:rPr lang="en-US" sz="12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en-US" sz="12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usuario</a:t>
            </a:r>
            <a:r>
              <a:rPr lang="en-US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'      </a:t>
            </a:r>
          </a:p>
          <a:p>
            <a:r>
              <a:rPr lang="en-US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 </a:t>
            </a:r>
            <a:r>
              <a:rPr lang="en-US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2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sz="12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en-US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tns:usuarioType</a:t>
            </a:r>
            <a:r>
              <a:rPr lang="en-US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en-US" sz="12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  <a:endParaRPr lang="en-US" sz="12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endParaRPr lang="ca-ES" sz="1200" dirty="0">
              <a:latin typeface="Courier New" panose="02070309020205020404" pitchFamily="49" charset="0"/>
            </a:endParaRPr>
          </a:p>
          <a:p>
            <a:r>
              <a:rPr lang="ca-ES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ca-ES" sz="1200" dirty="0" err="1" smtClean="0">
                <a:solidFill>
                  <a:srgbClr val="3F7F7F"/>
                </a:solidFill>
                <a:latin typeface="Courier New" panose="02070309020205020404" pitchFamily="49" charset="0"/>
              </a:rPr>
              <a:t>complexType</a:t>
            </a:r>
            <a:r>
              <a:rPr lang="ca-ES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ca-ES" sz="12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ca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ca-ES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ca-ES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usuarioType</a:t>
            </a:r>
            <a:r>
              <a:rPr lang="ca-ES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ca-ES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ca-ES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&lt;</a:t>
            </a:r>
            <a:r>
              <a:rPr lang="ca-ES" sz="1200" dirty="0" err="1" smtClean="0">
                <a:solidFill>
                  <a:srgbClr val="3F7F7F"/>
                </a:solidFill>
                <a:latin typeface="Courier New" panose="02070309020205020404" pitchFamily="49" charset="0"/>
              </a:rPr>
              <a:t>sequence</a:t>
            </a:r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fr-FR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&lt;</a:t>
            </a:r>
            <a:r>
              <a:rPr lang="fr-FR" sz="1200" dirty="0" err="1" smtClean="0">
                <a:solidFill>
                  <a:srgbClr val="3F7F7F"/>
                </a:solidFill>
                <a:latin typeface="Courier New" panose="02070309020205020404" pitchFamily="49" charset="0"/>
              </a:rPr>
              <a:t>element</a:t>
            </a:r>
            <a:r>
              <a:rPr lang="fr-FR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fr-FR" sz="12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'nombre' </a:t>
            </a:r>
            <a:endParaRPr lang="fr-FR" sz="1200" i="1" dirty="0" smtClean="0">
              <a:solidFill>
                <a:srgbClr val="2A00FF"/>
              </a:solidFill>
              <a:latin typeface="Courier New" panose="02070309020205020404" pitchFamily="49" charset="0"/>
            </a:endParaRPr>
          </a:p>
          <a:p>
            <a:r>
              <a:rPr lang="fr-F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 </a:t>
            </a:r>
            <a:r>
              <a:rPr lang="fr-FR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              </a:t>
            </a:r>
            <a:r>
              <a:rPr lang="fr-FR" sz="12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fr-FR" sz="12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'string</a:t>
            </a:r>
            <a:r>
              <a:rPr lang="fr-F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' </a:t>
            </a:r>
            <a:r>
              <a:rPr lang="fr-F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ca-ES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&lt;</a:t>
            </a:r>
            <a:r>
              <a:rPr lang="ca-ES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element </a:t>
            </a:r>
            <a:r>
              <a:rPr lang="ca-ES" sz="12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ca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ca-ES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'apellido' </a:t>
            </a:r>
            <a:endParaRPr lang="ca-ES" sz="1200" i="1" dirty="0" smtClean="0">
              <a:solidFill>
                <a:srgbClr val="2A00FF"/>
              </a:solidFill>
              <a:latin typeface="Courier New" panose="02070309020205020404" pitchFamily="49" charset="0"/>
            </a:endParaRPr>
          </a:p>
          <a:p>
            <a:r>
              <a:rPr lang="ca-ES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 </a:t>
            </a:r>
            <a:r>
              <a:rPr lang="ca-ES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              </a:t>
            </a:r>
            <a:r>
              <a:rPr lang="ca-ES" sz="12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ca-ES" sz="12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ca-ES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ca-ES" sz="12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string</a:t>
            </a:r>
            <a:r>
              <a:rPr lang="ca-ES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' </a:t>
            </a:r>
            <a:r>
              <a:rPr lang="ca-ES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ca-ES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&lt;</a:t>
            </a:r>
            <a:r>
              <a:rPr lang="ca-ES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element </a:t>
            </a:r>
            <a:r>
              <a:rPr lang="ca-ES" sz="12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ca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ca-ES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'telefono' </a:t>
            </a:r>
            <a:endParaRPr lang="ca-ES" sz="1200" i="1" dirty="0" smtClean="0">
              <a:solidFill>
                <a:srgbClr val="2A00FF"/>
              </a:solidFill>
              <a:latin typeface="Courier New" panose="02070309020205020404" pitchFamily="49" charset="0"/>
            </a:endParaRPr>
          </a:p>
          <a:p>
            <a:r>
              <a:rPr lang="ca-ES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 </a:t>
            </a:r>
            <a:r>
              <a:rPr lang="ca-ES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              </a:t>
            </a:r>
            <a:r>
              <a:rPr lang="ca-ES" sz="12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ca-ES" sz="12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ca-ES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ca-ES" sz="12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string</a:t>
            </a:r>
            <a:r>
              <a:rPr lang="ca-ES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' </a:t>
            </a:r>
            <a:r>
              <a:rPr lang="ca-ES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ca-ES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&lt;/</a:t>
            </a:r>
            <a:r>
              <a:rPr lang="ca-ES" sz="1200" dirty="0" err="1" smtClean="0">
                <a:solidFill>
                  <a:srgbClr val="3F7F7F"/>
                </a:solidFill>
                <a:latin typeface="Courier New" panose="02070309020205020404" pitchFamily="49" charset="0"/>
              </a:rPr>
              <a:t>sequence</a:t>
            </a:r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ca-ES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ca-ES" sz="1200" dirty="0" err="1" smtClean="0">
                <a:solidFill>
                  <a:srgbClr val="3F7F7F"/>
                </a:solidFill>
                <a:latin typeface="Courier New" panose="02070309020205020404" pitchFamily="49" charset="0"/>
              </a:rPr>
              <a:t>complexType</a:t>
            </a:r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ca-ES" sz="1200" dirty="0">
              <a:latin typeface="Courier New" panose="02070309020205020404" pitchFamily="49" charset="0"/>
            </a:endParaRPr>
          </a:p>
          <a:p>
            <a:r>
              <a:rPr lang="ca-ES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ca-ES" sz="1200" dirty="0" err="1" smtClean="0">
                <a:solidFill>
                  <a:srgbClr val="3F7F7F"/>
                </a:solidFill>
                <a:latin typeface="Courier New" panose="02070309020205020404" pitchFamily="49" charset="0"/>
              </a:rPr>
              <a:t>schema</a:t>
            </a:r>
            <a:r>
              <a:rPr lang="ca-ES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432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253154" y="194782"/>
            <a:ext cx="5784675" cy="495300"/>
          </a:xfrm>
        </p:spPr>
        <p:txBody>
          <a:bodyPr/>
          <a:lstStyle/>
          <a:p>
            <a:r>
              <a:rPr lang="ca-ES" dirty="0" smtClean="0"/>
              <a:t>Components WSO2 ESB</a:t>
            </a:r>
            <a:endParaRPr lang="ca-ES" dirty="0"/>
          </a:p>
        </p:txBody>
      </p:sp>
      <p:sp>
        <p:nvSpPr>
          <p:cNvPr id="5" name="2 Marcador de texto"/>
          <p:cNvSpPr>
            <a:spLocks noGrp="1"/>
          </p:cNvSpPr>
          <p:nvPr>
            <p:ph type="body" sz="quarter" idx="10"/>
          </p:nvPr>
        </p:nvSpPr>
        <p:spPr>
          <a:xfrm>
            <a:off x="60477" y="1047751"/>
            <a:ext cx="9012117" cy="5095893"/>
          </a:xfrm>
        </p:spPr>
        <p:txBody>
          <a:bodyPr/>
          <a:lstStyle/>
          <a:p>
            <a:r>
              <a:rPr lang="es-ES" b="1" dirty="0" err="1" smtClean="0">
                <a:solidFill>
                  <a:srgbClr val="0070C0"/>
                </a:solidFill>
              </a:rPr>
              <a:t>Mediators</a:t>
            </a:r>
            <a:r>
              <a:rPr lang="es-ES" dirty="0" smtClean="0"/>
              <a:t>:</a:t>
            </a:r>
          </a:p>
          <a:p>
            <a:endParaRPr lang="es-ES" dirty="0" smtClean="0"/>
          </a:p>
          <a:p>
            <a:pPr lvl="3"/>
            <a:r>
              <a:rPr lang="es-ES" sz="2000" b="1" dirty="0" err="1" smtClean="0">
                <a:solidFill>
                  <a:srgbClr val="0070C0"/>
                </a:solidFill>
              </a:rPr>
              <a:t>Enrich</a:t>
            </a:r>
            <a:r>
              <a:rPr lang="es-ES" sz="2000" b="1" dirty="0" smtClean="0">
                <a:solidFill>
                  <a:srgbClr val="0070C0"/>
                </a:solidFill>
              </a:rPr>
              <a:t>:</a:t>
            </a:r>
            <a:r>
              <a:rPr lang="es-ES" dirty="0" smtClean="0"/>
              <a:t> Enriquece un mensaje. Contiene 2 blocs:</a:t>
            </a:r>
          </a:p>
          <a:p>
            <a:pPr lvl="4"/>
            <a:r>
              <a:rPr lang="es-ES" dirty="0" err="1" smtClean="0"/>
              <a:t>Source</a:t>
            </a:r>
            <a:r>
              <a:rPr lang="es-ES" dirty="0" smtClean="0"/>
              <a:t>: Donde se define el XML que se quiere añadir</a:t>
            </a:r>
          </a:p>
          <a:p>
            <a:pPr lvl="4"/>
            <a:r>
              <a:rPr lang="es-ES" dirty="0" smtClean="0"/>
              <a:t>Target: Donde se define el lugar al que añadir el </a:t>
            </a:r>
            <a:r>
              <a:rPr lang="es-ES" dirty="0" err="1" smtClean="0"/>
              <a:t>Source</a:t>
            </a:r>
            <a:endParaRPr lang="es-ES" dirty="0" smtClean="0"/>
          </a:p>
          <a:p>
            <a:pPr lvl="4"/>
            <a:endParaRPr lang="es-ES" dirty="0" smtClean="0"/>
          </a:p>
          <a:p>
            <a:pPr lvl="3"/>
            <a:r>
              <a:rPr lang="es-ES" sz="2000" b="1" dirty="0" err="1" smtClean="0">
                <a:solidFill>
                  <a:srgbClr val="0070C0"/>
                </a:solidFill>
              </a:rPr>
              <a:t>Filter</a:t>
            </a:r>
            <a:r>
              <a:rPr lang="es-ES" sz="2000" b="1" dirty="0" smtClean="0">
                <a:solidFill>
                  <a:srgbClr val="0070C0"/>
                </a:solidFill>
              </a:rPr>
              <a:t>: </a:t>
            </a:r>
            <a:r>
              <a:rPr lang="es-ES" dirty="0" smtClean="0"/>
              <a:t>Permite evaluar si se cumple una condición i en función del resultado ejecuta una acción u otra</a:t>
            </a:r>
          </a:p>
          <a:p>
            <a:pPr lvl="3"/>
            <a:endParaRPr lang="es-ES" dirty="0" smtClean="0"/>
          </a:p>
          <a:p>
            <a:pPr lvl="3"/>
            <a:r>
              <a:rPr lang="es-ES" sz="2000" b="1" dirty="0" smtClean="0">
                <a:solidFill>
                  <a:srgbClr val="0070C0"/>
                </a:solidFill>
              </a:rPr>
              <a:t>XSLT</a:t>
            </a:r>
            <a:r>
              <a:rPr lang="es-ES" dirty="0" smtClean="0"/>
              <a:t>: Aplica una plantilla de transformación XSLT al elemento seleccionado del mensaje</a:t>
            </a:r>
          </a:p>
          <a:p>
            <a:pPr lvl="3"/>
            <a:endParaRPr lang="es-ES" dirty="0" smtClean="0"/>
          </a:p>
          <a:p>
            <a:pPr lvl="3"/>
            <a:r>
              <a:rPr lang="es-ES" sz="2000" b="1" dirty="0" err="1" smtClean="0">
                <a:solidFill>
                  <a:srgbClr val="0070C0"/>
                </a:solidFill>
              </a:rPr>
              <a:t>Xquery</a:t>
            </a:r>
            <a:r>
              <a:rPr lang="es-ES" dirty="0" smtClean="0"/>
              <a:t>: Aplica una transformación </a:t>
            </a:r>
            <a:r>
              <a:rPr lang="es-ES" dirty="0" err="1" smtClean="0"/>
              <a:t>Xquery</a:t>
            </a:r>
            <a:endParaRPr lang="es-ES" dirty="0" smtClean="0"/>
          </a:p>
          <a:p>
            <a:pPr lvl="3"/>
            <a:endParaRPr lang="es-ES" dirty="0" smtClean="0"/>
          </a:p>
          <a:p>
            <a:pPr lvl="3"/>
            <a:r>
              <a:rPr lang="es-ES" sz="2000" b="1" dirty="0" err="1" smtClean="0">
                <a:solidFill>
                  <a:srgbClr val="0070C0"/>
                </a:solidFill>
              </a:rPr>
              <a:t>Header</a:t>
            </a:r>
            <a:r>
              <a:rPr lang="es-ES" dirty="0" smtClean="0"/>
              <a:t>: Añade o borra un elemento de la cabecera del mensaje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253154" y="194782"/>
            <a:ext cx="5784675" cy="495300"/>
          </a:xfrm>
        </p:spPr>
        <p:txBody>
          <a:bodyPr/>
          <a:lstStyle/>
          <a:p>
            <a:r>
              <a:rPr lang="ca-ES" dirty="0" smtClean="0"/>
              <a:t>Components WSO2 ESB</a:t>
            </a:r>
            <a:endParaRPr lang="ca-ES" dirty="0"/>
          </a:p>
        </p:txBody>
      </p:sp>
      <p:sp>
        <p:nvSpPr>
          <p:cNvPr id="5" name="2 Marcador de texto"/>
          <p:cNvSpPr>
            <a:spLocks noGrp="1"/>
          </p:cNvSpPr>
          <p:nvPr>
            <p:ph type="body" sz="quarter" idx="10"/>
          </p:nvPr>
        </p:nvSpPr>
        <p:spPr>
          <a:xfrm>
            <a:off x="60477" y="1047751"/>
            <a:ext cx="9012117" cy="5095893"/>
          </a:xfrm>
        </p:spPr>
        <p:txBody>
          <a:bodyPr/>
          <a:lstStyle/>
          <a:p>
            <a:r>
              <a:rPr lang="es-ES" b="1" dirty="0" err="1" smtClean="0">
                <a:solidFill>
                  <a:srgbClr val="0070C0"/>
                </a:solidFill>
              </a:rPr>
              <a:t>Mediators</a:t>
            </a:r>
            <a:r>
              <a:rPr lang="es-ES" dirty="0" smtClean="0"/>
              <a:t>:</a:t>
            </a:r>
          </a:p>
          <a:p>
            <a:endParaRPr lang="es-ES" dirty="0" smtClean="0"/>
          </a:p>
          <a:p>
            <a:pPr lvl="3"/>
            <a:r>
              <a:rPr lang="es-ES" sz="2000" b="1" dirty="0" err="1" smtClean="0">
                <a:solidFill>
                  <a:srgbClr val="0070C0"/>
                </a:solidFill>
              </a:rPr>
              <a:t>Iterate</a:t>
            </a:r>
            <a:r>
              <a:rPr lang="es-ES" dirty="0" smtClean="0"/>
              <a:t>: Divide el mensaje (</a:t>
            </a:r>
            <a:r>
              <a:rPr lang="es-ES" dirty="0" err="1" smtClean="0"/>
              <a:t>split</a:t>
            </a:r>
            <a:r>
              <a:rPr lang="es-ES" dirty="0" smtClean="0"/>
              <a:t>) en otros mas pequeños en base a un patrón común, ejecutando la funcionalidad para estos mensajes más pequeños de forma paralela o secuencial</a:t>
            </a:r>
          </a:p>
          <a:p>
            <a:pPr lvl="3"/>
            <a:endParaRPr lang="es-ES" dirty="0" smtClean="0"/>
          </a:p>
          <a:p>
            <a:pPr lvl="3"/>
            <a:r>
              <a:rPr lang="es-ES" sz="2000" b="1" dirty="0" err="1" smtClean="0">
                <a:solidFill>
                  <a:srgbClr val="0070C0"/>
                </a:solidFill>
              </a:rPr>
              <a:t>Aggregate</a:t>
            </a:r>
            <a:r>
              <a:rPr lang="es-ES" dirty="0" smtClean="0"/>
              <a:t>: Realiza la operación inversa a </a:t>
            </a:r>
            <a:r>
              <a:rPr lang="es-ES" dirty="0" err="1" smtClean="0"/>
              <a:t>Iterate</a:t>
            </a:r>
            <a:r>
              <a:rPr lang="es-ES" dirty="0" smtClean="0"/>
              <a:t>. A partir del resultado de un </a:t>
            </a:r>
            <a:r>
              <a:rPr lang="es-ES" dirty="0" err="1" smtClean="0"/>
              <a:t>Iterate</a:t>
            </a:r>
            <a:r>
              <a:rPr lang="es-ES" dirty="0" smtClean="0"/>
              <a:t>, permite la agrupación de las respuestas </a:t>
            </a:r>
          </a:p>
          <a:p>
            <a:pPr lvl="3"/>
            <a:endParaRPr lang="es-ES" dirty="0" smtClean="0"/>
          </a:p>
          <a:p>
            <a:pPr lvl="3"/>
            <a:r>
              <a:rPr lang="es-ES" sz="2000" b="1" dirty="0" err="1" smtClean="0">
                <a:solidFill>
                  <a:srgbClr val="0070C0"/>
                </a:solidFill>
              </a:rPr>
              <a:t>DBLookup</a:t>
            </a:r>
            <a:r>
              <a:rPr lang="es-ES" dirty="0" smtClean="0"/>
              <a:t>: Permite ejecutar una sentencia SQL y guardar el resultado en propiedades del mensaje</a:t>
            </a:r>
          </a:p>
          <a:p>
            <a:pPr lvl="3"/>
            <a:endParaRPr lang="es-ES" dirty="0" smtClean="0"/>
          </a:p>
          <a:p>
            <a:pPr lvl="3"/>
            <a:r>
              <a:rPr lang="es-ES" sz="2000" b="1" dirty="0" err="1" smtClean="0">
                <a:solidFill>
                  <a:srgbClr val="0070C0"/>
                </a:solidFill>
              </a:rPr>
              <a:t>Class</a:t>
            </a:r>
            <a:r>
              <a:rPr lang="es-ES" dirty="0" smtClean="0"/>
              <a:t>: Permite ejecutar una clase Java como si fuese un Mediator. La clase debe implementar una interface concreta</a:t>
            </a:r>
          </a:p>
          <a:p>
            <a:pPr lvl="3"/>
            <a:endParaRPr lang="es-ES" dirty="0" smtClean="0"/>
          </a:p>
          <a:p>
            <a:pPr lvl="3"/>
            <a:r>
              <a:rPr lang="es-ES" sz="2000" b="1" dirty="0" smtClean="0">
                <a:solidFill>
                  <a:srgbClr val="0070C0"/>
                </a:solidFill>
              </a:rPr>
              <a:t>Spring</a:t>
            </a:r>
            <a:r>
              <a:rPr lang="es-ES" dirty="0" smtClean="0"/>
              <a:t>: Expone un </a:t>
            </a:r>
            <a:r>
              <a:rPr lang="es-ES" dirty="0" err="1" smtClean="0"/>
              <a:t>bean</a:t>
            </a:r>
            <a:r>
              <a:rPr lang="es-ES" dirty="0" smtClean="0"/>
              <a:t> de Spring como un Mediator. El </a:t>
            </a:r>
            <a:r>
              <a:rPr lang="es-ES" dirty="0" err="1" smtClean="0"/>
              <a:t>bean</a:t>
            </a:r>
            <a:r>
              <a:rPr lang="es-ES" dirty="0" smtClean="0"/>
              <a:t> debe implementar una interface concreta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253154" y="194782"/>
            <a:ext cx="5784675" cy="495300"/>
          </a:xfrm>
        </p:spPr>
        <p:txBody>
          <a:bodyPr/>
          <a:lstStyle/>
          <a:p>
            <a:r>
              <a:rPr lang="ca-ES" dirty="0" smtClean="0"/>
              <a:t>Components WSO2 ESB</a:t>
            </a:r>
            <a:endParaRPr lang="ca-ES" dirty="0"/>
          </a:p>
        </p:txBody>
      </p:sp>
      <p:sp>
        <p:nvSpPr>
          <p:cNvPr id="5" name="2 Marcador de texto"/>
          <p:cNvSpPr>
            <a:spLocks noGrp="1"/>
          </p:cNvSpPr>
          <p:nvPr>
            <p:ph type="body" sz="quarter" idx="10"/>
          </p:nvPr>
        </p:nvSpPr>
        <p:spPr>
          <a:xfrm>
            <a:off x="60477" y="1047751"/>
            <a:ext cx="9012117" cy="5095893"/>
          </a:xfrm>
        </p:spPr>
        <p:txBody>
          <a:bodyPr/>
          <a:lstStyle/>
          <a:p>
            <a:r>
              <a:rPr lang="es-ES" b="1" dirty="0" err="1" smtClean="0">
                <a:solidFill>
                  <a:srgbClr val="0070C0"/>
                </a:solidFill>
              </a:rPr>
              <a:t>Sequences</a:t>
            </a:r>
            <a:r>
              <a:rPr lang="es-ES" dirty="0" smtClean="0"/>
              <a:t>:</a:t>
            </a:r>
          </a:p>
          <a:p>
            <a:endParaRPr lang="es-ES" dirty="0" smtClean="0"/>
          </a:p>
          <a:p>
            <a:pPr lvl="3"/>
            <a:r>
              <a:rPr lang="es-ES" sz="1800" dirty="0" smtClean="0"/>
              <a:t>Una Secuencia es un árbol de </a:t>
            </a:r>
            <a:r>
              <a:rPr lang="es-ES" sz="1800" dirty="0" err="1" smtClean="0"/>
              <a:t>mediators</a:t>
            </a:r>
            <a:r>
              <a:rPr lang="es-ES" sz="1800" dirty="0" smtClean="0"/>
              <a:t> que se ejecutan de forma secuencial</a:t>
            </a:r>
          </a:p>
          <a:p>
            <a:pPr lvl="3"/>
            <a:r>
              <a:rPr lang="es-ES" sz="1800" dirty="0" smtClean="0"/>
              <a:t>Cuando se envía un mensaje a una Secuencia, ésta envía el mensaje a los </a:t>
            </a:r>
            <a:r>
              <a:rPr lang="es-ES" sz="1800" dirty="0" err="1" smtClean="0"/>
              <a:t>mediators</a:t>
            </a:r>
            <a:r>
              <a:rPr lang="es-ES" sz="1800" dirty="0" smtClean="0"/>
              <a:t> que la componen</a:t>
            </a:r>
          </a:p>
          <a:p>
            <a:pPr lvl="3"/>
            <a:r>
              <a:rPr lang="es-ES" sz="1800" dirty="0" smtClean="0"/>
              <a:t>WSO2 ESB dispone de 2 secuencias especiales</a:t>
            </a:r>
          </a:p>
          <a:p>
            <a:pPr lvl="4"/>
            <a:r>
              <a:rPr lang="es-ES" sz="1800" b="1" dirty="0" err="1" smtClean="0">
                <a:solidFill>
                  <a:srgbClr val="0070C0"/>
                </a:solidFill>
              </a:rPr>
              <a:t>Main</a:t>
            </a:r>
            <a:r>
              <a:rPr lang="es-ES" sz="1800" dirty="0" smtClean="0"/>
              <a:t>:  Todos los mensajes que recibe el ESB y que no tienen como destinatario ningún </a:t>
            </a:r>
            <a:r>
              <a:rPr lang="es-ES" sz="1800" dirty="0" err="1" smtClean="0"/>
              <a:t>ProxyService</a:t>
            </a:r>
            <a:r>
              <a:rPr lang="es-ES" sz="1800" dirty="0" smtClean="0"/>
              <a:t>, se envían a la secuencia </a:t>
            </a:r>
            <a:r>
              <a:rPr lang="es-ES" sz="1800" dirty="0" err="1" smtClean="0"/>
              <a:t>Main</a:t>
            </a:r>
            <a:r>
              <a:rPr lang="es-ES" sz="1800" dirty="0" smtClean="0"/>
              <a:t>. </a:t>
            </a:r>
          </a:p>
          <a:p>
            <a:pPr lvl="4"/>
            <a:r>
              <a:rPr lang="es-ES" sz="1800" b="1" dirty="0" err="1" smtClean="0">
                <a:solidFill>
                  <a:srgbClr val="0070C0"/>
                </a:solidFill>
              </a:rPr>
              <a:t>Fault</a:t>
            </a:r>
            <a:r>
              <a:rPr lang="es-ES" sz="1800" dirty="0" smtClean="0"/>
              <a:t>: La secuencia </a:t>
            </a:r>
            <a:r>
              <a:rPr lang="es-ES" sz="1800" dirty="0" err="1" smtClean="0"/>
              <a:t>fault</a:t>
            </a:r>
            <a:r>
              <a:rPr lang="es-ES" sz="1800" dirty="0" smtClean="0"/>
              <a:t> se llama por defecto cuando se produce un error. Lo que hace es escribir un log del mensaje de error y acabar la ejecución</a:t>
            </a:r>
          </a:p>
          <a:p>
            <a:pPr lvl="3"/>
            <a:r>
              <a:rPr lang="es-ES" sz="1800" dirty="0" smtClean="0"/>
              <a:t>Se pueden crear secuencias pera ser reutilizadas en servicios proxy </a:t>
            </a:r>
          </a:p>
          <a:p>
            <a:pPr lvl="4"/>
            <a:endParaRPr lang="es-E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0070C0"/>
                </a:solidFill>
              </a:rPr>
              <a:t>Application</a:t>
            </a:r>
            <a:endParaRPr lang="es-ES" b="1" dirty="0" smtClean="0">
              <a:solidFill>
                <a:srgbClr val="0070C0"/>
              </a:solidFill>
            </a:endParaRPr>
          </a:p>
          <a:p>
            <a:pPr lvl="2"/>
            <a:endParaRPr lang="es-ES" dirty="0" smtClean="0"/>
          </a:p>
          <a:p>
            <a:pPr lvl="2"/>
            <a:r>
              <a:rPr lang="es-ES" dirty="0" smtClean="0"/>
              <a:t>Una aplicación </a:t>
            </a:r>
            <a:r>
              <a:rPr lang="es-ES" dirty="0" err="1" smtClean="0"/>
              <a:t>carbon</a:t>
            </a:r>
            <a:r>
              <a:rPr lang="es-ES" dirty="0" smtClean="0"/>
              <a:t> (.CAR) consiste en una colección de artefactos / componentes de WSO2 que se pueden desplegar en un servidor </a:t>
            </a:r>
            <a:r>
              <a:rPr lang="es-ES" dirty="0" err="1" smtClean="0"/>
              <a:t>Carbon</a:t>
            </a:r>
            <a:endParaRPr lang="es-ES" dirty="0" smtClean="0"/>
          </a:p>
          <a:p>
            <a:pPr lvl="3"/>
            <a:r>
              <a:rPr lang="es-ES" dirty="0" smtClean="0"/>
              <a:t>Servicios Axis2</a:t>
            </a:r>
          </a:p>
          <a:p>
            <a:pPr lvl="3"/>
            <a:r>
              <a:rPr lang="es-ES" dirty="0" smtClean="0"/>
              <a:t>Recursos de registro</a:t>
            </a:r>
          </a:p>
          <a:p>
            <a:pPr lvl="3"/>
            <a:r>
              <a:rPr lang="es-ES" dirty="0" smtClean="0"/>
              <a:t>Artefactos </a:t>
            </a:r>
            <a:r>
              <a:rPr lang="es-ES" dirty="0" err="1" smtClean="0"/>
              <a:t>Synapse</a:t>
            </a:r>
            <a:endParaRPr lang="es-ES" dirty="0" smtClean="0"/>
          </a:p>
          <a:p>
            <a:pPr lvl="3"/>
            <a:r>
              <a:rPr lang="es-ES" dirty="0" smtClean="0"/>
              <a:t>...</a:t>
            </a:r>
          </a:p>
          <a:p>
            <a:pPr lvl="2"/>
            <a:endParaRPr lang="es-ES" dirty="0" smtClean="0"/>
          </a:p>
          <a:p>
            <a:pPr lvl="2"/>
            <a:r>
              <a:rPr lang="es-ES" smtClean="0"/>
              <a:t>Estos artefactos </a:t>
            </a:r>
            <a:r>
              <a:rPr lang="es-ES" dirty="0" smtClean="0"/>
              <a:t>se desarrollan en un entorno de desarrollo (WSO2 </a:t>
            </a:r>
            <a:r>
              <a:rPr lang="es-ES" dirty="0" err="1" smtClean="0"/>
              <a:t>Developer</a:t>
            </a:r>
            <a:r>
              <a:rPr lang="es-ES" dirty="0" smtClean="0"/>
              <a:t> Studio)</a:t>
            </a:r>
          </a:p>
          <a:p>
            <a:pPr lvl="2"/>
            <a:endParaRPr lang="es-ES" dirty="0" smtClean="0"/>
          </a:p>
          <a:p>
            <a:pPr lvl="2"/>
            <a:endParaRPr lang="es-ES" b="1" dirty="0" smtClean="0">
              <a:solidFill>
                <a:srgbClr val="0070C0"/>
              </a:solidFill>
            </a:endParaRPr>
          </a:p>
          <a:p>
            <a:endParaRPr lang="es-ES" b="1" dirty="0" smtClean="0">
              <a:solidFill>
                <a:srgbClr val="0070C0"/>
              </a:solidFill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253154" y="194782"/>
            <a:ext cx="5784675" cy="495300"/>
          </a:xfrm>
        </p:spPr>
        <p:txBody>
          <a:bodyPr/>
          <a:lstStyle/>
          <a:p>
            <a:r>
              <a:rPr lang="ca-ES" dirty="0" smtClean="0"/>
              <a:t>Components WSO2 ESB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Make</a:t>
            </a:r>
            <a:r>
              <a:rPr lang="es-ES" dirty="0"/>
              <a:t> IT </a:t>
            </a:r>
            <a:r>
              <a:rPr lang="es-ES" dirty="0" err="1"/>
              <a:t>easy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072127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181600" y="152400"/>
            <a:ext cx="3886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" sz="2200" b="1" i="1" dirty="0" smtClean="0">
                <a:solidFill>
                  <a:srgbClr val="000080"/>
                </a:solidFill>
                <a:cs typeface="Calibri" pitchFamily="34" charset="0"/>
              </a:rPr>
              <a:t>Conceptos básicos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 idx="4294967295"/>
          </p:nvPr>
        </p:nvSpPr>
        <p:spPr>
          <a:xfrm>
            <a:off x="323850" y="908050"/>
            <a:ext cx="8566150" cy="503238"/>
          </a:xfrm>
          <a:prstGeom prst="rect">
            <a:avLst/>
          </a:prstGeom>
        </p:spPr>
        <p:txBody>
          <a:bodyPr/>
          <a:lstStyle/>
          <a:p>
            <a:r>
              <a:rPr lang="es-ES" dirty="0" smtClean="0"/>
              <a:t>Tecnologías XML</a:t>
            </a:r>
            <a:endParaRPr lang="es-ES" dirty="0"/>
          </a:p>
        </p:txBody>
      </p:sp>
      <p:sp>
        <p:nvSpPr>
          <p:cNvPr id="7" name="5 CuadroTexto"/>
          <p:cNvSpPr txBox="1"/>
          <p:nvPr/>
        </p:nvSpPr>
        <p:spPr>
          <a:xfrm>
            <a:off x="323850" y="1412324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smtClean="0">
                <a:solidFill>
                  <a:srgbClr val="000080"/>
                </a:solidFill>
              </a:rPr>
              <a:t>XSD(L)</a:t>
            </a:r>
            <a:r>
              <a:rPr lang="es-ES" sz="2000" dirty="0" smtClean="0"/>
              <a:t>: </a:t>
            </a:r>
            <a:r>
              <a:rPr lang="es-ES" sz="2000" dirty="0" err="1" smtClean="0"/>
              <a:t>Xml</a:t>
            </a:r>
            <a:r>
              <a:rPr lang="es-ES" sz="2000" dirty="0" smtClean="0"/>
              <a:t> </a:t>
            </a:r>
            <a:r>
              <a:rPr lang="es-ES" sz="2000" dirty="0" err="1" smtClean="0"/>
              <a:t>Schema</a:t>
            </a:r>
            <a:r>
              <a:rPr lang="es-ES" sz="2000" dirty="0" smtClean="0"/>
              <a:t> </a:t>
            </a:r>
            <a:r>
              <a:rPr lang="es-ES" sz="2000" dirty="0" err="1" smtClean="0"/>
              <a:t>Definition</a:t>
            </a:r>
            <a:r>
              <a:rPr lang="es-ES" sz="2000" dirty="0" smtClean="0"/>
              <a:t> (</a:t>
            </a:r>
            <a:r>
              <a:rPr lang="es-ES" sz="2000" dirty="0" err="1" smtClean="0"/>
              <a:t>Language</a:t>
            </a:r>
            <a:r>
              <a:rPr lang="es-ES" sz="2000" dirty="0" smtClean="0"/>
              <a:t>)</a:t>
            </a:r>
            <a:endParaRPr lang="es-ES" sz="2000" dirty="0"/>
          </a:p>
          <a:p>
            <a:pPr marL="1022400" lvl="3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sz="2000" dirty="0" smtClean="0"/>
          </a:p>
        </p:txBody>
      </p:sp>
      <p:sp>
        <p:nvSpPr>
          <p:cNvPr id="2" name="Rectángulo 1"/>
          <p:cNvSpPr/>
          <p:nvPr/>
        </p:nvSpPr>
        <p:spPr>
          <a:xfrm>
            <a:off x="56476" y="1968515"/>
            <a:ext cx="4572000" cy="4154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&lt;?</a:t>
            </a:r>
            <a:r>
              <a:rPr lang="ca-ES" sz="1200" dirty="0">
                <a:solidFill>
                  <a:srgbClr val="3F7F7F"/>
                </a:solidFill>
                <a:latin typeface="Courier New" panose="02070309020205020404" pitchFamily="49" charset="0"/>
              </a:rPr>
              <a:t>xml </a:t>
            </a:r>
            <a:r>
              <a:rPr lang="ca-ES" sz="1200" dirty="0">
                <a:solidFill>
                  <a:srgbClr val="7F007F"/>
                </a:solidFill>
                <a:latin typeface="Courier New" panose="02070309020205020404" pitchFamily="49" charset="0"/>
              </a:rPr>
              <a:t>version</a:t>
            </a:r>
            <a:r>
              <a:rPr lang="ca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ca-ES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"1.0" </a:t>
            </a:r>
            <a:r>
              <a:rPr lang="ca-ES" sz="1200" i="1" dirty="0">
                <a:solidFill>
                  <a:srgbClr val="7F007F"/>
                </a:solidFill>
                <a:latin typeface="Courier New" panose="02070309020205020404" pitchFamily="49" charset="0"/>
              </a:rPr>
              <a:t>encoding</a:t>
            </a:r>
            <a:r>
              <a:rPr lang="ca-ES" sz="12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ca-ES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"UTF-8"</a:t>
            </a:r>
            <a:r>
              <a:rPr lang="ca-ES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?&gt;</a:t>
            </a:r>
          </a:p>
          <a:p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ca-ES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xs:schema</a:t>
            </a:r>
          </a:p>
          <a:p>
            <a:r>
              <a:rPr lang="ca-ES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ca-ES" sz="12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xmlns:xs</a:t>
            </a:r>
            <a:r>
              <a:rPr lang="ca-E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ca-ES" sz="1200" dirty="0" smtClean="0">
                <a:solidFill>
                  <a:srgbClr val="000000"/>
                </a:solidFill>
                <a:latin typeface="Courier New" panose="02070309020205020404" pitchFamily="49" charset="0"/>
                <a:hlinkClick r:id="rId3"/>
              </a:rPr>
              <a:t>“</a:t>
            </a:r>
            <a:r>
              <a:rPr lang="ca-ES" sz="1200" i="1" dirty="0" smtClean="0">
                <a:solidFill>
                  <a:srgbClr val="2A00FF"/>
                </a:solidFill>
                <a:latin typeface="Courier New" panose="02070309020205020404" pitchFamily="49" charset="0"/>
                <a:hlinkClick r:id="rId3"/>
              </a:rPr>
              <a:t>http</a:t>
            </a:r>
            <a:r>
              <a:rPr lang="ca-ES" sz="1200" i="1" dirty="0">
                <a:solidFill>
                  <a:srgbClr val="2A00FF"/>
                </a:solidFill>
                <a:latin typeface="Courier New" panose="02070309020205020404" pitchFamily="49" charset="0"/>
                <a:hlinkClick r:id="rId3"/>
              </a:rPr>
              <a:t>://</a:t>
            </a:r>
            <a:r>
              <a:rPr lang="ca-ES" sz="1200" i="1" dirty="0" smtClean="0">
                <a:solidFill>
                  <a:srgbClr val="2A00FF"/>
                </a:solidFill>
                <a:latin typeface="Courier New" panose="02070309020205020404" pitchFamily="49" charset="0"/>
                <a:hlinkClick r:id="rId3"/>
              </a:rPr>
              <a:t>www.w3.org/2001/XMLSchema</a:t>
            </a:r>
            <a:r>
              <a:rPr lang="ca-ES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”</a:t>
            </a:r>
            <a:endParaRPr lang="ca-ES" sz="1200" i="1" dirty="0">
              <a:solidFill>
                <a:srgbClr val="2A00FF"/>
              </a:solidFill>
              <a:latin typeface="Courier New" panose="02070309020205020404" pitchFamily="49" charset="0"/>
            </a:endParaRPr>
          </a:p>
          <a:p>
            <a:r>
              <a:rPr lang="ca-ES" sz="12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 targetNamespace</a:t>
            </a:r>
            <a:r>
              <a:rPr lang="ca-E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ca-ES" sz="1200" dirty="0" smtClean="0">
                <a:solidFill>
                  <a:srgbClr val="000000"/>
                </a:solidFill>
                <a:latin typeface="Courier New" panose="02070309020205020404" pitchFamily="49" charset="0"/>
                <a:hlinkClick r:id="rId4"/>
              </a:rPr>
              <a:t>“</a:t>
            </a:r>
            <a:r>
              <a:rPr lang="ca-ES" sz="1200" i="1" dirty="0" smtClean="0">
                <a:solidFill>
                  <a:srgbClr val="2A00FF"/>
                </a:solidFill>
                <a:latin typeface="Courier New" panose="02070309020205020404" pitchFamily="49" charset="0"/>
                <a:hlinkClick r:id="rId4"/>
              </a:rPr>
              <a:t>http</a:t>
            </a:r>
            <a:r>
              <a:rPr lang="ca-ES" sz="1200" i="1" dirty="0">
                <a:solidFill>
                  <a:srgbClr val="2A00FF"/>
                </a:solidFill>
                <a:latin typeface="Courier New" panose="02070309020205020404" pitchFamily="49" charset="0"/>
                <a:hlinkClick r:id="rId4"/>
              </a:rPr>
              <a:t>://</a:t>
            </a:r>
            <a:r>
              <a:rPr lang="ca-ES" sz="1200" i="1" dirty="0" smtClean="0">
                <a:solidFill>
                  <a:srgbClr val="2A00FF"/>
                </a:solidFill>
                <a:latin typeface="Courier New" panose="02070309020205020404" pitchFamily="49" charset="0"/>
                <a:hlinkClick r:id="rId4"/>
              </a:rPr>
              <a:t>www.example.org/test2</a:t>
            </a:r>
            <a:r>
              <a:rPr lang="ca-ES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”</a:t>
            </a:r>
          </a:p>
          <a:p>
            <a:r>
              <a:rPr lang="ca-ES" sz="12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 xmlns:tns</a:t>
            </a:r>
            <a:r>
              <a:rPr lang="ca-ES" sz="12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ca-ES" sz="1200" i="1" dirty="0" smtClean="0">
                <a:solidFill>
                  <a:srgbClr val="000000"/>
                </a:solidFill>
                <a:latin typeface="Courier New" panose="02070309020205020404" pitchFamily="49" charset="0"/>
                <a:hlinkClick r:id="rId4"/>
              </a:rPr>
              <a:t>“</a:t>
            </a:r>
            <a:r>
              <a:rPr lang="ca-ES" sz="1200" i="1" dirty="0" smtClean="0">
                <a:solidFill>
                  <a:srgbClr val="2A00FF"/>
                </a:solidFill>
                <a:latin typeface="Courier New" panose="02070309020205020404" pitchFamily="49" charset="0"/>
                <a:hlinkClick r:id="rId4"/>
              </a:rPr>
              <a:t>http</a:t>
            </a:r>
            <a:r>
              <a:rPr lang="ca-ES" sz="1200" i="1" dirty="0">
                <a:solidFill>
                  <a:srgbClr val="2A00FF"/>
                </a:solidFill>
                <a:latin typeface="Courier New" panose="02070309020205020404" pitchFamily="49" charset="0"/>
                <a:hlinkClick r:id="rId4"/>
              </a:rPr>
              <a:t>://</a:t>
            </a:r>
            <a:r>
              <a:rPr lang="ca-ES" sz="1200" i="1" dirty="0" smtClean="0">
                <a:solidFill>
                  <a:srgbClr val="2A00FF"/>
                </a:solidFill>
                <a:latin typeface="Courier New" panose="02070309020205020404" pitchFamily="49" charset="0"/>
                <a:hlinkClick r:id="rId4"/>
              </a:rPr>
              <a:t>www.example.org/test2</a:t>
            </a:r>
            <a:r>
              <a:rPr lang="ca-ES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”</a:t>
            </a:r>
          </a:p>
          <a:p>
            <a:r>
              <a:rPr lang="ca-ES" sz="1200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 elementFormDefault</a:t>
            </a:r>
            <a:r>
              <a:rPr lang="ca-E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ca-ES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"qualified"</a:t>
            </a:r>
            <a:r>
              <a:rPr lang="ca-ES" sz="12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ca-ES" sz="12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endParaRPr lang="ca-ES" sz="1200" dirty="0">
              <a:latin typeface="Courier New" panose="02070309020205020404" pitchFamily="49" charset="0"/>
            </a:endParaRPr>
          </a:p>
          <a:p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ca-ES" sz="1200" dirty="0">
                <a:solidFill>
                  <a:srgbClr val="3F7F7F"/>
                </a:solidFill>
                <a:latin typeface="Courier New" panose="02070309020205020404" pitchFamily="49" charset="0"/>
              </a:rPr>
              <a:t>xs:element </a:t>
            </a:r>
            <a:r>
              <a:rPr lang="ca-ES" sz="12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ca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ca-ES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ca-ES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usuario</a:t>
            </a:r>
            <a:r>
              <a:rPr lang="ca-ES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ca-ES" sz="12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ca-ES" sz="12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ca-ES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&lt;</a:t>
            </a:r>
            <a:r>
              <a:rPr lang="ca-ES" sz="1200" dirty="0">
                <a:solidFill>
                  <a:srgbClr val="3F7F7F"/>
                </a:solidFill>
                <a:latin typeface="Courier New" panose="02070309020205020404" pitchFamily="49" charset="0"/>
              </a:rPr>
              <a:t>xs:complexType</a:t>
            </a:r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ca-ES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&lt;</a:t>
            </a:r>
            <a:r>
              <a:rPr lang="ca-ES" sz="1200" dirty="0">
                <a:solidFill>
                  <a:srgbClr val="3F7F7F"/>
                </a:solidFill>
                <a:latin typeface="Courier New" panose="02070309020205020404" pitchFamily="49" charset="0"/>
              </a:rPr>
              <a:t>xs:sequence</a:t>
            </a:r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fr-FR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 &lt;</a:t>
            </a:r>
            <a:r>
              <a:rPr lang="fr-F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xs:element </a:t>
            </a:r>
            <a:r>
              <a:rPr lang="fr-FR" sz="12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'nombre' </a:t>
            </a:r>
            <a:endParaRPr lang="fr-FR" sz="1200" i="1" dirty="0" smtClean="0">
              <a:solidFill>
                <a:srgbClr val="2A00FF"/>
              </a:solidFill>
              <a:latin typeface="Courier New" panose="02070309020205020404" pitchFamily="49" charset="0"/>
            </a:endParaRPr>
          </a:p>
          <a:p>
            <a:r>
              <a:rPr lang="fr-F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 </a:t>
            </a:r>
            <a:r>
              <a:rPr lang="fr-FR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               </a:t>
            </a:r>
            <a:r>
              <a:rPr lang="fr-FR" sz="12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fr-FR" sz="12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fr-FR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xs:string</a:t>
            </a:r>
            <a:r>
              <a:rPr lang="fr-FR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fr-FR" sz="12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  <a:endParaRPr lang="fr-FR" sz="12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ca-ES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 &lt;</a:t>
            </a:r>
            <a:r>
              <a:rPr lang="ca-ES" sz="1200" dirty="0">
                <a:solidFill>
                  <a:srgbClr val="3F7F7F"/>
                </a:solidFill>
                <a:latin typeface="Courier New" panose="02070309020205020404" pitchFamily="49" charset="0"/>
              </a:rPr>
              <a:t>xs:element </a:t>
            </a:r>
            <a:r>
              <a:rPr lang="ca-ES" sz="12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ca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ca-ES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'apellido' </a:t>
            </a:r>
            <a:endParaRPr lang="ca-ES" sz="1200" i="1" dirty="0" smtClean="0">
              <a:solidFill>
                <a:srgbClr val="2A00FF"/>
              </a:solidFill>
              <a:latin typeface="Courier New" panose="02070309020205020404" pitchFamily="49" charset="0"/>
            </a:endParaRPr>
          </a:p>
          <a:p>
            <a:r>
              <a:rPr lang="ca-ES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 </a:t>
            </a:r>
            <a:r>
              <a:rPr lang="ca-ES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               </a:t>
            </a:r>
            <a:r>
              <a:rPr lang="ca-ES" sz="12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ca-ES" sz="12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ca-ES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ca-ES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xs:string</a:t>
            </a:r>
            <a:r>
              <a:rPr lang="ca-ES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ca-ES" sz="12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  <a:endParaRPr lang="ca-ES" sz="12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ca-ES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 &lt;</a:t>
            </a:r>
            <a:r>
              <a:rPr lang="ca-ES" sz="1200" dirty="0">
                <a:solidFill>
                  <a:srgbClr val="3F7F7F"/>
                </a:solidFill>
                <a:latin typeface="Courier New" panose="02070309020205020404" pitchFamily="49" charset="0"/>
              </a:rPr>
              <a:t>xs:element </a:t>
            </a:r>
            <a:r>
              <a:rPr lang="ca-ES" sz="12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ca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ca-ES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'telefono' </a:t>
            </a:r>
            <a:endParaRPr lang="ca-ES" sz="1200" i="1" dirty="0" smtClean="0">
              <a:solidFill>
                <a:srgbClr val="2A00FF"/>
              </a:solidFill>
              <a:latin typeface="Courier New" panose="02070309020205020404" pitchFamily="49" charset="0"/>
            </a:endParaRPr>
          </a:p>
          <a:p>
            <a:r>
              <a:rPr lang="ca-ES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 </a:t>
            </a:r>
            <a:r>
              <a:rPr lang="ca-ES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               </a:t>
            </a:r>
            <a:r>
              <a:rPr lang="ca-ES" sz="12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ca-ES" sz="12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ca-ES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ca-ES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xs:string</a:t>
            </a:r>
            <a:r>
              <a:rPr lang="ca-ES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'</a:t>
            </a:r>
            <a:r>
              <a:rPr lang="ca-ES" sz="12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  <a:endParaRPr lang="ca-ES" sz="12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ca-ES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&lt;/</a:t>
            </a:r>
            <a:r>
              <a:rPr lang="ca-ES" sz="1200" dirty="0">
                <a:solidFill>
                  <a:srgbClr val="3F7F7F"/>
                </a:solidFill>
                <a:latin typeface="Courier New" panose="02070309020205020404" pitchFamily="49" charset="0"/>
              </a:rPr>
              <a:t>xs:sequence</a:t>
            </a:r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ca-ES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&lt;/</a:t>
            </a:r>
            <a:r>
              <a:rPr lang="ca-ES" sz="1200" dirty="0">
                <a:solidFill>
                  <a:srgbClr val="3F7F7F"/>
                </a:solidFill>
                <a:latin typeface="Courier New" panose="02070309020205020404" pitchFamily="49" charset="0"/>
              </a:rPr>
              <a:t>xs:complexType</a:t>
            </a:r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ca-ES" sz="1200" dirty="0">
                <a:solidFill>
                  <a:srgbClr val="3F7F7F"/>
                </a:solidFill>
                <a:latin typeface="Courier New" panose="02070309020205020404" pitchFamily="49" charset="0"/>
              </a:rPr>
              <a:t>xs:element</a:t>
            </a:r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ca-ES" sz="1200" dirty="0">
              <a:latin typeface="Courier New" panose="02070309020205020404" pitchFamily="49" charset="0"/>
            </a:endParaRPr>
          </a:p>
          <a:p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ca-ES" sz="1200" dirty="0">
                <a:solidFill>
                  <a:srgbClr val="3F7F7F"/>
                </a:solidFill>
                <a:latin typeface="Courier New" panose="02070309020205020404" pitchFamily="49" charset="0"/>
              </a:rPr>
              <a:t>xs:schema</a:t>
            </a:r>
            <a:r>
              <a:rPr lang="ca-ES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628949" y="2367541"/>
            <a:ext cx="426105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urier New" panose="02070309020205020404" pitchFamily="49" charset="0"/>
              </a:rPr>
              <a:t>tns:usuario2 </a:t>
            </a:r>
            <a:r>
              <a:rPr lang="en-US" sz="1200" dirty="0">
                <a:solidFill>
                  <a:srgbClr val="7F007F"/>
                </a:solidFill>
                <a:latin typeface="Courier New" panose="02070309020205020404" pitchFamily="49" charset="0"/>
              </a:rPr>
              <a:t>xmlns:tns</a:t>
            </a:r>
            <a:r>
              <a:rPr lang="en-US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="http://www.example.org/test2"&gt;</a:t>
            </a:r>
          </a:p>
          <a:p>
            <a:r>
              <a:rPr lang="ca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ca-ES" sz="1200" u="sng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tns:nombre</a:t>
            </a:r>
            <a:r>
              <a:rPr lang="ca-ES" sz="1200" u="sng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ca-ES" sz="1200" u="sng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Pedro</a:t>
            </a:r>
            <a:r>
              <a:rPr lang="ca-ES" sz="1200" u="sng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ca-ES" sz="1200" u="sng" dirty="0">
                <a:solidFill>
                  <a:srgbClr val="3F7F7F"/>
                </a:solidFill>
                <a:latin typeface="Courier New" panose="02070309020205020404" pitchFamily="49" charset="0"/>
              </a:rPr>
              <a:t>tns:nombre</a:t>
            </a:r>
            <a:r>
              <a:rPr lang="ca-ES" sz="1200" u="sng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ca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ca-ES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tns:apellido</a:t>
            </a:r>
            <a:r>
              <a:rPr lang="ca-ES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ca-E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Canet</a:t>
            </a:r>
            <a:r>
              <a:rPr lang="ca-ES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ca-ES" sz="1200" dirty="0">
                <a:solidFill>
                  <a:srgbClr val="3F7F7F"/>
                </a:solidFill>
                <a:latin typeface="Courier New" panose="02070309020205020404" pitchFamily="49" charset="0"/>
              </a:rPr>
              <a:t>tns:apellido</a:t>
            </a:r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ca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ca-ES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tns:telefono</a:t>
            </a:r>
            <a:r>
              <a:rPr lang="ca-ES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ca-E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111</a:t>
            </a:r>
            <a:r>
              <a:rPr lang="ca-ES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ca-ES" sz="1200" dirty="0">
                <a:solidFill>
                  <a:srgbClr val="3F7F7F"/>
                </a:solidFill>
                <a:latin typeface="Courier New" panose="02070309020205020404" pitchFamily="49" charset="0"/>
              </a:rPr>
              <a:t>tns:telefono</a:t>
            </a:r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ca-ES" sz="1200" dirty="0">
                <a:solidFill>
                  <a:srgbClr val="3F7F7F"/>
                </a:solidFill>
                <a:latin typeface="Courier New" panose="02070309020205020404" pitchFamily="49" charset="0"/>
              </a:rPr>
              <a:t>tns:usuario2&gt;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628476" y="4941168"/>
            <a:ext cx="426152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urier New" panose="02070309020205020404" pitchFamily="49" charset="0"/>
              </a:rPr>
              <a:t>tns:usuario2 </a:t>
            </a:r>
            <a:r>
              <a:rPr lang="en-US" sz="1200" dirty="0">
                <a:solidFill>
                  <a:srgbClr val="7F007F"/>
                </a:solidFill>
                <a:latin typeface="Courier New" panose="02070309020205020404" pitchFamily="49" charset="0"/>
              </a:rPr>
              <a:t>xmlns:tns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"http://www.example.org/test2</a:t>
            </a:r>
            <a:r>
              <a:rPr lang="en-US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2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sz="12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ca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ca-ES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nombre</a:t>
            </a:r>
            <a:r>
              <a:rPr lang="ca-ES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ca-E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Pedro</a:t>
            </a:r>
            <a:r>
              <a:rPr lang="ca-ES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ca-ES" sz="1200" dirty="0">
                <a:solidFill>
                  <a:srgbClr val="3F7F7F"/>
                </a:solidFill>
                <a:latin typeface="Courier New" panose="02070309020205020404" pitchFamily="49" charset="0"/>
              </a:rPr>
              <a:t>nombre</a:t>
            </a:r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ca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ca-ES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apellido</a:t>
            </a:r>
            <a:r>
              <a:rPr lang="ca-ES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ca-E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Canet</a:t>
            </a:r>
            <a:r>
              <a:rPr lang="ca-ES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ca-ES" sz="1200" dirty="0">
                <a:solidFill>
                  <a:srgbClr val="3F7F7F"/>
                </a:solidFill>
                <a:latin typeface="Courier New" panose="02070309020205020404" pitchFamily="49" charset="0"/>
              </a:rPr>
              <a:t>apellido</a:t>
            </a:r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ca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ca-ES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telefono</a:t>
            </a:r>
            <a:r>
              <a:rPr lang="ca-ES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ca-E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111</a:t>
            </a:r>
            <a:r>
              <a:rPr lang="ca-ES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ca-ES" sz="1200" dirty="0">
                <a:solidFill>
                  <a:srgbClr val="3F7F7F"/>
                </a:solidFill>
                <a:latin typeface="Courier New" panose="02070309020205020404" pitchFamily="49" charset="0"/>
              </a:rPr>
              <a:t>telefono</a:t>
            </a:r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ca-ES" sz="1200" dirty="0">
                <a:solidFill>
                  <a:srgbClr val="3F7F7F"/>
                </a:solidFill>
                <a:latin typeface="Courier New" panose="02070309020205020404" pitchFamily="49" charset="0"/>
              </a:rPr>
              <a:t>tns:usuario2</a:t>
            </a:r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073591" y="1998209"/>
            <a:ext cx="118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QUALIFIED</a:t>
            </a:r>
            <a:endParaRPr lang="ca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6012160" y="4571836"/>
            <a:ext cx="148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UNQUALIFIED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71011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181600" y="152400"/>
            <a:ext cx="3886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" sz="2200" b="1" i="1" dirty="0" smtClean="0">
                <a:solidFill>
                  <a:srgbClr val="000080"/>
                </a:solidFill>
                <a:cs typeface="Calibri" pitchFamily="34" charset="0"/>
              </a:rPr>
              <a:t>Conceptos básicos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 idx="4294967295"/>
          </p:nvPr>
        </p:nvSpPr>
        <p:spPr>
          <a:xfrm>
            <a:off x="323850" y="908050"/>
            <a:ext cx="8566150" cy="503238"/>
          </a:xfrm>
          <a:prstGeom prst="rect">
            <a:avLst/>
          </a:prstGeom>
        </p:spPr>
        <p:txBody>
          <a:bodyPr/>
          <a:lstStyle/>
          <a:p>
            <a:r>
              <a:rPr lang="es-ES" dirty="0" smtClean="0"/>
              <a:t>Tecnologías XML</a:t>
            </a:r>
            <a:endParaRPr lang="es-ES" dirty="0"/>
          </a:p>
        </p:txBody>
      </p:sp>
      <p:sp>
        <p:nvSpPr>
          <p:cNvPr id="7" name="5 CuadroTexto"/>
          <p:cNvSpPr txBox="1"/>
          <p:nvPr/>
        </p:nvSpPr>
        <p:spPr>
          <a:xfrm>
            <a:off x="323850" y="1412324"/>
            <a:ext cx="8352928" cy="331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err="1" smtClean="0">
                <a:solidFill>
                  <a:srgbClr val="000080"/>
                </a:solidFill>
              </a:rPr>
              <a:t>XPath</a:t>
            </a:r>
            <a:r>
              <a:rPr lang="es-ES" sz="2000" dirty="0" smtClean="0"/>
              <a:t>: </a:t>
            </a:r>
            <a:r>
              <a:rPr lang="es-ES" sz="2000" dirty="0" err="1" smtClean="0"/>
              <a:t>Xml</a:t>
            </a:r>
            <a:r>
              <a:rPr lang="es-ES" sz="2000" dirty="0" smtClean="0"/>
              <a:t> </a:t>
            </a:r>
            <a:r>
              <a:rPr lang="es-ES" sz="2000" dirty="0" err="1" smtClean="0"/>
              <a:t>Path</a:t>
            </a:r>
            <a:r>
              <a:rPr lang="es-ES" sz="2000" dirty="0" smtClean="0"/>
              <a:t> (</a:t>
            </a:r>
            <a:r>
              <a:rPr lang="es-ES" sz="2000" dirty="0" err="1" smtClean="0"/>
              <a:t>Language</a:t>
            </a:r>
            <a:r>
              <a:rPr lang="es-ES" sz="2000" dirty="0" smtClean="0"/>
              <a:t>)</a:t>
            </a:r>
            <a:endParaRPr lang="es-ES" sz="2000" dirty="0"/>
          </a:p>
          <a:p>
            <a:pPr lvl="1"/>
            <a:r>
              <a:rPr lang="es-ES" sz="2000" dirty="0"/>
              <a:t>Lenguaje </a:t>
            </a:r>
            <a:r>
              <a:rPr lang="es-ES" sz="2000" dirty="0" smtClean="0"/>
              <a:t>para el recorrido y procesado de un documento XML</a:t>
            </a:r>
            <a:endParaRPr lang="es-ES" dirty="0"/>
          </a:p>
          <a:p>
            <a:endParaRPr lang="es-ES" dirty="0" smtClean="0">
              <a:solidFill>
                <a:srgbClr val="002060"/>
              </a:solidFill>
              <a:ea typeface="Calibri" pitchFamily="34" charset="0"/>
              <a:cs typeface="Calibri" pitchFamily="34" charset="0"/>
            </a:endParaRP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200" dirty="0" smtClean="0">
                <a:solidFill>
                  <a:srgbClr val="000080"/>
                </a:solidFill>
              </a:rPr>
              <a:t>Permite buscar y seleccionar contenido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200" dirty="0" smtClean="0">
                <a:solidFill>
                  <a:srgbClr val="000080"/>
                </a:solidFill>
              </a:rPr>
              <a:t>Similar a las expresiones regulares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200" dirty="0" smtClean="0">
                <a:solidFill>
                  <a:srgbClr val="000080"/>
                </a:solidFill>
              </a:rPr>
              <a:t>Existe un conjunto de funciones estándares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200" dirty="0" smtClean="0">
                <a:solidFill>
                  <a:srgbClr val="000080"/>
                </a:solidFill>
              </a:rPr>
              <a:t>Utilizado en XSLT y </a:t>
            </a:r>
            <a:r>
              <a:rPr lang="es-ES" sz="2200" dirty="0" err="1" smtClean="0">
                <a:solidFill>
                  <a:srgbClr val="000080"/>
                </a:solidFill>
              </a:rPr>
              <a:t>XQuery</a:t>
            </a:r>
            <a:endParaRPr lang="es-ES" sz="2000" dirty="0"/>
          </a:p>
          <a:p>
            <a:pPr marL="1022400" lvl="3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321215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181600" y="152400"/>
            <a:ext cx="3886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" sz="2200" b="1" i="1" dirty="0" smtClean="0">
                <a:solidFill>
                  <a:srgbClr val="000080"/>
                </a:solidFill>
                <a:cs typeface="Calibri" pitchFamily="34" charset="0"/>
              </a:rPr>
              <a:t>Conceptos básicos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 idx="4294967295"/>
          </p:nvPr>
        </p:nvSpPr>
        <p:spPr>
          <a:xfrm>
            <a:off x="323850" y="908050"/>
            <a:ext cx="8566150" cy="503238"/>
          </a:xfrm>
          <a:prstGeom prst="rect">
            <a:avLst/>
          </a:prstGeom>
        </p:spPr>
        <p:txBody>
          <a:bodyPr/>
          <a:lstStyle/>
          <a:p>
            <a:r>
              <a:rPr lang="es-ES" dirty="0" smtClean="0"/>
              <a:t>Tecnologías XML</a:t>
            </a:r>
            <a:endParaRPr lang="es-ES" dirty="0"/>
          </a:p>
        </p:txBody>
      </p:sp>
      <p:sp>
        <p:nvSpPr>
          <p:cNvPr id="7" name="5 CuadroTexto"/>
          <p:cNvSpPr txBox="1"/>
          <p:nvPr/>
        </p:nvSpPr>
        <p:spPr>
          <a:xfrm>
            <a:off x="323850" y="1412324"/>
            <a:ext cx="8352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err="1" smtClean="0">
                <a:solidFill>
                  <a:srgbClr val="000080"/>
                </a:solidFill>
              </a:rPr>
              <a:t>XPath</a:t>
            </a:r>
            <a:r>
              <a:rPr lang="es-ES" sz="2000" dirty="0" smtClean="0"/>
              <a:t>: </a:t>
            </a:r>
            <a:r>
              <a:rPr lang="es-ES" sz="2000" dirty="0" err="1" smtClean="0"/>
              <a:t>Xml</a:t>
            </a:r>
            <a:r>
              <a:rPr lang="es-ES" sz="2000" dirty="0" smtClean="0"/>
              <a:t> </a:t>
            </a:r>
            <a:r>
              <a:rPr lang="es-ES" sz="2000" dirty="0" err="1" smtClean="0"/>
              <a:t>Path</a:t>
            </a:r>
            <a:r>
              <a:rPr lang="es-ES" sz="2000" dirty="0" smtClean="0"/>
              <a:t> (</a:t>
            </a:r>
            <a:r>
              <a:rPr lang="es-ES" sz="2000" dirty="0" err="1" smtClean="0"/>
              <a:t>Language</a:t>
            </a:r>
            <a:r>
              <a:rPr lang="es-ES" sz="2000" dirty="0" smtClean="0"/>
              <a:t>)</a:t>
            </a:r>
            <a:endParaRPr lang="es-ES" sz="2000" dirty="0"/>
          </a:p>
          <a:p>
            <a:pPr lvl="1"/>
            <a:r>
              <a:rPr lang="es-ES" sz="2000" dirty="0"/>
              <a:t>Lenguaje </a:t>
            </a:r>
            <a:r>
              <a:rPr lang="es-ES" sz="2000" dirty="0" smtClean="0"/>
              <a:t>para el recorrido y procesado de un documento XML</a:t>
            </a:r>
            <a:endParaRPr lang="es-ES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03403"/>
              </p:ext>
            </p:extLst>
          </p:nvPr>
        </p:nvGraphicFramePr>
        <p:xfrm>
          <a:off x="556964" y="2564904"/>
          <a:ext cx="7886700" cy="33832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943350"/>
                <a:gridCol w="3943350"/>
              </a:tblGrid>
              <a:tr h="0">
                <a:tc>
                  <a:txBody>
                    <a:bodyPr/>
                    <a:lstStyle/>
                    <a:p>
                      <a:r>
                        <a:rPr lang="es-ES" b="1" dirty="0" err="1" smtClean="0">
                          <a:effectLst/>
                        </a:rPr>
                        <a:t>Expression</a:t>
                      </a:r>
                      <a:endParaRPr lang="es-ES" b="1" dirty="0">
                        <a:effectLst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err="1" smtClean="0"/>
                        <a:t>Description</a:t>
                      </a:r>
                      <a:endParaRPr lang="es-E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dirty="0" err="1"/>
                        <a:t>nodename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Selects </a:t>
                      </a:r>
                      <a:r>
                        <a:rPr lang="en-US" dirty="0"/>
                        <a:t>all nodes with the name "</a:t>
                      </a:r>
                      <a:r>
                        <a:rPr lang="en-US" dirty="0" err="1"/>
                        <a:t>nodename</a:t>
                      </a:r>
                      <a:r>
                        <a:rPr lang="en-US" dirty="0"/>
                        <a:t>"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Selects from the root node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dirty="0"/>
                        <a:t>//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Selects nodes in the document from the current node that match the selection no matter where they are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/>
                        <a:t>Selects the current node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dirty="0"/>
                        <a:t>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Selects the parent of the current node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dirty="0"/>
                        <a:t>@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Selects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attributes</a:t>
                      </a:r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58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181600" y="152400"/>
            <a:ext cx="3886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" sz="2200" b="1" i="1" dirty="0" smtClean="0">
                <a:solidFill>
                  <a:srgbClr val="000080"/>
                </a:solidFill>
                <a:cs typeface="Calibri" pitchFamily="34" charset="0"/>
              </a:rPr>
              <a:t>Conceptos básicos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 idx="4294967295"/>
          </p:nvPr>
        </p:nvSpPr>
        <p:spPr>
          <a:xfrm>
            <a:off x="323850" y="908050"/>
            <a:ext cx="8566150" cy="503238"/>
          </a:xfrm>
          <a:prstGeom prst="rect">
            <a:avLst/>
          </a:prstGeom>
        </p:spPr>
        <p:txBody>
          <a:bodyPr/>
          <a:lstStyle/>
          <a:p>
            <a:r>
              <a:rPr lang="es-ES" dirty="0" smtClean="0"/>
              <a:t>Tecnologías XML</a:t>
            </a:r>
            <a:endParaRPr lang="es-ES" dirty="0"/>
          </a:p>
        </p:txBody>
      </p:sp>
      <p:sp>
        <p:nvSpPr>
          <p:cNvPr id="7" name="5 CuadroTexto"/>
          <p:cNvSpPr txBox="1"/>
          <p:nvPr/>
        </p:nvSpPr>
        <p:spPr>
          <a:xfrm>
            <a:off x="323850" y="1412324"/>
            <a:ext cx="8352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err="1" smtClean="0">
                <a:solidFill>
                  <a:srgbClr val="000080"/>
                </a:solidFill>
              </a:rPr>
              <a:t>XPath</a:t>
            </a:r>
            <a:r>
              <a:rPr lang="es-ES" sz="2000" dirty="0" smtClean="0"/>
              <a:t>: </a:t>
            </a:r>
            <a:r>
              <a:rPr lang="es-ES" sz="2000" dirty="0" err="1" smtClean="0"/>
              <a:t>Xml</a:t>
            </a:r>
            <a:r>
              <a:rPr lang="es-ES" sz="2000" dirty="0" smtClean="0"/>
              <a:t> </a:t>
            </a:r>
            <a:r>
              <a:rPr lang="es-ES" sz="2000" dirty="0" err="1" smtClean="0"/>
              <a:t>Path</a:t>
            </a:r>
            <a:r>
              <a:rPr lang="es-ES" sz="2000" dirty="0" smtClean="0"/>
              <a:t> (</a:t>
            </a:r>
            <a:r>
              <a:rPr lang="es-ES" sz="2000" dirty="0" err="1" smtClean="0"/>
              <a:t>Language</a:t>
            </a:r>
            <a:r>
              <a:rPr lang="es-ES" sz="2000" dirty="0" smtClean="0"/>
              <a:t>)</a:t>
            </a:r>
            <a:endParaRPr lang="es-ES" sz="2000" dirty="0"/>
          </a:p>
          <a:p>
            <a:pPr lvl="1"/>
            <a:r>
              <a:rPr lang="es-ES" sz="2000" dirty="0"/>
              <a:t>Lenguaje </a:t>
            </a:r>
            <a:r>
              <a:rPr lang="es-ES" sz="2000" dirty="0" smtClean="0"/>
              <a:t>para el recorrido y procesado de un documento XML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395536" y="2420888"/>
            <a:ext cx="4032448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&lt;?</a:t>
            </a:r>
            <a:r>
              <a:rPr lang="ca-ES" sz="1200" dirty="0">
                <a:solidFill>
                  <a:srgbClr val="3F7F7F"/>
                </a:solidFill>
                <a:latin typeface="Courier New" panose="02070309020205020404" pitchFamily="49" charset="0"/>
              </a:rPr>
              <a:t>xml </a:t>
            </a:r>
            <a:r>
              <a:rPr lang="ca-ES" sz="1200" dirty="0">
                <a:solidFill>
                  <a:srgbClr val="7F007F"/>
                </a:solidFill>
                <a:latin typeface="Courier New" panose="02070309020205020404" pitchFamily="49" charset="0"/>
              </a:rPr>
              <a:t>version</a:t>
            </a:r>
            <a:r>
              <a:rPr lang="ca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ca-ES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"1.0" </a:t>
            </a:r>
            <a:r>
              <a:rPr lang="ca-ES" sz="1200" i="1" dirty="0">
                <a:solidFill>
                  <a:srgbClr val="7F007F"/>
                </a:solidFill>
                <a:latin typeface="Courier New" panose="02070309020205020404" pitchFamily="49" charset="0"/>
              </a:rPr>
              <a:t>encoding</a:t>
            </a:r>
            <a:r>
              <a:rPr lang="ca-ES" sz="12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ca-ES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"UTF-8"</a:t>
            </a:r>
            <a:r>
              <a:rPr lang="ca-ES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?&gt;</a:t>
            </a:r>
          </a:p>
          <a:p>
            <a:endParaRPr lang="ca-ES" sz="1200" dirty="0">
              <a:latin typeface="Courier New" panose="02070309020205020404" pitchFamily="49" charset="0"/>
            </a:endParaRPr>
          </a:p>
          <a:p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ca-ES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bookstore</a:t>
            </a:r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ca-ES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&lt;</a:t>
            </a:r>
            <a:r>
              <a:rPr lang="ca-ES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book</a:t>
            </a:r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ca-ES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  &lt;</a:t>
            </a:r>
            <a:r>
              <a:rPr lang="ca-ES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title</a:t>
            </a:r>
            <a:r>
              <a:rPr lang="ca-ES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ca-ES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lang</a:t>
            </a:r>
            <a:r>
              <a:rPr lang="ca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ca-ES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ca-ES" sz="12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es"</a:t>
            </a:r>
            <a:r>
              <a:rPr lang="ca-ES" sz="12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ca-ES" sz="1200" i="1" dirty="0">
                <a:solidFill>
                  <a:srgbClr val="000000"/>
                </a:solidFill>
                <a:latin typeface="Courier New" panose="02070309020205020404" pitchFamily="49" charset="0"/>
              </a:rPr>
              <a:t>Harry Potter</a:t>
            </a:r>
            <a:r>
              <a:rPr lang="ca-ES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ca-ES" sz="1200" i="1" dirty="0" err="1">
                <a:solidFill>
                  <a:srgbClr val="3F7F7F"/>
                </a:solidFill>
                <a:latin typeface="Courier New" panose="02070309020205020404" pitchFamily="49" charset="0"/>
              </a:rPr>
              <a:t>title</a:t>
            </a:r>
            <a:r>
              <a:rPr lang="ca-ES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ca-ES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  &lt;</a:t>
            </a:r>
            <a:r>
              <a:rPr lang="ca-ES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price</a:t>
            </a:r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ca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29.99</a:t>
            </a:r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ca-ES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price</a:t>
            </a:r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ca-ES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&lt;/</a:t>
            </a:r>
            <a:r>
              <a:rPr lang="ca-ES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book</a:t>
            </a:r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ca-ES" sz="1200" dirty="0">
              <a:latin typeface="Courier New" panose="02070309020205020404" pitchFamily="49" charset="0"/>
            </a:endParaRPr>
          </a:p>
          <a:p>
            <a:r>
              <a:rPr lang="ca-ES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&lt;</a:t>
            </a:r>
            <a:r>
              <a:rPr lang="ca-ES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book</a:t>
            </a:r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  &lt;</a:t>
            </a:r>
            <a:r>
              <a:rPr lang="en-US" sz="1200" dirty="0">
                <a:solidFill>
                  <a:srgbClr val="3F7F7F"/>
                </a:solidFill>
                <a:latin typeface="Courier New" panose="02070309020205020404" pitchFamily="49" charset="0"/>
              </a:rPr>
              <a:t>title </a:t>
            </a:r>
            <a:r>
              <a:rPr lang="en-US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lang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en</a:t>
            </a:r>
            <a:r>
              <a:rPr lang="en-US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US" sz="1200" i="1" dirty="0">
                <a:solidFill>
                  <a:srgbClr val="000000"/>
                </a:solidFill>
                <a:latin typeface="Courier New" panose="02070309020205020404" pitchFamily="49" charset="0"/>
              </a:rPr>
              <a:t>Learning XML</a:t>
            </a:r>
            <a:r>
              <a:rPr lang="en-US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sz="1200" i="1" dirty="0">
                <a:solidFill>
                  <a:srgbClr val="3F7F7F"/>
                </a:solidFill>
                <a:latin typeface="Courier New" panose="02070309020205020404" pitchFamily="49" charset="0"/>
              </a:rPr>
              <a:t>title</a:t>
            </a:r>
            <a:r>
              <a:rPr lang="en-US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ca-ES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  &lt;</a:t>
            </a:r>
            <a:r>
              <a:rPr lang="ca-ES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price</a:t>
            </a:r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ca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39.95</a:t>
            </a:r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ca-ES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price</a:t>
            </a:r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ca-ES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&lt;/</a:t>
            </a:r>
            <a:r>
              <a:rPr lang="ca-ES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book</a:t>
            </a:r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ca-E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ca-ES" sz="1200" dirty="0" err="1" smtClean="0">
                <a:solidFill>
                  <a:srgbClr val="3F7F7F"/>
                </a:solidFill>
                <a:latin typeface="Courier New" panose="02070309020205020404" pitchFamily="49" charset="0"/>
              </a:rPr>
              <a:t>bookstore</a:t>
            </a:r>
            <a:r>
              <a:rPr lang="ca-ES" sz="1200" dirty="0" smtClean="0">
                <a:solidFill>
                  <a:srgbClr val="3F7F7F"/>
                </a:solidFill>
                <a:latin typeface="Courier New" panose="02070309020205020404" pitchFamily="49" charset="0"/>
              </a:rPr>
              <a:t>&gt;</a:t>
            </a:r>
            <a:endParaRPr lang="ca-ES" sz="1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5076056" y="2564904"/>
            <a:ext cx="307436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 smtClean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 smtClean="0"/>
              <a:t>//</a:t>
            </a:r>
            <a:r>
              <a:rPr lang="ca-ES" dirty="0" err="1" smtClean="0"/>
              <a:t>book</a:t>
            </a:r>
            <a:endParaRPr lang="ca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 smtClean="0"/>
              <a:t>//</a:t>
            </a:r>
            <a:r>
              <a:rPr lang="ca-ES" dirty="0" err="1" smtClean="0"/>
              <a:t>book</a:t>
            </a:r>
            <a:r>
              <a:rPr lang="ca-ES" dirty="0" smtClean="0"/>
              <a:t>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 smtClean="0"/>
              <a:t>//</a:t>
            </a:r>
            <a:r>
              <a:rPr lang="ca-ES" dirty="0" err="1" smtClean="0"/>
              <a:t>book</a:t>
            </a:r>
            <a:r>
              <a:rPr lang="ca-ES" dirty="0" smtClean="0"/>
              <a:t>[</a:t>
            </a:r>
            <a:r>
              <a:rPr lang="ca-ES" dirty="0" err="1" smtClean="0"/>
              <a:t>last</a:t>
            </a:r>
            <a:r>
              <a:rPr lang="ca-ES" dirty="0" smtClean="0"/>
              <a:t>()]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 smtClean="0"/>
              <a:t>//@</a:t>
            </a:r>
            <a:r>
              <a:rPr lang="ca-ES" dirty="0" err="1" smtClean="0"/>
              <a:t>lang</a:t>
            </a:r>
            <a:endParaRPr lang="ca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/>
              <a:t>//</a:t>
            </a:r>
            <a:r>
              <a:rPr lang="ca-ES" dirty="0" err="1"/>
              <a:t>book</a:t>
            </a:r>
            <a:r>
              <a:rPr lang="ca-ES" dirty="0"/>
              <a:t>[</a:t>
            </a:r>
            <a:r>
              <a:rPr lang="ca-ES" dirty="0" err="1"/>
              <a:t>title</a:t>
            </a:r>
            <a:r>
              <a:rPr lang="ca-ES" dirty="0"/>
              <a:t>/@</a:t>
            </a:r>
            <a:r>
              <a:rPr lang="ca-ES" dirty="0" err="1"/>
              <a:t>lang</a:t>
            </a:r>
            <a:r>
              <a:rPr lang="ca-ES" dirty="0"/>
              <a:t>="es</a:t>
            </a:r>
            <a:r>
              <a:rPr lang="ca-ES" dirty="0" smtClean="0"/>
              <a:t>"]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 err="1" smtClean="0"/>
              <a:t>sum</a:t>
            </a:r>
            <a:r>
              <a:rPr lang="ca-ES" dirty="0" smtClean="0"/>
              <a:t>(//</a:t>
            </a:r>
            <a:r>
              <a:rPr lang="ca-ES" dirty="0" err="1" smtClean="0"/>
              <a:t>price</a:t>
            </a:r>
            <a:r>
              <a:rPr lang="ca-E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 err="1"/>
              <a:t>s</a:t>
            </a:r>
            <a:r>
              <a:rPr lang="ca-ES" dirty="0" err="1" smtClean="0"/>
              <a:t>ubstring</a:t>
            </a:r>
            <a:r>
              <a:rPr lang="ca-ES" dirty="0" smtClean="0"/>
              <a:t>(//</a:t>
            </a:r>
            <a:r>
              <a:rPr lang="ca-ES" dirty="0" err="1" smtClean="0"/>
              <a:t>book</a:t>
            </a:r>
            <a:r>
              <a:rPr lang="ca-ES" dirty="0" smtClean="0"/>
              <a:t>[1]/</a:t>
            </a:r>
            <a:r>
              <a:rPr lang="ca-ES" dirty="0" err="1" smtClean="0"/>
              <a:t>title</a:t>
            </a:r>
            <a:r>
              <a:rPr lang="ca-ES" dirty="0" smtClean="0"/>
              <a:t>,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/>
              <a:t>//</a:t>
            </a:r>
            <a:r>
              <a:rPr lang="ca-ES" dirty="0" err="1"/>
              <a:t>book</a:t>
            </a:r>
            <a:r>
              <a:rPr lang="ca-ES" dirty="0"/>
              <a:t>[</a:t>
            </a:r>
            <a:r>
              <a:rPr lang="ca-ES" dirty="0" err="1"/>
              <a:t>price</a:t>
            </a:r>
            <a:r>
              <a:rPr lang="ca-ES" dirty="0"/>
              <a:t>&lt;30]</a:t>
            </a:r>
            <a:endParaRPr lang="ca-ES" dirty="0" smtClean="0"/>
          </a:p>
        </p:txBody>
      </p:sp>
    </p:spTree>
    <p:extLst>
      <p:ext uri="{BB962C8B-B14F-4D97-AF65-F5344CB8AC3E}">
        <p14:creationId xmlns:p14="http://schemas.microsoft.com/office/powerpoint/2010/main" val="146875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 2012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IN2 201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10000"/>
          </a:spcAft>
          <a:buClr>
            <a:srgbClr val="002491"/>
          </a:buClr>
          <a:buSzTx/>
          <a:buFontTx/>
          <a:buChar char="–"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10000"/>
          </a:spcAft>
          <a:buClr>
            <a:srgbClr val="002491"/>
          </a:buClr>
          <a:buSzTx/>
          <a:buFontTx/>
          <a:buChar char="–"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resentac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6962</TotalTime>
  <Words>4029</Words>
  <Application>Microsoft Office PowerPoint</Application>
  <PresentationFormat>Presentación en pantalla (4:3)</PresentationFormat>
  <Paragraphs>723</Paragraphs>
  <Slides>54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54</vt:i4>
      </vt:variant>
    </vt:vector>
  </HeadingPairs>
  <TitlesOfParts>
    <vt:vector size="62" baseType="lpstr">
      <vt:lpstr>Arial</vt:lpstr>
      <vt:lpstr>Calibri</vt:lpstr>
      <vt:lpstr>Courier New</vt:lpstr>
      <vt:lpstr>Symbol</vt:lpstr>
      <vt:lpstr>Times New Roman</vt:lpstr>
      <vt:lpstr>Wingdings</vt:lpstr>
      <vt:lpstr>Wingdings 3</vt:lpstr>
      <vt:lpstr>Plantilla 2012</vt:lpstr>
      <vt:lpstr>WSO2 ESB</vt:lpstr>
      <vt:lpstr>Índex</vt:lpstr>
      <vt:lpstr>Tecnologías XML</vt:lpstr>
      <vt:lpstr>Tecnologías XML</vt:lpstr>
      <vt:lpstr>Tecnologías XML</vt:lpstr>
      <vt:lpstr>Tecnologías XML</vt:lpstr>
      <vt:lpstr>Tecnologías XML</vt:lpstr>
      <vt:lpstr>Tecnologías XML</vt:lpstr>
      <vt:lpstr>Tecnologías XML</vt:lpstr>
      <vt:lpstr>Tecnologías XML</vt:lpstr>
      <vt:lpstr>Tecnologías XML</vt:lpstr>
      <vt:lpstr>Tecnologías XML</vt:lpstr>
      <vt:lpstr>Índex</vt:lpstr>
      <vt:lpstr>Qué es un servicio?</vt:lpstr>
      <vt:lpstr>Web Services</vt:lpstr>
      <vt:lpstr>WSDL: Web Services Description Language</vt:lpstr>
      <vt:lpstr>WSDL</vt:lpstr>
      <vt:lpstr>WSDL</vt:lpstr>
      <vt:lpstr>WSDL</vt:lpstr>
      <vt:lpstr>WSDL</vt:lpstr>
      <vt:lpstr>SOAP</vt:lpstr>
      <vt:lpstr>WebService Java</vt:lpstr>
      <vt:lpstr>Índex</vt:lpstr>
      <vt:lpstr>Enterprise Service Bus</vt:lpstr>
      <vt:lpstr>Enterprise Service Bus</vt:lpstr>
      <vt:lpstr>Índex</vt:lpstr>
      <vt:lpstr>WSO2</vt:lpstr>
      <vt:lpstr>WSO2</vt:lpstr>
      <vt:lpstr>WSO2</vt:lpstr>
      <vt:lpstr>Índex</vt:lpstr>
      <vt:lpstr>WSO2 ESB</vt:lpstr>
      <vt:lpstr>WSO2 ESB</vt:lpstr>
      <vt:lpstr>WSO2 ESB</vt:lpstr>
      <vt:lpstr>WSO2 ESB</vt:lpstr>
      <vt:lpstr>WSO2 ESB</vt:lpstr>
      <vt:lpstr>WSO2 ESB</vt:lpstr>
      <vt:lpstr>Índex</vt:lpstr>
      <vt:lpstr>Consola WSO2 ESB</vt:lpstr>
      <vt:lpstr>Consola WSO2 ESB</vt:lpstr>
      <vt:lpstr>Consola WSO2 ESB</vt:lpstr>
      <vt:lpstr>Consola WSO2 ESB</vt:lpstr>
      <vt:lpstr>Consola WSO2 ESB</vt:lpstr>
      <vt:lpstr>Índex</vt:lpstr>
      <vt:lpstr>Components WSO2 ESB</vt:lpstr>
      <vt:lpstr>Components WSO2 ESB</vt:lpstr>
      <vt:lpstr>Components WSO2 ESB</vt:lpstr>
      <vt:lpstr>Components WSO2 ESB</vt:lpstr>
      <vt:lpstr>Components WSO2 ESB</vt:lpstr>
      <vt:lpstr>Components WSO2 ESB</vt:lpstr>
      <vt:lpstr>Components WSO2 ESB</vt:lpstr>
      <vt:lpstr>Components WSO2 ESB</vt:lpstr>
      <vt:lpstr>Components WSO2 ESB</vt:lpstr>
      <vt:lpstr>Components WSO2 ESB</vt:lpstr>
      <vt:lpstr>Make IT easy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IN2</dc:title>
  <dc:creator>Juan Dexeus</dc:creator>
  <cp:keywords>IN2</cp:keywords>
  <cp:lastModifiedBy>Pedro Canet Ruiz</cp:lastModifiedBy>
  <cp:revision>347</cp:revision>
  <dcterms:created xsi:type="dcterms:W3CDTF">2012-10-10T08:46:00Z</dcterms:created>
  <dcterms:modified xsi:type="dcterms:W3CDTF">2016-03-14T19:11:26Z</dcterms:modified>
</cp:coreProperties>
</file>