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0"/>
  </p:notesMasterIdLst>
  <p:sldIdLst>
    <p:sldId id="256" r:id="rId2"/>
    <p:sldId id="320" r:id="rId3"/>
    <p:sldId id="287" r:id="rId4"/>
    <p:sldId id="325" r:id="rId5"/>
    <p:sldId id="342" r:id="rId6"/>
    <p:sldId id="343" r:id="rId7"/>
    <p:sldId id="344" r:id="rId8"/>
    <p:sldId id="324" r:id="rId9"/>
    <p:sldId id="341" r:id="rId10"/>
    <p:sldId id="330" r:id="rId11"/>
    <p:sldId id="331" r:id="rId12"/>
    <p:sldId id="345" r:id="rId13"/>
    <p:sldId id="322" r:id="rId14"/>
    <p:sldId id="329" r:id="rId15"/>
    <p:sldId id="346" r:id="rId16"/>
    <p:sldId id="347" r:id="rId17"/>
    <p:sldId id="338" r:id="rId18"/>
    <p:sldId id="258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2674" autoAdjust="0"/>
  </p:normalViewPr>
  <p:slideViewPr>
    <p:cSldViewPr>
      <p:cViewPr varScale="1">
        <p:scale>
          <a:sx n="68" d="100"/>
          <a:sy n="68" d="100"/>
        </p:scale>
        <p:origin x="5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149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47DED-BEB3-462E-96CC-1F10DDF7143A}" type="datetimeFigureOut">
              <a:rPr lang="es-ES" smtClean="0"/>
              <a:pPr/>
              <a:t>16/02/2016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B63CE-A1BD-43F9-A6EC-38209318806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192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10D79F-57FC-4AEB-98F8-92BB208CF656}" type="slidenum">
              <a:rPr lang="en-GB"/>
              <a:pPr/>
              <a:t>3</a:t>
            </a:fld>
            <a:endParaRPr lang="en-GB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109" y="4342450"/>
            <a:ext cx="5025783" cy="4115824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0482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inicial clás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429000" y="0"/>
            <a:ext cx="5715000" cy="68580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95000"/>
              </a:lnSpc>
              <a:spcBef>
                <a:spcPct val="40000"/>
              </a:spcBef>
              <a:buClr>
                <a:srgbClr val="CCCCCC"/>
              </a:buClr>
              <a:buFont typeface="Arial" charset="0"/>
              <a:buChar char="•"/>
              <a:defRPr/>
            </a:pPr>
            <a:endParaRPr lang="es-ES" sz="1600" dirty="0">
              <a:solidFill>
                <a:srgbClr val="333333"/>
              </a:solidFill>
              <a:latin typeface="+mj-lt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429000" y="5867400"/>
            <a:ext cx="5715000" cy="99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95000"/>
              </a:lnSpc>
              <a:spcBef>
                <a:spcPct val="40000"/>
              </a:spcBef>
              <a:buClr>
                <a:srgbClr val="CCCCCC"/>
              </a:buClr>
              <a:buFont typeface="Arial" charset="0"/>
              <a:buChar char="•"/>
              <a:defRPr/>
            </a:pPr>
            <a:endParaRPr lang="es-ES" sz="1600">
              <a:solidFill>
                <a:srgbClr val="333333"/>
              </a:solidFill>
              <a:latin typeface="+mj-lt"/>
              <a:cs typeface="+mn-cs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5867400"/>
            <a:ext cx="3429000" cy="990600"/>
          </a:xfrm>
          <a:prstGeom prst="rect">
            <a:avLst/>
          </a:prstGeom>
          <a:solidFill>
            <a:srgbClr val="41414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95000"/>
              </a:lnSpc>
              <a:spcBef>
                <a:spcPct val="40000"/>
              </a:spcBef>
              <a:buClr>
                <a:srgbClr val="CCCCCC"/>
              </a:buClr>
              <a:buFont typeface="Arial" charset="0"/>
              <a:buChar char="•"/>
              <a:defRPr/>
            </a:pPr>
            <a:endParaRPr lang="es-ES" sz="1600">
              <a:solidFill>
                <a:srgbClr val="333333"/>
              </a:solidFill>
              <a:latin typeface="+mj-lt"/>
              <a:cs typeface="+mn-cs"/>
            </a:endParaRPr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0" y="5867400"/>
            <a:ext cx="3429000" cy="990600"/>
          </a:xfrm>
          <a:prstGeom prst="rect">
            <a:avLst/>
          </a:prstGeom>
          <a:solidFill>
            <a:srgbClr val="41414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95000"/>
              </a:lnSpc>
              <a:spcBef>
                <a:spcPct val="40000"/>
              </a:spcBef>
              <a:buClr>
                <a:srgbClr val="CCCCCC"/>
              </a:buClr>
              <a:buFont typeface="Arial" charset="0"/>
              <a:buChar char="•"/>
              <a:defRPr/>
            </a:pPr>
            <a:endParaRPr lang="es-ES" sz="1600">
              <a:solidFill>
                <a:srgbClr val="333333"/>
              </a:solidFill>
              <a:latin typeface="+mj-lt"/>
              <a:cs typeface="+mn-cs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429000" y="5578478"/>
            <a:ext cx="5715000" cy="290513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95000"/>
              </a:lnSpc>
              <a:spcBef>
                <a:spcPct val="40000"/>
              </a:spcBef>
              <a:buClr>
                <a:srgbClr val="CCCCCC"/>
              </a:buClr>
              <a:buFont typeface="Arial" charset="0"/>
              <a:buChar char="•"/>
              <a:defRPr/>
            </a:pPr>
            <a:endParaRPr lang="es-ES" sz="1600">
              <a:solidFill>
                <a:srgbClr val="333333"/>
              </a:solidFill>
              <a:latin typeface="+mj-lt"/>
              <a:cs typeface="+mn-cs"/>
            </a:endParaRPr>
          </a:p>
        </p:txBody>
      </p:sp>
      <p:pic>
        <p:nvPicPr>
          <p:cNvPr id="10" name="Picture 2" descr="http://www.in2.es/img/head/09.jpg"/>
          <p:cNvPicPr>
            <a:picLocks noChangeAspect="1" noChangeArrowheads="1"/>
          </p:cNvPicPr>
          <p:nvPr userDrawn="1"/>
        </p:nvPicPr>
        <p:blipFill>
          <a:blip r:embed="rId2" cstate="print"/>
          <a:srcRect l="55078" r="1262" b="4701"/>
          <a:stretch>
            <a:fillRect/>
          </a:stretch>
        </p:blipFill>
        <p:spPr bwMode="auto">
          <a:xfrm>
            <a:off x="-2198" y="3932238"/>
            <a:ext cx="3429000" cy="193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1 CuadroTexto"/>
          <p:cNvSpPr txBox="1"/>
          <p:nvPr/>
        </p:nvSpPr>
        <p:spPr>
          <a:xfrm>
            <a:off x="8370278" y="5600700"/>
            <a:ext cx="750277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b"/>
          <a:lstStyle/>
          <a:p>
            <a:pPr marL="342900" indent="-342900" defTabSz="215900">
              <a:spcBef>
                <a:spcPct val="20000"/>
              </a:spcBef>
              <a:buClr>
                <a:srgbClr val="002491"/>
              </a:buClr>
              <a:defRPr/>
            </a:pPr>
            <a:r>
              <a:rPr lang="es-ES_tradnl" sz="900" b="1" dirty="0">
                <a:solidFill>
                  <a:schemeClr val="bg1"/>
                </a:solidFill>
                <a:latin typeface="+mj-lt"/>
                <a:cs typeface="+mn-cs"/>
              </a:rPr>
              <a:t>www.in2.es</a:t>
            </a:r>
            <a:endParaRPr lang="es-ES" sz="9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7311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1402" y="5562604"/>
            <a:ext cx="4672633" cy="269875"/>
          </a:xfrm>
          <a:prstGeom prst="rect">
            <a:avLst/>
          </a:prstGeom>
          <a:ln/>
        </p:spPr>
        <p:txBody>
          <a:bodyPr anchor="b"/>
          <a:lstStyle>
            <a:lvl1pPr>
              <a:defRPr sz="9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s-ES_tradnl" dirty="0"/>
          </a:p>
        </p:txBody>
      </p:sp>
      <p:sp>
        <p:nvSpPr>
          <p:cNvPr id="73114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590287" y="1373043"/>
            <a:ext cx="5337175" cy="338869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10000"/>
              </a:lnSpc>
              <a:defRPr sz="3700"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pic>
        <p:nvPicPr>
          <p:cNvPr id="2050" name="Picture 2" descr="C:\Users\juand\Desktop\IN2_Logo_201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09" y="475893"/>
            <a:ext cx="2471589" cy="17942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66897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3253154" y="194782"/>
            <a:ext cx="5784675" cy="49530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j-lt"/>
                <a:cs typeface="Calibr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0"/>
          </p:nvPr>
        </p:nvSpPr>
        <p:spPr>
          <a:xfrm>
            <a:off x="105509" y="1047751"/>
            <a:ext cx="8932984" cy="5438774"/>
          </a:xfrm>
          <a:prstGeom prst="rect">
            <a:avLst/>
          </a:prstGeom>
        </p:spPr>
        <p:txBody>
          <a:bodyPr/>
          <a:lstStyle>
            <a:lvl1pPr>
              <a:defRPr lang="es-ES" b="0" smtClean="0">
                <a:solidFill>
                  <a:srgbClr val="002060"/>
                </a:solidFill>
                <a:latin typeface="+mn-lt"/>
              </a:defRPr>
            </a:lvl1pPr>
            <a:lvl2pPr>
              <a:defRPr lang="es-ES" sz="2000" b="0" smtClean="0">
                <a:solidFill>
                  <a:srgbClr val="002060"/>
                </a:solidFill>
                <a:latin typeface="+mn-lt"/>
              </a:defRPr>
            </a:lvl2pPr>
            <a:lvl3pPr>
              <a:defRPr lang="es-ES" sz="1800" b="0" smtClean="0">
                <a:solidFill>
                  <a:srgbClr val="002060"/>
                </a:solidFill>
                <a:latin typeface="+mn-lt"/>
              </a:defRPr>
            </a:lvl3pPr>
            <a:lvl4pPr>
              <a:defRPr lang="es-ES" b="0" smtClean="0">
                <a:solidFill>
                  <a:srgbClr val="002060"/>
                </a:solidFill>
                <a:latin typeface="+mn-lt"/>
              </a:defRPr>
            </a:lvl4pPr>
            <a:lvl5pPr>
              <a:defRPr lang="es-ES" sz="1400">
                <a:solidFill>
                  <a:srgbClr val="002060"/>
                </a:solidFill>
                <a:latin typeface="+mn-lt"/>
              </a:defRPr>
            </a:lvl5pPr>
          </a:lstStyle>
          <a:p>
            <a:pPr lvl="0">
              <a:buClr>
                <a:schemeClr val="bg2">
                  <a:lumMod val="75000"/>
                </a:schemeClr>
              </a:buClr>
              <a:buFont typeface="Wingdings 3" pitchFamily="18" charset="2"/>
            </a:pPr>
            <a:r>
              <a:rPr lang="es-ES" smtClean="0"/>
              <a:t>Haga clic para modificar el estilo de texto del patrón</a:t>
            </a:r>
          </a:p>
          <a:p>
            <a:pPr marL="0" lvl="1">
              <a:buClr>
                <a:schemeClr val="bg2">
                  <a:lumMod val="75000"/>
                </a:schemeClr>
              </a:buClr>
              <a:buSzPct val="100000"/>
              <a:buFont typeface="Wingdings 3" pitchFamily="18" charset="2"/>
              <a:buChar char="u"/>
            </a:pPr>
            <a:r>
              <a:rPr lang="es-ES" smtClean="0"/>
              <a:t>Segundo nivel</a:t>
            </a:r>
          </a:p>
          <a:p>
            <a:pPr marL="565200" lvl="2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mtClean="0"/>
              <a:t>Tercer nivel</a:t>
            </a:r>
          </a:p>
          <a:p>
            <a:pPr marL="1047600" lvl="3">
              <a:buClr>
                <a:schemeClr val="bg2">
                  <a:lumMod val="75000"/>
                </a:schemeClr>
              </a:buClr>
              <a:buSzPct val="100000"/>
              <a:buFont typeface="Wingdings 3" pitchFamily="18" charset="2"/>
              <a:buChar char="u"/>
            </a:pPr>
            <a:r>
              <a:rPr lang="es-ES" smtClean="0"/>
              <a:t>Cuarto nivel</a:t>
            </a:r>
          </a:p>
          <a:p>
            <a:pPr marL="1519200" lvl="4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1428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3253154" y="194782"/>
            <a:ext cx="5784675" cy="49530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j-lt"/>
                <a:cs typeface="Calibr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>
          <a:xfrm>
            <a:off x="105509" y="1047750"/>
            <a:ext cx="8906608" cy="5343525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bg2">
                  <a:lumMod val="75000"/>
                </a:schemeClr>
              </a:buClr>
              <a:buFont typeface="Wingdings 3" pitchFamily="18" charset="2"/>
              <a:buNone/>
              <a:defRPr b="0">
                <a:solidFill>
                  <a:srgbClr val="002060"/>
                </a:solidFill>
                <a:latin typeface="+mn-lt"/>
              </a:defRPr>
            </a:lvl1pPr>
            <a:lvl2pPr marL="0" indent="-279400">
              <a:buClr>
                <a:schemeClr val="bg2">
                  <a:lumMod val="75000"/>
                </a:schemeClr>
              </a:buClr>
              <a:buSzPct val="100000"/>
              <a:buFont typeface="Wingdings 3" pitchFamily="18" charset="2"/>
              <a:buChar char="u"/>
              <a:defRPr sz="2000" b="0">
                <a:solidFill>
                  <a:srgbClr val="002060"/>
                </a:solidFill>
                <a:latin typeface="+mn-lt"/>
              </a:defRPr>
            </a:lvl2pPr>
            <a:lvl3pPr marL="565200" indent="-28575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  <a:defRPr sz="1800" b="0">
                <a:solidFill>
                  <a:srgbClr val="002060"/>
                </a:solidFill>
                <a:latin typeface="+mn-lt"/>
              </a:defRPr>
            </a:lvl3pPr>
            <a:lvl4pPr marL="1047600" indent="-279400">
              <a:buClr>
                <a:schemeClr val="bg2">
                  <a:lumMod val="75000"/>
                </a:schemeClr>
              </a:buClr>
              <a:buSzPct val="100000"/>
              <a:buFont typeface="Wingdings 3" pitchFamily="18" charset="2"/>
              <a:buChar char="u"/>
              <a:defRPr sz="1600" b="0">
                <a:solidFill>
                  <a:srgbClr val="002060"/>
                </a:solidFill>
                <a:latin typeface="+mn-lt"/>
              </a:defRPr>
            </a:lvl4pPr>
            <a:lvl5pPr marL="1519200" indent="-2286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  <a:defRPr sz="1400">
                <a:solidFill>
                  <a:srgbClr val="002060"/>
                </a:solidFill>
                <a:latin typeface="+mn-lt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379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uand\Desktop\IN2_Logo_201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325" y="1104543"/>
            <a:ext cx="2471589" cy="17942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8323" y="3571353"/>
            <a:ext cx="2590800" cy="19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Rectángulo redondeado"/>
          <p:cNvSpPr/>
          <p:nvPr userDrawn="1"/>
        </p:nvSpPr>
        <p:spPr bwMode="auto">
          <a:xfrm>
            <a:off x="241160" y="4260744"/>
            <a:ext cx="8782259" cy="43697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  <a:headEnd type="none" w="sm" len="sm"/>
            <a:tailEnd type="triangl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10000"/>
              </a:spcAft>
              <a:buClr>
                <a:srgbClr val="002491"/>
              </a:buClr>
              <a:buFontTx/>
              <a:buChar char="–"/>
            </a:pPr>
            <a:endParaRPr lang="es-ES" sz="1000">
              <a:latin typeface="+mj-lt"/>
              <a:cs typeface="+mn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7490" y="4248452"/>
            <a:ext cx="8229600" cy="487362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168277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inicial open source cli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 bwMode="auto">
          <a:xfrm>
            <a:off x="0" y="2066928"/>
            <a:ext cx="9144000" cy="4791075"/>
          </a:xfrm>
          <a:prstGeom prst="rect">
            <a:avLst/>
          </a:prstGeom>
          <a:gradFill flip="none" rotWithShape="1">
            <a:gsLst>
              <a:gs pos="12000">
                <a:srgbClr val="CCFFFF">
                  <a:alpha val="16000"/>
                </a:srgbClr>
              </a:gs>
              <a:gs pos="80000">
                <a:srgbClr val="EAEAEA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002491"/>
              </a:buClr>
              <a:buSzTx/>
              <a:buFontTx/>
              <a:buChar char="–"/>
              <a:tabLst/>
            </a:pPr>
            <a:endParaRPr kumimoji="0" lang="es-E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311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4301" y="6362700"/>
            <a:ext cx="8871438" cy="381000"/>
          </a:xfrm>
          <a:prstGeom prst="rect">
            <a:avLst/>
          </a:prstGeom>
          <a:ln/>
        </p:spPr>
        <p:txBody>
          <a:bodyPr anchor="b"/>
          <a:lstStyle>
            <a:lvl1pPr algn="ctr">
              <a:defRPr sz="1600">
                <a:solidFill>
                  <a:srgbClr val="002060"/>
                </a:solidFill>
                <a:latin typeface="+mj-lt"/>
              </a:defRPr>
            </a:lvl1pPr>
          </a:lstStyle>
          <a:p>
            <a:r>
              <a:rPr lang="es-ES" dirty="0" smtClean="0"/>
              <a:t>Haga clic para modificar el estilo de subtítulo del patrón</a:t>
            </a:r>
            <a:endParaRPr lang="es-ES_tradnl" dirty="0"/>
          </a:p>
        </p:txBody>
      </p:sp>
      <p:sp>
        <p:nvSpPr>
          <p:cNvPr id="73114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4301" y="2791757"/>
            <a:ext cx="8871438" cy="1343024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10000"/>
              </a:lnSpc>
              <a:defRPr sz="3700"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pic>
        <p:nvPicPr>
          <p:cNvPr id="2050" name="Picture 2" descr="C:\Users\juand\Desktop\IN2_Logo_201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75" y="4367212"/>
            <a:ext cx="2471589" cy="17942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4000" cy="27774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1 CuadroTexto"/>
          <p:cNvSpPr txBox="1"/>
          <p:nvPr/>
        </p:nvSpPr>
        <p:spPr>
          <a:xfrm>
            <a:off x="7438294" y="2227403"/>
            <a:ext cx="1547445" cy="39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b"/>
          <a:lstStyle/>
          <a:p>
            <a:pPr marL="342900" indent="-342900" algn="r" defTabSz="215900">
              <a:spcBef>
                <a:spcPct val="20000"/>
              </a:spcBef>
              <a:buClr>
                <a:srgbClr val="002491"/>
              </a:buClr>
              <a:defRPr/>
            </a:pPr>
            <a:r>
              <a:rPr lang="es-ES_tradnl" sz="1900" b="1" dirty="0">
                <a:solidFill>
                  <a:srgbClr val="003399"/>
                </a:solidFill>
                <a:latin typeface="+mj-lt"/>
                <a:cs typeface="Calibri" pitchFamily="34" charset="0"/>
              </a:rPr>
              <a:t>www.in2.es</a:t>
            </a:r>
            <a:endParaRPr lang="es-ES" sz="1900" b="1" dirty="0">
              <a:solidFill>
                <a:srgbClr val="003399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90254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inicial generalista cli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superlopez\Proyectos\IN2 - ._Logos y Presentaciones\Web In2 2012\Homepage\banner1_e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95" y="3"/>
            <a:ext cx="9148397" cy="27788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 userDrawn="1"/>
        </p:nvSpPr>
        <p:spPr bwMode="auto">
          <a:xfrm>
            <a:off x="0" y="2066928"/>
            <a:ext cx="9144000" cy="4791075"/>
          </a:xfrm>
          <a:prstGeom prst="rect">
            <a:avLst/>
          </a:prstGeom>
          <a:gradFill flip="none" rotWithShape="1">
            <a:gsLst>
              <a:gs pos="12000">
                <a:srgbClr val="CCFFFF">
                  <a:alpha val="16000"/>
                </a:srgbClr>
              </a:gs>
              <a:gs pos="80000">
                <a:srgbClr val="EAEAEA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002491"/>
              </a:buClr>
              <a:buSzTx/>
              <a:buFontTx/>
              <a:buChar char="–"/>
              <a:tabLst/>
            </a:pPr>
            <a:endParaRPr kumimoji="0" lang="es-E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311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4301" y="6362700"/>
            <a:ext cx="8871438" cy="381000"/>
          </a:xfrm>
          <a:prstGeom prst="rect">
            <a:avLst/>
          </a:prstGeom>
          <a:ln/>
        </p:spPr>
        <p:txBody>
          <a:bodyPr anchor="b"/>
          <a:lstStyle>
            <a:lvl1pPr algn="ctr">
              <a:defRPr sz="1600">
                <a:solidFill>
                  <a:srgbClr val="002060"/>
                </a:solidFill>
                <a:latin typeface="+mj-lt"/>
              </a:defRPr>
            </a:lvl1pPr>
          </a:lstStyle>
          <a:p>
            <a:r>
              <a:rPr lang="es-ES" dirty="0" smtClean="0"/>
              <a:t>Haga clic para modificar el estilo de subtítulo del patrón</a:t>
            </a:r>
            <a:endParaRPr lang="es-ES_tradnl" dirty="0"/>
          </a:p>
        </p:txBody>
      </p:sp>
      <p:sp>
        <p:nvSpPr>
          <p:cNvPr id="73114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4301" y="2791757"/>
            <a:ext cx="8871438" cy="1343024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10000"/>
              </a:lnSpc>
              <a:defRPr sz="3700"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pic>
        <p:nvPicPr>
          <p:cNvPr id="2050" name="Picture 2" descr="C:\Users\juand\Desktop\IN2_Logo_201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75" y="4367212"/>
            <a:ext cx="2471589" cy="17942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1 CuadroTexto"/>
          <p:cNvSpPr txBox="1"/>
          <p:nvPr/>
        </p:nvSpPr>
        <p:spPr>
          <a:xfrm>
            <a:off x="7438294" y="2227403"/>
            <a:ext cx="1547445" cy="39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b"/>
          <a:lstStyle/>
          <a:p>
            <a:pPr marL="342900" indent="-342900" algn="r" defTabSz="215900">
              <a:spcBef>
                <a:spcPct val="20000"/>
              </a:spcBef>
              <a:buClr>
                <a:srgbClr val="002491"/>
              </a:buClr>
              <a:defRPr/>
            </a:pPr>
            <a:r>
              <a:rPr lang="es-ES_tradnl" sz="1900" b="1" dirty="0">
                <a:solidFill>
                  <a:srgbClr val="003399"/>
                </a:solidFill>
                <a:latin typeface="+mj-lt"/>
                <a:cs typeface="Calibri" pitchFamily="34" charset="0"/>
              </a:rPr>
              <a:t>www.in2.es</a:t>
            </a:r>
            <a:endParaRPr lang="es-ES" sz="1900" b="1" dirty="0">
              <a:solidFill>
                <a:srgbClr val="003399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70035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inicial ágil cli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uperlopez\Proyectos\IN2 - ._Logos y Presentaciones\Web In2 2012\Homepage\banner2_hom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2777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 userDrawn="1"/>
        </p:nvSpPr>
        <p:spPr bwMode="auto">
          <a:xfrm>
            <a:off x="0" y="2066928"/>
            <a:ext cx="9144000" cy="4791075"/>
          </a:xfrm>
          <a:prstGeom prst="rect">
            <a:avLst/>
          </a:prstGeom>
          <a:gradFill flip="none" rotWithShape="1">
            <a:gsLst>
              <a:gs pos="12000">
                <a:srgbClr val="CCFFFF">
                  <a:alpha val="16000"/>
                </a:srgbClr>
              </a:gs>
              <a:gs pos="80000">
                <a:srgbClr val="EAEAEA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002491"/>
              </a:buClr>
              <a:buSzTx/>
              <a:buFontTx/>
              <a:buChar char="–"/>
              <a:tabLst/>
            </a:pPr>
            <a:endParaRPr kumimoji="0" lang="es-E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311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4301" y="6362700"/>
            <a:ext cx="8871438" cy="381000"/>
          </a:xfrm>
          <a:prstGeom prst="rect">
            <a:avLst/>
          </a:prstGeom>
          <a:ln/>
        </p:spPr>
        <p:txBody>
          <a:bodyPr anchor="b"/>
          <a:lstStyle>
            <a:lvl1pPr algn="ctr">
              <a:defRPr sz="1600">
                <a:solidFill>
                  <a:srgbClr val="002060"/>
                </a:solidFill>
                <a:latin typeface="+mj-lt"/>
              </a:defRPr>
            </a:lvl1pPr>
          </a:lstStyle>
          <a:p>
            <a:r>
              <a:rPr lang="es-ES" dirty="0" smtClean="0"/>
              <a:t>Haga clic para modificar el estilo de subtítulo del patrón</a:t>
            </a:r>
            <a:endParaRPr lang="es-ES_tradnl" dirty="0"/>
          </a:p>
        </p:txBody>
      </p:sp>
      <p:sp>
        <p:nvSpPr>
          <p:cNvPr id="73114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4301" y="2791757"/>
            <a:ext cx="8871438" cy="1343024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10000"/>
              </a:lnSpc>
              <a:defRPr sz="3700"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pic>
        <p:nvPicPr>
          <p:cNvPr id="2050" name="Picture 2" descr="C:\Users\juand\Desktop\IN2_Logo_201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75" y="4367212"/>
            <a:ext cx="2471589" cy="17942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1 CuadroTexto"/>
          <p:cNvSpPr txBox="1"/>
          <p:nvPr/>
        </p:nvSpPr>
        <p:spPr>
          <a:xfrm>
            <a:off x="7438294" y="2227403"/>
            <a:ext cx="1547445" cy="39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b"/>
          <a:lstStyle/>
          <a:p>
            <a:pPr marL="342900" indent="-342900" algn="r" defTabSz="215900">
              <a:spcBef>
                <a:spcPct val="20000"/>
              </a:spcBef>
              <a:buClr>
                <a:srgbClr val="002491"/>
              </a:buClr>
              <a:defRPr/>
            </a:pPr>
            <a:r>
              <a:rPr lang="es-ES_tradnl" sz="1900" b="1" dirty="0">
                <a:solidFill>
                  <a:srgbClr val="003399"/>
                </a:solidFill>
                <a:latin typeface="+mj-lt"/>
                <a:cs typeface="Calibri" pitchFamily="34" charset="0"/>
              </a:rPr>
              <a:t>www.in2.es</a:t>
            </a:r>
            <a:endParaRPr lang="es-ES" sz="1900" b="1" dirty="0">
              <a:solidFill>
                <a:srgbClr val="003399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6583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inicial open source I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 bwMode="auto">
          <a:xfrm>
            <a:off x="0" y="2066928"/>
            <a:ext cx="9144000" cy="4791075"/>
          </a:xfrm>
          <a:prstGeom prst="rect">
            <a:avLst/>
          </a:prstGeom>
          <a:gradFill flip="none" rotWithShape="1">
            <a:gsLst>
              <a:gs pos="12000">
                <a:srgbClr val="CCFFFF">
                  <a:alpha val="16000"/>
                </a:srgbClr>
              </a:gs>
              <a:gs pos="80000">
                <a:srgbClr val="EAEAEA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002491"/>
              </a:buClr>
              <a:buSzTx/>
              <a:buFontTx/>
              <a:buChar char="–"/>
              <a:tabLst/>
            </a:pPr>
            <a:endParaRPr kumimoji="0" lang="es-E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311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4301" y="6362700"/>
            <a:ext cx="8871438" cy="381000"/>
          </a:xfrm>
          <a:prstGeom prst="rect">
            <a:avLst/>
          </a:prstGeom>
          <a:ln/>
        </p:spPr>
        <p:txBody>
          <a:bodyPr anchor="b"/>
          <a:lstStyle>
            <a:lvl1pPr algn="ctr">
              <a:defRPr sz="1600">
                <a:solidFill>
                  <a:srgbClr val="002060"/>
                </a:solidFill>
                <a:latin typeface="+mj-lt"/>
              </a:defRPr>
            </a:lvl1pPr>
          </a:lstStyle>
          <a:p>
            <a:r>
              <a:rPr lang="es-ES" dirty="0" smtClean="0"/>
              <a:t>Haga clic para modificar el estilo de subtítulo del patrón</a:t>
            </a:r>
            <a:endParaRPr lang="es-ES_tradnl" dirty="0"/>
          </a:p>
        </p:txBody>
      </p:sp>
      <p:sp>
        <p:nvSpPr>
          <p:cNvPr id="73114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4301" y="2791757"/>
            <a:ext cx="8871438" cy="1343024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10000"/>
              </a:lnSpc>
              <a:defRPr sz="3700"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pic>
        <p:nvPicPr>
          <p:cNvPr id="2050" name="Picture 2" descr="C:\Users\juand\Desktop\IN2_Logo_201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207" y="4367212"/>
            <a:ext cx="2471589" cy="17942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4000" cy="27774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1 CuadroTexto"/>
          <p:cNvSpPr txBox="1"/>
          <p:nvPr/>
        </p:nvSpPr>
        <p:spPr>
          <a:xfrm>
            <a:off x="7438294" y="2227403"/>
            <a:ext cx="1547445" cy="39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b"/>
          <a:lstStyle/>
          <a:p>
            <a:pPr marL="342900" indent="-342900" algn="r" defTabSz="215900">
              <a:spcBef>
                <a:spcPct val="20000"/>
              </a:spcBef>
              <a:buClr>
                <a:srgbClr val="002491"/>
              </a:buClr>
              <a:defRPr/>
            </a:pPr>
            <a:r>
              <a:rPr lang="es-ES_tradnl" sz="1900" b="1" dirty="0">
                <a:solidFill>
                  <a:srgbClr val="003399"/>
                </a:solidFill>
                <a:latin typeface="+mj-lt"/>
                <a:cs typeface="Calibri" pitchFamily="34" charset="0"/>
              </a:rPr>
              <a:t>www.in2.es</a:t>
            </a:r>
            <a:endParaRPr lang="es-ES" sz="1900" b="1" dirty="0">
              <a:solidFill>
                <a:srgbClr val="003399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8522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inicial generalista I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superlopez\Proyectos\IN2 - ._Logos y Presentaciones\Web In2 2012\Homepage\banner1_e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95" y="3"/>
            <a:ext cx="9148397" cy="27788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 userDrawn="1"/>
        </p:nvSpPr>
        <p:spPr bwMode="auto">
          <a:xfrm>
            <a:off x="0" y="2066928"/>
            <a:ext cx="9144000" cy="4791075"/>
          </a:xfrm>
          <a:prstGeom prst="rect">
            <a:avLst/>
          </a:prstGeom>
          <a:gradFill flip="none" rotWithShape="1">
            <a:gsLst>
              <a:gs pos="12000">
                <a:srgbClr val="CCFFFF">
                  <a:alpha val="16000"/>
                </a:srgbClr>
              </a:gs>
              <a:gs pos="80000">
                <a:srgbClr val="EAEAEA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002491"/>
              </a:buClr>
              <a:buSzTx/>
              <a:buFontTx/>
              <a:buChar char="–"/>
              <a:tabLst/>
            </a:pPr>
            <a:endParaRPr kumimoji="0" lang="es-E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311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4301" y="6362700"/>
            <a:ext cx="8871438" cy="381000"/>
          </a:xfrm>
          <a:prstGeom prst="rect">
            <a:avLst/>
          </a:prstGeom>
          <a:ln/>
        </p:spPr>
        <p:txBody>
          <a:bodyPr anchor="b"/>
          <a:lstStyle>
            <a:lvl1pPr algn="ctr">
              <a:defRPr sz="1600">
                <a:solidFill>
                  <a:srgbClr val="002060"/>
                </a:solidFill>
                <a:latin typeface="+mj-lt"/>
              </a:defRPr>
            </a:lvl1pPr>
          </a:lstStyle>
          <a:p>
            <a:r>
              <a:rPr lang="es-ES" dirty="0" smtClean="0"/>
              <a:t>Haga clic para modificar el estilo de subtítulo del patrón</a:t>
            </a:r>
            <a:endParaRPr lang="es-ES_tradnl" dirty="0"/>
          </a:p>
        </p:txBody>
      </p:sp>
      <p:sp>
        <p:nvSpPr>
          <p:cNvPr id="73114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4301" y="2791757"/>
            <a:ext cx="8871438" cy="1343024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10000"/>
              </a:lnSpc>
              <a:defRPr sz="3700"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pic>
        <p:nvPicPr>
          <p:cNvPr id="2050" name="Picture 2" descr="C:\Users\juand\Desktop\IN2_Logo_201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207" y="4367212"/>
            <a:ext cx="2471589" cy="17942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1 CuadroTexto"/>
          <p:cNvSpPr txBox="1"/>
          <p:nvPr/>
        </p:nvSpPr>
        <p:spPr>
          <a:xfrm>
            <a:off x="7438294" y="2227403"/>
            <a:ext cx="1547445" cy="39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b"/>
          <a:lstStyle/>
          <a:p>
            <a:pPr marL="342900" indent="-342900" algn="r" defTabSz="215900">
              <a:spcBef>
                <a:spcPct val="20000"/>
              </a:spcBef>
              <a:buClr>
                <a:srgbClr val="002491"/>
              </a:buClr>
              <a:defRPr/>
            </a:pPr>
            <a:r>
              <a:rPr lang="es-ES_tradnl" sz="1900" b="1" dirty="0">
                <a:solidFill>
                  <a:srgbClr val="003399"/>
                </a:solidFill>
                <a:latin typeface="+mj-lt"/>
                <a:cs typeface="Calibri" pitchFamily="34" charset="0"/>
              </a:rPr>
              <a:t>www.in2.es</a:t>
            </a:r>
            <a:endParaRPr lang="es-ES" sz="1900" b="1" dirty="0">
              <a:solidFill>
                <a:srgbClr val="003399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43172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inicial ágil I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uperlopez\Proyectos\IN2 - ._Logos y Presentaciones\Web In2 2012\Homepage\banner2_hom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2777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 userDrawn="1"/>
        </p:nvSpPr>
        <p:spPr bwMode="auto">
          <a:xfrm>
            <a:off x="0" y="2066928"/>
            <a:ext cx="9144000" cy="4791075"/>
          </a:xfrm>
          <a:prstGeom prst="rect">
            <a:avLst/>
          </a:prstGeom>
          <a:gradFill flip="none" rotWithShape="1">
            <a:gsLst>
              <a:gs pos="12000">
                <a:srgbClr val="CCFFFF">
                  <a:alpha val="16000"/>
                </a:srgbClr>
              </a:gs>
              <a:gs pos="80000">
                <a:srgbClr val="EAEAEA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002491"/>
              </a:buClr>
              <a:buSzTx/>
              <a:buFontTx/>
              <a:buChar char="–"/>
              <a:tabLst/>
            </a:pPr>
            <a:endParaRPr kumimoji="0" lang="es-E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311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4301" y="6362700"/>
            <a:ext cx="8871438" cy="381000"/>
          </a:xfrm>
          <a:prstGeom prst="rect">
            <a:avLst/>
          </a:prstGeom>
          <a:ln/>
        </p:spPr>
        <p:txBody>
          <a:bodyPr anchor="b"/>
          <a:lstStyle>
            <a:lvl1pPr algn="ctr">
              <a:defRPr sz="1600">
                <a:solidFill>
                  <a:srgbClr val="002060"/>
                </a:solidFill>
                <a:latin typeface="+mj-lt"/>
              </a:defRPr>
            </a:lvl1pPr>
          </a:lstStyle>
          <a:p>
            <a:r>
              <a:rPr lang="es-ES" dirty="0" smtClean="0"/>
              <a:t>Haga clic para modificar el estilo de subtítulo del patrón</a:t>
            </a:r>
            <a:endParaRPr lang="es-ES_tradnl" dirty="0"/>
          </a:p>
        </p:txBody>
      </p:sp>
      <p:sp>
        <p:nvSpPr>
          <p:cNvPr id="73114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4301" y="2791757"/>
            <a:ext cx="8871438" cy="1343024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10000"/>
              </a:lnSpc>
              <a:defRPr sz="3700"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pic>
        <p:nvPicPr>
          <p:cNvPr id="2050" name="Picture 2" descr="C:\Users\juand\Desktop\IN2_Logo_201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207" y="4367212"/>
            <a:ext cx="2471589" cy="17942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1 CuadroTexto"/>
          <p:cNvSpPr txBox="1"/>
          <p:nvPr/>
        </p:nvSpPr>
        <p:spPr>
          <a:xfrm>
            <a:off x="7438294" y="2227403"/>
            <a:ext cx="1547445" cy="39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b"/>
          <a:lstStyle/>
          <a:p>
            <a:pPr marL="342900" indent="-342900" algn="r" defTabSz="215900">
              <a:spcBef>
                <a:spcPct val="20000"/>
              </a:spcBef>
              <a:buClr>
                <a:srgbClr val="002491"/>
              </a:buClr>
              <a:defRPr/>
            </a:pPr>
            <a:r>
              <a:rPr lang="es-ES_tradnl" sz="1900" b="1" dirty="0">
                <a:solidFill>
                  <a:srgbClr val="003399"/>
                </a:solidFill>
                <a:latin typeface="+mj-lt"/>
                <a:cs typeface="Calibri" pitchFamily="34" charset="0"/>
              </a:rPr>
              <a:t>www.in2.es</a:t>
            </a:r>
            <a:endParaRPr lang="es-ES" sz="1900" b="1" dirty="0">
              <a:solidFill>
                <a:srgbClr val="003399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42932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3253154" y="194782"/>
            <a:ext cx="5784675" cy="49530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j-lt"/>
                <a:cs typeface="Calibr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9373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451028" y="232882"/>
            <a:ext cx="7578838" cy="49530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j-lt"/>
                <a:cs typeface="Calibr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3 Marcador de contenido"/>
          <p:cNvSpPr>
            <a:spLocks noGrp="1"/>
          </p:cNvSpPr>
          <p:nvPr>
            <p:ph sz="quarter" idx="10"/>
          </p:nvPr>
        </p:nvSpPr>
        <p:spPr>
          <a:xfrm>
            <a:off x="105508" y="1047751"/>
            <a:ext cx="4387362" cy="5438774"/>
          </a:xfrm>
          <a:prstGeom prst="rect">
            <a:avLst/>
          </a:prstGeom>
        </p:spPr>
        <p:txBody>
          <a:bodyPr/>
          <a:lstStyle>
            <a:lvl1pPr>
              <a:defRPr lang="es-ES" b="0" smtClean="0">
                <a:solidFill>
                  <a:srgbClr val="002060"/>
                </a:solidFill>
                <a:latin typeface="+mn-lt"/>
              </a:defRPr>
            </a:lvl1pPr>
            <a:lvl2pPr>
              <a:defRPr lang="es-ES" sz="2000" b="0" smtClean="0">
                <a:solidFill>
                  <a:srgbClr val="002060"/>
                </a:solidFill>
                <a:latin typeface="+mn-lt"/>
              </a:defRPr>
            </a:lvl2pPr>
            <a:lvl3pPr>
              <a:defRPr lang="es-ES" sz="1800" b="0" smtClean="0">
                <a:solidFill>
                  <a:srgbClr val="002060"/>
                </a:solidFill>
                <a:latin typeface="+mn-lt"/>
              </a:defRPr>
            </a:lvl3pPr>
            <a:lvl4pPr>
              <a:defRPr lang="es-ES" b="0" smtClean="0">
                <a:solidFill>
                  <a:srgbClr val="002060"/>
                </a:solidFill>
                <a:latin typeface="+mn-lt"/>
              </a:defRPr>
            </a:lvl4pPr>
            <a:lvl5pPr>
              <a:defRPr lang="es-ES" sz="1400">
                <a:solidFill>
                  <a:srgbClr val="002060"/>
                </a:solidFill>
                <a:latin typeface="+mn-lt"/>
              </a:defRPr>
            </a:lvl5pPr>
          </a:lstStyle>
          <a:p>
            <a:pPr lvl="0">
              <a:buClr>
                <a:schemeClr val="bg2">
                  <a:lumMod val="75000"/>
                </a:schemeClr>
              </a:buClr>
              <a:buFont typeface="Wingdings 3" pitchFamily="18" charset="2"/>
            </a:pPr>
            <a:r>
              <a:rPr lang="es-ES" smtClean="0"/>
              <a:t>Haga clic para modificar el estilo de texto del patrón</a:t>
            </a:r>
          </a:p>
          <a:p>
            <a:pPr marL="0" lvl="1">
              <a:buClr>
                <a:schemeClr val="bg2">
                  <a:lumMod val="75000"/>
                </a:schemeClr>
              </a:buClr>
              <a:buSzPct val="100000"/>
              <a:buFont typeface="Wingdings 3" pitchFamily="18" charset="2"/>
              <a:buChar char="u"/>
            </a:pPr>
            <a:r>
              <a:rPr lang="es-ES" smtClean="0"/>
              <a:t>Segundo nivel</a:t>
            </a:r>
          </a:p>
          <a:p>
            <a:pPr marL="565200" lvl="2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mtClean="0"/>
              <a:t>Tercer nivel</a:t>
            </a:r>
          </a:p>
          <a:p>
            <a:pPr marL="1047600" lvl="3">
              <a:buClr>
                <a:schemeClr val="bg2">
                  <a:lumMod val="75000"/>
                </a:schemeClr>
              </a:buClr>
              <a:buSzPct val="100000"/>
              <a:buFont typeface="Wingdings 3" pitchFamily="18" charset="2"/>
              <a:buChar char="u"/>
            </a:pPr>
            <a:r>
              <a:rPr lang="es-ES" smtClean="0"/>
              <a:t>Cuarto nivel</a:t>
            </a:r>
          </a:p>
          <a:p>
            <a:pPr marL="1519200" lvl="4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3 Marcador de contenido"/>
          <p:cNvSpPr>
            <a:spLocks noGrp="1"/>
          </p:cNvSpPr>
          <p:nvPr>
            <p:ph sz="quarter" idx="11"/>
          </p:nvPr>
        </p:nvSpPr>
        <p:spPr>
          <a:xfrm>
            <a:off x="4651132" y="1047751"/>
            <a:ext cx="4387361" cy="5438774"/>
          </a:xfrm>
          <a:prstGeom prst="rect">
            <a:avLst/>
          </a:prstGeom>
        </p:spPr>
        <p:txBody>
          <a:bodyPr/>
          <a:lstStyle>
            <a:lvl1pPr>
              <a:defRPr lang="es-ES" b="0" smtClean="0">
                <a:solidFill>
                  <a:srgbClr val="002060"/>
                </a:solidFill>
                <a:latin typeface="+mn-lt"/>
              </a:defRPr>
            </a:lvl1pPr>
            <a:lvl2pPr>
              <a:defRPr lang="es-ES" sz="2000" b="0" smtClean="0">
                <a:solidFill>
                  <a:srgbClr val="002060"/>
                </a:solidFill>
                <a:latin typeface="+mn-lt"/>
              </a:defRPr>
            </a:lvl2pPr>
            <a:lvl3pPr>
              <a:defRPr lang="es-ES" sz="1800" b="0" smtClean="0">
                <a:solidFill>
                  <a:srgbClr val="002060"/>
                </a:solidFill>
                <a:latin typeface="+mn-lt"/>
              </a:defRPr>
            </a:lvl3pPr>
            <a:lvl4pPr>
              <a:defRPr lang="es-ES" b="0" smtClean="0">
                <a:solidFill>
                  <a:srgbClr val="002060"/>
                </a:solidFill>
                <a:latin typeface="+mn-lt"/>
              </a:defRPr>
            </a:lvl4pPr>
            <a:lvl5pPr>
              <a:defRPr lang="es-ES" sz="1400">
                <a:solidFill>
                  <a:srgbClr val="002060"/>
                </a:solidFill>
                <a:latin typeface="+mn-lt"/>
              </a:defRPr>
            </a:lvl5pPr>
          </a:lstStyle>
          <a:p>
            <a:pPr lvl="0">
              <a:buClr>
                <a:schemeClr val="bg2">
                  <a:lumMod val="75000"/>
                </a:schemeClr>
              </a:buClr>
              <a:buFont typeface="Wingdings 3" pitchFamily="18" charset="2"/>
            </a:pPr>
            <a:r>
              <a:rPr lang="es-ES" smtClean="0"/>
              <a:t>Haga clic para modificar el estilo de texto del patrón</a:t>
            </a:r>
          </a:p>
          <a:p>
            <a:pPr marL="0" lvl="1">
              <a:buClr>
                <a:schemeClr val="bg2">
                  <a:lumMod val="75000"/>
                </a:schemeClr>
              </a:buClr>
              <a:buSzPct val="100000"/>
              <a:buFont typeface="Wingdings 3" pitchFamily="18" charset="2"/>
              <a:buChar char="u"/>
            </a:pPr>
            <a:r>
              <a:rPr lang="es-ES" smtClean="0"/>
              <a:t>Segundo nivel</a:t>
            </a:r>
          </a:p>
          <a:p>
            <a:pPr marL="565200" lvl="2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mtClean="0"/>
              <a:t>Tercer nivel</a:t>
            </a:r>
          </a:p>
          <a:p>
            <a:pPr marL="1047600" lvl="3">
              <a:buClr>
                <a:schemeClr val="bg2">
                  <a:lumMod val="75000"/>
                </a:schemeClr>
              </a:buClr>
              <a:buSzPct val="100000"/>
              <a:buFont typeface="Wingdings 3" pitchFamily="18" charset="2"/>
              <a:buChar char="u"/>
            </a:pPr>
            <a:r>
              <a:rPr lang="es-ES" smtClean="0"/>
              <a:t>Cuarto nivel</a:t>
            </a:r>
          </a:p>
          <a:p>
            <a:pPr marL="1519200" lvl="4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766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00759" y="889000"/>
            <a:ext cx="8853854" cy="0"/>
          </a:xfrm>
          <a:prstGeom prst="line">
            <a:avLst/>
          </a:prstGeom>
          <a:noFill/>
          <a:ln w="76200">
            <a:solidFill>
              <a:srgbClr val="92D05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spcAft>
                <a:spcPct val="10000"/>
              </a:spcAft>
              <a:buClr>
                <a:srgbClr val="002491"/>
              </a:buClr>
              <a:buFontTx/>
              <a:buChar char="–"/>
              <a:defRPr/>
            </a:pPr>
            <a:endParaRPr lang="es-ES" sz="1000">
              <a:latin typeface="Arial" pitchFamily="34" charset="0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647662" y="6545656"/>
            <a:ext cx="416781" cy="24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 defTabSz="762000">
              <a:spcBef>
                <a:spcPct val="50000"/>
              </a:spcBef>
              <a:defRPr/>
            </a:pPr>
            <a:fld id="{E3AB7D89-0824-4F08-85F9-6185C15640FA}" type="slidenum">
              <a:rPr lang="es-ES_tradnl" sz="1000" b="1">
                <a:solidFill>
                  <a:srgbClr val="002060"/>
                </a:solidFill>
                <a:latin typeface="+mn-lt"/>
                <a:cs typeface="+mn-cs"/>
              </a:rPr>
              <a:pPr algn="ctr" defTabSz="762000">
                <a:spcBef>
                  <a:spcPct val="50000"/>
                </a:spcBef>
                <a:defRPr/>
              </a:pPr>
              <a:t>‹Nº›</a:t>
            </a:fld>
            <a:endParaRPr lang="es-ES_tradnl" sz="1000" b="1" dirty="0">
              <a:solidFill>
                <a:srgbClr val="002060"/>
              </a:solidFill>
              <a:latin typeface="+mn-lt"/>
              <a:cs typeface="+mn-cs"/>
            </a:endParaRPr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200759" y="6821488"/>
            <a:ext cx="8853854" cy="0"/>
          </a:xfrm>
          <a:prstGeom prst="line">
            <a:avLst/>
          </a:prstGeom>
          <a:noFill/>
          <a:ln w="76200">
            <a:solidFill>
              <a:srgbClr val="92D05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spcAft>
                <a:spcPct val="10000"/>
              </a:spcAft>
              <a:buClr>
                <a:srgbClr val="002491"/>
              </a:buClr>
              <a:buFontTx/>
              <a:buChar char="–"/>
              <a:defRPr/>
            </a:pPr>
            <a:endParaRPr lang="es-ES" sz="1000">
              <a:latin typeface="Arial" pitchFamily="34" charset="0"/>
              <a:cs typeface="+mn-cs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191967" y="6629400"/>
            <a:ext cx="15562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000" dirty="0">
                <a:solidFill>
                  <a:srgbClr val="B2B2B2"/>
                </a:solidFill>
                <a:sym typeface="Symbol" pitchFamily="18" charset="2"/>
              </a:rPr>
              <a:t> </a:t>
            </a:r>
            <a:r>
              <a:rPr lang="en-US" sz="1000" dirty="0">
                <a:solidFill>
                  <a:srgbClr val="B2B2B2"/>
                </a:solidFill>
              </a:rPr>
              <a:t>IN2 </a:t>
            </a:r>
            <a:r>
              <a:rPr lang="en-US" sz="1000" dirty="0" smtClean="0">
                <a:solidFill>
                  <a:srgbClr val="B2B2B2"/>
                </a:solidFill>
              </a:rPr>
              <a:t>– </a:t>
            </a:r>
            <a:r>
              <a:rPr lang="en-US" sz="1000" dirty="0" err="1" smtClean="0">
                <a:solidFill>
                  <a:srgbClr val="B2B2B2"/>
                </a:solidFill>
              </a:rPr>
              <a:t>Confidencial</a:t>
            </a:r>
            <a:endParaRPr lang="en-US" sz="10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juand\Desktop\IN2_Logo_2012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58" y="117216"/>
            <a:ext cx="874226" cy="6346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25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4" r:id="rId13"/>
  </p:sldLayoutIdLst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defRPr sz="2200" b="1" i="1">
          <a:solidFill>
            <a:srgbClr val="000080"/>
          </a:solidFill>
          <a:latin typeface="+mj-lt"/>
          <a:ea typeface="+mj-ea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defRPr sz="2200" b="1" i="1">
          <a:solidFill>
            <a:srgbClr val="000080"/>
          </a:solidFill>
          <a:latin typeface="Arial" pitchFamily="34" charset="0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defRPr sz="2200" b="1" i="1">
          <a:solidFill>
            <a:srgbClr val="000080"/>
          </a:solidFill>
          <a:latin typeface="Arial" pitchFamily="34" charset="0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defRPr sz="2200" b="1" i="1">
          <a:solidFill>
            <a:srgbClr val="000080"/>
          </a:solidFill>
          <a:latin typeface="Arial" pitchFamily="34" charset="0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defRPr sz="2200" b="1" i="1">
          <a:solidFill>
            <a:srgbClr val="000080"/>
          </a:solidFill>
          <a:latin typeface="Arial" pitchFamily="34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2200" b="1" i="1">
          <a:solidFill>
            <a:srgbClr val="000080"/>
          </a:solidFill>
          <a:latin typeface="Arial" pitchFamily="34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2200" b="1" i="1">
          <a:solidFill>
            <a:srgbClr val="000080"/>
          </a:solidFill>
          <a:latin typeface="Arial" pitchFamily="34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2200" b="1" i="1">
          <a:solidFill>
            <a:srgbClr val="000080"/>
          </a:solidFill>
          <a:latin typeface="Arial" pitchFamily="34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2200" b="1" i="1">
          <a:solidFill>
            <a:srgbClr val="000080"/>
          </a:solidFill>
          <a:latin typeface="Arial" pitchFamily="34" charset="0"/>
        </a:defRPr>
      </a:lvl9pPr>
    </p:titleStyle>
    <p:bodyStyle>
      <a:lvl1pPr marL="0" indent="0" algn="l" defTabSz="215900" rtl="0" eaLnBrk="0" fontAlgn="base" hangingPunct="0">
        <a:spcBef>
          <a:spcPct val="20000"/>
        </a:spcBef>
        <a:spcAft>
          <a:spcPct val="0"/>
        </a:spcAft>
        <a:buNone/>
        <a:defRPr sz="2000" b="1">
          <a:solidFill>
            <a:srgbClr val="000080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565150" indent="-279400" algn="l" defTabSz="215900" rtl="0" eaLnBrk="0" fontAlgn="base" hangingPunct="0">
        <a:spcBef>
          <a:spcPct val="40000"/>
        </a:spcBef>
        <a:spcAft>
          <a:spcPct val="20000"/>
        </a:spcAft>
        <a:buClr>
          <a:srgbClr val="002491"/>
        </a:buClr>
        <a:buSzPct val="62000"/>
        <a:buFont typeface="Wingdings" pitchFamily="2" charset="2"/>
        <a:buChar char="§"/>
        <a:defRPr sz="16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1047750" indent="-285750" algn="l" defTabSz="215900" rtl="0" eaLnBrk="0" fontAlgn="base" hangingPunct="0">
        <a:spcBef>
          <a:spcPct val="30000"/>
        </a:spcBef>
        <a:spcAft>
          <a:spcPct val="10000"/>
        </a:spcAft>
        <a:buClr>
          <a:srgbClr val="002491"/>
        </a:buClr>
        <a:buChar char="–"/>
        <a:defRPr sz="16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1517650" indent="-279400" algn="l" defTabSz="215900" rtl="0" eaLnBrk="0" fontAlgn="base" hangingPunct="0">
        <a:spcBef>
          <a:spcPct val="0"/>
        </a:spcBef>
        <a:spcAft>
          <a:spcPct val="0"/>
        </a:spcAft>
        <a:buClr>
          <a:srgbClr val="002491"/>
        </a:buClr>
        <a:buSzPct val="37000"/>
        <a:buChar char="•"/>
        <a:defRPr sz="16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2127250" indent="-228600" algn="l" defTabSz="2159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ea typeface="Calibri" pitchFamily="34" charset="0"/>
          <a:cs typeface="Calibri" pitchFamily="34" charset="0"/>
        </a:defRPr>
      </a:lvl5pPr>
      <a:lvl6pPr marL="2584450" indent="-228600" algn="l" defTabSz="215900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041650" indent="-228600" algn="l" defTabSz="215900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98850" indent="-228600" algn="l" defTabSz="215900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956050" indent="-228600" algn="l" defTabSz="215900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wso2.org/display/DVS320/Creating+ESB+Artifacts" TargetMode="External"/><Relationship Id="rId2" Type="http://schemas.openxmlformats.org/officeDocument/2006/relationships/hyperlink" Target="http://wso2.com/library/tutorials/2011/06/perform-data-mapping-smooks-editor-wso2-carbon-studio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so2.com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2016</a:t>
            </a:r>
            <a:endParaRPr lang="es-E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800" dirty="0" smtClean="0">
                <a:solidFill>
                  <a:srgbClr val="FFC000"/>
                </a:solidFill>
              </a:rPr>
              <a:t>WSO</a:t>
            </a:r>
            <a:r>
              <a:rPr lang="es-ES" sz="5400" baseline="-25000" dirty="0" smtClean="0">
                <a:solidFill>
                  <a:srgbClr val="FFC000"/>
                </a:solidFill>
              </a:rPr>
              <a:t>2</a:t>
            </a:r>
            <a:r>
              <a:rPr lang="es-ES" sz="4800" dirty="0" smtClean="0"/>
              <a:t> </a:t>
            </a:r>
            <a:r>
              <a:rPr lang="es-ES" sz="4800" dirty="0" err="1" smtClean="0"/>
              <a:t>Developer</a:t>
            </a:r>
            <a:r>
              <a:rPr lang="es-ES" sz="4800" dirty="0" smtClean="0"/>
              <a:t> </a:t>
            </a:r>
            <a:r>
              <a:rPr lang="es-ES" sz="4800" dirty="0" smtClean="0">
                <a:solidFill>
                  <a:srgbClr val="FFC000"/>
                </a:solidFill>
              </a:rPr>
              <a:t>Studio</a:t>
            </a:r>
            <a:endParaRPr lang="es-ES" sz="4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797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181600" y="152400"/>
            <a:ext cx="3886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" sz="2200" b="1" i="1" dirty="0" smtClean="0">
                <a:solidFill>
                  <a:srgbClr val="000080"/>
                </a:solidFill>
                <a:cs typeface="Calibri" pitchFamily="34" charset="0"/>
              </a:rPr>
              <a:t>Creación de un nuevo proyecto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14282" y="1714488"/>
            <a:ext cx="86439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En WSO2 </a:t>
            </a: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Carbon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 desplegamos aplicaciones de tipo .CAR 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Este tipo de proyectos consisten solamente en un fichero POM.XML, donde se especifica las dependencias a otros proyectos, los cuales contienen los artefactos propiamente dichos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kern="0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kern="0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kern="0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dirty="0" smtClean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285720" y="1000108"/>
            <a:ext cx="8566150" cy="5032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22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Carbon</a:t>
            </a:r>
            <a:r>
              <a:rPr kumimoji="0" lang="ca-ES" sz="2200" b="1" i="1" u="none" strike="noStrike" kern="0" cap="none" spc="0" normalizeH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ca-ES" sz="2200" b="1" i="1" u="none" strike="noStrike" kern="0" cap="none" spc="0" normalizeH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</a:t>
            </a:r>
            <a:r>
              <a:rPr kumimoji="0" lang="ca-ES" sz="2200" b="1" i="1" u="none" strike="noStrike" kern="0" cap="none" spc="0" normalizeH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Project</a:t>
            </a:r>
            <a:endParaRPr kumimoji="0" lang="ca-ES" sz="2200" b="1" i="1" u="none" strike="noStrike" kern="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181600" y="152400"/>
            <a:ext cx="3886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" sz="2200" b="1" i="1" smtClean="0">
                <a:solidFill>
                  <a:srgbClr val="000080"/>
                </a:solidFill>
                <a:cs typeface="Calibri" pitchFamily="34" charset="0"/>
              </a:rPr>
              <a:t>Creación de un nuevo proyecto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14282" y="1714488"/>
            <a:ext cx="8643998" cy="3527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Contiene todos los artefactos de configuración (</a:t>
            </a: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ProxyServices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, </a:t>
            </a: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Endpoints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, </a:t>
            </a: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Sequences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, Local </a:t>
            </a: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Entry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, …) que se pueden desplegar dentro del ESB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La configuración de estos artefactos se realiza mediante un </a:t>
            </a: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wizard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 que facilita su creación y manipulación.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También dispone de un entorno gráfico donde se puede ver y modificara la secuencia de </a:t>
            </a: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Mediators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 de las que se compone un </a:t>
            </a: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ProxyService</a:t>
            </a:r>
            <a:endParaRPr lang="es-ES" kern="0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kern="0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kern="0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kern="0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dirty="0" smtClean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285720" y="1000108"/>
            <a:ext cx="8566150" cy="5032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2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ESB </a:t>
            </a:r>
            <a:r>
              <a:rPr kumimoji="0" lang="ca-ES" sz="22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Config</a:t>
            </a:r>
            <a:r>
              <a:rPr kumimoji="0" lang="ca-ES" sz="2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Project</a:t>
            </a:r>
            <a:endParaRPr kumimoji="0" lang="ca-ES" sz="2200" b="1" i="1" u="none" strike="noStrike" kern="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 descr="http://docs.wso2.org/wiki/download/attachments/24970550/DefinedSequence.png?version=1&amp;modificationDate=13642511430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717373"/>
            <a:ext cx="6120680" cy="30239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 bwMode="auto">
          <a:xfrm>
            <a:off x="899592" y="4504198"/>
            <a:ext cx="8064896" cy="43697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  <a:headEnd type="none" w="sm" len="sm"/>
            <a:tailEnd type="triangl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10000"/>
              </a:spcAft>
              <a:buClr>
                <a:srgbClr val="002491"/>
              </a:buClr>
              <a:buFontTx/>
              <a:buChar char="–"/>
            </a:pPr>
            <a:endParaRPr lang="es-ES" sz="1000" dirty="0">
              <a:latin typeface="Arial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 bwMode="auto">
          <a:xfrm>
            <a:off x="241160" y="1873504"/>
            <a:ext cx="8782259" cy="436970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  <a:headEnd type="none" w="sm" len="sm"/>
            <a:tailEnd type="triangl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10000"/>
              </a:spcAft>
              <a:buClr>
                <a:srgbClr val="002491"/>
              </a:buClr>
              <a:buFontTx/>
              <a:buChar char="–"/>
            </a:pPr>
            <a:endParaRPr lang="es-ES" sz="1000" dirty="0">
              <a:latin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Índex</a:t>
            </a:r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907765" y="979137"/>
            <a:ext cx="8115654" cy="5623964"/>
          </a:xfrm>
          <a:prstGeom prst="rect">
            <a:avLst/>
          </a:prstGeom>
        </p:spPr>
        <p:txBody>
          <a:bodyPr/>
          <a:lstStyle>
            <a:lvl1pPr marL="342900" indent="-342900" algn="l" defTabSz="215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8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565150" indent="-279400" algn="l" defTabSz="215900" rtl="0" eaLnBrk="0" fontAlgn="base" hangingPunct="0">
              <a:spcBef>
                <a:spcPct val="40000"/>
              </a:spcBef>
              <a:spcAft>
                <a:spcPct val="20000"/>
              </a:spcAft>
              <a:buClr>
                <a:srgbClr val="002491"/>
              </a:buClr>
              <a:buSzPct val="62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047750" indent="-285750" algn="l" defTabSz="215900" rtl="0" eaLnBrk="0" fontAlgn="base" hangingPunct="0">
              <a:spcBef>
                <a:spcPct val="30000"/>
              </a:spcBef>
              <a:spcAft>
                <a:spcPct val="10000"/>
              </a:spcAft>
              <a:buClr>
                <a:srgbClr val="002491"/>
              </a:buClr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517650" indent="-279400" algn="l" defTabSz="2159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2491"/>
              </a:buClr>
              <a:buSzPct val="37000"/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127250" indent="-228600" algn="l" defTabSz="215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Calibri" pitchFamily="34" charset="0"/>
              </a:defRPr>
            </a:lvl5pPr>
            <a:lvl6pPr marL="25844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416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88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60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7200" indent="0">
              <a:buNone/>
            </a:pPr>
            <a:endParaRPr lang="es-ES" sz="2400" b="0" dirty="0" smtClean="0">
              <a:solidFill>
                <a:schemeClr val="bg1"/>
              </a:solidFill>
              <a:latin typeface="+mj-lt"/>
            </a:endParaRPr>
          </a:p>
          <a:p>
            <a:pPr marL="97200" indent="0">
              <a:buNone/>
            </a:pPr>
            <a:endParaRPr lang="es-ES" sz="2400" b="0" dirty="0" smtClean="0">
              <a:solidFill>
                <a:schemeClr val="bg1"/>
              </a:solidFill>
              <a:latin typeface="+mj-lt"/>
            </a:endParaRPr>
          </a:p>
          <a:p>
            <a:pPr marL="97200" indent="0">
              <a:buClr>
                <a:schemeClr val="bg2">
                  <a:lumMod val="50000"/>
                </a:schemeClr>
              </a:buClr>
              <a:buNone/>
            </a:pP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WSO2 </a:t>
            </a:r>
            <a:r>
              <a:rPr lang="es-ES" sz="2400" dirty="0" err="1" smtClean="0">
                <a:solidFill>
                  <a:schemeClr val="bg1"/>
                </a:solidFill>
                <a:latin typeface="+mj-lt"/>
              </a:rPr>
              <a:t>Developer</a:t>
            </a: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 Studio</a:t>
            </a:r>
          </a:p>
          <a:p>
            <a:pPr marL="440100">
              <a:buClr>
                <a:schemeClr val="bg2">
                  <a:lumMod val="50000"/>
                </a:schemeClr>
              </a:buClr>
              <a:buFont typeface="Wingdings 3" pitchFamily="18" charset="2"/>
              <a:buChar char="u"/>
            </a:pPr>
            <a:endParaRPr lang="es-ES" sz="2400" b="0" dirty="0" smtClean="0">
              <a:solidFill>
                <a:srgbClr val="002060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</a:rPr>
              <a:t>Qué es y para que sirve</a:t>
            </a:r>
            <a:endParaRPr lang="es-ES" sz="2400" dirty="0" smtClean="0">
              <a:solidFill>
                <a:schemeClr val="bg1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</a:rPr>
              <a:t>Conexión a servidor WSO2</a:t>
            </a:r>
            <a:endParaRPr lang="es-ES" sz="2400" dirty="0" smtClean="0">
              <a:solidFill>
                <a:schemeClr val="bg1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</a:rPr>
              <a:t>Panel </a:t>
            </a:r>
            <a:r>
              <a:rPr lang="es-ES" sz="2400" dirty="0" err="1" smtClean="0">
                <a:solidFill>
                  <a:srgbClr val="002060"/>
                </a:solidFill>
              </a:rPr>
              <a:t>Developer</a:t>
            </a:r>
            <a:r>
              <a:rPr lang="es-ES" sz="2400" dirty="0" smtClean="0">
                <a:solidFill>
                  <a:srgbClr val="002060"/>
                </a:solidFill>
              </a:rPr>
              <a:t> Studio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</a:rPr>
              <a:t>Creación de un nuevo proyecto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Creación de un Mediator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</a:rPr>
              <a:t>Creación de un PS con </a:t>
            </a:r>
            <a:r>
              <a:rPr lang="es-ES" sz="2400" dirty="0" err="1" smtClean="0">
                <a:solidFill>
                  <a:srgbClr val="002060"/>
                </a:solidFill>
              </a:rPr>
              <a:t>Smooks</a:t>
            </a:r>
            <a:endParaRPr lang="es-ES" sz="2400" dirty="0" smtClean="0">
              <a:solidFill>
                <a:srgbClr val="002060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None/>
            </a:pPr>
            <a:endParaRPr lang="es-ES" sz="24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61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181600" y="152400"/>
            <a:ext cx="3886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" sz="2200" b="1" i="1" dirty="0" smtClean="0">
                <a:solidFill>
                  <a:srgbClr val="000080"/>
                </a:solidFill>
                <a:cs typeface="Calibri" pitchFamily="34" charset="0"/>
              </a:rPr>
              <a:t>Creación de un Mediator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14282" y="1214422"/>
            <a:ext cx="864399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WSO2 permite la creación de </a:t>
            </a: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Mediators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 a medida (Mediator </a:t>
            </a: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class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)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Estos </a:t>
            </a: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mediators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 se programan en Java, y deben implementar la interface </a:t>
            </a: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org.apache.synapse.Mediator</a:t>
            </a:r>
            <a:endParaRPr lang="es-ES" kern="0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Existe una clase abstracta </a:t>
            </a:r>
            <a:r>
              <a:rPr lang="es-ES" b="1" dirty="0" err="1" smtClean="0"/>
              <a:t>org.apache.synapse.mediators.AbstractMediator</a:t>
            </a:r>
            <a:r>
              <a:rPr lang="es-ES" dirty="0" smtClean="0"/>
              <a:t> 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que</a:t>
            </a:r>
            <a:r>
              <a:rPr lang="es-ES" dirty="0" smtClean="0"/>
              <a:t> </a:t>
            </a:r>
            <a:r>
              <a:rPr lang="es-ES" kern="0" dirty="0" smtClean="0">
                <a:solidFill>
                  <a:srgbClr val="002060"/>
                </a:solidFill>
              </a:rPr>
              <a:t>y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a implementa algunos de los métodos genéricos de la interface, excepto el </a:t>
            </a: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métode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 “</a:t>
            </a: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mediate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”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b="1" dirty="0" smtClean="0"/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b="1" dirty="0" smtClean="0"/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b="1" dirty="0" smtClean="0"/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b="1" dirty="0" smtClean="0"/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b="1" dirty="0" smtClean="0"/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</a:pPr>
            <a:endParaRPr lang="es-ES" b="1" dirty="0" smtClean="0"/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</a:pPr>
            <a:endParaRPr lang="es-ES" b="1" dirty="0" smtClean="0"/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dirty="0" smtClean="0"/>
              <a:t>Dentro del mediator tenemos acceso a todo el contexto de ejecución del mensaje</a:t>
            </a:r>
          </a:p>
        </p:txBody>
      </p:sp>
      <p:pic>
        <p:nvPicPr>
          <p:cNvPr id="7" name="6 Imagen" descr="mediator4.png"/>
          <p:cNvPicPr>
            <a:picLocks noChangeAspect="1"/>
          </p:cNvPicPr>
          <p:nvPr/>
        </p:nvPicPr>
        <p:blipFill>
          <a:blip r:embed="rId2" cstate="print"/>
          <a:srcRect l="29823" t="17830" r="399" b="48678"/>
          <a:stretch>
            <a:fillRect/>
          </a:stretch>
        </p:blipFill>
        <p:spPr>
          <a:xfrm>
            <a:off x="1691680" y="3284984"/>
            <a:ext cx="5929354" cy="2156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181600" y="152400"/>
            <a:ext cx="3886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ca-ES" sz="2200" b="1" i="1" dirty="0" err="1" smtClean="0">
                <a:solidFill>
                  <a:srgbClr val="000080"/>
                </a:solidFill>
                <a:cs typeface="Calibri" pitchFamily="34" charset="0"/>
              </a:rPr>
              <a:t>Creación</a:t>
            </a:r>
            <a:r>
              <a:rPr lang="ca-ES" sz="2200" b="1" i="1" dirty="0" smtClean="0">
                <a:solidFill>
                  <a:srgbClr val="000080"/>
                </a:solidFill>
                <a:cs typeface="Calibri" pitchFamily="34" charset="0"/>
              </a:rPr>
              <a:t> de un </a:t>
            </a:r>
            <a:r>
              <a:rPr lang="ca-ES" sz="2200" b="1" i="1" dirty="0" err="1" smtClean="0">
                <a:solidFill>
                  <a:srgbClr val="000080"/>
                </a:solidFill>
                <a:cs typeface="Calibri" pitchFamily="34" charset="0"/>
              </a:rPr>
              <a:t>Mediator</a:t>
            </a:r>
            <a:endParaRPr lang="ca-ES" sz="2200" b="1" i="1" dirty="0" smtClean="0">
              <a:solidFill>
                <a:srgbClr val="000080"/>
              </a:solidFill>
              <a:cs typeface="Calibri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14282" y="1214422"/>
            <a:ext cx="8643998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b="1" smtClean="0"/>
              <a:t>org.apache.synapse.mediators.AbstractMediator  </a:t>
            </a:r>
            <a:r>
              <a:rPr lang="es-ES" smtClean="0"/>
              <a:t>implementa funciones comunes a todos los Mediators:</a:t>
            </a:r>
          </a:p>
          <a:p>
            <a:pPr marL="1022400" lvl="3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mtClean="0"/>
              <a:t>handleException: Escribe en todos los logs el error que se ha producido</a:t>
            </a:r>
          </a:p>
          <a:p>
            <a:pPr marL="1022400" lvl="3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mtClean="0"/>
              <a:t>disableStatistics/enableStatistics </a:t>
            </a:r>
          </a:p>
          <a:p>
            <a:pPr marL="1022400" lvl="3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mtClean="0"/>
              <a:t>getLog: Devuelve una instancia al logger de Synapse, que permite hacer logging y tracing</a:t>
            </a:r>
            <a:endParaRPr lang="es-ES" b="1" smtClean="0"/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b="1" smtClean="0"/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mtClean="0"/>
              <a:t>Inconvenientes de los mediators hechos a medida:</a:t>
            </a:r>
          </a:p>
          <a:p>
            <a:pPr marL="1022400" lvl="3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mtClean="0"/>
              <a:t>Los Mediators hechos a medida no se pueden seleccionar de la lista de Mediators, sino que se debe conocer su existencia y llamarlos de forma rudimentaria</a:t>
            </a:r>
          </a:p>
          <a:p>
            <a:pPr marL="1022400" lvl="3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smtClean="0"/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</a:pPr>
            <a:endParaRPr lang="es-ES" b="1" smtClean="0"/>
          </a:p>
        </p:txBody>
      </p:sp>
      <p:sp>
        <p:nvSpPr>
          <p:cNvPr id="4" name="3 Rectángulo redondeado"/>
          <p:cNvSpPr/>
          <p:nvPr/>
        </p:nvSpPr>
        <p:spPr bwMode="auto">
          <a:xfrm>
            <a:off x="323528" y="5013176"/>
            <a:ext cx="8496944" cy="151216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288000" anchor="ctr"/>
          <a:lstStyle/>
          <a:p>
            <a:pPr marL="285750" indent="-285750">
              <a:lnSpc>
                <a:spcPct val="125000"/>
              </a:lnSpc>
              <a:buClr>
                <a:srgbClr val="99CC00"/>
              </a:buClr>
              <a:buFont typeface="Wingdings 3" pitchFamily="18" charset="2"/>
              <a:buChar char="u"/>
              <a:defRPr/>
            </a:pPr>
            <a:r>
              <a:rPr lang="es-ES" dirty="0" smtClean="0"/>
              <a:t>Nota</a:t>
            </a:r>
            <a:endParaRPr lang="es-ES" dirty="0" smtClean="0">
              <a:solidFill>
                <a:srgbClr val="002060"/>
              </a:solidFill>
            </a:endParaRPr>
          </a:p>
          <a:p>
            <a:pPr marL="450850" lvl="1" indent="6350">
              <a:lnSpc>
                <a:spcPct val="125000"/>
              </a:lnSpc>
              <a:buClr>
                <a:srgbClr val="99CC00"/>
              </a:buClr>
              <a:defRPr/>
            </a:pPr>
            <a:r>
              <a:rPr lang="es-ES" dirty="0" smtClean="0"/>
              <a:t>Existe la posibilidad de crear un XML propio de configuración del </a:t>
            </a:r>
          </a:p>
          <a:p>
            <a:pPr marL="450850" lvl="1" indent="6350">
              <a:lnSpc>
                <a:spcPct val="125000"/>
              </a:lnSpc>
              <a:buClr>
                <a:srgbClr val="99CC00"/>
              </a:buClr>
              <a:defRPr/>
            </a:pPr>
            <a:r>
              <a:rPr lang="es-ES" dirty="0" smtClean="0"/>
              <a:t>mediator, que puede facilitar su uso.</a:t>
            </a:r>
            <a:endParaRPr lang="es-E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14282" y="1214422"/>
            <a:ext cx="8572560" cy="114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ca-ES" kern="0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ca-ES" kern="0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ca-ES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214282" y="1285860"/>
            <a:ext cx="8215370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dirty="0" smtClean="0"/>
              <a:t> Un </a:t>
            </a:r>
            <a:r>
              <a:rPr lang="es-ES" dirty="0" err="1" smtClean="0"/>
              <a:t>class</a:t>
            </a:r>
            <a:r>
              <a:rPr lang="es-ES" dirty="0" smtClean="0"/>
              <a:t> Mediator puede recibir parámetros. WSO2 ESB lo que hace es buscar un método “set” para inyectarle el valor del parámetro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dirty="0" smtClean="0"/>
              <a:t>Si el mediator acaba bien </a:t>
            </a:r>
            <a:r>
              <a:rPr lang="es-ES" dirty="0" smtClean="0">
                <a:sym typeface="Wingdings" pitchFamily="2" charset="2"/>
              </a:rPr>
              <a:t> debe retornar “true”. Si retorna “false”  el ESB lo interpreta como un error, y por tanto, pasa a ejecutar la secuencia “</a:t>
            </a:r>
            <a:r>
              <a:rPr lang="es-ES" dirty="0" err="1" smtClean="0">
                <a:sym typeface="Wingdings" pitchFamily="2" charset="2"/>
              </a:rPr>
              <a:t>fault</a:t>
            </a:r>
            <a:r>
              <a:rPr lang="es-ES" dirty="0" smtClean="0">
                <a:sym typeface="Wingdings" pitchFamily="2" charset="2"/>
              </a:rPr>
              <a:t>”</a:t>
            </a:r>
            <a:endParaRPr lang="es-ES" dirty="0" smtClean="0"/>
          </a:p>
          <a:p>
            <a:pPr marL="1022400" lvl="3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dirty="0" smtClean="0"/>
          </a:p>
          <a:p>
            <a:pPr marL="1022400" lvl="3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181600" y="152400"/>
            <a:ext cx="3886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" sz="2200" b="1" i="1" smtClean="0">
                <a:solidFill>
                  <a:srgbClr val="000080"/>
                </a:solidFill>
                <a:cs typeface="Calibri" pitchFamily="34" charset="0"/>
              </a:rPr>
              <a:t>Creación de un Mediator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 bwMode="auto">
          <a:xfrm>
            <a:off x="899592" y="4936246"/>
            <a:ext cx="8064896" cy="43697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  <a:headEnd type="none" w="sm" len="sm"/>
            <a:tailEnd type="triangl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10000"/>
              </a:spcAft>
              <a:buClr>
                <a:srgbClr val="002491"/>
              </a:buClr>
              <a:buFontTx/>
              <a:buChar char="–"/>
            </a:pPr>
            <a:endParaRPr lang="es-ES" sz="1000" dirty="0">
              <a:latin typeface="Arial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 bwMode="auto">
          <a:xfrm>
            <a:off x="241160" y="1873504"/>
            <a:ext cx="8782259" cy="436970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  <a:headEnd type="none" w="sm" len="sm"/>
            <a:tailEnd type="triangl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10000"/>
              </a:spcAft>
              <a:buClr>
                <a:srgbClr val="002491"/>
              </a:buClr>
              <a:buFontTx/>
              <a:buChar char="–"/>
            </a:pPr>
            <a:endParaRPr lang="es-ES" sz="1000" dirty="0">
              <a:latin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Índex</a:t>
            </a:r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907765" y="979137"/>
            <a:ext cx="8115654" cy="5623964"/>
          </a:xfrm>
          <a:prstGeom prst="rect">
            <a:avLst/>
          </a:prstGeom>
        </p:spPr>
        <p:txBody>
          <a:bodyPr/>
          <a:lstStyle>
            <a:lvl1pPr marL="342900" indent="-342900" algn="l" defTabSz="215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8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565150" indent="-279400" algn="l" defTabSz="215900" rtl="0" eaLnBrk="0" fontAlgn="base" hangingPunct="0">
              <a:spcBef>
                <a:spcPct val="40000"/>
              </a:spcBef>
              <a:spcAft>
                <a:spcPct val="20000"/>
              </a:spcAft>
              <a:buClr>
                <a:srgbClr val="002491"/>
              </a:buClr>
              <a:buSzPct val="62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047750" indent="-285750" algn="l" defTabSz="215900" rtl="0" eaLnBrk="0" fontAlgn="base" hangingPunct="0">
              <a:spcBef>
                <a:spcPct val="30000"/>
              </a:spcBef>
              <a:spcAft>
                <a:spcPct val="10000"/>
              </a:spcAft>
              <a:buClr>
                <a:srgbClr val="002491"/>
              </a:buClr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517650" indent="-279400" algn="l" defTabSz="2159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2491"/>
              </a:buClr>
              <a:buSzPct val="37000"/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127250" indent="-228600" algn="l" defTabSz="215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Calibri" pitchFamily="34" charset="0"/>
              </a:defRPr>
            </a:lvl5pPr>
            <a:lvl6pPr marL="25844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416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88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60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7200" indent="0">
              <a:buNone/>
            </a:pPr>
            <a:endParaRPr lang="es-ES" sz="2400" b="0" dirty="0" smtClean="0">
              <a:solidFill>
                <a:schemeClr val="bg1"/>
              </a:solidFill>
              <a:latin typeface="+mj-lt"/>
            </a:endParaRPr>
          </a:p>
          <a:p>
            <a:pPr marL="97200" indent="0">
              <a:buNone/>
            </a:pPr>
            <a:endParaRPr lang="es-ES" sz="2400" b="0" dirty="0" smtClean="0">
              <a:solidFill>
                <a:schemeClr val="bg1"/>
              </a:solidFill>
              <a:latin typeface="+mj-lt"/>
            </a:endParaRPr>
          </a:p>
          <a:p>
            <a:pPr marL="97200" indent="0">
              <a:buClr>
                <a:schemeClr val="bg2">
                  <a:lumMod val="50000"/>
                </a:schemeClr>
              </a:buClr>
              <a:buNone/>
            </a:pP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WSO2 </a:t>
            </a:r>
            <a:r>
              <a:rPr lang="es-ES" sz="2400" dirty="0" err="1" smtClean="0">
                <a:solidFill>
                  <a:schemeClr val="bg1"/>
                </a:solidFill>
                <a:latin typeface="+mj-lt"/>
              </a:rPr>
              <a:t>Developer</a:t>
            </a: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 Studio</a:t>
            </a:r>
          </a:p>
          <a:p>
            <a:pPr marL="440100">
              <a:buClr>
                <a:schemeClr val="bg2">
                  <a:lumMod val="50000"/>
                </a:schemeClr>
              </a:buClr>
              <a:buFont typeface="Wingdings 3" pitchFamily="18" charset="2"/>
              <a:buChar char="u"/>
            </a:pPr>
            <a:endParaRPr lang="es-ES" sz="2400" b="0" dirty="0" smtClean="0">
              <a:solidFill>
                <a:srgbClr val="002060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</a:rPr>
              <a:t>Qué es y para que sirve</a:t>
            </a:r>
            <a:endParaRPr lang="es-ES" sz="2400" dirty="0" smtClean="0">
              <a:solidFill>
                <a:schemeClr val="bg1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</a:rPr>
              <a:t>Conexión a servidor WSO2</a:t>
            </a:r>
            <a:endParaRPr lang="es-ES" sz="2400" dirty="0" smtClean="0">
              <a:solidFill>
                <a:schemeClr val="bg1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</a:rPr>
              <a:t>Panel </a:t>
            </a:r>
            <a:r>
              <a:rPr lang="es-ES" sz="2400" dirty="0" err="1" smtClean="0">
                <a:solidFill>
                  <a:srgbClr val="002060"/>
                </a:solidFill>
              </a:rPr>
              <a:t>Developer</a:t>
            </a:r>
            <a:r>
              <a:rPr lang="es-ES" sz="2400" dirty="0" smtClean="0">
                <a:solidFill>
                  <a:srgbClr val="002060"/>
                </a:solidFill>
              </a:rPr>
              <a:t> Studio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</a:rPr>
              <a:t>Creación de un nuevo proyecto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</a:rPr>
              <a:t>Creación de un Mediator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Creación de un PS con </a:t>
            </a:r>
            <a:r>
              <a:rPr lang="es-ES" sz="2400" dirty="0" err="1" smtClean="0">
                <a:solidFill>
                  <a:schemeClr val="bg1"/>
                </a:solidFill>
                <a:latin typeface="+mj-lt"/>
              </a:rPr>
              <a:t>Smooks</a:t>
            </a:r>
            <a:endParaRPr lang="es-ES" sz="2400" dirty="0" smtClean="0">
              <a:solidFill>
                <a:schemeClr val="bg1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None/>
            </a:pPr>
            <a:endParaRPr lang="es-ES" sz="24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61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14282" y="1214422"/>
            <a:ext cx="8572560" cy="114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ca-ES" kern="0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ca-ES" kern="0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ca-ES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214282" y="1285860"/>
            <a:ext cx="8215370" cy="602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dirty="0" smtClean="0"/>
              <a:t>Se trata de un </a:t>
            </a:r>
            <a:r>
              <a:rPr lang="es-ES" dirty="0" err="1" smtClean="0"/>
              <a:t>framework</a:t>
            </a:r>
            <a:r>
              <a:rPr lang="es-ES" dirty="0" smtClean="0"/>
              <a:t> Java que permite la construcción de aplicaciones para el procesamiento de mensajes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dirty="0" smtClean="0"/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dirty="0" smtClean="0"/>
              <a:t>Permite realizar transformaciones entre formatos XML/CSV/EDI/Java/JSON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dirty="0" smtClean="0"/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dirty="0" smtClean="0"/>
              <a:t>Permite  el procesamiento de grandes archivos (</a:t>
            </a:r>
            <a:r>
              <a:rPr lang="es-ES" dirty="0" err="1" smtClean="0"/>
              <a:t>GBs</a:t>
            </a:r>
            <a:r>
              <a:rPr lang="es-ES" dirty="0" smtClean="0"/>
              <a:t>) con </a:t>
            </a:r>
            <a:r>
              <a:rPr lang="es-ES" dirty="0" err="1" smtClean="0"/>
              <a:t>split</a:t>
            </a:r>
            <a:r>
              <a:rPr lang="es-ES" dirty="0" smtClean="0"/>
              <a:t>, transformación, enriquecimiento y enrutamiento a JMS, DB, </a:t>
            </a:r>
            <a:r>
              <a:rPr lang="es-ES" dirty="0" err="1" smtClean="0"/>
              <a:t>File</a:t>
            </a:r>
            <a:r>
              <a:rPr lang="es-ES" dirty="0" smtClean="0"/>
              <a:t>, ...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dirty="0" smtClean="0"/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dirty="0" err="1" smtClean="0"/>
              <a:t>Jboss</a:t>
            </a:r>
            <a:r>
              <a:rPr lang="es-ES" dirty="0" smtClean="0"/>
              <a:t> ha desarrollado un </a:t>
            </a:r>
            <a:r>
              <a:rPr lang="es-ES" dirty="0" err="1" smtClean="0"/>
              <a:t>plugin</a:t>
            </a:r>
            <a:r>
              <a:rPr lang="es-ES" dirty="0" smtClean="0"/>
              <a:t> de Eclipse para trabajar con </a:t>
            </a:r>
            <a:r>
              <a:rPr lang="es-ES" dirty="0" err="1" smtClean="0"/>
              <a:t>Smooks</a:t>
            </a:r>
            <a:r>
              <a:rPr lang="es-ES" dirty="0" smtClean="0"/>
              <a:t>, que ha sido integrado en WSO2 </a:t>
            </a:r>
            <a:r>
              <a:rPr lang="es-ES" dirty="0" err="1" smtClean="0"/>
              <a:t>Developer</a:t>
            </a:r>
            <a:r>
              <a:rPr lang="es-ES" dirty="0" smtClean="0"/>
              <a:t> Studio</a:t>
            </a:r>
          </a:p>
          <a:p>
            <a:pPr marL="1022400" lvl="3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dirty="0" smtClean="0"/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dirty="0" smtClean="0"/>
              <a:t>Referencias: </a:t>
            </a:r>
          </a:p>
          <a:p>
            <a:pPr marL="1022400" lvl="3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dirty="0" smtClean="0">
                <a:hlinkClick r:id="rId2"/>
              </a:rPr>
              <a:t>http://wso2.com/library/tutorials/2011/06/perform-data-mapping-smooks-editor-wso2-carbon-studio</a:t>
            </a:r>
            <a:endParaRPr lang="es-ES" dirty="0" smtClean="0"/>
          </a:p>
          <a:p>
            <a:pPr marL="1022400" lvl="3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dirty="0" smtClean="0">
                <a:hlinkClick r:id="rId3"/>
              </a:rPr>
              <a:t>http://docs.wso2.org/display/DVS320/Creating+ESB+Artifacts#CreatingESBArtifacts-CreatingaSmooksConfigurationArtifact</a:t>
            </a:r>
            <a:endParaRPr lang="es-ES" dirty="0" smtClean="0"/>
          </a:p>
          <a:p>
            <a:pPr marL="1022400" lvl="3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dirty="0" smtClean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23850" y="908050"/>
            <a:ext cx="8566150" cy="5032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22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Smooks</a:t>
            </a:r>
            <a:endParaRPr kumimoji="0" lang="ca-ES" sz="2200" b="1" i="1" u="none" strike="noStrike" kern="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181600" y="152400"/>
            <a:ext cx="3886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" sz="2200" b="1" i="1" dirty="0" smtClean="0">
                <a:solidFill>
                  <a:srgbClr val="000080"/>
                </a:solidFill>
                <a:cs typeface="Calibri" pitchFamily="34" charset="0"/>
              </a:rPr>
              <a:t>Creación de un PS con </a:t>
            </a:r>
            <a:r>
              <a:rPr lang="es-ES" sz="2200" b="1" i="1" dirty="0" err="1" smtClean="0">
                <a:solidFill>
                  <a:srgbClr val="000080"/>
                </a:solidFill>
                <a:cs typeface="Calibri" pitchFamily="34" charset="0"/>
              </a:rPr>
              <a:t>Smooks</a:t>
            </a:r>
            <a:endParaRPr lang="es-ES" sz="2200" b="1" i="1" dirty="0" smtClean="0">
              <a:solidFill>
                <a:srgbClr val="000080"/>
              </a:solidFill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Make</a:t>
            </a:r>
            <a:r>
              <a:rPr lang="es-ES" dirty="0"/>
              <a:t> IT </a:t>
            </a:r>
            <a:r>
              <a:rPr lang="es-ES" dirty="0" err="1"/>
              <a:t>easy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07212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 bwMode="auto">
          <a:xfrm>
            <a:off x="899592" y="2708920"/>
            <a:ext cx="8064896" cy="43697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  <a:headEnd type="none" w="sm" len="sm"/>
            <a:tailEnd type="triangl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10000"/>
              </a:spcAft>
              <a:buClr>
                <a:srgbClr val="002491"/>
              </a:buClr>
              <a:buFontTx/>
              <a:buChar char="–"/>
            </a:pPr>
            <a:endParaRPr lang="es-ES" sz="1000" dirty="0">
              <a:latin typeface="Arial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 bwMode="auto">
          <a:xfrm>
            <a:off x="241160" y="1873504"/>
            <a:ext cx="8782259" cy="436970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  <a:headEnd type="none" w="sm" len="sm"/>
            <a:tailEnd type="triangl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10000"/>
              </a:spcAft>
              <a:buClr>
                <a:srgbClr val="002491"/>
              </a:buClr>
              <a:buFontTx/>
              <a:buChar char="–"/>
            </a:pPr>
            <a:endParaRPr lang="es-ES" sz="1000" dirty="0">
              <a:latin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Índex</a:t>
            </a:r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907765" y="979137"/>
            <a:ext cx="8115654" cy="5623964"/>
          </a:xfrm>
          <a:prstGeom prst="rect">
            <a:avLst/>
          </a:prstGeom>
        </p:spPr>
        <p:txBody>
          <a:bodyPr/>
          <a:lstStyle>
            <a:lvl1pPr marL="342900" indent="-342900" algn="l" defTabSz="215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8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565150" indent="-279400" algn="l" defTabSz="215900" rtl="0" eaLnBrk="0" fontAlgn="base" hangingPunct="0">
              <a:spcBef>
                <a:spcPct val="40000"/>
              </a:spcBef>
              <a:spcAft>
                <a:spcPct val="20000"/>
              </a:spcAft>
              <a:buClr>
                <a:srgbClr val="002491"/>
              </a:buClr>
              <a:buSzPct val="62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047750" indent="-285750" algn="l" defTabSz="215900" rtl="0" eaLnBrk="0" fontAlgn="base" hangingPunct="0">
              <a:spcBef>
                <a:spcPct val="30000"/>
              </a:spcBef>
              <a:spcAft>
                <a:spcPct val="10000"/>
              </a:spcAft>
              <a:buClr>
                <a:srgbClr val="002491"/>
              </a:buClr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517650" indent="-279400" algn="l" defTabSz="2159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2491"/>
              </a:buClr>
              <a:buSzPct val="37000"/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127250" indent="-228600" algn="l" defTabSz="215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Calibri" pitchFamily="34" charset="0"/>
              </a:defRPr>
            </a:lvl5pPr>
            <a:lvl6pPr marL="25844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416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88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60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7200" indent="0">
              <a:buNone/>
            </a:pPr>
            <a:endParaRPr lang="es-ES" sz="2400" b="0" dirty="0" smtClean="0">
              <a:solidFill>
                <a:schemeClr val="bg1"/>
              </a:solidFill>
              <a:latin typeface="+mj-lt"/>
            </a:endParaRPr>
          </a:p>
          <a:p>
            <a:pPr marL="97200" indent="0">
              <a:buNone/>
            </a:pPr>
            <a:endParaRPr lang="es-ES" sz="2400" b="0" dirty="0" smtClean="0">
              <a:solidFill>
                <a:schemeClr val="bg1"/>
              </a:solidFill>
              <a:latin typeface="+mj-lt"/>
            </a:endParaRPr>
          </a:p>
          <a:p>
            <a:pPr marL="97200" indent="0">
              <a:buClr>
                <a:schemeClr val="bg2">
                  <a:lumMod val="50000"/>
                </a:schemeClr>
              </a:buClr>
              <a:buNone/>
            </a:pP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WSO2 </a:t>
            </a:r>
            <a:r>
              <a:rPr lang="es-ES" sz="2400" dirty="0" err="1" smtClean="0">
                <a:solidFill>
                  <a:schemeClr val="bg1"/>
                </a:solidFill>
                <a:latin typeface="+mj-lt"/>
              </a:rPr>
              <a:t>Developer</a:t>
            </a: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 Studio</a:t>
            </a:r>
          </a:p>
          <a:p>
            <a:pPr marL="440100">
              <a:buClr>
                <a:schemeClr val="bg2">
                  <a:lumMod val="50000"/>
                </a:schemeClr>
              </a:buClr>
              <a:buFont typeface="Wingdings 3" pitchFamily="18" charset="2"/>
              <a:buChar char="u"/>
            </a:pPr>
            <a:endParaRPr lang="es-ES" sz="2400" b="0" dirty="0" smtClean="0">
              <a:solidFill>
                <a:srgbClr val="002060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Qué es y para que sirve?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Conexión a servidor WSO2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Panel </a:t>
            </a:r>
            <a:r>
              <a:rPr lang="es-ES" sz="2400" dirty="0" err="1" smtClean="0">
                <a:solidFill>
                  <a:srgbClr val="002060"/>
                </a:solidFill>
                <a:latin typeface="+mj-lt"/>
              </a:rPr>
              <a:t>Developer</a:t>
            </a: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 Studio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</a:rPr>
              <a:t>Creación de un nuevo proyecto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Creación de un Mediator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</a:rPr>
              <a:t>Creación de un PS con </a:t>
            </a:r>
            <a:r>
              <a:rPr lang="es-ES" sz="2400" dirty="0" err="1" smtClean="0">
                <a:solidFill>
                  <a:srgbClr val="002060"/>
                </a:solidFill>
              </a:rPr>
              <a:t>Smooks</a:t>
            </a:r>
            <a:endParaRPr lang="es-ES" sz="2400" dirty="0" smtClean="0">
              <a:solidFill>
                <a:srgbClr val="002060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None/>
            </a:pPr>
            <a:endParaRPr lang="es-ES" sz="24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61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Título"/>
          <p:cNvSpPr>
            <a:spLocks noGrp="1"/>
          </p:cNvSpPr>
          <p:nvPr>
            <p:ph type="title" idx="4294967295"/>
          </p:nvPr>
        </p:nvSpPr>
        <p:spPr>
          <a:xfrm>
            <a:off x="323850" y="908050"/>
            <a:ext cx="8566150" cy="50323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Qué es?</a:t>
            </a:r>
            <a:endParaRPr lang="es-ES"/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5181600" y="152400"/>
            <a:ext cx="3886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ca-ES" sz="2200" b="1" i="1" dirty="0" smtClean="0">
                <a:solidFill>
                  <a:srgbClr val="000080"/>
                </a:solidFill>
                <a:cs typeface="Calibri" pitchFamily="34" charset="0"/>
              </a:rPr>
              <a:t>WSO2 </a:t>
            </a:r>
            <a:r>
              <a:rPr lang="ca-ES" sz="2200" b="1" i="1" dirty="0" err="1" smtClean="0">
                <a:solidFill>
                  <a:srgbClr val="000080"/>
                </a:solidFill>
                <a:cs typeface="Calibri" pitchFamily="34" charset="0"/>
              </a:rPr>
              <a:t>Developer</a:t>
            </a:r>
            <a:r>
              <a:rPr lang="ca-ES" sz="2200" b="1" i="1" dirty="0" smtClean="0">
                <a:solidFill>
                  <a:srgbClr val="000080"/>
                </a:solidFill>
                <a:cs typeface="Calibri" pitchFamily="34" charset="0"/>
              </a:rPr>
              <a:t> </a:t>
            </a:r>
            <a:r>
              <a:rPr lang="ca-ES" sz="2200" b="1" i="1" dirty="0" err="1" smtClean="0">
                <a:solidFill>
                  <a:srgbClr val="000080"/>
                </a:solidFill>
                <a:cs typeface="Calibri" pitchFamily="34" charset="0"/>
              </a:rPr>
              <a:t>Studio</a:t>
            </a:r>
            <a:endParaRPr lang="ca-ES" sz="2200" b="1" i="1" dirty="0" smtClean="0">
              <a:solidFill>
                <a:srgbClr val="000080"/>
              </a:solidFill>
              <a:cs typeface="Calibri" pitchFamily="34" charset="0"/>
            </a:endParaRPr>
          </a:p>
        </p:txBody>
      </p:sp>
      <p:pic>
        <p:nvPicPr>
          <p:cNvPr id="2" name="Picture 2" descr="http://b.content.wso2.com/wp-content/themes/wso2ng-v3/images-new/product-devs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928670"/>
            <a:ext cx="2581275" cy="676276"/>
          </a:xfrm>
          <a:prstGeom prst="rect">
            <a:avLst/>
          </a:prstGeom>
          <a:noFill/>
        </p:spPr>
      </p:pic>
      <p:sp>
        <p:nvSpPr>
          <p:cNvPr id="7" name="6 Rectángulo"/>
          <p:cNvSpPr/>
          <p:nvPr/>
        </p:nvSpPr>
        <p:spPr>
          <a:xfrm>
            <a:off x="214282" y="1714488"/>
            <a:ext cx="8501122" cy="169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Es un entorno de desarrollo SOA basado en Eclipse para la plataforma WSO2 </a:t>
            </a: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Carbon</a:t>
            </a:r>
            <a:endParaRPr lang="es-ES" kern="0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smtClean="0">
                <a:solidFill>
                  <a:srgbClr val="002060"/>
                </a:solidFill>
              </a:rPr>
              <a:t>Con él podemos crear aplicaciones </a:t>
            </a:r>
            <a:r>
              <a:rPr lang="es-ES" kern="0" dirty="0" err="1" smtClean="0">
                <a:solidFill>
                  <a:srgbClr val="002060"/>
                </a:solidFill>
              </a:rPr>
              <a:t>Carbon</a:t>
            </a:r>
            <a:r>
              <a:rPr lang="es-ES" kern="0" dirty="0" smtClean="0">
                <a:solidFill>
                  <a:srgbClr val="002060"/>
                </a:solidFill>
              </a:rPr>
              <a:t> (.CAR) para diferentes productos de WSO2 de forma sencilla con un editor gráfico único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dirty="0" smtClean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63568" y="3211514"/>
            <a:ext cx="8566150" cy="5032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200" b="1" i="1" u="none" strike="noStrike" kern="0" cap="none" spc="0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Qué ventajas ofrece?</a:t>
            </a:r>
            <a:endParaRPr kumimoji="0" lang="es-ES" sz="2200" b="1" i="1" u="none" strike="noStrike" kern="0" cap="none" spc="0" normalizeH="0" baseline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57158" y="3643314"/>
            <a:ext cx="8501122" cy="3250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Permite, en una única herramienta de desarrollo,  editar, construir, </a:t>
            </a: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debuggar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 y desplegar aplicaciones en productos WSO2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Da soporte para desarrollar otras tecnologías (Axis2, CXF, Apache ODE, ...)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smtClean="0">
                <a:solidFill>
                  <a:srgbClr val="002060"/>
                </a:solidFill>
              </a:rPr>
              <a:t>Permite el desarrollo colaborativo (SVN, </a:t>
            </a:r>
            <a:r>
              <a:rPr lang="es-ES" kern="0" dirty="0" err="1" smtClean="0">
                <a:solidFill>
                  <a:srgbClr val="002060"/>
                </a:solidFill>
              </a:rPr>
              <a:t>Git</a:t>
            </a:r>
            <a:r>
              <a:rPr lang="es-ES" kern="0" dirty="0" smtClean="0">
                <a:solidFill>
                  <a:srgbClr val="002060"/>
                </a:solidFill>
              </a:rPr>
              <a:t>, CVS, ...)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smtClean="0">
                <a:solidFill>
                  <a:srgbClr val="002060"/>
                </a:solidFill>
              </a:rPr>
              <a:t>Conexión a servidores WSO2, locales o remotos, incluyendo conexión a Repositorios de Gobierno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smtClean="0">
                <a:solidFill>
                  <a:srgbClr val="002060"/>
                </a:solidFill>
              </a:rPr>
              <a:t>Utiliza </a:t>
            </a:r>
            <a:r>
              <a:rPr lang="es-ES" kern="0" dirty="0" err="1" smtClean="0">
                <a:solidFill>
                  <a:srgbClr val="002060"/>
                </a:solidFill>
              </a:rPr>
              <a:t>Maven</a:t>
            </a:r>
            <a:r>
              <a:rPr lang="es-ES" kern="0" dirty="0" smtClean="0">
                <a:solidFill>
                  <a:srgbClr val="002060"/>
                </a:solidFill>
              </a:rPr>
              <a:t> como herramienta de compilación y empaquetado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kern="0" dirty="0" smtClean="0">
              <a:solidFill>
                <a:srgbClr val="002060"/>
              </a:solidFill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181600" y="152400"/>
            <a:ext cx="3886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ca-ES" sz="2200" b="1" i="1" dirty="0" smtClean="0">
                <a:solidFill>
                  <a:srgbClr val="000080"/>
                </a:solidFill>
                <a:cs typeface="Calibri" pitchFamily="34" charset="0"/>
              </a:rPr>
              <a:t>WSO2 </a:t>
            </a:r>
            <a:r>
              <a:rPr lang="ca-ES" sz="2200" b="1" i="1" dirty="0" err="1" smtClean="0">
                <a:solidFill>
                  <a:srgbClr val="000080"/>
                </a:solidFill>
                <a:cs typeface="Calibri" pitchFamily="34" charset="0"/>
              </a:rPr>
              <a:t>Developer</a:t>
            </a:r>
            <a:r>
              <a:rPr lang="ca-ES" sz="2200" b="1" i="1" dirty="0" smtClean="0">
                <a:solidFill>
                  <a:srgbClr val="000080"/>
                </a:solidFill>
                <a:cs typeface="Calibri" pitchFamily="34" charset="0"/>
              </a:rPr>
              <a:t> </a:t>
            </a:r>
            <a:r>
              <a:rPr lang="ca-ES" sz="2200" b="1" i="1" dirty="0" err="1" smtClean="0">
                <a:solidFill>
                  <a:srgbClr val="000080"/>
                </a:solidFill>
                <a:cs typeface="Calibri" pitchFamily="34" charset="0"/>
              </a:rPr>
              <a:t>Studio</a:t>
            </a:r>
            <a:endParaRPr lang="ca-ES" sz="2200" b="1" i="1" dirty="0" smtClean="0">
              <a:solidFill>
                <a:srgbClr val="000080"/>
              </a:solidFill>
              <a:cs typeface="Calibri" pitchFamily="34" charset="0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23850" y="908050"/>
            <a:ext cx="8566150" cy="5032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200" b="1" i="1" u="none" strike="noStrike" kern="0" cap="none" spc="0" normalizeH="0" baseline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Instalación</a:t>
            </a:r>
            <a:endParaRPr kumimoji="0" lang="es-ES" sz="2200" b="1" i="1" u="none" strike="noStrike" kern="0" cap="none" spc="0" normalizeH="0" baseline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14282" y="1571612"/>
            <a:ext cx="8501122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Descargar el software desde la web 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  <a:hlinkClick r:id="rId2"/>
              </a:rPr>
              <a:t>www.wso2.com</a:t>
            </a:r>
            <a:endParaRPr lang="es-ES" kern="0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Descomprimir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Ejecutar eclipse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kern="0" dirty="0" smtClean="0">
              <a:solidFill>
                <a:srgbClr val="002060"/>
              </a:solidFill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 bwMode="auto">
          <a:xfrm>
            <a:off x="899592" y="3208054"/>
            <a:ext cx="8064896" cy="43697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  <a:headEnd type="none" w="sm" len="sm"/>
            <a:tailEnd type="triangl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10000"/>
              </a:spcAft>
              <a:buClr>
                <a:srgbClr val="002491"/>
              </a:buClr>
              <a:buFontTx/>
              <a:buChar char="–"/>
            </a:pPr>
            <a:endParaRPr lang="es-ES" sz="1000" dirty="0">
              <a:latin typeface="Arial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 bwMode="auto">
          <a:xfrm>
            <a:off x="241160" y="1873504"/>
            <a:ext cx="8782259" cy="436970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  <a:headEnd type="none" w="sm" len="sm"/>
            <a:tailEnd type="triangl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10000"/>
              </a:spcAft>
              <a:buClr>
                <a:srgbClr val="002491"/>
              </a:buClr>
              <a:buFontTx/>
              <a:buChar char="–"/>
            </a:pPr>
            <a:endParaRPr lang="es-ES" sz="1000" dirty="0">
              <a:latin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Índex</a:t>
            </a:r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907765" y="979137"/>
            <a:ext cx="8115654" cy="5623964"/>
          </a:xfrm>
          <a:prstGeom prst="rect">
            <a:avLst/>
          </a:prstGeom>
        </p:spPr>
        <p:txBody>
          <a:bodyPr/>
          <a:lstStyle>
            <a:lvl1pPr marL="342900" indent="-342900" algn="l" defTabSz="215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8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565150" indent="-279400" algn="l" defTabSz="215900" rtl="0" eaLnBrk="0" fontAlgn="base" hangingPunct="0">
              <a:spcBef>
                <a:spcPct val="40000"/>
              </a:spcBef>
              <a:spcAft>
                <a:spcPct val="20000"/>
              </a:spcAft>
              <a:buClr>
                <a:srgbClr val="002491"/>
              </a:buClr>
              <a:buSzPct val="62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047750" indent="-285750" algn="l" defTabSz="215900" rtl="0" eaLnBrk="0" fontAlgn="base" hangingPunct="0">
              <a:spcBef>
                <a:spcPct val="30000"/>
              </a:spcBef>
              <a:spcAft>
                <a:spcPct val="10000"/>
              </a:spcAft>
              <a:buClr>
                <a:srgbClr val="002491"/>
              </a:buClr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517650" indent="-279400" algn="l" defTabSz="2159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2491"/>
              </a:buClr>
              <a:buSzPct val="37000"/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127250" indent="-228600" algn="l" defTabSz="215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Calibri" pitchFamily="34" charset="0"/>
              </a:defRPr>
            </a:lvl5pPr>
            <a:lvl6pPr marL="25844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416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88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60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7200" indent="0">
              <a:buNone/>
            </a:pPr>
            <a:endParaRPr lang="es-ES" sz="2400" b="0" dirty="0" smtClean="0">
              <a:solidFill>
                <a:schemeClr val="bg1"/>
              </a:solidFill>
              <a:latin typeface="+mj-lt"/>
            </a:endParaRPr>
          </a:p>
          <a:p>
            <a:pPr marL="97200" indent="0">
              <a:buNone/>
            </a:pPr>
            <a:endParaRPr lang="es-ES" sz="2400" b="0" dirty="0" smtClean="0">
              <a:solidFill>
                <a:schemeClr val="bg1"/>
              </a:solidFill>
              <a:latin typeface="+mj-lt"/>
            </a:endParaRPr>
          </a:p>
          <a:p>
            <a:pPr marL="97200" indent="0">
              <a:buClr>
                <a:schemeClr val="bg2">
                  <a:lumMod val="50000"/>
                </a:schemeClr>
              </a:buClr>
              <a:buNone/>
            </a:pP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WSO2 </a:t>
            </a:r>
            <a:r>
              <a:rPr lang="es-ES" sz="2400" dirty="0" err="1" smtClean="0">
                <a:solidFill>
                  <a:schemeClr val="bg1"/>
                </a:solidFill>
                <a:latin typeface="+mj-lt"/>
              </a:rPr>
              <a:t>Developer</a:t>
            </a: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 Studio</a:t>
            </a:r>
          </a:p>
          <a:p>
            <a:pPr marL="440100">
              <a:buClr>
                <a:schemeClr val="bg2">
                  <a:lumMod val="50000"/>
                </a:schemeClr>
              </a:buClr>
              <a:buFont typeface="Wingdings 3" pitchFamily="18" charset="2"/>
              <a:buChar char="u"/>
            </a:pPr>
            <a:endParaRPr lang="es-ES" sz="2400" b="0" dirty="0" smtClean="0">
              <a:solidFill>
                <a:srgbClr val="002060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Qué es y para que sirve?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Conexión a servidor WSO2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Panel </a:t>
            </a:r>
            <a:r>
              <a:rPr lang="es-ES" sz="2400" dirty="0" err="1" smtClean="0">
                <a:solidFill>
                  <a:srgbClr val="002060"/>
                </a:solidFill>
                <a:latin typeface="+mj-lt"/>
              </a:rPr>
              <a:t>Developer</a:t>
            </a: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 Studio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</a:rPr>
              <a:t>Creación de un nuevo proyecto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Creación de un Mediator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</a:rPr>
              <a:t>Creación de un PS con </a:t>
            </a:r>
            <a:r>
              <a:rPr lang="es-ES" sz="2400" dirty="0" err="1" smtClean="0">
                <a:solidFill>
                  <a:srgbClr val="002060"/>
                </a:solidFill>
              </a:rPr>
              <a:t>Smooks</a:t>
            </a:r>
            <a:endParaRPr lang="es-ES" sz="2400" dirty="0" smtClean="0">
              <a:solidFill>
                <a:srgbClr val="002060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None/>
            </a:pPr>
            <a:endParaRPr lang="es-ES" sz="24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61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181600" y="152400"/>
            <a:ext cx="3886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" sz="2200" b="1" i="1" smtClean="0">
                <a:solidFill>
                  <a:srgbClr val="000080"/>
                </a:solidFill>
                <a:cs typeface="Calibri" pitchFamily="34" charset="0"/>
              </a:rPr>
              <a:t>Conexión a servidor WSO2</a:t>
            </a:r>
          </a:p>
        </p:txBody>
      </p:sp>
      <p:sp>
        <p:nvSpPr>
          <p:cNvPr id="4" name="3 Rectángulo"/>
          <p:cNvSpPr/>
          <p:nvPr/>
        </p:nvSpPr>
        <p:spPr>
          <a:xfrm>
            <a:off x="683568" y="3356992"/>
            <a:ext cx="85011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Sobre la pestaña “Servers”, hacer </a:t>
            </a: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click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 con el botón derecho y seleccionar new 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  <a:sym typeface="Wingdings" pitchFamily="2" charset="2"/>
              </a:rPr>
              <a:t> Server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  <a:sym typeface="Wingdings" pitchFamily="2" charset="2"/>
              </a:rPr>
              <a:t>Buscar el tipo de servidor de WSO2 </a:t>
            </a: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  <a:sym typeface="Wingdings" pitchFamily="2" charset="2"/>
              </a:rPr>
              <a:t>Carbon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  <a:sym typeface="Wingdings" pitchFamily="2" charset="2"/>
              </a:rPr>
              <a:t> apropiado</a:t>
            </a:r>
            <a:endParaRPr lang="es-ES" kern="0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Seleccionar JRE apropiado y la carpeta HOME de instalación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Dejar los puertos por defecto y finalizar la configuración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kern="0" dirty="0" smtClean="0">
              <a:solidFill>
                <a:srgbClr val="002060"/>
              </a:solidFill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dirty="0" smtClean="0"/>
          </a:p>
        </p:txBody>
      </p:sp>
      <p:sp>
        <p:nvSpPr>
          <p:cNvPr id="5" name="4 Rectángulo"/>
          <p:cNvSpPr/>
          <p:nvPr/>
        </p:nvSpPr>
        <p:spPr>
          <a:xfrm>
            <a:off x="251520" y="1052736"/>
            <a:ext cx="8501122" cy="2696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</a:pP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Disponer de un servidor configurado en WSO2 </a:t>
            </a: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Developer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 Studio nos permite</a:t>
            </a:r>
          </a:p>
          <a:p>
            <a:pPr marL="1022400" lvl="3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Desplegar nuestros proyectos en un servidor de forma ágil</a:t>
            </a:r>
          </a:p>
          <a:p>
            <a:pPr marL="1022400" lvl="3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kern="0" dirty="0" err="1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Debuggar</a:t>
            </a:r>
            <a:r>
              <a:rPr lang="es-ES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 el código que desarrollemos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kern="0" dirty="0" smtClean="0">
              <a:solidFill>
                <a:srgbClr val="002060"/>
              </a:solidFill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</a:pPr>
            <a:endParaRPr lang="es-ES" kern="0" dirty="0" smtClean="0">
              <a:solidFill>
                <a:srgbClr val="002060"/>
              </a:solidFill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</a:pPr>
            <a:r>
              <a:rPr lang="es-ES" kern="0" dirty="0" smtClean="0">
                <a:solidFill>
                  <a:srgbClr val="002060"/>
                </a:solidFill>
              </a:rPr>
              <a:t>Para configurar un nuevo servidor realizaremos los siguientes pasos: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 bwMode="auto">
          <a:xfrm>
            <a:off x="899592" y="3640102"/>
            <a:ext cx="8064896" cy="43697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  <a:headEnd type="none" w="sm" len="sm"/>
            <a:tailEnd type="triangl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10000"/>
              </a:spcAft>
              <a:buClr>
                <a:srgbClr val="002491"/>
              </a:buClr>
              <a:buFontTx/>
              <a:buChar char="–"/>
            </a:pPr>
            <a:endParaRPr lang="es-ES" sz="1000" dirty="0">
              <a:latin typeface="Arial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 bwMode="auto">
          <a:xfrm>
            <a:off x="241160" y="1873504"/>
            <a:ext cx="8782259" cy="436970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  <a:headEnd type="none" w="sm" len="sm"/>
            <a:tailEnd type="triangl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10000"/>
              </a:spcAft>
              <a:buClr>
                <a:srgbClr val="002491"/>
              </a:buClr>
              <a:buFontTx/>
              <a:buChar char="–"/>
            </a:pPr>
            <a:endParaRPr lang="es-ES" sz="1000" dirty="0">
              <a:latin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Índex</a:t>
            </a:r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907765" y="979137"/>
            <a:ext cx="8115654" cy="5623964"/>
          </a:xfrm>
          <a:prstGeom prst="rect">
            <a:avLst/>
          </a:prstGeom>
        </p:spPr>
        <p:txBody>
          <a:bodyPr/>
          <a:lstStyle>
            <a:lvl1pPr marL="342900" indent="-342900" algn="l" defTabSz="215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8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565150" indent="-279400" algn="l" defTabSz="215900" rtl="0" eaLnBrk="0" fontAlgn="base" hangingPunct="0">
              <a:spcBef>
                <a:spcPct val="40000"/>
              </a:spcBef>
              <a:spcAft>
                <a:spcPct val="20000"/>
              </a:spcAft>
              <a:buClr>
                <a:srgbClr val="002491"/>
              </a:buClr>
              <a:buSzPct val="62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047750" indent="-285750" algn="l" defTabSz="215900" rtl="0" eaLnBrk="0" fontAlgn="base" hangingPunct="0">
              <a:spcBef>
                <a:spcPct val="30000"/>
              </a:spcBef>
              <a:spcAft>
                <a:spcPct val="10000"/>
              </a:spcAft>
              <a:buClr>
                <a:srgbClr val="002491"/>
              </a:buClr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517650" indent="-279400" algn="l" defTabSz="2159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2491"/>
              </a:buClr>
              <a:buSzPct val="37000"/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127250" indent="-228600" algn="l" defTabSz="215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Calibri" pitchFamily="34" charset="0"/>
              </a:defRPr>
            </a:lvl5pPr>
            <a:lvl6pPr marL="25844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416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88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60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7200" indent="0">
              <a:buNone/>
            </a:pPr>
            <a:endParaRPr lang="es-ES" sz="2400" b="0" dirty="0" smtClean="0">
              <a:solidFill>
                <a:schemeClr val="bg1"/>
              </a:solidFill>
              <a:latin typeface="+mj-lt"/>
            </a:endParaRPr>
          </a:p>
          <a:p>
            <a:pPr marL="97200" indent="0">
              <a:buNone/>
            </a:pPr>
            <a:endParaRPr lang="es-ES" sz="2400" b="0" dirty="0" smtClean="0">
              <a:solidFill>
                <a:schemeClr val="bg1"/>
              </a:solidFill>
              <a:latin typeface="+mj-lt"/>
            </a:endParaRPr>
          </a:p>
          <a:p>
            <a:pPr marL="97200" indent="0">
              <a:buClr>
                <a:schemeClr val="bg2">
                  <a:lumMod val="50000"/>
                </a:schemeClr>
              </a:buClr>
              <a:buNone/>
            </a:pP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WSO2 </a:t>
            </a:r>
            <a:r>
              <a:rPr lang="es-ES" sz="2400" dirty="0" err="1" smtClean="0">
                <a:solidFill>
                  <a:schemeClr val="bg1"/>
                </a:solidFill>
                <a:latin typeface="+mj-lt"/>
              </a:rPr>
              <a:t>Developer</a:t>
            </a: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 Studio</a:t>
            </a:r>
          </a:p>
          <a:p>
            <a:pPr marL="440100">
              <a:buClr>
                <a:schemeClr val="bg2">
                  <a:lumMod val="50000"/>
                </a:schemeClr>
              </a:buClr>
              <a:buFont typeface="Wingdings 3" pitchFamily="18" charset="2"/>
              <a:buChar char="u"/>
            </a:pPr>
            <a:endParaRPr lang="es-ES" sz="2400" b="0" dirty="0" smtClean="0">
              <a:solidFill>
                <a:srgbClr val="002060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Qué es y para que sirve?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Conexión a servidor WSO2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Panel </a:t>
            </a:r>
            <a:r>
              <a:rPr lang="es-ES" sz="2400" dirty="0" err="1" smtClean="0">
                <a:solidFill>
                  <a:schemeClr val="bg1"/>
                </a:solidFill>
                <a:latin typeface="+mj-lt"/>
              </a:rPr>
              <a:t>Developer</a:t>
            </a: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 Studio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</a:rPr>
              <a:t>Creación de un nuevo proyecto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Creación de un Mediator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</a:rPr>
              <a:t>Creación de un PS con </a:t>
            </a:r>
            <a:r>
              <a:rPr lang="es-ES" sz="2400" dirty="0" err="1" smtClean="0">
                <a:solidFill>
                  <a:srgbClr val="002060"/>
                </a:solidFill>
              </a:rPr>
              <a:t>Smooks</a:t>
            </a:r>
            <a:endParaRPr lang="es-ES" sz="2400" dirty="0" smtClean="0">
              <a:solidFill>
                <a:srgbClr val="002060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None/>
            </a:pPr>
            <a:endParaRPr lang="es-ES" sz="24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61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181600" y="152400"/>
            <a:ext cx="3886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ca-ES" sz="2200" b="1" i="1" dirty="0" smtClean="0">
                <a:solidFill>
                  <a:srgbClr val="000080"/>
                </a:solidFill>
                <a:cs typeface="Calibri" pitchFamily="34" charset="0"/>
              </a:rPr>
              <a:t>Panel </a:t>
            </a:r>
            <a:r>
              <a:rPr lang="ca-ES" sz="2200" b="1" i="1" dirty="0" err="1" smtClean="0">
                <a:solidFill>
                  <a:srgbClr val="000080"/>
                </a:solidFill>
                <a:cs typeface="Calibri" pitchFamily="34" charset="0"/>
              </a:rPr>
              <a:t>Developer</a:t>
            </a:r>
            <a:r>
              <a:rPr lang="ca-ES" sz="2200" b="1" i="1" dirty="0" smtClean="0">
                <a:solidFill>
                  <a:srgbClr val="000080"/>
                </a:solidFill>
                <a:cs typeface="Calibri" pitchFamily="34" charset="0"/>
              </a:rPr>
              <a:t> </a:t>
            </a:r>
            <a:r>
              <a:rPr lang="ca-ES" sz="2200" b="1" i="1" dirty="0" err="1" smtClean="0">
                <a:solidFill>
                  <a:srgbClr val="000080"/>
                </a:solidFill>
                <a:cs typeface="Calibri" pitchFamily="34" charset="0"/>
              </a:rPr>
              <a:t>Studio</a:t>
            </a:r>
            <a:endParaRPr lang="ca-ES" sz="2200" b="1" i="1" dirty="0" smtClean="0">
              <a:solidFill>
                <a:srgbClr val="000080"/>
              </a:solidFill>
              <a:cs typeface="Calibri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14282" y="1714488"/>
            <a:ext cx="42862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000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El panel dispone de opciones con todos los artefactos que se pueden crear para los diferentes productos WSO2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000" kern="0" dirty="0" smtClean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Incluye otros artefactos de ejemplo o que no son propios de la plataforma, pero que WSO2 acepta</a:t>
            </a: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sz="2000" kern="0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sz="2000" kern="0" dirty="0" smtClean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marL="565200" lvl="2" indent="-285750" defTabSz="215900" eaLnBrk="0" fontAlgn="base" hangingPunct="0">
              <a:spcBef>
                <a:spcPct val="30000"/>
              </a:spcBef>
              <a:spcAft>
                <a:spcPct val="10000"/>
              </a:spcAft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endParaRPr lang="es-ES" sz="2000" dirty="0" smtClean="0"/>
          </a:p>
        </p:txBody>
      </p:sp>
      <p:pic>
        <p:nvPicPr>
          <p:cNvPr id="82946" name="Picture 2" descr="http://docs.wso2.org/wiki/download/attachments/24972715/DevStudioDashboard.png?version=1&amp;modificationDate=13651907350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9592" y="928669"/>
            <a:ext cx="4494896" cy="59026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 bwMode="auto">
          <a:xfrm>
            <a:off x="899592" y="4072150"/>
            <a:ext cx="8064896" cy="43697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  <a:headEnd type="none" w="sm" len="sm"/>
            <a:tailEnd type="triangl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10000"/>
              </a:spcAft>
              <a:buClr>
                <a:srgbClr val="002491"/>
              </a:buClr>
              <a:buFontTx/>
              <a:buChar char="–"/>
            </a:pPr>
            <a:endParaRPr lang="es-ES" sz="1000" dirty="0">
              <a:latin typeface="Arial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 bwMode="auto">
          <a:xfrm>
            <a:off x="241160" y="1873504"/>
            <a:ext cx="8782259" cy="436970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  <a:headEnd type="none" w="sm" len="sm"/>
            <a:tailEnd type="triangl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Aft>
                <a:spcPct val="10000"/>
              </a:spcAft>
              <a:buClr>
                <a:srgbClr val="002491"/>
              </a:buClr>
              <a:buFontTx/>
              <a:buChar char="–"/>
            </a:pPr>
            <a:endParaRPr lang="es-ES" sz="1000" dirty="0">
              <a:latin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Índex</a:t>
            </a:r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907765" y="979137"/>
            <a:ext cx="8115654" cy="5623964"/>
          </a:xfrm>
          <a:prstGeom prst="rect">
            <a:avLst/>
          </a:prstGeom>
        </p:spPr>
        <p:txBody>
          <a:bodyPr/>
          <a:lstStyle>
            <a:lvl1pPr marL="342900" indent="-342900" algn="l" defTabSz="215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8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565150" indent="-279400" algn="l" defTabSz="215900" rtl="0" eaLnBrk="0" fontAlgn="base" hangingPunct="0">
              <a:spcBef>
                <a:spcPct val="40000"/>
              </a:spcBef>
              <a:spcAft>
                <a:spcPct val="20000"/>
              </a:spcAft>
              <a:buClr>
                <a:srgbClr val="002491"/>
              </a:buClr>
              <a:buSzPct val="62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047750" indent="-285750" algn="l" defTabSz="215900" rtl="0" eaLnBrk="0" fontAlgn="base" hangingPunct="0">
              <a:spcBef>
                <a:spcPct val="30000"/>
              </a:spcBef>
              <a:spcAft>
                <a:spcPct val="10000"/>
              </a:spcAft>
              <a:buClr>
                <a:srgbClr val="002491"/>
              </a:buClr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517650" indent="-279400" algn="l" defTabSz="2159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2491"/>
              </a:buClr>
              <a:buSzPct val="37000"/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127250" indent="-228600" algn="l" defTabSz="2159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Calibri" pitchFamily="34" charset="0"/>
              </a:defRPr>
            </a:lvl5pPr>
            <a:lvl6pPr marL="25844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416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88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6050" indent="-228600" algn="l" defTabSz="2159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7200" indent="0">
              <a:buNone/>
            </a:pPr>
            <a:endParaRPr lang="es-ES" sz="2400" b="0" dirty="0" smtClean="0">
              <a:solidFill>
                <a:schemeClr val="bg1"/>
              </a:solidFill>
              <a:latin typeface="+mj-lt"/>
            </a:endParaRPr>
          </a:p>
          <a:p>
            <a:pPr marL="97200" indent="0">
              <a:buNone/>
            </a:pPr>
            <a:endParaRPr lang="es-ES" sz="2400" b="0" dirty="0" smtClean="0">
              <a:solidFill>
                <a:schemeClr val="bg1"/>
              </a:solidFill>
              <a:latin typeface="+mj-lt"/>
            </a:endParaRPr>
          </a:p>
          <a:p>
            <a:pPr marL="97200" indent="0">
              <a:buClr>
                <a:schemeClr val="bg2">
                  <a:lumMod val="50000"/>
                </a:schemeClr>
              </a:buClr>
              <a:buNone/>
            </a:pP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WSO2 </a:t>
            </a:r>
            <a:r>
              <a:rPr lang="es-ES" sz="2400" dirty="0" err="1" smtClean="0">
                <a:solidFill>
                  <a:schemeClr val="bg1"/>
                </a:solidFill>
                <a:latin typeface="+mj-lt"/>
              </a:rPr>
              <a:t>Developer</a:t>
            </a: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 Studio</a:t>
            </a:r>
          </a:p>
          <a:p>
            <a:pPr marL="440100">
              <a:buClr>
                <a:schemeClr val="bg2">
                  <a:lumMod val="50000"/>
                </a:schemeClr>
              </a:buClr>
              <a:buFont typeface="Wingdings 3" pitchFamily="18" charset="2"/>
              <a:buChar char="u"/>
            </a:pPr>
            <a:endParaRPr lang="es-ES" sz="2400" b="0" dirty="0" smtClean="0">
              <a:solidFill>
                <a:srgbClr val="002060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</a:rPr>
              <a:t>Qué es y para que sirve</a:t>
            </a:r>
            <a:endParaRPr lang="es-ES" sz="2400" dirty="0" smtClean="0">
              <a:solidFill>
                <a:schemeClr val="bg1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</a:rPr>
              <a:t>Conexión a servidor WSO2</a:t>
            </a:r>
            <a:endParaRPr lang="es-ES" sz="2400" dirty="0" smtClean="0">
              <a:solidFill>
                <a:schemeClr val="bg1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</a:rPr>
              <a:t>Panel </a:t>
            </a:r>
            <a:r>
              <a:rPr lang="es-ES" sz="2400" dirty="0" err="1" smtClean="0">
                <a:solidFill>
                  <a:srgbClr val="002060"/>
                </a:solidFill>
              </a:rPr>
              <a:t>Developer</a:t>
            </a:r>
            <a:r>
              <a:rPr lang="es-ES" sz="2400" dirty="0" smtClean="0">
                <a:solidFill>
                  <a:srgbClr val="002060"/>
                </a:solidFill>
              </a:rPr>
              <a:t> Studio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chemeClr val="bg1"/>
                </a:solidFill>
                <a:latin typeface="+mj-lt"/>
              </a:rPr>
              <a:t>Creación de un nuevo proyecto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  <a:latin typeface="+mj-lt"/>
              </a:rPr>
              <a:t>Creación de un Mediator</a:t>
            </a:r>
          </a:p>
          <a:p>
            <a:pPr marL="440100">
              <a:buClr>
                <a:schemeClr val="bg2">
                  <a:lumMod val="75000"/>
                </a:schemeClr>
              </a:buClr>
              <a:buFont typeface="Wingdings 3" pitchFamily="18" charset="2"/>
              <a:buChar char="u"/>
            </a:pPr>
            <a:r>
              <a:rPr lang="es-ES" sz="2400" dirty="0" smtClean="0">
                <a:solidFill>
                  <a:srgbClr val="002060"/>
                </a:solidFill>
              </a:rPr>
              <a:t>Creación de un PS con </a:t>
            </a:r>
            <a:r>
              <a:rPr lang="es-ES" sz="2400" dirty="0" err="1" smtClean="0">
                <a:solidFill>
                  <a:srgbClr val="002060"/>
                </a:solidFill>
              </a:rPr>
              <a:t>Smooks</a:t>
            </a:r>
            <a:endParaRPr lang="es-ES" sz="2400" dirty="0" smtClean="0">
              <a:solidFill>
                <a:srgbClr val="002060"/>
              </a:solidFill>
              <a:latin typeface="+mj-lt"/>
            </a:endParaRPr>
          </a:p>
          <a:p>
            <a:pPr marL="440100">
              <a:buClr>
                <a:schemeClr val="bg2">
                  <a:lumMod val="75000"/>
                </a:schemeClr>
              </a:buClr>
              <a:buNone/>
            </a:pPr>
            <a:endParaRPr lang="es-ES" sz="24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61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2012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IN2 201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10000"/>
          </a:spcAft>
          <a:buClr>
            <a:srgbClr val="002491"/>
          </a:buClr>
          <a:buSzTx/>
          <a:buFontTx/>
          <a:buChar char="–"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10000"/>
          </a:spcAft>
          <a:buClr>
            <a:srgbClr val="002491"/>
          </a:buClr>
          <a:buSzTx/>
          <a:buFontTx/>
          <a:buChar char="–"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sentac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2670</TotalTime>
  <Words>883</Words>
  <Application>Microsoft Office PowerPoint</Application>
  <PresentationFormat>Presentación en pantalla (4:3)</PresentationFormat>
  <Paragraphs>154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Symbol</vt:lpstr>
      <vt:lpstr>Times New Roman</vt:lpstr>
      <vt:lpstr>Wingdings</vt:lpstr>
      <vt:lpstr>Wingdings 3</vt:lpstr>
      <vt:lpstr>Plantilla 2012</vt:lpstr>
      <vt:lpstr>WSO2 Developer Studio</vt:lpstr>
      <vt:lpstr>Índex</vt:lpstr>
      <vt:lpstr>Qué es?</vt:lpstr>
      <vt:lpstr>Presentación de PowerPoint</vt:lpstr>
      <vt:lpstr>Índex</vt:lpstr>
      <vt:lpstr>Presentación de PowerPoint</vt:lpstr>
      <vt:lpstr>Índex</vt:lpstr>
      <vt:lpstr>Presentación de PowerPoint</vt:lpstr>
      <vt:lpstr>Índex</vt:lpstr>
      <vt:lpstr>Presentación de PowerPoint</vt:lpstr>
      <vt:lpstr>Presentación de PowerPoint</vt:lpstr>
      <vt:lpstr>Índex</vt:lpstr>
      <vt:lpstr>Presentación de PowerPoint</vt:lpstr>
      <vt:lpstr>Presentación de PowerPoint</vt:lpstr>
      <vt:lpstr>Presentación de PowerPoint</vt:lpstr>
      <vt:lpstr>Índex</vt:lpstr>
      <vt:lpstr>Presentación de PowerPoint</vt:lpstr>
      <vt:lpstr>Make IT easy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IN2</dc:title>
  <dc:creator>Juan Dexeus</dc:creator>
  <cp:keywords>IN2</cp:keywords>
  <cp:lastModifiedBy>Pedro Canet Ruiz</cp:lastModifiedBy>
  <cp:revision>280</cp:revision>
  <dcterms:created xsi:type="dcterms:W3CDTF">2012-10-10T08:46:00Z</dcterms:created>
  <dcterms:modified xsi:type="dcterms:W3CDTF">2016-02-16T19:15:26Z</dcterms:modified>
</cp:coreProperties>
</file>