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77" r:id="rId7"/>
    <p:sldId id="264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80" r:id="rId18"/>
    <p:sldId id="278" r:id="rId19"/>
    <p:sldId id="279" r:id="rId20"/>
    <p:sldId id="281" r:id="rId21"/>
    <p:sldId id="258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2BD3DE21-D07C-4D8F-B5F1-A7724B7A8241}">
          <p14:sldIdLst>
            <p14:sldId id="256"/>
            <p14:sldId id="260"/>
            <p14:sldId id="261"/>
            <p14:sldId id="262"/>
            <p14:sldId id="263"/>
            <p14:sldId id="277"/>
            <p14:sldId id="264"/>
            <p14:sldId id="267"/>
            <p14:sldId id="268"/>
            <p14:sldId id="269"/>
            <p14:sldId id="270"/>
            <p14:sldId id="271"/>
          </p14:sldIdLst>
        </p14:section>
        <p14:section name="Section sans titre" id="{26390688-18E2-4E94-A789-D27DC6D87602}">
          <p14:sldIdLst>
            <p14:sldId id="272"/>
            <p14:sldId id="273"/>
            <p14:sldId id="274"/>
            <p14:sldId id="275"/>
            <p14:sldId id="280"/>
            <p14:sldId id="278"/>
            <p14:sldId id="279"/>
            <p14:sldId id="281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B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865664"/>
            <a:ext cx="12192000" cy="399233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1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555" y="-19127"/>
            <a:ext cx="5878724" cy="271891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122362"/>
            <a:ext cx="9144000" cy="3172052"/>
          </a:xfrm>
        </p:spPr>
        <p:txBody>
          <a:bodyPr anchor="b"/>
          <a:lstStyle>
            <a:lvl1pPr algn="ctr">
              <a:defRPr sz="6000">
                <a:solidFill>
                  <a:srgbClr val="A9BF40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 err="1"/>
              <a:t>Title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425042"/>
            <a:ext cx="9144000" cy="83275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dirty="0"/>
              <a:t>©2017 </a:t>
            </a:r>
            <a:r>
              <a:rPr lang="fr-CA" dirty="0" err="1"/>
              <a:t>CrumbScale</a:t>
            </a:r>
            <a:r>
              <a:rPr lang="fr-CA" dirty="0"/>
              <a:t>, ©2017 </a:t>
            </a:r>
            <a:r>
              <a:rPr lang="fr-CA" dirty="0" err="1"/>
              <a:t>Rally</a:t>
            </a:r>
            <a:r>
              <a:rPr lang="fr-CA" dirty="0"/>
              <a:t>-Point </a:t>
            </a:r>
            <a:r>
              <a:rPr lang="fr-CA" dirty="0" err="1"/>
              <a:t>backlog</a:t>
            </a:r>
            <a:endParaRPr lang="fr-CA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71" y="406336"/>
            <a:ext cx="1706336" cy="1595785"/>
          </a:xfrm>
          <a:prstGeom prst="rect">
            <a:avLst/>
          </a:prstGeom>
          <a:effectLst/>
        </p:spPr>
      </p:pic>
      <p:sp>
        <p:nvSpPr>
          <p:cNvPr id="11" name="Rectangle 10"/>
          <p:cNvSpPr/>
          <p:nvPr userDrawn="1"/>
        </p:nvSpPr>
        <p:spPr>
          <a:xfrm>
            <a:off x="311285" y="223736"/>
            <a:ext cx="1994170" cy="1964987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2022, By Phillipe Cantin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/>
              <a:t>Licence: CC BY 4.0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F01298A-4740-4D2A-88C4-F7459B219C1A}"/>
              </a:ext>
            </a:extLst>
          </p:cNvPr>
          <p:cNvSpPr txBox="1"/>
          <p:nvPr userDrawn="1"/>
        </p:nvSpPr>
        <p:spPr>
          <a:xfrm>
            <a:off x="13607" y="6597329"/>
            <a:ext cx="2628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chemeClr val="bg1">
                    <a:lumMod val="50000"/>
                  </a:schemeClr>
                </a:solidFill>
              </a:rPr>
              <a:t>2022, By Phillipe Cantin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ECE1590-B903-4261-BD52-80E10485E42B}"/>
              </a:ext>
            </a:extLst>
          </p:cNvPr>
          <p:cNvSpPr txBox="1"/>
          <p:nvPr userDrawn="1"/>
        </p:nvSpPr>
        <p:spPr>
          <a:xfrm>
            <a:off x="9576707" y="6597328"/>
            <a:ext cx="2628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200" dirty="0">
                <a:solidFill>
                  <a:schemeClr val="bg1">
                    <a:lumMod val="50000"/>
                  </a:schemeClr>
                </a:solidFill>
              </a:rPr>
              <a:t>Licence: CC BY 4.0</a:t>
            </a:r>
          </a:p>
        </p:txBody>
      </p:sp>
    </p:spTree>
    <p:extLst>
      <p:ext uri="{BB962C8B-B14F-4D97-AF65-F5344CB8AC3E}">
        <p14:creationId xmlns:p14="http://schemas.microsoft.com/office/powerpoint/2010/main" val="115585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9845-35CD-45A5-A4B7-8DCACEC9F9B7}" type="datetimeFigureOut">
              <a:rPr lang="fr-CA" smtClean="0"/>
              <a:t>2022-03-15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990B-7752-4999-9AA9-2524EF1D56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9223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9845-35CD-45A5-A4B7-8DCACEC9F9B7}" type="datetimeFigureOut">
              <a:rPr lang="fr-CA" smtClean="0"/>
              <a:t>2022-03-15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990B-7752-4999-9AA9-2524EF1D56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5740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40" y="0"/>
            <a:ext cx="3718560" cy="171983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A9BF40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 err="1"/>
              <a:t>Title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2022, By Phillipe Cantin 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dirty="0"/>
              <a:t>©2017 </a:t>
            </a:r>
            <a:r>
              <a:rPr lang="fr-CA" dirty="0" err="1"/>
              <a:t>CrumbScale</a:t>
            </a:r>
            <a:r>
              <a:rPr lang="fr-CA" dirty="0"/>
              <a:t>, ©2017 </a:t>
            </a:r>
            <a:r>
              <a:rPr lang="fr-CA" dirty="0" err="1"/>
              <a:t>Rally</a:t>
            </a:r>
            <a:r>
              <a:rPr lang="fr-CA" dirty="0"/>
              <a:t>-Point </a:t>
            </a:r>
            <a:r>
              <a:rPr lang="fr-CA" dirty="0" err="1"/>
              <a:t>backlog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/>
              <a:t>Licence: CC BY 4.0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4B142B0-4575-466E-851F-DE5E14957AF6}"/>
              </a:ext>
            </a:extLst>
          </p:cNvPr>
          <p:cNvSpPr txBox="1"/>
          <p:nvPr userDrawn="1"/>
        </p:nvSpPr>
        <p:spPr>
          <a:xfrm>
            <a:off x="13607" y="6597329"/>
            <a:ext cx="2628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chemeClr val="bg1">
                    <a:lumMod val="50000"/>
                  </a:schemeClr>
                </a:solidFill>
              </a:rPr>
              <a:t>2022, By Phillipe Cantin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1783C6-CA3A-4490-94BF-09D2230612F4}"/>
              </a:ext>
            </a:extLst>
          </p:cNvPr>
          <p:cNvSpPr txBox="1"/>
          <p:nvPr userDrawn="1"/>
        </p:nvSpPr>
        <p:spPr>
          <a:xfrm>
            <a:off x="9576707" y="6597328"/>
            <a:ext cx="2628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200" dirty="0">
                <a:solidFill>
                  <a:schemeClr val="bg1">
                    <a:lumMod val="50000"/>
                  </a:schemeClr>
                </a:solidFill>
              </a:rPr>
              <a:t>Licence: CC BY 4.0</a:t>
            </a:r>
          </a:p>
        </p:txBody>
      </p:sp>
    </p:spTree>
    <p:extLst>
      <p:ext uri="{BB962C8B-B14F-4D97-AF65-F5344CB8AC3E}">
        <p14:creationId xmlns:p14="http://schemas.microsoft.com/office/powerpoint/2010/main" val="46159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9845-35CD-45A5-A4B7-8DCACEC9F9B7}" type="datetimeFigureOut">
              <a:rPr lang="fr-CA" smtClean="0"/>
              <a:t>2022-03-15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990B-7752-4999-9AA9-2524EF1D56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3470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9845-35CD-45A5-A4B7-8DCACEC9F9B7}" type="datetimeFigureOut">
              <a:rPr lang="fr-CA" smtClean="0"/>
              <a:t>2022-03-15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990B-7752-4999-9AA9-2524EF1D56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281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9845-35CD-45A5-A4B7-8DCACEC9F9B7}" type="datetimeFigureOut">
              <a:rPr lang="fr-CA" smtClean="0"/>
              <a:t>2022-03-15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990B-7752-4999-9AA9-2524EF1D56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9857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9845-35CD-45A5-A4B7-8DCACEC9F9B7}" type="datetimeFigureOut">
              <a:rPr lang="fr-CA" smtClean="0"/>
              <a:t>2022-03-15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990B-7752-4999-9AA9-2524EF1D56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028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9845-35CD-45A5-A4B7-8DCACEC9F9B7}" type="datetimeFigureOut">
              <a:rPr lang="fr-CA" smtClean="0"/>
              <a:t>2022-03-15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990B-7752-4999-9AA9-2524EF1D56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3227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9845-35CD-45A5-A4B7-8DCACEC9F9B7}" type="datetimeFigureOut">
              <a:rPr lang="fr-CA" smtClean="0"/>
              <a:t>2022-03-15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990B-7752-4999-9AA9-2524EF1D56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4094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9845-35CD-45A5-A4B7-8DCACEC9F9B7}" type="datetimeFigureOut">
              <a:rPr lang="fr-CA" smtClean="0"/>
              <a:t>2022-03-15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990B-7752-4999-9AA9-2524EF1D56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399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A9845-35CD-45A5-A4B7-8DCACEC9F9B7}" type="datetimeFigureOut">
              <a:rPr lang="fr-CA" smtClean="0"/>
              <a:t>2022-03-15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B990B-7752-4999-9AA9-2524EF1D56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0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A9BF40"/>
                </a:solidFill>
              </a:rPr>
              <a:t>Effort Estimation With CrumbScale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 estimation and rapid estimation of new items</a:t>
            </a:r>
          </a:p>
        </p:txBody>
      </p:sp>
    </p:spTree>
    <p:extLst>
      <p:ext uri="{BB962C8B-B14F-4D97-AF65-F5344CB8AC3E}">
        <p14:creationId xmlns:p14="http://schemas.microsoft.com/office/powerpoint/2010/main" val="1873190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1/2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696" y="1229067"/>
            <a:ext cx="1022527" cy="511263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018" y="1427850"/>
            <a:ext cx="1594285" cy="4749113"/>
          </a:xfrm>
          <a:prstGeom prst="rect">
            <a:avLst/>
          </a:prstGeom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Always insert from the bottom</a:t>
            </a:r>
          </a:p>
          <a:p>
            <a:r>
              <a:rPr lang="en-US" dirty="0"/>
              <a:t>Q: ‘Is this bigger than…?’</a:t>
            </a:r>
          </a:p>
          <a:p>
            <a:r>
              <a:rPr lang="en-US" dirty="0"/>
              <a:t>Correct errors as you go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FDCEEA6-9C68-4214-B4DA-82F0425449FB}"/>
              </a:ext>
            </a:extLst>
          </p:cNvPr>
          <p:cNvSpPr/>
          <p:nvPr/>
        </p:nvSpPr>
        <p:spPr>
          <a:xfrm>
            <a:off x="387179" y="4780042"/>
            <a:ext cx="2858530" cy="171283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r>
              <a:rPr lang="en-US" dirty="0"/>
              <a:t>Repeat for all items. Climb the list while asking the question:</a:t>
            </a:r>
          </a:p>
          <a:p>
            <a:endParaRPr lang="en-US" dirty="0"/>
          </a:p>
          <a:p>
            <a:pPr algn="ctr"/>
            <a:r>
              <a:rPr lang="en-US" dirty="0"/>
              <a:t>‘Is this bigger than…?’</a:t>
            </a:r>
          </a:p>
        </p:txBody>
      </p:sp>
    </p:spTree>
    <p:extLst>
      <p:ext uri="{BB962C8B-B14F-4D97-AF65-F5344CB8AC3E}">
        <p14:creationId xmlns:p14="http://schemas.microsoft.com/office/powerpoint/2010/main" val="3433606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Step</a:t>
            </a:r>
            <a:r>
              <a:rPr lang="fr-CA" dirty="0"/>
              <a:t> 2/2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21" y="511870"/>
            <a:ext cx="836448" cy="6216331"/>
          </a:xfrm>
        </p:spPr>
      </p:pic>
      <p:sp>
        <p:nvSpPr>
          <p:cNvPr id="9" name="Rectangle 8"/>
          <p:cNvSpPr/>
          <p:nvPr/>
        </p:nvSpPr>
        <p:spPr>
          <a:xfrm>
            <a:off x="5072269" y="617264"/>
            <a:ext cx="3498577" cy="30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072269" y="924339"/>
            <a:ext cx="1825487" cy="871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072270" y="1796082"/>
            <a:ext cx="1060174" cy="30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072270" y="2103157"/>
            <a:ext cx="622852" cy="630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072270" y="2733261"/>
            <a:ext cx="354495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5072271" y="3314921"/>
            <a:ext cx="205408" cy="1227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072269" y="4542183"/>
            <a:ext cx="115427" cy="58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5070283" y="5123842"/>
            <a:ext cx="68645" cy="89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5070283" y="6016752"/>
            <a:ext cx="45719" cy="622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space réservé du contenu 2"/>
          <p:cNvSpPr txBox="1">
            <a:spLocks/>
          </p:cNvSpPr>
          <p:nvPr/>
        </p:nvSpPr>
        <p:spPr>
          <a:xfrm>
            <a:off x="838200" y="1825625"/>
            <a:ext cx="414020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A" dirty="0"/>
              <a:t>Points distribution</a:t>
            </a:r>
          </a:p>
        </p:txBody>
      </p:sp>
    </p:spTree>
    <p:extLst>
      <p:ext uri="{BB962C8B-B14F-4D97-AF65-F5344CB8AC3E}">
        <p14:creationId xmlns:p14="http://schemas.microsoft.com/office/powerpoint/2010/main" val="326971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2/2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9371" y="1731328"/>
            <a:ext cx="842629" cy="4689207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033" y="399725"/>
            <a:ext cx="2586922" cy="6152147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9022080" y="5049519"/>
            <a:ext cx="2184400" cy="731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>
                <a:solidFill>
                  <a:schemeClr val="bg1">
                    <a:lumMod val="50000"/>
                  </a:schemeClr>
                </a:solidFill>
              </a:rPr>
              <a:t>Crumb</a:t>
            </a:r>
          </a:p>
          <a:p>
            <a:endParaRPr lang="en-US" sz="4000" b="1">
              <a:solidFill>
                <a:schemeClr val="bg1">
                  <a:lumMod val="50000"/>
                </a:schemeClr>
              </a:solidFill>
            </a:endParaRPr>
          </a:p>
          <a:p>
            <a:endParaRPr lang="en-US" sz="40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Connecteur droit avec flèche 6"/>
          <p:cNvCxnSpPr>
            <a:stCxn id="6" idx="1"/>
          </p:cNvCxnSpPr>
          <p:nvPr/>
        </p:nvCxnSpPr>
        <p:spPr>
          <a:xfrm flipH="1">
            <a:off x="7620000" y="5415280"/>
            <a:ext cx="1402080" cy="37592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2"/>
          <p:cNvSpPr txBox="1">
            <a:spLocks/>
          </p:cNvSpPr>
          <p:nvPr/>
        </p:nvSpPr>
        <p:spPr>
          <a:xfrm>
            <a:off x="838200" y="1825625"/>
            <a:ext cx="4597400" cy="1923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Identify Crumbs of value ½ 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(no impact)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0AC9A2E-F893-4AE2-A552-0CC6419B1415}"/>
              </a:ext>
            </a:extLst>
          </p:cNvPr>
          <p:cNvSpPr/>
          <p:nvPr/>
        </p:nvSpPr>
        <p:spPr>
          <a:xfrm>
            <a:off x="387179" y="4780042"/>
            <a:ext cx="2858530" cy="171283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r>
              <a:rPr lang="en-US" dirty="0"/>
              <a:t>A ‘Crumb’ item has no impact on your daily schedule. 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524F0F6-38AC-4AD1-A48D-48AD96111B32}"/>
              </a:ext>
            </a:extLst>
          </p:cNvPr>
          <p:cNvSpPr/>
          <p:nvPr/>
        </p:nvSpPr>
        <p:spPr>
          <a:xfrm>
            <a:off x="9164971" y="2162708"/>
            <a:ext cx="2184400" cy="448687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r>
              <a:rPr lang="fr-CA" dirty="0"/>
              <a:t>Estimation </a:t>
            </a:r>
            <a:r>
              <a:rPr lang="fr-CA" dirty="0" err="1"/>
              <a:t>scale</a:t>
            </a:r>
            <a:endParaRPr lang="fr-CA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F9250B6-0618-49C0-B93E-740E9221430E}"/>
              </a:ext>
            </a:extLst>
          </p:cNvPr>
          <p:cNvCxnSpPr>
            <a:cxnSpLocks/>
          </p:cNvCxnSpPr>
          <p:nvPr/>
        </p:nvCxnSpPr>
        <p:spPr>
          <a:xfrm>
            <a:off x="10495005" y="2718486"/>
            <a:ext cx="963827" cy="68881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022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2/2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296" y="395416"/>
            <a:ext cx="3012509" cy="6057763"/>
          </a:xfrm>
          <a:prstGeom prst="rect">
            <a:avLst/>
          </a:prstGeom>
        </p:spPr>
      </p:pic>
      <p:pic>
        <p:nvPicPr>
          <p:cNvPr id="8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9371" y="1731328"/>
            <a:ext cx="842629" cy="4689207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8936510" y="4684848"/>
            <a:ext cx="2207632" cy="912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>
                <a:solidFill>
                  <a:schemeClr val="bg1">
                    <a:lumMod val="50000"/>
                  </a:schemeClr>
                </a:solidFill>
              </a:rPr>
              <a:t>­&gt;Crumb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76434" y="4564619"/>
            <a:ext cx="1148095" cy="647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avec flèche 10"/>
          <p:cNvCxnSpPr/>
          <p:nvPr/>
        </p:nvCxnSpPr>
        <p:spPr>
          <a:xfrm flipH="1" flipV="1">
            <a:off x="7664483" y="4889138"/>
            <a:ext cx="1066799" cy="14224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5CDBE2B-49E9-4350-BAE1-C62A84E288B4}"/>
              </a:ext>
            </a:extLst>
          </p:cNvPr>
          <p:cNvSpPr/>
          <p:nvPr/>
        </p:nvSpPr>
        <p:spPr>
          <a:xfrm>
            <a:off x="387179" y="4780042"/>
            <a:ext cx="2858530" cy="171283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r>
              <a:rPr lang="en-US"/>
              <a:t>The first item bigger than a ‘Crumb’, is given the value of 1</a:t>
            </a:r>
          </a:p>
        </p:txBody>
      </p:sp>
    </p:spTree>
    <p:extLst>
      <p:ext uri="{BB962C8B-B14F-4D97-AF65-F5344CB8AC3E}">
        <p14:creationId xmlns:p14="http://schemas.microsoft.com/office/powerpoint/2010/main" val="3360557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835" y="543697"/>
            <a:ext cx="3699230" cy="588099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2/2</a:t>
            </a:r>
          </a:p>
        </p:txBody>
      </p:sp>
      <p:pic>
        <p:nvPicPr>
          <p:cNvPr id="7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9371" y="1731328"/>
            <a:ext cx="842629" cy="4689207"/>
          </a:xfr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38200" y="1825625"/>
            <a:ext cx="3175000" cy="187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‘Is this at least 2x bigger than…?’</a:t>
            </a:r>
          </a:p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26FCFC4-03AD-49DC-AAD3-78A88AEBCD78}"/>
              </a:ext>
            </a:extLst>
          </p:cNvPr>
          <p:cNvSpPr/>
          <p:nvPr/>
        </p:nvSpPr>
        <p:spPr>
          <a:xfrm>
            <a:off x="387179" y="4780042"/>
            <a:ext cx="2858530" cy="171283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r>
              <a:rPr lang="en-US" dirty="0"/>
              <a:t>While going up the list, ask this question:</a:t>
            </a:r>
          </a:p>
          <a:p>
            <a:endParaRPr lang="en-US" dirty="0"/>
          </a:p>
          <a:p>
            <a:pPr algn="ctr"/>
            <a:r>
              <a:rPr lang="en-US" dirty="0"/>
              <a:t>‘Is the next item at least 2x bigger than this one?’ </a:t>
            </a:r>
          </a:p>
        </p:txBody>
      </p:sp>
    </p:spTree>
    <p:extLst>
      <p:ext uri="{BB962C8B-B14F-4D97-AF65-F5344CB8AC3E}">
        <p14:creationId xmlns:p14="http://schemas.microsoft.com/office/powerpoint/2010/main" val="813994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478" y="618005"/>
            <a:ext cx="3017947" cy="585913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2/2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140" y="1858810"/>
            <a:ext cx="1767355" cy="4450210"/>
          </a:xfrm>
          <a:prstGeom prst="rect">
            <a:avLst/>
          </a:prstGeom>
        </p:spPr>
      </p:pic>
      <p:pic>
        <p:nvPicPr>
          <p:cNvPr id="8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9371" y="1731328"/>
            <a:ext cx="842629" cy="4689207"/>
          </a:xfrm>
        </p:spPr>
      </p:pic>
      <p:sp>
        <p:nvSpPr>
          <p:cNvPr id="9" name="Espace réservé du contenu 2"/>
          <p:cNvSpPr txBox="1">
            <a:spLocks/>
          </p:cNvSpPr>
          <p:nvPr/>
        </p:nvSpPr>
        <p:spPr>
          <a:xfrm>
            <a:off x="838200" y="1825625"/>
            <a:ext cx="3175000" cy="187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‘Is this at least 2x bigger than…?’</a:t>
            </a:r>
          </a:p>
          <a:p>
            <a:pPr marL="0" indent="0" algn="ctr">
              <a:buNone/>
            </a:pPr>
            <a:endParaRPr lang="en-US"/>
          </a:p>
          <a:p>
            <a:pPr algn="ctr"/>
            <a:endParaRPr lang="en-US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82C8B96-20BE-4601-BDAC-AE476587CB6D}"/>
              </a:ext>
            </a:extLst>
          </p:cNvPr>
          <p:cNvSpPr/>
          <p:nvPr/>
        </p:nvSpPr>
        <p:spPr>
          <a:xfrm>
            <a:off x="387179" y="4620260"/>
            <a:ext cx="2833816" cy="1872615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r>
              <a:rPr lang="en-US" dirty="0"/>
              <a:t>IF the nest item is not at least 2x bigger, it is assigned the same value.  If not we move up to the next value in the estimation scale. </a:t>
            </a:r>
          </a:p>
        </p:txBody>
      </p:sp>
    </p:spTree>
    <p:extLst>
      <p:ext uri="{BB962C8B-B14F-4D97-AF65-F5344CB8AC3E}">
        <p14:creationId xmlns:p14="http://schemas.microsoft.com/office/powerpoint/2010/main" val="1994653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393" y="1861690"/>
            <a:ext cx="1767355" cy="445021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2/2</a:t>
            </a: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838200" y="1825625"/>
            <a:ext cx="6314440" cy="187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Identify the ½ (no impact)</a:t>
            </a:r>
          </a:p>
          <a:p>
            <a:r>
              <a:rPr lang="en-US" dirty="0"/>
              <a:t>Q: ‘Is this 2x bigger than…?’</a:t>
            </a:r>
          </a:p>
          <a:p>
            <a:r>
              <a:rPr lang="en-US" dirty="0"/>
              <a:t>Correct errors as you go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9371" y="1731328"/>
            <a:ext cx="842629" cy="4689207"/>
          </a:xfr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D45A828-F443-4631-B502-270B5D2E3061}"/>
              </a:ext>
            </a:extLst>
          </p:cNvPr>
          <p:cNvSpPr/>
          <p:nvPr/>
        </p:nvSpPr>
        <p:spPr>
          <a:xfrm>
            <a:off x="387179" y="4780042"/>
            <a:ext cx="2133599" cy="171283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r>
              <a:rPr lang="en-US" dirty="0"/>
              <a:t>Go up the list, repeating the same process for each item. 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2947C5F-46A9-41AF-B8ED-5326E587B3BC}"/>
              </a:ext>
            </a:extLst>
          </p:cNvPr>
          <p:cNvSpPr/>
          <p:nvPr/>
        </p:nvSpPr>
        <p:spPr>
          <a:xfrm>
            <a:off x="2634634" y="4780042"/>
            <a:ext cx="3090664" cy="171283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r>
              <a:rPr lang="en-US" dirty="0"/>
              <a:t>If there is a long series of items with the same value, we do not compare only with the last item but with 2-3 items from the series.</a:t>
            </a:r>
          </a:p>
        </p:txBody>
      </p:sp>
    </p:spTree>
    <p:extLst>
      <p:ext uri="{BB962C8B-B14F-4D97-AF65-F5344CB8AC3E}">
        <p14:creationId xmlns:p14="http://schemas.microsoft.com/office/powerpoint/2010/main" val="2875105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Initial estimation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Rapid estimation tool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links with hours</a:t>
            </a:r>
          </a:p>
          <a:p>
            <a:r>
              <a:rPr lang="en-US" dirty="0"/>
              <a:t>Fast</a:t>
            </a:r>
          </a:p>
          <a:p>
            <a:r>
              <a:rPr lang="en-US" dirty="0"/>
              <a:t>Simple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0" y="2347784"/>
            <a:ext cx="552565" cy="4106562"/>
          </a:xfrm>
          <a:prstGeom prst="rect">
            <a:avLst/>
          </a:prstGeom>
        </p:spPr>
      </p:pic>
      <p:pic>
        <p:nvPicPr>
          <p:cNvPr id="7" name="Picture 2" descr="Media preview">
            <a:extLst>
              <a:ext uri="{FF2B5EF4-FFF2-40B4-BE49-F238E27FC236}">
                <a16:creationId xmlns:a16="http://schemas.microsoft.com/office/drawing/2014/main" id="{20A14109-3B28-4587-AABA-9368AB89C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346" y="2326758"/>
            <a:ext cx="3036869" cy="173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55A74C1-A8F6-4FAC-A07B-DB899EC002E6}"/>
              </a:ext>
            </a:extLst>
          </p:cNvPr>
          <p:cNvSpPr/>
          <p:nvPr/>
        </p:nvSpPr>
        <p:spPr>
          <a:xfrm>
            <a:off x="9506465" y="4741513"/>
            <a:ext cx="2372081" cy="171283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r>
              <a:rPr lang="en-US" dirty="0"/>
              <a:t>Create an image or print the tool to avoid the temptation of modifying the values.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8BAC09E-121E-4BCF-8070-FC4495A72A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5574">
            <a:off x="6704366" y="1711305"/>
            <a:ext cx="1726270" cy="284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51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Rapid Estimation Tool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14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 Estimation Tool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25" y="2097474"/>
            <a:ext cx="2643690" cy="4351338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10421">
            <a:off x="5166771" y="4832748"/>
            <a:ext cx="2610401" cy="131459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Ellipse 5"/>
          <p:cNvSpPr/>
          <p:nvPr/>
        </p:nvSpPr>
        <p:spPr>
          <a:xfrm>
            <a:off x="8238339" y="3657600"/>
            <a:ext cx="749141" cy="20725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10210974" y="3641124"/>
            <a:ext cx="749141" cy="20725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Does not change over time</a:t>
            </a:r>
          </a:p>
          <a:p>
            <a:pPr lvl="1"/>
            <a:r>
              <a:rPr lang="en-US" dirty="0"/>
              <a:t>Fundamental to achieve predictability</a:t>
            </a:r>
          </a:p>
          <a:p>
            <a:r>
              <a:rPr lang="en-US" dirty="0"/>
              <a:t>Enable ultra-fast estimations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1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CrumbScale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5834"/>
          </a:xfrm>
        </p:spPr>
        <p:txBody>
          <a:bodyPr>
            <a:normAutofit/>
          </a:bodyPr>
          <a:lstStyle/>
          <a:p>
            <a:r>
              <a:rPr lang="en-US" dirty="0"/>
              <a:t>2007		Invention (Phillipe Cantin)</a:t>
            </a:r>
          </a:p>
          <a:p>
            <a:r>
              <a:rPr lang="en-US" dirty="0"/>
              <a:t>2009-2010		First publication (blog)</a:t>
            </a:r>
          </a:p>
          <a:p>
            <a:r>
              <a:rPr lang="en-US" dirty="0"/>
              <a:t>2017		Description in the Rally-Point Backlog book</a:t>
            </a:r>
          </a:p>
          <a:p>
            <a:r>
              <a:rPr lang="en-US" dirty="0"/>
              <a:t>2022		Official GitHub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Usages</a:t>
            </a:r>
          </a:p>
          <a:p>
            <a:pPr lvl="1"/>
            <a:r>
              <a:rPr lang="en-US" dirty="0"/>
              <a:t>Multiple domains of application</a:t>
            </a:r>
          </a:p>
          <a:p>
            <a:pPr lvl="1"/>
            <a:r>
              <a:rPr lang="en-US" dirty="0"/>
              <a:t>Small, medium and large development initiatives</a:t>
            </a:r>
          </a:p>
          <a:p>
            <a:pPr lvl="1"/>
            <a:r>
              <a:rPr lang="en-US" dirty="0"/>
              <a:t>Not only used to estimate effort (value, quantity, …)</a:t>
            </a:r>
          </a:p>
        </p:txBody>
      </p:sp>
    </p:spTree>
    <p:extLst>
      <p:ext uri="{BB962C8B-B14F-4D97-AF65-F5344CB8AC3E}">
        <p14:creationId xmlns:p14="http://schemas.microsoft.com/office/powerpoint/2010/main" val="3012075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Rapid Estimation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509" y="1368743"/>
            <a:ext cx="708454" cy="5265101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After the PO/Arch. has described the new item:</a:t>
            </a:r>
            <a:endParaRPr lang="en-US" dirty="0"/>
          </a:p>
          <a:p>
            <a:r>
              <a:rPr lang="en-US" dirty="0"/>
              <a:t>Find similar work in the list</a:t>
            </a:r>
          </a:p>
          <a:p>
            <a:r>
              <a:rPr lang="en-US" dirty="0"/>
              <a:t>Assign the same value to the new item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0252">
            <a:off x="9641184" y="4181720"/>
            <a:ext cx="1776327" cy="894553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968106A-79D5-4115-900C-A145A3AE2D18}"/>
              </a:ext>
            </a:extLst>
          </p:cNvPr>
          <p:cNvSpPr/>
          <p:nvPr/>
        </p:nvSpPr>
        <p:spPr>
          <a:xfrm>
            <a:off x="387179" y="4780042"/>
            <a:ext cx="2858530" cy="171283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r>
              <a:rPr lang="en-US" dirty="0"/>
              <a:t>With this tool, we do not look for items of the same effort size but items with the same type of work. 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3AD0EBE-7070-4279-9262-792DDA843D74}"/>
              </a:ext>
            </a:extLst>
          </p:cNvPr>
          <p:cNvSpPr/>
          <p:nvPr/>
        </p:nvSpPr>
        <p:spPr>
          <a:xfrm>
            <a:off x="3477189" y="4780041"/>
            <a:ext cx="1959784" cy="171283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r>
              <a:rPr lang="en-US" dirty="0"/>
              <a:t>Estimating with this tool should take on average </a:t>
            </a:r>
            <a:r>
              <a:rPr lang="en-US" b="1" dirty="0"/>
              <a:t>30-60 seconds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6523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412456" y="4481384"/>
            <a:ext cx="4466506" cy="2081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rgbClr val="A9BF40"/>
                </a:solidFill>
              </a:rPr>
              <a:t>Rally-Point Backlog</a:t>
            </a:r>
            <a:endParaRPr lang="en-US" sz="2400"/>
          </a:p>
          <a:p>
            <a:r>
              <a:rPr lang="en-US" sz="2400"/>
              <a:t>Amazon</a:t>
            </a:r>
          </a:p>
          <a:p>
            <a:r>
              <a:rPr lang="en-US" sz="2400"/>
              <a:t>Formats: eBook and paperback</a:t>
            </a:r>
          </a:p>
          <a:p>
            <a:pPr marL="0" indent="0">
              <a:buNone/>
            </a:pPr>
            <a:r>
              <a:rPr lang="en-US"/>
              <a:t> </a:t>
            </a:r>
          </a:p>
          <a:p>
            <a:endParaRPr lang="en-US" sz="320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0736">
            <a:off x="8614839" y="2026747"/>
            <a:ext cx="1518922" cy="22783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88" y="2377885"/>
            <a:ext cx="1839163" cy="1720005"/>
          </a:xfrm>
          <a:prstGeom prst="rect">
            <a:avLst/>
          </a:prstGeom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650793" y="4481384"/>
            <a:ext cx="6087763" cy="200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>
                <a:solidFill>
                  <a:srgbClr val="A9BF40"/>
                </a:solidFill>
              </a:rPr>
              <a:t>https://github.com/pcantin/crumbscale</a:t>
            </a:r>
          </a:p>
          <a:p>
            <a:r>
              <a:rPr lang="en-US" sz="2400"/>
              <a:t>How To</a:t>
            </a:r>
          </a:p>
          <a:p>
            <a:r>
              <a:rPr lang="en-US" sz="2400"/>
              <a:t>Troubleshooting</a:t>
            </a:r>
          </a:p>
          <a:p>
            <a:r>
              <a:rPr lang="en-US" sz="2400"/>
              <a:t>Cheat-Sheets</a:t>
            </a:r>
            <a:endParaRPr lang="en-US" sz="2400" i="1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128" y="2229970"/>
            <a:ext cx="2449520" cy="189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9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Effort-points Estimation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r>
              <a:rPr lang="en-US" dirty="0"/>
              <a:t>Fast</a:t>
            </a:r>
          </a:p>
          <a:p>
            <a:r>
              <a:rPr lang="en-US" dirty="0"/>
              <a:t>No re-estimation required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/>
              <a:t>No link between hours and points</a:t>
            </a:r>
          </a:p>
        </p:txBody>
      </p:sp>
    </p:spTree>
    <p:extLst>
      <p:ext uri="{BB962C8B-B14F-4D97-AF65-F5344CB8AC3E}">
        <p14:creationId xmlns:p14="http://schemas.microsoft.com/office/powerpoint/2010/main" val="2417068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CrumbScale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Eliminate hours-vs-points confusion</a:t>
            </a:r>
          </a:p>
          <a:p>
            <a:r>
              <a:rPr lang="en-US" dirty="0"/>
              <a:t>Remains precise over time</a:t>
            </a:r>
          </a:p>
          <a:p>
            <a:r>
              <a:rPr lang="en-US" dirty="0"/>
              <a:t>Eliminate the need for re-estimation</a:t>
            </a:r>
          </a:p>
          <a:p>
            <a:r>
              <a:rPr lang="en-US" dirty="0"/>
              <a:t>Reduce estimation time</a:t>
            </a:r>
          </a:p>
          <a:p>
            <a:r>
              <a:rPr lang="en-US" dirty="0"/>
              <a:t>Support a robust predictability and planning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Results are accepted by the </a:t>
            </a:r>
            <a:r>
              <a:rPr lang="en-US" dirty="0" err="1"/>
              <a:t>groupe</a:t>
            </a:r>
            <a:r>
              <a:rPr lang="en-US" dirty="0"/>
              <a:t>/team</a:t>
            </a:r>
          </a:p>
          <a:p>
            <a:r>
              <a:rPr lang="en-US" dirty="0"/>
              <a:t>Bonus creation of rapid estimation tool for estimating future backlog items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0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steps process</a:t>
            </a:r>
          </a:p>
          <a:p>
            <a:r>
              <a:rPr lang="en-US" dirty="0"/>
              <a:t>No need for special training</a:t>
            </a:r>
          </a:p>
          <a:p>
            <a:pPr lvl="1"/>
            <a:r>
              <a:rPr lang="en-US" dirty="0"/>
              <a:t>Other for the facilitator</a:t>
            </a:r>
          </a:p>
          <a:p>
            <a:r>
              <a:rPr lang="en-US" dirty="0"/>
              <a:t>Average estimation of 30-60 items per hour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r>
              <a:rPr lang="en-US" dirty="0"/>
              <a:t>Rapid estimation of future backlog items</a:t>
            </a:r>
          </a:p>
        </p:txBody>
      </p:sp>
    </p:spTree>
    <p:extLst>
      <p:ext uri="{BB962C8B-B14F-4D97-AF65-F5344CB8AC3E}">
        <p14:creationId xmlns:p14="http://schemas.microsoft.com/office/powerpoint/2010/main" val="265135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Estimation </a:t>
            </a:r>
            <a:r>
              <a:rPr lang="fr-CA" dirty="0" err="1"/>
              <a:t>CrumbScale</a:t>
            </a:r>
            <a:endParaRPr lang="fr-CA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8533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1/2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290" y="255372"/>
            <a:ext cx="1351420" cy="636373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4140200" cy="3640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Sorting by relative size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*via an « insert sort »</a:t>
            </a:r>
          </a:p>
        </p:txBody>
      </p:sp>
      <p:sp>
        <p:nvSpPr>
          <p:cNvPr id="4" name="Forme libre 3"/>
          <p:cNvSpPr/>
          <p:nvPr/>
        </p:nvSpPr>
        <p:spPr>
          <a:xfrm>
            <a:off x="7112000" y="482600"/>
            <a:ext cx="1270000" cy="6062133"/>
          </a:xfrm>
          <a:custGeom>
            <a:avLst/>
            <a:gdLst>
              <a:gd name="connsiteX0" fmla="*/ 0 w 1270000"/>
              <a:gd name="connsiteY0" fmla="*/ 0 h 6062133"/>
              <a:gd name="connsiteX1" fmla="*/ 0 w 1270000"/>
              <a:gd name="connsiteY1" fmla="*/ 6062133 h 6062133"/>
              <a:gd name="connsiteX2" fmla="*/ 1270000 w 1270000"/>
              <a:gd name="connsiteY2" fmla="*/ 8467 h 6062133"/>
              <a:gd name="connsiteX3" fmla="*/ 0 w 1270000"/>
              <a:gd name="connsiteY3" fmla="*/ 0 h 606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000" h="6062133">
                <a:moveTo>
                  <a:pt x="0" y="0"/>
                </a:moveTo>
                <a:lnTo>
                  <a:pt x="0" y="6062133"/>
                </a:lnTo>
                <a:lnTo>
                  <a:pt x="1270000" y="846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0000"/>
              </a:gs>
              <a:gs pos="52000">
                <a:srgbClr val="FFFF00"/>
              </a:gs>
              <a:gs pos="100000">
                <a:srgbClr val="00B05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53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1/2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65" y="4580238"/>
            <a:ext cx="2381257" cy="1712834"/>
          </a:xfr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936" y="2724076"/>
            <a:ext cx="1384127" cy="1574603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FC05141-3B7F-4479-97EB-3EA6FAA78CFF}"/>
              </a:ext>
            </a:extLst>
          </p:cNvPr>
          <p:cNvSpPr/>
          <p:nvPr/>
        </p:nvSpPr>
        <p:spPr>
          <a:xfrm>
            <a:off x="9135762" y="4780042"/>
            <a:ext cx="2858530" cy="171283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r>
              <a:rPr lang="en-US"/>
              <a:t>Insert a first item in the list.</a:t>
            </a:r>
          </a:p>
        </p:txBody>
      </p:sp>
    </p:spTree>
    <p:extLst>
      <p:ext uri="{BB962C8B-B14F-4D97-AF65-F5344CB8AC3E}">
        <p14:creationId xmlns:p14="http://schemas.microsoft.com/office/powerpoint/2010/main" val="4220940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1/2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65" y="4580238"/>
            <a:ext cx="2381257" cy="1712834"/>
          </a:xfr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936" y="2724076"/>
            <a:ext cx="1384127" cy="157460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043" y="2397894"/>
            <a:ext cx="2882540" cy="2704762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DFCED91-CE37-4312-986C-BB52F2080A89}"/>
              </a:ext>
            </a:extLst>
          </p:cNvPr>
          <p:cNvSpPr/>
          <p:nvPr/>
        </p:nvSpPr>
        <p:spPr>
          <a:xfrm>
            <a:off x="9135762" y="4780042"/>
            <a:ext cx="2858530" cy="171283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r>
              <a:rPr lang="en-US"/>
              <a:t>Insert a second item in the list while asking the question: </a:t>
            </a:r>
          </a:p>
          <a:p>
            <a:pPr algn="ctr"/>
            <a:endParaRPr lang="en-US"/>
          </a:p>
          <a:p>
            <a:pPr algn="ctr"/>
            <a:r>
              <a:rPr lang="en-US"/>
              <a:t>‘Is this bigger than…?’</a:t>
            </a:r>
          </a:p>
        </p:txBody>
      </p:sp>
    </p:spTree>
    <p:extLst>
      <p:ext uri="{BB962C8B-B14F-4D97-AF65-F5344CB8AC3E}">
        <p14:creationId xmlns:p14="http://schemas.microsoft.com/office/powerpoint/2010/main" val="14167277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pbacklog-workshop-01" id="{95DCD88D-F7EC-4AF9-81C5-FE2764B80814}" vid="{DD902CBA-4087-4174-944C-8FDFF1B988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rpbacklog-workshop-01</Template>
  <TotalTime>2592</TotalTime>
  <Words>559</Words>
  <Application>Microsoft Office PowerPoint</Application>
  <PresentationFormat>Grand écran</PresentationFormat>
  <Paragraphs>114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Franklin Gothic Book</vt:lpstr>
      <vt:lpstr>Franklin Gothic Demi</vt:lpstr>
      <vt:lpstr>Wingdings</vt:lpstr>
      <vt:lpstr>Thème Office</vt:lpstr>
      <vt:lpstr>Effort Estimation With CrumbScale</vt:lpstr>
      <vt:lpstr>CrumbScale</vt:lpstr>
      <vt:lpstr>Effort-points Estimation</vt:lpstr>
      <vt:lpstr>CrumbScale</vt:lpstr>
      <vt:lpstr>Method</vt:lpstr>
      <vt:lpstr>Estimation CrumbScale</vt:lpstr>
      <vt:lpstr>Step 1/2</vt:lpstr>
      <vt:lpstr>Step 1/2</vt:lpstr>
      <vt:lpstr>Step 1/2</vt:lpstr>
      <vt:lpstr>Step 1/2</vt:lpstr>
      <vt:lpstr>Step 2/2</vt:lpstr>
      <vt:lpstr>Step 2/2</vt:lpstr>
      <vt:lpstr>Step 2/2</vt:lpstr>
      <vt:lpstr>Step 2/2</vt:lpstr>
      <vt:lpstr>Step 2/2</vt:lpstr>
      <vt:lpstr>Step 2/2</vt:lpstr>
      <vt:lpstr>Results</vt:lpstr>
      <vt:lpstr>Rapid Estimation Tool</vt:lpstr>
      <vt:lpstr>Rapid Estimation Tool</vt:lpstr>
      <vt:lpstr>Rapid Estimation</vt:lpstr>
      <vt:lpstr>References</vt:lpstr>
    </vt:vector>
  </TitlesOfParts>
  <Company>FACILITE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Estimation d’effort avec CrumbScale</dc:title>
  <dc:creator>Utilisateur Windows</dc:creator>
  <cp:lastModifiedBy>Cantin, Phillipe</cp:lastModifiedBy>
  <cp:revision>56</cp:revision>
  <dcterms:created xsi:type="dcterms:W3CDTF">2017-11-27T00:06:03Z</dcterms:created>
  <dcterms:modified xsi:type="dcterms:W3CDTF">2022-03-15T18:45:08Z</dcterms:modified>
</cp:coreProperties>
</file>