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77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78" r:id="rId19"/>
    <p:sldId id="279" r:id="rId20"/>
    <p:sldId id="281" r:id="rId21"/>
    <p:sldId id="25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BD3DE21-D07C-4D8F-B5F1-A7724B7A8241}">
          <p14:sldIdLst>
            <p14:sldId id="256"/>
            <p14:sldId id="260"/>
            <p14:sldId id="261"/>
            <p14:sldId id="262"/>
            <p14:sldId id="263"/>
            <p14:sldId id="277"/>
            <p14:sldId id="264"/>
            <p14:sldId id="267"/>
            <p14:sldId id="268"/>
            <p14:sldId id="269"/>
            <p14:sldId id="270"/>
            <p14:sldId id="271"/>
          </p14:sldIdLst>
        </p14:section>
        <p14:section name="Section sans titre" id="{26390688-18E2-4E94-A789-D27DC6D87602}">
          <p14:sldIdLst>
            <p14:sldId id="272"/>
            <p14:sldId id="273"/>
            <p14:sldId id="274"/>
            <p14:sldId id="275"/>
            <p14:sldId id="280"/>
            <p14:sldId id="278"/>
            <p14:sldId id="279"/>
            <p14:sldId id="28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865664"/>
            <a:ext cx="12192000" cy="399233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1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55" y="-19127"/>
            <a:ext cx="5878724" cy="27189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2"/>
            <a:ext cx="9144000" cy="3172052"/>
          </a:xfrm>
        </p:spPr>
        <p:txBody>
          <a:bodyPr anchor="b"/>
          <a:lstStyle>
            <a:lvl1pPr algn="ctr">
              <a:defRPr sz="6000">
                <a:solidFill>
                  <a:srgbClr val="A9BF40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 err="1"/>
              <a:t>Title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425042"/>
            <a:ext cx="9144000" cy="8327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©2017 </a:t>
            </a:r>
            <a:r>
              <a:rPr lang="fr-CA" dirty="0" err="1"/>
              <a:t>CrumbScale</a:t>
            </a:r>
            <a:r>
              <a:rPr lang="fr-CA" dirty="0"/>
              <a:t>, ©2017 </a:t>
            </a:r>
            <a:r>
              <a:rPr lang="fr-CA" dirty="0" err="1"/>
              <a:t>Rally</a:t>
            </a:r>
            <a:r>
              <a:rPr lang="fr-CA" dirty="0"/>
              <a:t>-Point </a:t>
            </a:r>
            <a:r>
              <a:rPr lang="fr-CA" dirty="0" err="1"/>
              <a:t>backlog</a:t>
            </a:r>
            <a:endParaRPr lang="fr-CA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406336"/>
            <a:ext cx="1706336" cy="1595785"/>
          </a:xfrm>
          <a:prstGeom prst="rect">
            <a:avLst/>
          </a:prstGeom>
          <a:effectLst/>
        </p:spPr>
      </p:pic>
      <p:sp>
        <p:nvSpPr>
          <p:cNvPr id="11" name="Rectangle 10"/>
          <p:cNvSpPr/>
          <p:nvPr userDrawn="1"/>
        </p:nvSpPr>
        <p:spPr>
          <a:xfrm>
            <a:off x="311285" y="223736"/>
            <a:ext cx="1994170" cy="1964987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2022, By Phillipe Cantin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Licence: CC BY 4.0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01298A-4740-4D2A-88C4-F7459B219C1A}"/>
              </a:ext>
            </a:extLst>
          </p:cNvPr>
          <p:cNvSpPr txBox="1"/>
          <p:nvPr userDrawn="1"/>
        </p:nvSpPr>
        <p:spPr>
          <a:xfrm>
            <a:off x="13607" y="6597329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>
                    <a:lumMod val="50000"/>
                  </a:schemeClr>
                </a:solidFill>
              </a:rPr>
              <a:t>2022, By Phillipe Cantin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CE1590-B903-4261-BD52-80E10485E42B}"/>
              </a:ext>
            </a:extLst>
          </p:cNvPr>
          <p:cNvSpPr txBox="1"/>
          <p:nvPr userDrawn="1"/>
        </p:nvSpPr>
        <p:spPr>
          <a:xfrm>
            <a:off x="9576707" y="6597328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>
                <a:solidFill>
                  <a:schemeClr val="bg1">
                    <a:lumMod val="50000"/>
                  </a:schemeClr>
                </a:solidFill>
              </a:rPr>
              <a:t>Licence: CC BY 4.0</a:t>
            </a:r>
          </a:p>
        </p:txBody>
      </p:sp>
    </p:spTree>
    <p:extLst>
      <p:ext uri="{BB962C8B-B14F-4D97-AF65-F5344CB8AC3E}">
        <p14:creationId xmlns:p14="http://schemas.microsoft.com/office/powerpoint/2010/main" val="115585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22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740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0"/>
            <a:ext cx="3718560" cy="171983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A9BF40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 err="1"/>
              <a:t>Title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2022, By Phillipe Cantin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©2017 </a:t>
            </a:r>
            <a:r>
              <a:rPr lang="fr-CA" dirty="0" err="1"/>
              <a:t>CrumbScale</a:t>
            </a:r>
            <a:r>
              <a:rPr lang="fr-CA" dirty="0"/>
              <a:t>, ©2017 </a:t>
            </a:r>
            <a:r>
              <a:rPr lang="fr-CA" dirty="0" err="1"/>
              <a:t>Rally</a:t>
            </a:r>
            <a:r>
              <a:rPr lang="fr-CA" dirty="0"/>
              <a:t>-Point </a:t>
            </a:r>
            <a:r>
              <a:rPr lang="fr-CA" dirty="0" err="1"/>
              <a:t>backlog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/>
              <a:t>Licence: CC BY 4.0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B142B0-4575-466E-851F-DE5E14957AF6}"/>
              </a:ext>
            </a:extLst>
          </p:cNvPr>
          <p:cNvSpPr txBox="1"/>
          <p:nvPr userDrawn="1"/>
        </p:nvSpPr>
        <p:spPr>
          <a:xfrm>
            <a:off x="13607" y="6597329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>
                    <a:lumMod val="50000"/>
                  </a:schemeClr>
                </a:solidFill>
              </a:rPr>
              <a:t>2022, By Phillipe Cantin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1783C6-CA3A-4490-94BF-09D2230612F4}"/>
              </a:ext>
            </a:extLst>
          </p:cNvPr>
          <p:cNvSpPr txBox="1"/>
          <p:nvPr userDrawn="1"/>
        </p:nvSpPr>
        <p:spPr>
          <a:xfrm>
            <a:off x="9576707" y="6597328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>
                <a:solidFill>
                  <a:schemeClr val="bg1">
                    <a:lumMod val="50000"/>
                  </a:schemeClr>
                </a:solidFill>
              </a:rPr>
              <a:t>Licence: CC BY 4.0</a:t>
            </a:r>
          </a:p>
        </p:txBody>
      </p:sp>
    </p:spTree>
    <p:extLst>
      <p:ext uri="{BB962C8B-B14F-4D97-AF65-F5344CB8AC3E}">
        <p14:creationId xmlns:p14="http://schemas.microsoft.com/office/powerpoint/2010/main" val="46159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47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28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85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028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227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09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399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9845-35CD-45A5-A4B7-8DCACEC9F9B7}" type="datetimeFigureOut">
              <a:rPr lang="fr-CA" smtClean="0"/>
              <a:t>2022-03-15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990B-7752-4999-9AA9-2524EF1D56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0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>
                <a:solidFill>
                  <a:srgbClr val="A9BF40"/>
                </a:solidFill>
              </a:rPr>
              <a:t>Estimation d’effort avec </a:t>
            </a:r>
            <a:r>
              <a:rPr lang="fr-CA" dirty="0" err="1">
                <a:solidFill>
                  <a:srgbClr val="A9BF40"/>
                </a:solidFill>
              </a:rPr>
              <a:t>CrumbScale</a:t>
            </a:r>
            <a:endParaRPr lang="fr-CA" dirty="0">
              <a:solidFill>
                <a:srgbClr val="A9BF4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Estimation initiale et estimation rapide de nouveaux items</a:t>
            </a:r>
          </a:p>
        </p:txBody>
      </p:sp>
    </p:spTree>
    <p:extLst>
      <p:ext uri="{BB962C8B-B14F-4D97-AF65-F5344CB8AC3E}">
        <p14:creationId xmlns:p14="http://schemas.microsoft.com/office/powerpoint/2010/main" val="187319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1/2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96" y="1229067"/>
            <a:ext cx="1022527" cy="51126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018" y="1427850"/>
            <a:ext cx="1594285" cy="4749113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Toujours insérer par le bas</a:t>
            </a:r>
          </a:p>
          <a:p>
            <a:r>
              <a:rPr lang="fr-CA" dirty="0"/>
              <a:t>Q: ‘Est-ce plus gros que…?’</a:t>
            </a:r>
          </a:p>
          <a:p>
            <a:r>
              <a:rPr lang="fr-CA" dirty="0"/>
              <a:t>Corriger les erreurs trouvées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FDCEEA6-9C68-4214-B4DA-82F0425449FB}"/>
              </a:ext>
            </a:extLst>
          </p:cNvPr>
          <p:cNvSpPr/>
          <p:nvPr/>
        </p:nvSpPr>
        <p:spPr>
          <a:xfrm>
            <a:off x="387179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Répéter pour toutes les histoires. Monter dans la liste avec la question:</a:t>
            </a:r>
          </a:p>
          <a:p>
            <a:endParaRPr lang="fr-CA" dirty="0"/>
          </a:p>
          <a:p>
            <a:pPr algn="ctr"/>
            <a:r>
              <a:rPr lang="fr-CA" dirty="0"/>
              <a:t>‘Est-ce plus gros que…?’</a:t>
            </a:r>
          </a:p>
        </p:txBody>
      </p:sp>
    </p:spTree>
    <p:extLst>
      <p:ext uri="{BB962C8B-B14F-4D97-AF65-F5344CB8AC3E}">
        <p14:creationId xmlns:p14="http://schemas.microsoft.com/office/powerpoint/2010/main" val="343360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2/2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21" y="511870"/>
            <a:ext cx="836448" cy="6216331"/>
          </a:xfrm>
        </p:spPr>
      </p:pic>
      <p:sp>
        <p:nvSpPr>
          <p:cNvPr id="9" name="Rectangle 8"/>
          <p:cNvSpPr/>
          <p:nvPr/>
        </p:nvSpPr>
        <p:spPr>
          <a:xfrm>
            <a:off x="5072269" y="617264"/>
            <a:ext cx="3498577" cy="3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72269" y="924339"/>
            <a:ext cx="1825487" cy="87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072270" y="1796082"/>
            <a:ext cx="1060174" cy="30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72270" y="2103157"/>
            <a:ext cx="622852" cy="63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072270" y="2733261"/>
            <a:ext cx="354495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072271" y="3314921"/>
            <a:ext cx="205408" cy="122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72269" y="4542183"/>
            <a:ext cx="115427" cy="58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070283" y="5123842"/>
            <a:ext cx="68645" cy="89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070283" y="6016752"/>
            <a:ext cx="45719" cy="62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838200" y="1825625"/>
            <a:ext cx="41402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/>
              <a:t>Distribution de </a:t>
            </a:r>
            <a:br>
              <a:rPr lang="fr-CA" dirty="0"/>
            </a:br>
            <a:r>
              <a:rPr lang="fr-CA" dirty="0"/>
              <a:t>l’échelle de points</a:t>
            </a:r>
          </a:p>
        </p:txBody>
      </p:sp>
    </p:spTree>
    <p:extLst>
      <p:ext uri="{BB962C8B-B14F-4D97-AF65-F5344CB8AC3E}">
        <p14:creationId xmlns:p14="http://schemas.microsoft.com/office/powerpoint/2010/main" val="32697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2/2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371" y="1731328"/>
            <a:ext cx="842629" cy="468920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33" y="399725"/>
            <a:ext cx="2586922" cy="6152147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9022080" y="5049519"/>
            <a:ext cx="2184400" cy="73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Crumb</a:t>
            </a:r>
          </a:p>
          <a:p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necteur droit avec flèche 6"/>
          <p:cNvCxnSpPr>
            <a:stCxn id="6" idx="1"/>
          </p:cNvCxnSpPr>
          <p:nvPr/>
        </p:nvCxnSpPr>
        <p:spPr>
          <a:xfrm flipH="1">
            <a:off x="7620000" y="5415280"/>
            <a:ext cx="1402080" cy="37592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1825625"/>
            <a:ext cx="4597400" cy="192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/>
              <a:t>Identifier les </a:t>
            </a:r>
            <a:r>
              <a:rPr lang="fr-CA" dirty="0" err="1"/>
              <a:t>Crumbs</a:t>
            </a:r>
            <a:r>
              <a:rPr lang="fr-CA" dirty="0"/>
              <a:t> de ½ </a:t>
            </a:r>
          </a:p>
          <a:p>
            <a:pPr marL="0" indent="0">
              <a:buNone/>
            </a:pPr>
            <a:r>
              <a:rPr lang="fr-CA" i="1" dirty="0">
                <a:solidFill>
                  <a:schemeClr val="bg1">
                    <a:lumMod val="50000"/>
                  </a:schemeClr>
                </a:solidFill>
              </a:rPr>
              <a:t>(sans impact)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0AC9A2E-F893-4AE2-A552-0CC6419B1415}"/>
              </a:ext>
            </a:extLst>
          </p:cNvPr>
          <p:cNvSpPr/>
          <p:nvPr/>
        </p:nvSpPr>
        <p:spPr>
          <a:xfrm>
            <a:off x="387179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Une histoire ‘Crumb’ est tellement petite qu’elle ne dérange pas votre horaire.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12BE29C-F2B6-46F1-9F4F-890F6B3F825D}"/>
              </a:ext>
            </a:extLst>
          </p:cNvPr>
          <p:cNvSpPr/>
          <p:nvPr/>
        </p:nvSpPr>
        <p:spPr>
          <a:xfrm>
            <a:off x="9164971" y="2162708"/>
            <a:ext cx="2184400" cy="44868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Échelle d’estimation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A5A7302-128F-4C18-879A-56E8425D3DDC}"/>
              </a:ext>
            </a:extLst>
          </p:cNvPr>
          <p:cNvCxnSpPr>
            <a:cxnSpLocks/>
          </p:cNvCxnSpPr>
          <p:nvPr/>
        </p:nvCxnSpPr>
        <p:spPr>
          <a:xfrm>
            <a:off x="10495005" y="2718486"/>
            <a:ext cx="963827" cy="68881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2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2/2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96" y="395416"/>
            <a:ext cx="3012509" cy="6057763"/>
          </a:xfrm>
          <a:prstGeom prst="rect">
            <a:avLst/>
          </a:prstGeom>
        </p:spPr>
      </p:pic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371" y="1731328"/>
            <a:ext cx="842629" cy="4689207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936510" y="4684848"/>
            <a:ext cx="2207632" cy="91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­&gt;Crumb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76434" y="4564619"/>
            <a:ext cx="1148095" cy="64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7664483" y="4889138"/>
            <a:ext cx="1066799" cy="14224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5CDBE2B-49E9-4350-BAE1-C62A84E288B4}"/>
              </a:ext>
            </a:extLst>
          </p:cNvPr>
          <p:cNvSpPr/>
          <p:nvPr/>
        </p:nvSpPr>
        <p:spPr>
          <a:xfrm>
            <a:off x="387179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La première histoire plus gros qu’une ‘Crumb’, prend la valeur 1 </a:t>
            </a:r>
          </a:p>
        </p:txBody>
      </p:sp>
    </p:spTree>
    <p:extLst>
      <p:ext uri="{BB962C8B-B14F-4D97-AF65-F5344CB8AC3E}">
        <p14:creationId xmlns:p14="http://schemas.microsoft.com/office/powerpoint/2010/main" val="336055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35" y="543697"/>
            <a:ext cx="3699230" cy="58809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2/2</a:t>
            </a:r>
          </a:p>
        </p:txBody>
      </p:sp>
      <p:pic>
        <p:nvPicPr>
          <p:cNvPr id="7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371" y="1731328"/>
            <a:ext cx="842629" cy="4689207"/>
          </a:xfr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1825625"/>
            <a:ext cx="3175000" cy="18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A" dirty="0"/>
              <a:t>‘Est-ce au moins 2x </a:t>
            </a:r>
            <a:br>
              <a:rPr lang="fr-CA" dirty="0"/>
            </a:br>
            <a:r>
              <a:rPr lang="fr-CA" dirty="0"/>
              <a:t>plus gros que…?’</a:t>
            </a:r>
          </a:p>
          <a:p>
            <a:pPr marL="0" indent="0" algn="ctr">
              <a:buNone/>
            </a:pPr>
            <a:endParaRPr lang="fr-CA" dirty="0"/>
          </a:p>
          <a:p>
            <a:pPr algn="ctr"/>
            <a:endParaRPr lang="fr-CA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26FCFC4-03AD-49DC-AAD3-78A88AEBCD78}"/>
              </a:ext>
            </a:extLst>
          </p:cNvPr>
          <p:cNvSpPr/>
          <p:nvPr/>
        </p:nvSpPr>
        <p:spPr>
          <a:xfrm>
            <a:off x="387179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En montant dans la liste, se poser la question: </a:t>
            </a:r>
          </a:p>
          <a:p>
            <a:pPr algn="ctr"/>
            <a:r>
              <a:rPr lang="fr-CA" dirty="0"/>
              <a:t>‘Est-ce que la prochaine histoires est au moins 2x plus grosse?’ </a:t>
            </a:r>
          </a:p>
        </p:txBody>
      </p:sp>
    </p:spTree>
    <p:extLst>
      <p:ext uri="{BB962C8B-B14F-4D97-AF65-F5344CB8AC3E}">
        <p14:creationId xmlns:p14="http://schemas.microsoft.com/office/powerpoint/2010/main" val="81399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78" y="618005"/>
            <a:ext cx="3017947" cy="58591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2/2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140" y="1858810"/>
            <a:ext cx="1767355" cy="4450210"/>
          </a:xfrm>
          <a:prstGeom prst="rect">
            <a:avLst/>
          </a:prstGeom>
        </p:spPr>
      </p:pic>
      <p:pic>
        <p:nvPicPr>
          <p:cNvPr id="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371" y="1731328"/>
            <a:ext cx="842629" cy="4689207"/>
          </a:xfr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1825625"/>
            <a:ext cx="3175000" cy="18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A" dirty="0"/>
              <a:t>‘Est-ce au moins 2x </a:t>
            </a:r>
            <a:br>
              <a:rPr lang="fr-CA" dirty="0"/>
            </a:br>
            <a:r>
              <a:rPr lang="fr-CA" dirty="0"/>
              <a:t>plus gros que…?’</a:t>
            </a:r>
          </a:p>
          <a:p>
            <a:pPr marL="0" indent="0" algn="ctr">
              <a:buNone/>
            </a:pPr>
            <a:endParaRPr lang="fr-CA" dirty="0"/>
          </a:p>
          <a:p>
            <a:pPr algn="ctr"/>
            <a:endParaRPr lang="fr-CA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82C8B96-20BE-4601-BDAC-AE476587CB6D}"/>
              </a:ext>
            </a:extLst>
          </p:cNvPr>
          <p:cNvSpPr/>
          <p:nvPr/>
        </p:nvSpPr>
        <p:spPr>
          <a:xfrm>
            <a:off x="387179" y="4620260"/>
            <a:ext cx="2899718" cy="187261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Si la prochaine histoire n’est pas au moins 2x plus grosse, elle prend la même valeur sinon on passe à la valeur suivante dans l’échelle d’estimation. </a:t>
            </a:r>
          </a:p>
        </p:txBody>
      </p:sp>
    </p:spTree>
    <p:extLst>
      <p:ext uri="{BB962C8B-B14F-4D97-AF65-F5344CB8AC3E}">
        <p14:creationId xmlns:p14="http://schemas.microsoft.com/office/powerpoint/2010/main" val="199465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93" y="1861690"/>
            <a:ext cx="1767355" cy="44502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2/2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38200" y="1825625"/>
            <a:ext cx="6314440" cy="18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Identifier les ½ (sans impact)</a:t>
            </a:r>
          </a:p>
          <a:p>
            <a:r>
              <a:rPr lang="fr-CA" dirty="0"/>
              <a:t>Q: ‘Est-ce au moins 2x plus gros que…?’</a:t>
            </a:r>
          </a:p>
          <a:p>
            <a:r>
              <a:rPr lang="fr-CA" dirty="0"/>
              <a:t>Corriger les erreurs trouvées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371" y="1731328"/>
            <a:ext cx="842629" cy="4689207"/>
          </a:xfr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D45A828-F443-4631-B502-270B5D2E3061}"/>
              </a:ext>
            </a:extLst>
          </p:cNvPr>
          <p:cNvSpPr/>
          <p:nvPr/>
        </p:nvSpPr>
        <p:spPr>
          <a:xfrm>
            <a:off x="387179" y="4780042"/>
            <a:ext cx="2133599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On monte dans liste en répétant le même processus pour tous les items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2947C5F-46A9-41AF-B8ED-5326E587B3BC}"/>
              </a:ext>
            </a:extLst>
          </p:cNvPr>
          <p:cNvSpPr/>
          <p:nvPr/>
        </p:nvSpPr>
        <p:spPr>
          <a:xfrm>
            <a:off x="2634634" y="4780042"/>
            <a:ext cx="3090664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Si il y a une longue série avec la même valeur, on ne compare pas seulement avec le dernier item mais bien avec 2-3 items dans la série.</a:t>
            </a:r>
          </a:p>
        </p:txBody>
      </p:sp>
    </p:spTree>
    <p:extLst>
      <p:ext uri="{BB962C8B-B14F-4D97-AF65-F5344CB8AC3E}">
        <p14:creationId xmlns:p14="http://schemas.microsoft.com/office/powerpoint/2010/main" val="287510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CA" dirty="0"/>
              <a:t>Estimation initiale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dirty="0"/>
              <a:t>Outil d’estimation rapide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Aucun liens avec les heures</a:t>
            </a:r>
          </a:p>
          <a:p>
            <a:r>
              <a:rPr lang="fr-CA" dirty="0"/>
              <a:t>Rapide</a:t>
            </a:r>
          </a:p>
          <a:p>
            <a:r>
              <a:rPr lang="fr-CA" dirty="0"/>
              <a:t>Simple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0" y="2347784"/>
            <a:ext cx="552565" cy="4106562"/>
          </a:xfrm>
          <a:prstGeom prst="rect">
            <a:avLst/>
          </a:prstGeom>
        </p:spPr>
      </p:pic>
      <p:pic>
        <p:nvPicPr>
          <p:cNvPr id="1026" name="Picture 2" descr="Media 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46" y="2326758"/>
            <a:ext cx="3036869" cy="17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5ED8F4B-3424-43E8-989E-BDB531C308EB}"/>
              </a:ext>
            </a:extLst>
          </p:cNvPr>
          <p:cNvSpPr/>
          <p:nvPr/>
        </p:nvSpPr>
        <p:spPr>
          <a:xfrm>
            <a:off x="9621927" y="4741513"/>
            <a:ext cx="2256619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Créer une image ou imprimer l’outil afin de ne pas être tenté de le modifier les valeurs.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574">
            <a:off x="6704366" y="1711305"/>
            <a:ext cx="1726270" cy="28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5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Outil d’estimation rapide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2441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Outil d’estimation rapide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25" y="2097474"/>
            <a:ext cx="2643690" cy="435133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0421">
            <a:off x="5166771" y="4832748"/>
            <a:ext cx="2610401" cy="13145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Ellipse 5"/>
          <p:cNvSpPr/>
          <p:nvPr/>
        </p:nvSpPr>
        <p:spPr>
          <a:xfrm>
            <a:off x="8238339" y="3657600"/>
            <a:ext cx="749141" cy="2072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Ellipse 6"/>
          <p:cNvSpPr/>
          <p:nvPr/>
        </p:nvSpPr>
        <p:spPr>
          <a:xfrm>
            <a:off x="10210974" y="3641124"/>
            <a:ext cx="749141" cy="2072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Ne change pas pendant tout le projet</a:t>
            </a:r>
          </a:p>
          <a:p>
            <a:pPr lvl="1"/>
            <a:r>
              <a:rPr lang="fr-CA" dirty="0"/>
              <a:t>Fondamental pour l’atteindre la prédictibilité</a:t>
            </a:r>
          </a:p>
          <a:p>
            <a:r>
              <a:rPr lang="fr-CA" dirty="0"/>
              <a:t>Permet des estimations ultra rapides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3391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CrumbScale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834"/>
          </a:xfrm>
        </p:spPr>
        <p:txBody>
          <a:bodyPr>
            <a:normAutofit/>
          </a:bodyPr>
          <a:lstStyle/>
          <a:p>
            <a:r>
              <a:rPr lang="fr-CA" dirty="0"/>
              <a:t>2007		Invention (Phillipe Cantin)</a:t>
            </a:r>
          </a:p>
          <a:p>
            <a:r>
              <a:rPr lang="fr-CA" dirty="0"/>
              <a:t>2009-2010		Partage via blogue</a:t>
            </a:r>
          </a:p>
          <a:p>
            <a:r>
              <a:rPr lang="fr-CA" dirty="0"/>
              <a:t>2017		Description dans le livre </a:t>
            </a:r>
            <a:r>
              <a:rPr lang="fr-CA" dirty="0" err="1"/>
              <a:t>Rally</a:t>
            </a:r>
            <a:r>
              <a:rPr lang="fr-CA" dirty="0"/>
              <a:t>-Point </a:t>
            </a:r>
            <a:r>
              <a:rPr lang="fr-CA" dirty="0" err="1"/>
              <a:t>Backlog</a:t>
            </a:r>
            <a:endParaRPr lang="fr-CA" dirty="0"/>
          </a:p>
          <a:p>
            <a:r>
              <a:rPr lang="fr-CA" dirty="0"/>
              <a:t>2022		GitHub officiel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Utilisation</a:t>
            </a:r>
          </a:p>
          <a:p>
            <a:pPr lvl="1"/>
            <a:r>
              <a:rPr lang="fr-CA" dirty="0"/>
              <a:t>Multiples domaines</a:t>
            </a:r>
          </a:p>
          <a:p>
            <a:pPr lvl="1"/>
            <a:r>
              <a:rPr lang="fr-CA" dirty="0"/>
              <a:t>Petits, moyens et grands projets</a:t>
            </a:r>
          </a:p>
          <a:p>
            <a:pPr lvl="1"/>
            <a:r>
              <a:rPr lang="fr-CA" dirty="0"/>
              <a:t>Pas seulement utilisé pour estimer l’effort (valeur, quantité, …)</a:t>
            </a:r>
          </a:p>
        </p:txBody>
      </p:sp>
    </p:spTree>
    <p:extLst>
      <p:ext uri="{BB962C8B-B14F-4D97-AF65-F5344CB8AC3E}">
        <p14:creationId xmlns:p14="http://schemas.microsoft.com/office/powerpoint/2010/main" val="301207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Estimation rapide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09" y="1368743"/>
            <a:ext cx="708454" cy="5265101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dirty="0"/>
              <a:t>Après que le PO/Arch. à décrit le nouvel item: </a:t>
            </a:r>
            <a:endParaRPr lang="fr-CA" dirty="0"/>
          </a:p>
          <a:p>
            <a:r>
              <a:rPr lang="fr-CA" dirty="0"/>
              <a:t>Trouver un travail similaire dans la liste</a:t>
            </a:r>
          </a:p>
          <a:p>
            <a:r>
              <a:rPr lang="fr-CA" dirty="0"/>
              <a:t>Assigner cette valeur à la nouvelle histoire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0252">
            <a:off x="9641184" y="4181720"/>
            <a:ext cx="1776327" cy="894553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968106A-79D5-4115-900C-A145A3AE2D18}"/>
              </a:ext>
            </a:extLst>
          </p:cNvPr>
          <p:cNvSpPr/>
          <p:nvPr/>
        </p:nvSpPr>
        <p:spPr>
          <a:xfrm>
            <a:off x="387179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Avec cet outil, on ne cherche pas d’item avec la même grosseur d’effort mais bien un item avec du travail de type similaire.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3AD0EBE-7070-4279-9262-792DDA843D74}"/>
              </a:ext>
            </a:extLst>
          </p:cNvPr>
          <p:cNvSpPr/>
          <p:nvPr/>
        </p:nvSpPr>
        <p:spPr>
          <a:xfrm>
            <a:off x="3477189" y="4780041"/>
            <a:ext cx="1959784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Une estimation à l’aide de cet outil devrait prendre </a:t>
            </a:r>
            <a:r>
              <a:rPr lang="fr-CA" b="1" dirty="0"/>
              <a:t>30-60 secondes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52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12456" y="4481384"/>
            <a:ext cx="4046377" cy="208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b="1" dirty="0" err="1">
                <a:solidFill>
                  <a:srgbClr val="A9BF40"/>
                </a:solidFill>
              </a:rPr>
              <a:t>Rally</a:t>
            </a:r>
            <a:r>
              <a:rPr lang="fr-CA" b="1" dirty="0">
                <a:solidFill>
                  <a:srgbClr val="A9BF40"/>
                </a:solidFill>
              </a:rPr>
              <a:t>-Point </a:t>
            </a:r>
            <a:r>
              <a:rPr lang="fr-CA" b="1" dirty="0" err="1">
                <a:solidFill>
                  <a:srgbClr val="A9BF40"/>
                </a:solidFill>
              </a:rPr>
              <a:t>Backlog</a:t>
            </a:r>
            <a:endParaRPr lang="fr-CA" dirty="0"/>
          </a:p>
          <a:p>
            <a:r>
              <a:rPr lang="fr-CA" dirty="0"/>
              <a:t>Amazon</a:t>
            </a:r>
          </a:p>
          <a:p>
            <a:r>
              <a:rPr lang="fr-CA" dirty="0"/>
              <a:t>Formats </a:t>
            </a:r>
            <a:r>
              <a:rPr lang="fr-CA" sz="2400" dirty="0" err="1"/>
              <a:t>eBook</a:t>
            </a:r>
            <a:r>
              <a:rPr lang="fr-CA" sz="2400" dirty="0"/>
              <a:t> et papier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endParaRPr lang="fr-CA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736">
            <a:off x="8614839" y="2026747"/>
            <a:ext cx="1518922" cy="22783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8" y="2377885"/>
            <a:ext cx="1839163" cy="1720005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50793" y="4481384"/>
            <a:ext cx="6087763" cy="200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 dirty="0">
                <a:solidFill>
                  <a:srgbClr val="A9BF40"/>
                </a:solidFill>
              </a:rPr>
              <a:t>https://github.com/pcantin/crumbscale</a:t>
            </a:r>
          </a:p>
          <a:p>
            <a:r>
              <a:rPr lang="fr-CA" sz="2400" dirty="0"/>
              <a:t>How To</a:t>
            </a:r>
          </a:p>
          <a:p>
            <a:r>
              <a:rPr lang="fr-CA" sz="2400" dirty="0"/>
              <a:t>Troubleshooting</a:t>
            </a:r>
          </a:p>
          <a:p>
            <a:r>
              <a:rPr lang="fr-CA" sz="2400" dirty="0" err="1"/>
              <a:t>Cheat</a:t>
            </a:r>
            <a:r>
              <a:rPr lang="fr-CA" sz="2400" dirty="0"/>
              <a:t>-Sheets</a:t>
            </a:r>
            <a:endParaRPr lang="fr-CA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28" y="2229970"/>
            <a:ext cx="2449520" cy="18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Estimation en points d’effort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Simplicité</a:t>
            </a:r>
          </a:p>
          <a:p>
            <a:r>
              <a:rPr lang="fr-CA" dirty="0"/>
              <a:t>Rapidité</a:t>
            </a:r>
          </a:p>
          <a:p>
            <a:r>
              <a:rPr lang="fr-CA" dirty="0"/>
              <a:t>Fin de la ré-estimation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 algn="ctr">
              <a:buNone/>
            </a:pPr>
            <a:r>
              <a:rPr lang="fr-CA" sz="3600" dirty="0"/>
              <a:t>Aucun liens entre les heures et les points</a:t>
            </a:r>
          </a:p>
        </p:txBody>
      </p:sp>
    </p:spTree>
    <p:extLst>
      <p:ext uri="{BB962C8B-B14F-4D97-AF65-F5344CB8AC3E}">
        <p14:creationId xmlns:p14="http://schemas.microsoft.com/office/powerpoint/2010/main" val="241706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CrumbScale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Élimine la confusion liée à l’estimation en point</a:t>
            </a:r>
          </a:p>
          <a:p>
            <a:r>
              <a:rPr lang="fr-CA" dirty="0"/>
              <a:t>Reste précis dans le temps</a:t>
            </a:r>
          </a:p>
          <a:p>
            <a:r>
              <a:rPr lang="fr-CA" dirty="0"/>
              <a:t>Élimine le besoin de ré-estimation</a:t>
            </a:r>
          </a:p>
          <a:p>
            <a:r>
              <a:rPr lang="fr-CA" dirty="0"/>
              <a:t>Diminue le temps d’estimation</a:t>
            </a:r>
          </a:p>
          <a:p>
            <a:r>
              <a:rPr lang="fr-CA" dirty="0"/>
              <a:t>Supporte une prédictibilité et planification plus robuste</a:t>
            </a:r>
          </a:p>
          <a:p>
            <a:endParaRPr lang="fr-CA" dirty="0"/>
          </a:p>
          <a:p>
            <a:r>
              <a:rPr lang="fr-CA" dirty="0"/>
              <a:t>Résultats acceptés par le groupe</a:t>
            </a:r>
          </a:p>
          <a:p>
            <a:r>
              <a:rPr lang="fr-CA" dirty="0"/>
              <a:t>Création d’un outils d’estimation rapide pour futures items de </a:t>
            </a:r>
            <a:r>
              <a:rPr lang="fr-CA" dirty="0" err="1"/>
              <a:t>backlog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560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Méthode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Procédure en 2 étapes</a:t>
            </a:r>
          </a:p>
          <a:p>
            <a:r>
              <a:rPr lang="fr-CA" dirty="0"/>
              <a:t>Pas besoin de formation spéciale pour le groupe</a:t>
            </a:r>
          </a:p>
          <a:p>
            <a:pPr lvl="1"/>
            <a:r>
              <a:rPr lang="fr-CA" dirty="0"/>
              <a:t>Au moins 1 personne ayant déjà utilisé </a:t>
            </a:r>
            <a:r>
              <a:rPr lang="fr-CA" dirty="0" err="1"/>
              <a:t>CrumbScale</a:t>
            </a:r>
            <a:endParaRPr lang="fr-CA" dirty="0"/>
          </a:p>
          <a:p>
            <a:r>
              <a:rPr lang="fr-CA" dirty="0"/>
              <a:t>Estimation moyenne de 30-60 items par heures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et</a:t>
            </a:r>
          </a:p>
          <a:p>
            <a:r>
              <a:rPr lang="fr-CA" dirty="0"/>
              <a:t>Estimation rapide des futures items de </a:t>
            </a:r>
            <a:r>
              <a:rPr lang="fr-CA" dirty="0" err="1"/>
              <a:t>backlog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5135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Estimation </a:t>
            </a:r>
            <a:r>
              <a:rPr lang="fr-CA" dirty="0" err="1"/>
              <a:t>CrumbScale</a:t>
            </a:r>
            <a:endParaRPr lang="fr-CA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8533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1/2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90" y="255372"/>
            <a:ext cx="1351420" cy="636373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140200" cy="364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Ordonnancement par </a:t>
            </a:r>
            <a:br>
              <a:rPr lang="fr-CA" dirty="0"/>
            </a:br>
            <a:r>
              <a:rPr lang="fr-CA" dirty="0"/>
              <a:t>grosseur relative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i="1" dirty="0">
                <a:solidFill>
                  <a:schemeClr val="bg1">
                    <a:lumMod val="50000"/>
                  </a:schemeClr>
                </a:solidFill>
              </a:rPr>
              <a:t>*via « insert sort »</a:t>
            </a:r>
          </a:p>
        </p:txBody>
      </p:sp>
      <p:sp>
        <p:nvSpPr>
          <p:cNvPr id="4" name="Forme libre 3"/>
          <p:cNvSpPr/>
          <p:nvPr/>
        </p:nvSpPr>
        <p:spPr>
          <a:xfrm>
            <a:off x="7112000" y="482600"/>
            <a:ext cx="1270000" cy="6062133"/>
          </a:xfrm>
          <a:custGeom>
            <a:avLst/>
            <a:gdLst>
              <a:gd name="connsiteX0" fmla="*/ 0 w 1270000"/>
              <a:gd name="connsiteY0" fmla="*/ 0 h 6062133"/>
              <a:gd name="connsiteX1" fmla="*/ 0 w 1270000"/>
              <a:gd name="connsiteY1" fmla="*/ 6062133 h 6062133"/>
              <a:gd name="connsiteX2" fmla="*/ 1270000 w 1270000"/>
              <a:gd name="connsiteY2" fmla="*/ 8467 h 6062133"/>
              <a:gd name="connsiteX3" fmla="*/ 0 w 1270000"/>
              <a:gd name="connsiteY3" fmla="*/ 0 h 606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0" h="6062133">
                <a:moveTo>
                  <a:pt x="0" y="0"/>
                </a:moveTo>
                <a:lnTo>
                  <a:pt x="0" y="6062133"/>
                </a:lnTo>
                <a:lnTo>
                  <a:pt x="1270000" y="84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2000">
                <a:srgbClr val="FFFF00"/>
              </a:gs>
              <a:gs pos="10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5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1/2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5" y="4580238"/>
            <a:ext cx="2381257" cy="1712834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936" y="2724076"/>
            <a:ext cx="1384127" cy="1574603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FC05141-3B7F-4479-97EB-3EA6FAA78CFF}"/>
              </a:ext>
            </a:extLst>
          </p:cNvPr>
          <p:cNvSpPr/>
          <p:nvPr/>
        </p:nvSpPr>
        <p:spPr>
          <a:xfrm>
            <a:off x="9135762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Insérer une première histoire dans la liste.</a:t>
            </a:r>
          </a:p>
        </p:txBody>
      </p:sp>
    </p:spTree>
    <p:extLst>
      <p:ext uri="{BB962C8B-B14F-4D97-AF65-F5344CB8AC3E}">
        <p14:creationId xmlns:p14="http://schemas.microsoft.com/office/powerpoint/2010/main" val="422094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1/2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5" y="4580238"/>
            <a:ext cx="2381257" cy="1712834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936" y="2724076"/>
            <a:ext cx="1384127" cy="15746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43" y="2397894"/>
            <a:ext cx="2882540" cy="270476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FCED91-CE37-4312-986C-BB52F2080A89}"/>
              </a:ext>
            </a:extLst>
          </p:cNvPr>
          <p:cNvSpPr/>
          <p:nvPr/>
        </p:nvSpPr>
        <p:spPr>
          <a:xfrm>
            <a:off x="9135762" y="4780042"/>
            <a:ext cx="2858530" cy="171283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fr-CA" dirty="0"/>
              <a:t>Insérer une deuxième histoire en se posant la question: </a:t>
            </a:r>
          </a:p>
          <a:p>
            <a:pPr algn="ctr"/>
            <a:endParaRPr lang="fr-CA" dirty="0"/>
          </a:p>
          <a:p>
            <a:pPr algn="ctr"/>
            <a:r>
              <a:rPr lang="fr-CA" dirty="0"/>
              <a:t>‘Est-ce plus gros que…?’</a:t>
            </a:r>
          </a:p>
        </p:txBody>
      </p:sp>
    </p:spTree>
    <p:extLst>
      <p:ext uri="{BB962C8B-B14F-4D97-AF65-F5344CB8AC3E}">
        <p14:creationId xmlns:p14="http://schemas.microsoft.com/office/powerpoint/2010/main" val="1416727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pbacklog-workshop-01" id="{95DCD88D-F7EC-4AF9-81C5-FE2764B80814}" vid="{DD902CBA-4087-4174-944C-8FDFF1B988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rpbacklog-workshop-01</Template>
  <TotalTime>2589</TotalTime>
  <Words>584</Words>
  <Application>Microsoft Office PowerPoint</Application>
  <PresentationFormat>Grand écran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Franklin Gothic Demi</vt:lpstr>
      <vt:lpstr>Wingdings</vt:lpstr>
      <vt:lpstr>Thème Office</vt:lpstr>
      <vt:lpstr>Estimation d’effort avec CrumbScale</vt:lpstr>
      <vt:lpstr>CrumbScale</vt:lpstr>
      <vt:lpstr>Estimation en points d’effort</vt:lpstr>
      <vt:lpstr>CrumbScale</vt:lpstr>
      <vt:lpstr>Méthode</vt:lpstr>
      <vt:lpstr>Estimation CrumbScale</vt:lpstr>
      <vt:lpstr>Étape 1/2</vt:lpstr>
      <vt:lpstr>Étape 1/2</vt:lpstr>
      <vt:lpstr>Étape 1/2</vt:lpstr>
      <vt:lpstr>Étape 1/2</vt:lpstr>
      <vt:lpstr>Étape 2/2</vt:lpstr>
      <vt:lpstr>Étape 2/2</vt:lpstr>
      <vt:lpstr>Étape 2/2</vt:lpstr>
      <vt:lpstr>Étape 2/2</vt:lpstr>
      <vt:lpstr>Étape 2/2</vt:lpstr>
      <vt:lpstr>Étape 2/2</vt:lpstr>
      <vt:lpstr>Résultat</vt:lpstr>
      <vt:lpstr>Outil d’estimation rapide</vt:lpstr>
      <vt:lpstr>Outil d’estimation rapide</vt:lpstr>
      <vt:lpstr>Estimation rapide</vt:lpstr>
      <vt:lpstr>Références</vt:lpstr>
    </vt:vector>
  </TitlesOfParts>
  <Company>FACILITE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d’effort avec CrumbScale</dc:title>
  <dc:creator>Utilisateur Windows</dc:creator>
  <cp:lastModifiedBy>Cantin, Phillipe</cp:lastModifiedBy>
  <cp:revision>46</cp:revision>
  <dcterms:created xsi:type="dcterms:W3CDTF">2017-11-27T00:06:03Z</dcterms:created>
  <dcterms:modified xsi:type="dcterms:W3CDTF">2022-03-15T18:43:35Z</dcterms:modified>
</cp:coreProperties>
</file>