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Caveat"/>
      <p:regular r:id="rId19"/>
      <p:bold r:id="rId20"/>
    </p:embeddedFont>
    <p:embeddedFont>
      <p:font typeface="PT Sans Narrow"/>
      <p:regular r:id="rId21"/>
      <p:bold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Cairo"/>
      <p:regular r:id="rId27"/>
      <p:bold r:id="rId28"/>
    </p:embeddedFont>
    <p:embeddedFont>
      <p:font typeface="Permanent Marker"/>
      <p:regular r:id="rId29"/>
    </p:embeddedFont>
    <p:embeddedFont>
      <p:font typeface="Bree Serif"/>
      <p:regular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veat-bold.fntdata"/><Relationship Id="rId22" Type="http://schemas.openxmlformats.org/officeDocument/2006/relationships/font" Target="fonts/PTSansNarrow-bold.fntdata"/><Relationship Id="rId21" Type="http://schemas.openxmlformats.org/officeDocument/2006/relationships/font" Target="fonts/PTSansNarrow-regular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Cairo-bold.fntdata"/><Relationship Id="rId27" Type="http://schemas.openxmlformats.org/officeDocument/2006/relationships/font" Target="fonts/Cai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ermanentMark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regular.fntdata"/><Relationship Id="rId30" Type="http://schemas.openxmlformats.org/officeDocument/2006/relationships/font" Target="fonts/BreeSerif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-italic.fntdata"/><Relationship Id="rId10" Type="http://schemas.openxmlformats.org/officeDocument/2006/relationships/slide" Target="slides/slide5.xml"/><Relationship Id="rId32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Cave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7b8675824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7b867582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7b8675824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7b8675824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7b8675824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7b867582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7b8675824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7b867582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7bd2915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7bd2915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7b867582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7b867582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7b867582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7b867582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7b867582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7b867582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7b8675824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7b8675824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7b867582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7b867582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7bd29155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7bd29155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7bd29155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7bd29155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freebsd.org" TargetMode="External"/><Relationship Id="rId4" Type="http://schemas.openxmlformats.org/officeDocument/2006/relationships/hyperlink" Target="https://www.nlnetlabs.nl/" TargetMode="External"/><Relationship Id="rId10" Type="http://schemas.openxmlformats.org/officeDocument/2006/relationships/image" Target="../media/image15.png"/><Relationship Id="rId9" Type="http://schemas.openxmlformats.org/officeDocument/2006/relationships/image" Target="../media/image10.png"/><Relationship Id="rId5" Type="http://schemas.openxmlformats.org/officeDocument/2006/relationships/hyperlink" Target="https://ww.akamai.com" TargetMode="External"/><Relationship Id="rId6" Type="http://schemas.openxmlformats.org/officeDocument/2006/relationships/hyperlink" Target="http://dns.measurement-factory.com/tools/" TargetMode="External"/><Relationship Id="rId7" Type="http://schemas.openxmlformats.org/officeDocument/2006/relationships/image" Target="../media/image9.png"/><Relationship Id="rId8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bsd-pl.org/" TargetMode="External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alomel.org" TargetMode="External"/><Relationship Id="rId4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Unbound &amp; FreeBSD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 story during the last days of November ’2013)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32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masterplan (The end)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240900"/>
            <a:ext cx="8520600" cy="36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First tests were promising. Without tuning, </a:t>
            </a:r>
            <a:r>
              <a:rPr lang="en">
                <a:latin typeface="Impact"/>
                <a:ea typeface="Impact"/>
                <a:cs typeface="Impact"/>
                <a:sym typeface="Impact"/>
              </a:rPr>
              <a:t>I’ve got 10-15kqps</a:t>
            </a:r>
            <a:endParaRPr>
              <a:latin typeface="Impact"/>
              <a:ea typeface="Impact"/>
              <a:cs typeface="Impact"/>
              <a:sym typeface="Impac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>
                <a:latin typeface="Bree Serif"/>
                <a:ea typeface="Bree Serif"/>
                <a:cs typeface="Bree Serif"/>
                <a:sym typeface="Bree Serif"/>
              </a:rPr>
              <a:t>By following Calomel’s hints about Unbound and FreeBSD</a:t>
            </a:r>
            <a:r>
              <a:rPr lang="en"/>
              <a:t>, I’ve ended up by doing fine tuning on network card, OS (udp, sockets, ports range, etc), and Unbound config. (</a:t>
            </a:r>
            <a:r>
              <a:rPr b="1" lang="en"/>
              <a:t>However, no DNSSEC was used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My dry (but real) tests were incredible: </a:t>
            </a:r>
            <a:r>
              <a:rPr lang="en">
                <a:latin typeface="Impact"/>
                <a:ea typeface="Impact"/>
                <a:cs typeface="Impact"/>
                <a:sym typeface="Impact"/>
              </a:rPr>
              <a:t>I’ve got &gt; 54kqps!</a:t>
            </a:r>
            <a:endParaRPr>
              <a:latin typeface="Impact"/>
              <a:ea typeface="Impact"/>
              <a:cs typeface="Impact"/>
              <a:sym typeface="Impac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Yes, DNS service -with high load in mind- was under my control! :-)</a:t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0431" y="3221574"/>
            <a:ext cx="1383125" cy="1636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deployment (The end of this story)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should be noted that a rapid deployment for this lab took place because of several factors (including dns performance).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Final deployment lasted for 6 months; started from 80kqps, ending with 120kqps distributed on 3 physical servers.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It’s worth to note that the queries were made from subscribers to the internet.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And yes, the result was incredible!</a:t>
            </a:r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7150" y="3516496"/>
            <a:ext cx="1495450" cy="7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2600" y="3420425"/>
            <a:ext cx="2134125" cy="1040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Acknowledgements</a:t>
            </a:r>
            <a:endParaRPr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311700" y="1397800"/>
            <a:ext cx="8520600" cy="25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FreeBD project (</a:t>
            </a:r>
            <a:r>
              <a:rPr lang="en" u="sng">
                <a:solidFill>
                  <a:schemeClr val="hlink"/>
                </a:solidFill>
                <a:latin typeface="Caveat"/>
                <a:ea typeface="Caveat"/>
                <a:cs typeface="Caveat"/>
                <a:sym typeface="Caveat"/>
                <a:hlinkClick r:id="rId3"/>
              </a:rPr>
              <a:t>https://www.freebsd.org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NLNet labs (</a:t>
            </a:r>
            <a:r>
              <a:rPr lang="en" u="sng">
                <a:solidFill>
                  <a:schemeClr val="hlink"/>
                </a:solidFill>
                <a:latin typeface="Caveat"/>
                <a:ea typeface="Caveat"/>
                <a:cs typeface="Caveat"/>
                <a:sym typeface="Caveat"/>
                <a:hlinkClick r:id="rId4"/>
              </a:rPr>
              <a:t>https://www.nlnetlabs.nl/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Nominum (now part of Akamai) (</a:t>
            </a:r>
            <a:r>
              <a:rPr lang="en" u="sng">
                <a:solidFill>
                  <a:schemeClr val="hlink"/>
                </a:solidFill>
                <a:latin typeface="Caveat"/>
                <a:ea typeface="Caveat"/>
                <a:cs typeface="Caveat"/>
                <a:sym typeface="Caveat"/>
                <a:hlinkClick r:id="rId5"/>
              </a:rPr>
              <a:t>https://ww.akamai.com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Measurement Factory (</a:t>
            </a:r>
            <a:r>
              <a:rPr lang="en" u="sng">
                <a:solidFill>
                  <a:schemeClr val="hlink"/>
                </a:solidFill>
                <a:latin typeface="Caveat"/>
                <a:ea typeface="Caveat"/>
                <a:cs typeface="Caveat"/>
                <a:sym typeface="Caveat"/>
                <a:hlinkClick r:id="rId6"/>
              </a:rPr>
              <a:t>http://dns.measurement-factory.com/tools/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Special ACKs to Adam Wolk (@mulander) because his search of a guest speaker for this BSD_PL meetup. ;-)</a:t>
            </a:r>
            <a:endParaRPr/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0263" y="4053550"/>
            <a:ext cx="2043101" cy="49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47188" y="4030950"/>
            <a:ext cx="1501150" cy="54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08138" y="3948075"/>
            <a:ext cx="1545106" cy="70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559511" y="4030950"/>
            <a:ext cx="2274237" cy="54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2762650" y="1854925"/>
            <a:ext cx="3440100" cy="9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Permanent Marker"/>
                <a:ea typeface="Permanent Marker"/>
                <a:cs typeface="Permanent Marker"/>
                <a:sym typeface="Permanent Marker"/>
              </a:rPr>
              <a:t>Thank you!</a:t>
            </a:r>
            <a:endParaRPr sz="4800"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ctrTitle"/>
          </p:nvPr>
        </p:nvSpPr>
        <p:spPr>
          <a:xfrm>
            <a:off x="1004150" y="1481196"/>
            <a:ext cx="7136700" cy="60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Presentation for </a:t>
            </a:r>
            <a:r>
              <a:rPr lang="en" sz="2400" u="sng">
                <a:solidFill>
                  <a:srgbClr val="267CB9"/>
                </a:solidFill>
                <a:latin typeface="Bree Serif"/>
                <a:ea typeface="Bree Serif"/>
                <a:cs typeface="Bree Serif"/>
                <a:sym typeface="Bree Serif"/>
                <a:hlinkClick r:id="rId3"/>
              </a:rPr>
              <a:t>Polish BSD User Group</a:t>
            </a: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 Meetup</a:t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2670625" y="2697650"/>
            <a:ext cx="3415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veat"/>
                <a:ea typeface="Caveat"/>
                <a:cs typeface="Caveat"/>
                <a:sym typeface="Caveat"/>
              </a:rPr>
              <a:t>No</a:t>
            </a:r>
            <a:r>
              <a:rPr lang="en" sz="3000">
                <a:latin typeface="Caveat"/>
                <a:ea typeface="Caveat"/>
                <a:cs typeface="Caveat"/>
                <a:sym typeface="Caveat"/>
              </a:rPr>
              <a:t>vember 15th, 2018</a:t>
            </a:r>
            <a:endParaRPr sz="30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veat"/>
                <a:ea typeface="Caveat"/>
                <a:cs typeface="Caveat"/>
                <a:sym typeface="Caveat"/>
              </a:rPr>
              <a:t>Warsaw, Poland</a:t>
            </a:r>
            <a:endParaRPr sz="3000"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5250" y="2266950"/>
            <a:ext cx="1446964" cy="1446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Pablo Carboni (42), from Buenos Aires, Argentina.</a:t>
            </a:r>
            <a:endParaRPr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aveat"/>
                <a:ea typeface="Caveat"/>
                <a:cs typeface="Caveat"/>
                <a:sym typeface="Caveat"/>
              </a:rPr>
              <a:t>Worked as Unix Admin, DNS Admin, Net Admin, etc, the last 2 decades.</a:t>
            </a:r>
            <a:endParaRPr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aveat"/>
                <a:ea typeface="Caveat"/>
                <a:cs typeface="Caveat"/>
                <a:sym typeface="Caveat"/>
              </a:rPr>
              <a:t>“Passionate” for DNS, FreeBSD, Network, RFC, and developer stuff related.</a:t>
            </a:r>
            <a:endParaRPr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You can reach me at: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Twitter / Mastodon: </a:t>
            </a: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@pcarboni / @pcarboni@bsd.network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Linkedin: </a:t>
            </a: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linkedin.com/in/pcarboni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Disclaimer: This story has intentionally workplaces renamed, and sensitive info deleted.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me: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6061" y="3174295"/>
            <a:ext cx="768840" cy="3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0250" y="3174295"/>
            <a:ext cx="536874" cy="3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93069" y="3200871"/>
            <a:ext cx="320379" cy="315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this story start?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961525"/>
            <a:ext cx="8520600" cy="23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Five years ago, at work, while taking KPIs from </a:t>
            </a:r>
            <a:r>
              <a:rPr lang="en"/>
              <a:t>some</a:t>
            </a:r>
            <a:r>
              <a:rPr lang="en"/>
              <a:t> DNS hardware appliances, I’ve detected a bottle-neck on CPU usage and queries per second… (HW upgrade was planned in the meantime).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numbers? </a:t>
            </a: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60% cpu usage - 20 kqps per physical box (40 kqps total)</a:t>
            </a:r>
            <a:r>
              <a:rPr lang="en"/>
              <a:t> 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(In parallel, - just for “fun” -, I’ve started to test Unbound on lab environment, because some people gave me good comments).</a:t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445450" y="3370050"/>
            <a:ext cx="68037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So, put our hands on the keyboard!</a:t>
            </a:r>
            <a:endParaRPr sz="3000"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5350" y="4001250"/>
            <a:ext cx="959775" cy="95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tools (lab infrastructure, part #1/2)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266325"/>
            <a:ext cx="8520600" cy="28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Hardware:</a:t>
            </a:r>
            <a:r>
              <a:rPr lang="en"/>
              <a:t> </a:t>
            </a:r>
            <a:r>
              <a:rPr lang="en"/>
              <a:t>Dell PowerEdge 1950 double Quadcore (2,0 Gigahertz)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OS:</a:t>
            </a:r>
            <a:r>
              <a:rPr lang="en"/>
              <a:t> </a:t>
            </a:r>
            <a:r>
              <a:rPr lang="en"/>
              <a:t>FreeBSD 8.4 RELEASE/AMD64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DNS software:</a:t>
            </a:r>
            <a:r>
              <a:rPr lang="en"/>
              <a:t> Unbound 1.4.21 [</a:t>
            </a:r>
            <a:r>
              <a:rPr lang="en">
                <a:latin typeface="Caveat"/>
                <a:ea typeface="Caveat"/>
                <a:cs typeface="Caveat"/>
                <a:sym typeface="Caveat"/>
              </a:rPr>
              <a:t>NLNet labs</a:t>
            </a:r>
            <a:r>
              <a:rPr lang="en"/>
              <a:t>], installed from ports directory -tree updated-, compiled with Libevent [</a:t>
            </a:r>
            <a:r>
              <a:rPr lang="en">
                <a:latin typeface="Caveat"/>
                <a:ea typeface="Caveat"/>
                <a:cs typeface="Caveat"/>
                <a:sym typeface="Caveat"/>
              </a:rPr>
              <a:t>Niels Provos</a:t>
            </a:r>
            <a:r>
              <a:rPr lang="en"/>
              <a:t>].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Just in case, I’ve used Libevent 1.4.14b (proven stable)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Measurement tools:</a:t>
            </a:r>
            <a:r>
              <a:rPr lang="en"/>
              <a:t> dnstop,</a:t>
            </a:r>
            <a:r>
              <a:rPr lang="en"/>
              <a:t> from </a:t>
            </a:r>
            <a:r>
              <a:rPr lang="en">
                <a:latin typeface="Caveat"/>
                <a:ea typeface="Caveat"/>
                <a:cs typeface="Caveat"/>
                <a:sym typeface="Caveat"/>
              </a:rPr>
              <a:t>Measurement factory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tools (lab infrastructure, part #2/2)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190125"/>
            <a:ext cx="8520600" cy="3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Stressing tools:</a:t>
            </a:r>
            <a:r>
              <a:rPr lang="en"/>
              <a:t> dnsperf tool, in particular resperf (plus query file sample) [</a:t>
            </a:r>
            <a:r>
              <a:rPr lang="en">
                <a:latin typeface="Caveat"/>
                <a:ea typeface="Caveat"/>
                <a:cs typeface="Caveat"/>
                <a:sym typeface="Caveat"/>
              </a:rPr>
              <a:t>Nominum - Now Akamai</a:t>
            </a:r>
            <a:r>
              <a:rPr lang="en"/>
              <a:t>]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/>
              <a:t>Query files taken from:</a:t>
            </a:r>
            <a:r>
              <a:rPr lang="en"/>
              <a:t> ftp://ftp.nominum.com/pub/nominum/dnsperf/data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A depth-in reading (</a:t>
            </a:r>
            <a:r>
              <a:rPr b="1" i="1" lang="en" u="sng"/>
              <a:t>essential, do not skip</a:t>
            </a:r>
            <a:r>
              <a:rPr b="1" lang="en"/>
              <a:t>)</a:t>
            </a:r>
            <a:r>
              <a:rPr lang="en"/>
              <a:t> from the site: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latin typeface="Cairo"/>
                <a:ea typeface="Cairo"/>
                <a:cs typeface="Cairo"/>
                <a:sym typeface="Cairo"/>
                <a:hlinkClick r:id="rId3"/>
              </a:rPr>
              <a:t>https://calomel.org</a:t>
            </a:r>
            <a:endParaRPr>
              <a:latin typeface="Cairo"/>
              <a:ea typeface="Cairo"/>
              <a:cs typeface="Cairo"/>
              <a:sym typeface="Cair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(Specially, </a:t>
            </a:r>
            <a:r>
              <a:rPr b="1" i="1" lang="en">
                <a:latin typeface="Caveat"/>
                <a:ea typeface="Caveat"/>
                <a:cs typeface="Caveat"/>
                <a:sym typeface="Caveat"/>
              </a:rPr>
              <a:t>Unbound DNS tutorial </a:t>
            </a:r>
            <a:r>
              <a:rPr i="1" lang="en">
                <a:latin typeface="Cairo"/>
                <a:ea typeface="Cairo"/>
                <a:cs typeface="Cairo"/>
                <a:sym typeface="Cairo"/>
              </a:rPr>
              <a:t>and </a:t>
            </a:r>
            <a:r>
              <a:rPr b="1" i="1" lang="en">
                <a:latin typeface="Caveat"/>
                <a:ea typeface="Caveat"/>
                <a:cs typeface="Caveat"/>
                <a:sym typeface="Caveat"/>
              </a:rPr>
              <a:t>FreeBSD Network performance tuning</a:t>
            </a:r>
            <a:r>
              <a:rPr lang="en">
                <a:latin typeface="Cairo"/>
                <a:ea typeface="Cairo"/>
                <a:cs typeface="Cairo"/>
                <a:sym typeface="Cairo"/>
              </a:rPr>
              <a:t>)</a:t>
            </a:r>
            <a:endParaRPr>
              <a:latin typeface="Cairo"/>
              <a:ea typeface="Cairo"/>
              <a:cs typeface="Cairo"/>
              <a:sym typeface="Cair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Note:</a:t>
            </a:r>
            <a:r>
              <a:rPr lang="en"/>
              <a:t> The site is </a:t>
            </a:r>
            <a:r>
              <a:rPr b="1" lang="en">
                <a:latin typeface="Caveat"/>
                <a:ea typeface="Caveat"/>
                <a:cs typeface="Caveat"/>
                <a:sym typeface="Caveat"/>
              </a:rPr>
              <a:t>highly r</a:t>
            </a:r>
            <a:r>
              <a:rPr b="1" lang="en">
                <a:latin typeface="Caveat"/>
                <a:ea typeface="Caveat"/>
                <a:cs typeface="Caveat"/>
                <a:sym typeface="Caveat"/>
              </a:rPr>
              <a:t>ecommended</a:t>
            </a:r>
            <a:r>
              <a:rPr lang="en"/>
              <a:t> for several common tasks like fine tuning services, and *BSD OSes.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2625" y="3016576"/>
            <a:ext cx="1286075" cy="7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masterplan (The start, #1/2)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012300"/>
            <a:ext cx="7932900" cy="38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FreeBSD was installed, one terminal was opened with </a:t>
            </a:r>
            <a:r>
              <a:rPr lang="en" u="sng"/>
              <a:t>dnstop</a:t>
            </a:r>
            <a:r>
              <a:rPr lang="en"/>
              <a:t>. The other terminal was running </a:t>
            </a:r>
            <a:r>
              <a:rPr lang="en" u="sng"/>
              <a:t>resperf</a:t>
            </a:r>
            <a:r>
              <a:rPr lang="en"/>
              <a:t>.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hy did I use dnstop?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It’s a powerful tool for debugging queries and gathering dns stats.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n" sz="1800" u="sng">
                <a:latin typeface="Permanent Marker"/>
                <a:ea typeface="Permanent Marker"/>
                <a:cs typeface="Permanent Marker"/>
                <a:sym typeface="Permanent Marker"/>
              </a:rPr>
              <a:t>When queries quantity was almost the same as the answers,</a:t>
            </a:r>
            <a:r>
              <a:rPr lang="en" sz="1800">
                <a:latin typeface="Permanent Marker"/>
                <a:ea typeface="Permanent Marker"/>
                <a:cs typeface="Permanent Marker"/>
                <a:sym typeface="Permanent Marker"/>
              </a:rPr>
              <a:t> it shows that maximum capacity was not reached (yet).</a:t>
            </a:r>
            <a:endParaRPr sz="1800"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It doesn’t interfere with any DNS service.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○"/>
            </a:pPr>
            <a:r>
              <a:rPr lang="en" sz="1800"/>
              <a:t>It’s very lightweight, available for several OSes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masterplan (The start, #2/2)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164700"/>
            <a:ext cx="7932900" cy="31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Why did I use resperf? (Seems that current dnsperf was enhanced)</a:t>
            </a:r>
            <a:endParaRPr sz="2000"/>
          </a:p>
          <a:p>
            <a:pPr indent="-355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Char char="○"/>
            </a:pPr>
            <a:r>
              <a:rPr lang="en" sz="2000"/>
              <a:t>It gave me the </a:t>
            </a:r>
            <a:r>
              <a:rPr lang="en" sz="2000" u="sng">
                <a:latin typeface="Permanent Marker"/>
                <a:ea typeface="Permanent Marker"/>
                <a:cs typeface="Permanent Marker"/>
                <a:sym typeface="Permanent Marker"/>
              </a:rPr>
              <a:t>maximum qps allowed by random queries</a:t>
            </a:r>
            <a:r>
              <a:rPr lang="en" sz="2000"/>
              <a:t> by simulating a cache resolver and increasing queries quantity</a:t>
            </a:r>
            <a:endParaRPr sz="2000"/>
          </a:p>
          <a:p>
            <a:pPr indent="-355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Char char="○"/>
            </a:pPr>
            <a:r>
              <a:rPr lang="en" sz="2000"/>
              <a:t>At that time, it had better(objective) results vs dnsperf. </a:t>
            </a:r>
            <a:endParaRPr sz="2000"/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latin typeface="Bree Serif"/>
                <a:ea typeface="Bree Serif"/>
                <a:cs typeface="Bree Serif"/>
                <a:sym typeface="Bree Serif"/>
              </a:rPr>
              <a:t>Note that r</a:t>
            </a:r>
            <a:r>
              <a:rPr lang="en" sz="2000">
                <a:latin typeface="Bree Serif"/>
                <a:ea typeface="Bree Serif"/>
                <a:cs typeface="Bree Serif"/>
                <a:sym typeface="Bree Serif"/>
              </a:rPr>
              <a:t>esperf is an interesting tool for simulating random queries from a </a:t>
            </a:r>
            <a:r>
              <a:rPr lang="en" sz="2000"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n" sz="2000">
                <a:latin typeface="Bree Serif"/>
                <a:ea typeface="Bree Serif"/>
                <a:cs typeface="Bree Serif"/>
                <a:sym typeface="Bree Serif"/>
              </a:rPr>
              <a:t>with certain maximum desired.</a:t>
            </a:r>
            <a:endParaRPr sz="2000"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sample screenshots (taken from elsewere)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7400" y="1354975"/>
            <a:ext cx="3412425" cy="256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975" y="1266325"/>
            <a:ext cx="3796650" cy="279129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/>
        </p:nvSpPr>
        <p:spPr>
          <a:xfrm>
            <a:off x="585350" y="4171525"/>
            <a:ext cx="16191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ermanent Marker"/>
                <a:ea typeface="Permanent Marker"/>
                <a:cs typeface="Permanent Marker"/>
                <a:sym typeface="Permanent Marker"/>
              </a:rPr>
              <a:t>resperf</a:t>
            </a:r>
            <a:endParaRPr sz="3000"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4757400" y="4173025"/>
            <a:ext cx="14697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ermanent Marker"/>
                <a:ea typeface="Permanent Marker"/>
                <a:cs typeface="Permanent Marker"/>
                <a:sym typeface="Permanent Marker"/>
              </a:rPr>
              <a:t>dnstop</a:t>
            </a:r>
            <a:endParaRPr sz="3000"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