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70" r:id="rId3"/>
    <p:sldId id="271" r:id="rId4"/>
    <p:sldId id="272" r:id="rId5"/>
    <p:sldId id="273" r:id="rId6"/>
    <p:sldId id="274" r:id="rId7"/>
    <p:sldId id="275" r:id="rId8"/>
    <p:sldId id="276" r:id="rId9"/>
    <p:sldId id="279"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272065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58252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978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397286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26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3212299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1716204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406428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77334" y="1930401"/>
            <a:ext cx="8596668" cy="411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211856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407ADB-99D8-4BB2-A385-1F9C0B34CEE8}" type="datetimeFigureOut">
              <a:rPr lang="en-DE" smtClean="0"/>
              <a:t>23/01/2024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359313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407ADB-99D8-4BB2-A385-1F9C0B34CEE8}" type="datetimeFigureOut">
              <a:rPr lang="en-DE" smtClean="0"/>
              <a:t>23/01/2024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367950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407ADB-99D8-4BB2-A385-1F9C0B34CEE8}" type="datetimeFigureOut">
              <a:rPr lang="en-DE" smtClean="0"/>
              <a:t>23/01/2024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68597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407ADB-99D8-4BB2-A385-1F9C0B34CEE8}" type="datetimeFigureOut">
              <a:rPr lang="en-DE" smtClean="0"/>
              <a:t>23/01/2024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48691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407ADB-99D8-4BB2-A385-1F9C0B34CEE8}" type="datetimeFigureOut">
              <a:rPr lang="en-DE" smtClean="0"/>
              <a:t>23/01/2024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228493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407ADB-99D8-4BB2-A385-1F9C0B34CEE8}" type="datetimeFigureOut">
              <a:rPr lang="en-DE" smtClean="0"/>
              <a:t>23/01/2024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285602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407ADB-99D8-4BB2-A385-1F9C0B34CEE8}" type="datetimeFigureOut">
              <a:rPr lang="en-DE" smtClean="0"/>
              <a:t>23/01/2024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7AB4CB0F-4ED9-4CAF-AF2B-B1584BBE6524}" type="slidenum">
              <a:rPr lang="en-DE" smtClean="0"/>
              <a:t>‹#›</a:t>
            </a:fld>
            <a:endParaRPr lang="en-DE"/>
          </a:p>
        </p:txBody>
      </p:sp>
    </p:spTree>
    <p:extLst>
      <p:ext uri="{BB962C8B-B14F-4D97-AF65-F5344CB8AC3E}">
        <p14:creationId xmlns:p14="http://schemas.microsoft.com/office/powerpoint/2010/main" val="393331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407ADB-99D8-4BB2-A385-1F9C0B34CEE8}" type="datetimeFigureOut">
              <a:rPr lang="en-DE" smtClean="0"/>
              <a:t>23/01/2024</a:t>
            </a:fld>
            <a:endParaRPr lang="en-D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D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B4CB0F-4ED9-4CAF-AF2B-B1584BBE6524}" type="slidenum">
              <a:rPr lang="en-DE" smtClean="0"/>
              <a:t>‹#›</a:t>
            </a:fld>
            <a:endParaRPr lang="en-DE"/>
          </a:p>
        </p:txBody>
      </p:sp>
    </p:spTree>
    <p:extLst>
      <p:ext uri="{BB962C8B-B14F-4D97-AF65-F5344CB8AC3E}">
        <p14:creationId xmlns:p14="http://schemas.microsoft.com/office/powerpoint/2010/main" val="260432179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auloargol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8201-2074-230B-B168-9719209618FE}"/>
              </a:ext>
            </a:extLst>
          </p:cNvPr>
          <p:cNvSpPr>
            <a:spLocks noGrp="1"/>
          </p:cNvSpPr>
          <p:nvPr>
            <p:ph type="ctr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Case s</a:t>
            </a:r>
            <a:r>
              <a:rPr lang="en-GB" sz="5400" b="1" dirty="0">
                <a:effectLst/>
                <a:latin typeface="Calibri" panose="020F0502020204030204" pitchFamily="34" charset="0"/>
                <a:ea typeface="Calibri" panose="020F0502020204030204" pitchFamily="34" charset="0"/>
                <a:cs typeface="Times New Roman" panose="02020603050405020304" pitchFamily="18" charset="0"/>
              </a:rPr>
              <a:t>tudy - Bike Share</a:t>
            </a:r>
            <a:endParaRPr lang="en-DE" dirty="0"/>
          </a:p>
        </p:txBody>
      </p:sp>
      <p:sp>
        <p:nvSpPr>
          <p:cNvPr id="3" name="Subtitle 2">
            <a:extLst>
              <a:ext uri="{FF2B5EF4-FFF2-40B4-BE49-F238E27FC236}">
                <a16:creationId xmlns:a16="http://schemas.microsoft.com/office/drawing/2014/main" id="{8E50FD9C-1313-0040-573F-FC05EBCC1855}"/>
              </a:ext>
            </a:extLst>
          </p:cNvPr>
          <p:cNvSpPr>
            <a:spLocks noGrp="1"/>
          </p:cNvSpPr>
          <p:nvPr>
            <p:ph type="subTitle" idx="1"/>
          </p:nvPr>
        </p:nvSpPr>
        <p:spPr>
          <a:xfrm>
            <a:off x="661851" y="4050833"/>
            <a:ext cx="8612152" cy="2341578"/>
          </a:xfrm>
        </p:spPr>
        <p:txBody>
          <a:bodyPr>
            <a:normAutofit lnSpcReduction="10000"/>
          </a:bodyPr>
          <a:lstStyle/>
          <a:p>
            <a:r>
              <a:rPr lang="pt-BR" b="1" dirty="0"/>
              <a:t>A Data Warehouse Project </a:t>
            </a:r>
            <a:r>
              <a:rPr lang="pt-BR" b="1" dirty="0" err="1"/>
              <a:t>using</a:t>
            </a:r>
            <a:r>
              <a:rPr lang="pt-BR" b="1" dirty="0"/>
              <a:t> </a:t>
            </a:r>
            <a:r>
              <a:rPr lang="pt-BR" b="1" u="sng" dirty="0"/>
              <a:t>KNIME </a:t>
            </a:r>
            <a:r>
              <a:rPr lang="pt-BR" b="1" u="sng" dirty="0" err="1"/>
              <a:t>Analytics</a:t>
            </a:r>
            <a:r>
              <a:rPr lang="pt-BR" b="1" u="sng" dirty="0"/>
              <a:t> Platform</a:t>
            </a:r>
            <a:r>
              <a:rPr lang="pt-BR" b="1" dirty="0"/>
              <a:t> </a:t>
            </a:r>
            <a:r>
              <a:rPr lang="pt-BR" b="1" dirty="0" err="1"/>
              <a:t>and</a:t>
            </a:r>
            <a:r>
              <a:rPr lang="pt-BR" b="1" dirty="0"/>
              <a:t> PostgreSQL</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pt-BR" dirty="0"/>
          </a:p>
          <a:p>
            <a:pPr algn="l"/>
            <a:r>
              <a:rPr lang="pt-BR" dirty="0"/>
              <a:t>Paulo </a:t>
            </a:r>
            <a:r>
              <a:rPr lang="pt-BR" dirty="0" err="1"/>
              <a:t>Argôlo</a:t>
            </a:r>
            <a:endParaRPr lang="pt-BR" dirty="0"/>
          </a:p>
          <a:p>
            <a:pPr algn="l"/>
            <a:r>
              <a:rPr lang="en-GB" dirty="0">
                <a:hlinkClick r:id="rId2"/>
              </a:rPr>
              <a:t>https://www.linkedin.com/in/pauloargolo</a:t>
            </a:r>
            <a:endParaRPr lang="en-DE" dirty="0"/>
          </a:p>
        </p:txBody>
      </p:sp>
      <p:sp>
        <p:nvSpPr>
          <p:cNvPr id="4" name="TextBox 3">
            <a:extLst>
              <a:ext uri="{FF2B5EF4-FFF2-40B4-BE49-F238E27FC236}">
                <a16:creationId xmlns:a16="http://schemas.microsoft.com/office/drawing/2014/main" id="{D0A8DCE1-67FD-8E70-E2F4-75EB173DB6B8}"/>
              </a:ext>
            </a:extLst>
          </p:cNvPr>
          <p:cNvSpPr txBox="1"/>
          <p:nvPr/>
        </p:nvSpPr>
        <p:spPr>
          <a:xfrm>
            <a:off x="10684933" y="6207745"/>
            <a:ext cx="1099981" cy="369332"/>
          </a:xfrm>
          <a:prstGeom prst="rect">
            <a:avLst/>
          </a:prstGeom>
          <a:noFill/>
        </p:spPr>
        <p:txBody>
          <a:bodyPr wrap="none" rtlCol="0">
            <a:spAutoFit/>
          </a:bodyPr>
          <a:lstStyle/>
          <a:p>
            <a:r>
              <a:rPr lang="pt-BR" dirty="0"/>
              <a:t>Jan 2024</a:t>
            </a:r>
            <a:endParaRPr lang="en-GB" dirty="0"/>
          </a:p>
        </p:txBody>
      </p:sp>
      <p:pic>
        <p:nvPicPr>
          <p:cNvPr id="6" name="Picture 5">
            <a:extLst>
              <a:ext uri="{FF2B5EF4-FFF2-40B4-BE49-F238E27FC236}">
                <a16:creationId xmlns:a16="http://schemas.microsoft.com/office/drawing/2014/main" id="{0AD62ED0-4A38-E2A9-3211-6329F4108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003" y="538469"/>
            <a:ext cx="2351803" cy="23415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5860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8713-D86F-83F5-D359-47C64CFCAA51}"/>
              </a:ext>
            </a:extLst>
          </p:cNvPr>
          <p:cNvSpPr>
            <a:spLocks noGrp="1"/>
          </p:cNvSpPr>
          <p:nvPr>
            <p:ph type="title"/>
          </p:nvPr>
        </p:nvSpPr>
        <p:spPr/>
        <p:txBody>
          <a:bodyPr/>
          <a:lstStyle/>
          <a:p>
            <a:r>
              <a:rPr lang="en-GB"/>
              <a:t>Final thoughts</a:t>
            </a:r>
          </a:p>
        </p:txBody>
      </p:sp>
      <p:sp>
        <p:nvSpPr>
          <p:cNvPr id="3" name="Content Placeholder 2">
            <a:extLst>
              <a:ext uri="{FF2B5EF4-FFF2-40B4-BE49-F238E27FC236}">
                <a16:creationId xmlns:a16="http://schemas.microsoft.com/office/drawing/2014/main" id="{F190F2D5-F1B1-6787-91F5-74A87DA95D70}"/>
              </a:ext>
            </a:extLst>
          </p:cNvPr>
          <p:cNvSpPr>
            <a:spLocks noGrp="1"/>
          </p:cNvSpPr>
          <p:nvPr>
            <p:ph idx="1"/>
          </p:nvPr>
        </p:nvSpPr>
        <p:spPr/>
        <p:txBody>
          <a:bodyPr>
            <a:normAutofit/>
          </a:bodyPr>
          <a:lstStyle/>
          <a:p>
            <a:r>
              <a:rPr lang="en-GB" dirty="0"/>
              <a:t>I did this project with a dataset that I was already familiar with when I did a previous SQL project. I’m really proud of what I was able to put together in terms of creating an ETL workflow in KNIME and creating a Data warehouse in Postgres.</a:t>
            </a:r>
          </a:p>
          <a:p>
            <a:r>
              <a:rPr lang="en-GB" dirty="0"/>
              <a:t>I believe I’ve strengthened my knowledge in SQL and KNIME while applying the concepts and good practices I learn related to data warehouses.</a:t>
            </a:r>
          </a:p>
          <a:p>
            <a:r>
              <a:rPr lang="en-GB" dirty="0"/>
              <a:t>My statement from the previous project is still very true: </a:t>
            </a:r>
          </a:p>
          <a:p>
            <a:pPr lvl="1"/>
            <a:r>
              <a:rPr lang="en-GB" dirty="0"/>
              <a:t>I’m looking forward to what I will be able to accomplish with the next knowledge I acquire and the future tools I learn how to use.</a:t>
            </a:r>
          </a:p>
        </p:txBody>
      </p:sp>
    </p:spTree>
    <p:extLst>
      <p:ext uri="{BB962C8B-B14F-4D97-AF65-F5344CB8AC3E}">
        <p14:creationId xmlns:p14="http://schemas.microsoft.com/office/powerpoint/2010/main" val="79679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22A8-BF2D-5E1F-ABB8-55D49DA3C3AC}"/>
              </a:ext>
            </a:extLst>
          </p:cNvPr>
          <p:cNvSpPr>
            <a:spLocks noGrp="1"/>
          </p:cNvSpPr>
          <p:nvPr>
            <p:ph type="title"/>
          </p:nvPr>
        </p:nvSpPr>
        <p:spPr/>
        <p:txBody>
          <a:bodyPr/>
          <a:lstStyle/>
          <a:p>
            <a:r>
              <a:rPr lang="en-GB" dirty="0"/>
              <a:t>Steps taken in this project</a:t>
            </a:r>
            <a:br>
              <a:rPr lang="en-GB" dirty="0"/>
            </a:br>
            <a:r>
              <a:rPr lang="en-GB" sz="2800" dirty="0">
                <a:solidFill>
                  <a:schemeClr val="tx1"/>
                </a:solidFill>
              </a:rPr>
              <a:t>Data Warehouse and ETL process</a:t>
            </a:r>
            <a:endParaRPr lang="en-GB" dirty="0">
              <a:solidFill>
                <a:schemeClr val="tx1"/>
              </a:solidFill>
            </a:endParaRPr>
          </a:p>
        </p:txBody>
      </p:sp>
      <p:sp>
        <p:nvSpPr>
          <p:cNvPr id="3" name="Content Placeholder 2">
            <a:extLst>
              <a:ext uri="{FF2B5EF4-FFF2-40B4-BE49-F238E27FC236}">
                <a16:creationId xmlns:a16="http://schemas.microsoft.com/office/drawing/2014/main" id="{3FBA5CAC-DB06-15AD-29C5-6B72D5BD9B44}"/>
              </a:ext>
            </a:extLst>
          </p:cNvPr>
          <p:cNvSpPr>
            <a:spLocks noGrp="1"/>
          </p:cNvSpPr>
          <p:nvPr>
            <p:ph idx="1"/>
          </p:nvPr>
        </p:nvSpPr>
        <p:spPr/>
        <p:txBody>
          <a:bodyPr/>
          <a:lstStyle/>
          <a:p>
            <a:pPr marL="171450" indent="-171450" algn="just">
              <a:buFont typeface="Arial" panose="020B0604020202020204" pitchFamily="34" charset="0"/>
              <a:buChar char="•"/>
            </a:pPr>
            <a:r>
              <a:rPr lang="en-US" sz="1800" dirty="0"/>
              <a:t>Designed a dimensional data model (see </a:t>
            </a:r>
            <a:r>
              <a:rPr lang="en-US" sz="1800" dirty="0" err="1"/>
              <a:t>GiHub</a:t>
            </a:r>
            <a:r>
              <a:rPr lang="en-US" sz="1800" dirty="0"/>
              <a:t> link);</a:t>
            </a:r>
          </a:p>
          <a:p>
            <a:pPr marL="171450" indent="-171450" algn="just">
              <a:buFont typeface="Arial" panose="020B0604020202020204" pitchFamily="34" charset="0"/>
              <a:buChar char="•"/>
            </a:pPr>
            <a:r>
              <a:rPr lang="en-US" sz="1800" dirty="0"/>
              <a:t>Created a data warehouse in </a:t>
            </a:r>
            <a:r>
              <a:rPr lang="en-US" sz="1800" b="1" dirty="0"/>
              <a:t>Postgres</a:t>
            </a:r>
            <a:r>
              <a:rPr lang="en-US" sz="1800" dirty="0"/>
              <a:t> (staging and core layers);</a:t>
            </a:r>
          </a:p>
          <a:p>
            <a:pPr marL="171450" indent="-171450" algn="just">
              <a:buFont typeface="Arial" panose="020B0604020202020204" pitchFamily="34" charset="0"/>
              <a:buChar char="•"/>
            </a:pPr>
            <a:r>
              <a:rPr lang="en-US" sz="1800" dirty="0"/>
              <a:t>Used </a:t>
            </a:r>
            <a:r>
              <a:rPr lang="en-US" sz="1800" b="1" dirty="0"/>
              <a:t>KNIME Analytics Platform </a:t>
            </a:r>
            <a:r>
              <a:rPr lang="en-US" sz="1800" dirty="0"/>
              <a:t>for data cleaning and manipulation and to load tables into Postgres (ETL/Data Pipeline);</a:t>
            </a:r>
          </a:p>
          <a:p>
            <a:pPr marL="171450" indent="-171450" algn="just">
              <a:buFont typeface="Arial" panose="020B0604020202020204" pitchFamily="34" charset="0"/>
              <a:buChar char="•"/>
            </a:pPr>
            <a:r>
              <a:rPr lang="en-US" sz="1800" dirty="0"/>
              <a:t>Used </a:t>
            </a:r>
            <a:r>
              <a:rPr lang="en-US" sz="1800" b="1" dirty="0"/>
              <a:t>MySQL</a:t>
            </a:r>
            <a:r>
              <a:rPr lang="en-US" sz="1800" dirty="0"/>
              <a:t> to explore data and generate insights that would answer the business task, using joins, aggregate functions, temporary tables, CASE statements, subqueries, windows functions;</a:t>
            </a:r>
          </a:p>
          <a:p>
            <a:pPr marL="171450" indent="-171450" algn="just">
              <a:buFont typeface="Arial" panose="020B0604020202020204" pitchFamily="34" charset="0"/>
              <a:buChar char="•"/>
            </a:pPr>
            <a:r>
              <a:rPr lang="en-US" sz="1800" dirty="0"/>
              <a:t>Used </a:t>
            </a:r>
            <a:r>
              <a:rPr lang="en-US" sz="1800" b="1" dirty="0"/>
              <a:t>Tableau</a:t>
            </a:r>
            <a:r>
              <a:rPr lang="en-US" sz="1800" dirty="0"/>
              <a:t> for data visualization, creating a dashboard with bar charts, pie charts, heat maps and calculated fields.</a:t>
            </a:r>
          </a:p>
        </p:txBody>
      </p:sp>
    </p:spTree>
    <p:extLst>
      <p:ext uri="{BB962C8B-B14F-4D97-AF65-F5344CB8AC3E}">
        <p14:creationId xmlns:p14="http://schemas.microsoft.com/office/powerpoint/2010/main" val="425002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DC6D-6381-D3D5-9970-E8E92BD9DABA}"/>
              </a:ext>
            </a:extLst>
          </p:cNvPr>
          <p:cNvSpPr>
            <a:spLocks noGrp="1"/>
          </p:cNvSpPr>
          <p:nvPr>
            <p:ph type="title"/>
          </p:nvPr>
        </p:nvSpPr>
        <p:spPr/>
        <p:txBody>
          <a:bodyPr/>
          <a:lstStyle/>
          <a:p>
            <a:r>
              <a:rPr lang="en-GB" dirty="0"/>
              <a:t>From CSV files into the Data Warehouse</a:t>
            </a:r>
            <a:br>
              <a:rPr lang="en-GB" dirty="0"/>
            </a:br>
            <a:r>
              <a:rPr lang="en-GB" sz="2800" dirty="0">
                <a:solidFill>
                  <a:schemeClr val="tx1"/>
                </a:solidFill>
              </a:rPr>
              <a:t>Dimensional data model</a:t>
            </a:r>
            <a:endParaRPr lang="en-GB" dirty="0">
              <a:solidFill>
                <a:schemeClr val="tx1"/>
              </a:solidFill>
            </a:endParaRPr>
          </a:p>
        </p:txBody>
      </p:sp>
      <p:pic>
        <p:nvPicPr>
          <p:cNvPr id="5" name="Picture 4">
            <a:extLst>
              <a:ext uri="{FF2B5EF4-FFF2-40B4-BE49-F238E27FC236}">
                <a16:creationId xmlns:a16="http://schemas.microsoft.com/office/drawing/2014/main" id="{821B357F-4687-046A-4F01-42555F6ED1C2}"/>
              </a:ext>
            </a:extLst>
          </p:cNvPr>
          <p:cNvPicPr>
            <a:picLocks noChangeAspect="1"/>
          </p:cNvPicPr>
          <p:nvPr/>
        </p:nvPicPr>
        <p:blipFill>
          <a:blip r:embed="rId2"/>
          <a:stretch>
            <a:fillRect/>
          </a:stretch>
        </p:blipFill>
        <p:spPr>
          <a:xfrm>
            <a:off x="359929" y="1725538"/>
            <a:ext cx="9231477" cy="1467879"/>
          </a:xfrm>
          <a:prstGeom prst="rect">
            <a:avLst/>
          </a:prstGeom>
          <a:ln>
            <a:noFill/>
          </a:ln>
          <a:effectLst>
            <a:outerShdw blurRad="292100" dist="139700" dir="2700000" algn="tl" rotWithShape="0">
              <a:srgbClr val="333333">
                <a:alpha val="65000"/>
              </a:srgbClr>
            </a:outerShdw>
          </a:effectLst>
        </p:spPr>
      </p:pic>
      <p:sp>
        <p:nvSpPr>
          <p:cNvPr id="6" name="Arrow: Down 5">
            <a:extLst>
              <a:ext uri="{FF2B5EF4-FFF2-40B4-BE49-F238E27FC236}">
                <a16:creationId xmlns:a16="http://schemas.microsoft.com/office/drawing/2014/main" id="{60E4C462-2B3F-55A4-EFC7-399BB1B83AAD}"/>
              </a:ext>
            </a:extLst>
          </p:cNvPr>
          <p:cNvSpPr/>
          <p:nvPr/>
        </p:nvSpPr>
        <p:spPr>
          <a:xfrm>
            <a:off x="4397829" y="3254828"/>
            <a:ext cx="513806" cy="3483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99239456-D0D9-7DB5-01C8-E9F657127B8C}"/>
              </a:ext>
            </a:extLst>
          </p:cNvPr>
          <p:cNvSpPr/>
          <p:nvPr/>
        </p:nvSpPr>
        <p:spPr>
          <a:xfrm>
            <a:off x="3696789" y="3813008"/>
            <a:ext cx="1915886" cy="23700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u="sng" dirty="0" err="1"/>
              <a:t>fact_rides</a:t>
            </a:r>
            <a:endParaRPr lang="en-GB" sz="1400" b="1" u="sng" dirty="0"/>
          </a:p>
          <a:p>
            <a:pPr algn="ctr"/>
            <a:r>
              <a:rPr lang="en-GB" sz="1400" dirty="0" err="1"/>
              <a:t>ride_pk</a:t>
            </a:r>
            <a:endParaRPr lang="en-GB" sz="1400" dirty="0"/>
          </a:p>
          <a:p>
            <a:pPr algn="ctr"/>
            <a:r>
              <a:rPr lang="en-GB" sz="1400" dirty="0" err="1"/>
              <a:t>ride_id</a:t>
            </a:r>
            <a:endParaRPr lang="en-GB" sz="1400" dirty="0"/>
          </a:p>
          <a:p>
            <a:pPr algn="ctr"/>
            <a:r>
              <a:rPr lang="en-GB" sz="1400" dirty="0" err="1"/>
              <a:t>started_at</a:t>
            </a:r>
            <a:endParaRPr lang="en-GB" sz="1400" dirty="0"/>
          </a:p>
          <a:p>
            <a:pPr algn="ctr"/>
            <a:r>
              <a:rPr lang="en-GB" sz="1400" dirty="0" err="1"/>
              <a:t>ended_at</a:t>
            </a:r>
            <a:endParaRPr lang="en-GB" sz="1400" dirty="0"/>
          </a:p>
          <a:p>
            <a:pPr algn="ctr"/>
            <a:r>
              <a:rPr lang="en-GB" sz="1400" dirty="0"/>
              <a:t>duration</a:t>
            </a:r>
          </a:p>
          <a:p>
            <a:pPr algn="ctr"/>
            <a:r>
              <a:rPr lang="en-GB" sz="1400" dirty="0" err="1"/>
              <a:t>started_at_fk</a:t>
            </a:r>
            <a:endParaRPr lang="en-GB" sz="1400" dirty="0"/>
          </a:p>
          <a:p>
            <a:pPr algn="ctr"/>
            <a:r>
              <a:rPr lang="en-GB" sz="1400" dirty="0" err="1"/>
              <a:t>ended_at_fk</a:t>
            </a:r>
            <a:endParaRPr lang="en-GB" sz="1400" dirty="0"/>
          </a:p>
          <a:p>
            <a:pPr algn="ctr"/>
            <a:r>
              <a:rPr lang="en-GB" sz="1400" dirty="0" err="1"/>
              <a:t>user_info_fk</a:t>
            </a:r>
            <a:endParaRPr lang="en-GB" sz="1400" dirty="0"/>
          </a:p>
          <a:p>
            <a:pPr algn="ctr"/>
            <a:r>
              <a:rPr lang="en-GB" sz="1400" dirty="0" err="1"/>
              <a:t>location_fk</a:t>
            </a:r>
            <a:endParaRPr lang="en-GB" sz="1400" dirty="0"/>
          </a:p>
        </p:txBody>
      </p:sp>
      <p:sp>
        <p:nvSpPr>
          <p:cNvPr id="8" name="Rectangle: Rounded Corners 7">
            <a:extLst>
              <a:ext uri="{FF2B5EF4-FFF2-40B4-BE49-F238E27FC236}">
                <a16:creationId xmlns:a16="http://schemas.microsoft.com/office/drawing/2014/main" id="{F71E69DA-E7E2-5791-6BDD-82141099BADE}"/>
              </a:ext>
            </a:extLst>
          </p:cNvPr>
          <p:cNvSpPr/>
          <p:nvPr/>
        </p:nvSpPr>
        <p:spPr>
          <a:xfrm>
            <a:off x="1036323" y="5197065"/>
            <a:ext cx="1915886" cy="1290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u="sng" dirty="0" err="1"/>
              <a:t>dim_user_info</a:t>
            </a:r>
            <a:endParaRPr lang="en-GB" sz="1400" b="1" u="sng" dirty="0"/>
          </a:p>
          <a:p>
            <a:pPr algn="ctr"/>
            <a:r>
              <a:rPr lang="en-GB" sz="1400" dirty="0" err="1"/>
              <a:t>user_info_pk</a:t>
            </a:r>
            <a:endParaRPr lang="en-GB" sz="1400" dirty="0"/>
          </a:p>
          <a:p>
            <a:pPr algn="ctr"/>
            <a:r>
              <a:rPr lang="en-GB" sz="1400" dirty="0" err="1"/>
              <a:t>rideable_type</a:t>
            </a:r>
            <a:endParaRPr lang="en-GB" sz="1400" dirty="0"/>
          </a:p>
          <a:p>
            <a:pPr algn="ctr"/>
            <a:r>
              <a:rPr lang="en-GB" sz="1400" dirty="0" err="1"/>
              <a:t>member_casual</a:t>
            </a:r>
            <a:endParaRPr lang="en-GB" sz="1400" dirty="0"/>
          </a:p>
          <a:p>
            <a:pPr algn="ctr"/>
            <a:r>
              <a:rPr lang="en-GB" sz="1400" dirty="0"/>
              <a:t>combination</a:t>
            </a:r>
          </a:p>
        </p:txBody>
      </p:sp>
      <p:sp>
        <p:nvSpPr>
          <p:cNvPr id="9" name="Rectangle: Rounded Corners 8">
            <a:extLst>
              <a:ext uri="{FF2B5EF4-FFF2-40B4-BE49-F238E27FC236}">
                <a16:creationId xmlns:a16="http://schemas.microsoft.com/office/drawing/2014/main" id="{046FCD0E-168B-FB6D-76CC-7A7536D5041B}"/>
              </a:ext>
            </a:extLst>
          </p:cNvPr>
          <p:cNvSpPr/>
          <p:nvPr/>
        </p:nvSpPr>
        <p:spPr>
          <a:xfrm>
            <a:off x="6509658" y="3813007"/>
            <a:ext cx="1915886" cy="20304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u="sng" dirty="0" err="1"/>
              <a:t>dim_location_info</a:t>
            </a:r>
            <a:endParaRPr lang="en-GB" sz="1400" b="1" u="sng" dirty="0"/>
          </a:p>
          <a:p>
            <a:pPr algn="ctr"/>
            <a:r>
              <a:rPr lang="en-GB" sz="1400" dirty="0" err="1"/>
              <a:t>location_pk</a:t>
            </a:r>
            <a:endParaRPr lang="en-GB" sz="1400" dirty="0"/>
          </a:p>
          <a:p>
            <a:pPr algn="ctr"/>
            <a:r>
              <a:rPr lang="en-GB" sz="1400" dirty="0" err="1"/>
              <a:t>start_station_name</a:t>
            </a:r>
            <a:endParaRPr lang="en-GB" sz="1400" dirty="0"/>
          </a:p>
          <a:p>
            <a:pPr algn="ctr"/>
            <a:r>
              <a:rPr lang="en-GB" sz="1400" dirty="0" err="1"/>
              <a:t>end_station_name</a:t>
            </a:r>
            <a:endParaRPr lang="en-GB" sz="1400" dirty="0"/>
          </a:p>
          <a:p>
            <a:pPr algn="ctr"/>
            <a:r>
              <a:rPr lang="en-GB" sz="1400" dirty="0" err="1"/>
              <a:t>drop_off_distance</a:t>
            </a:r>
            <a:endParaRPr lang="en-GB" sz="1400" dirty="0"/>
          </a:p>
          <a:p>
            <a:pPr algn="ctr"/>
            <a:r>
              <a:rPr lang="en-GB" sz="1400" dirty="0" err="1"/>
              <a:t>combation</a:t>
            </a:r>
            <a:endParaRPr lang="en-GB" sz="1400" dirty="0"/>
          </a:p>
          <a:p>
            <a:pPr algn="ctr"/>
            <a:r>
              <a:rPr lang="en-GB" sz="1400" dirty="0" err="1"/>
              <a:t>start_coordinate</a:t>
            </a:r>
            <a:endParaRPr lang="en-GB" sz="1400" dirty="0"/>
          </a:p>
          <a:p>
            <a:pPr algn="ctr"/>
            <a:r>
              <a:rPr lang="en-GB" sz="1400" dirty="0" err="1"/>
              <a:t>end_coordinate</a:t>
            </a:r>
            <a:endParaRPr lang="en-GB" sz="1400" dirty="0"/>
          </a:p>
        </p:txBody>
      </p:sp>
      <p:sp>
        <p:nvSpPr>
          <p:cNvPr id="12" name="Rectangle: Rounded Corners 11">
            <a:extLst>
              <a:ext uri="{FF2B5EF4-FFF2-40B4-BE49-F238E27FC236}">
                <a16:creationId xmlns:a16="http://schemas.microsoft.com/office/drawing/2014/main" id="{8A298247-4113-81A8-8EA4-85DC29E2B81B}"/>
              </a:ext>
            </a:extLst>
          </p:cNvPr>
          <p:cNvSpPr/>
          <p:nvPr/>
        </p:nvSpPr>
        <p:spPr>
          <a:xfrm>
            <a:off x="1040677" y="3460189"/>
            <a:ext cx="1915886" cy="13724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u="sng" dirty="0"/>
              <a:t>calendar lookup</a:t>
            </a:r>
          </a:p>
          <a:p>
            <a:pPr algn="ctr"/>
            <a:r>
              <a:rPr lang="en-GB" sz="1400" dirty="0" err="1"/>
              <a:t>date_pk</a:t>
            </a:r>
            <a:endParaRPr lang="en-GB" sz="1400" dirty="0"/>
          </a:p>
          <a:p>
            <a:pPr algn="ctr"/>
            <a:r>
              <a:rPr lang="en-GB" sz="1400" dirty="0" err="1"/>
              <a:t>day_name</a:t>
            </a:r>
            <a:endParaRPr lang="en-GB" sz="1400" dirty="0"/>
          </a:p>
          <a:p>
            <a:pPr algn="ctr"/>
            <a:r>
              <a:rPr lang="en-GB" sz="1400" dirty="0" err="1"/>
              <a:t>day_of_week</a:t>
            </a:r>
            <a:endParaRPr lang="en-GB" sz="1400" dirty="0"/>
          </a:p>
          <a:p>
            <a:pPr algn="ctr"/>
            <a:r>
              <a:rPr lang="en-GB" sz="1400" dirty="0" err="1"/>
              <a:t>month_name</a:t>
            </a:r>
            <a:endParaRPr lang="en-GB" sz="1400" dirty="0"/>
          </a:p>
          <a:p>
            <a:pPr algn="ctr"/>
            <a:r>
              <a:rPr lang="en-GB" sz="1400" dirty="0"/>
              <a:t>year</a:t>
            </a:r>
          </a:p>
        </p:txBody>
      </p:sp>
      <p:cxnSp>
        <p:nvCxnSpPr>
          <p:cNvPr id="14" name="Connector: Elbow 13">
            <a:extLst>
              <a:ext uri="{FF2B5EF4-FFF2-40B4-BE49-F238E27FC236}">
                <a16:creationId xmlns:a16="http://schemas.microsoft.com/office/drawing/2014/main" id="{FFF15F40-0E3C-35AA-B462-673C0C12D202}"/>
              </a:ext>
            </a:extLst>
          </p:cNvPr>
          <p:cNvCxnSpPr>
            <a:cxnSpLocks/>
          </p:cNvCxnSpPr>
          <p:nvPr/>
        </p:nvCxnSpPr>
        <p:spPr>
          <a:xfrm>
            <a:off x="2664823" y="5643154"/>
            <a:ext cx="1402083" cy="11720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7417948-6A47-02C4-8EEE-B0F7D1E26A01}"/>
              </a:ext>
            </a:extLst>
          </p:cNvPr>
          <p:cNvCxnSpPr/>
          <p:nvPr/>
        </p:nvCxnSpPr>
        <p:spPr>
          <a:xfrm>
            <a:off x="2403566" y="3813007"/>
            <a:ext cx="1750423" cy="87220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ED46973-F04D-F716-60D0-D8D0956E9F19}"/>
              </a:ext>
            </a:extLst>
          </p:cNvPr>
          <p:cNvCxnSpPr>
            <a:cxnSpLocks/>
          </p:cNvCxnSpPr>
          <p:nvPr/>
        </p:nvCxnSpPr>
        <p:spPr>
          <a:xfrm>
            <a:off x="2403566" y="3813006"/>
            <a:ext cx="1750423" cy="1093239"/>
          </a:xfrm>
          <a:prstGeom prst="bent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62EBF35-FA1E-22ED-893B-85A4340111E8}"/>
              </a:ext>
            </a:extLst>
          </p:cNvPr>
          <p:cNvCxnSpPr>
            <a:cxnSpLocks/>
          </p:cNvCxnSpPr>
          <p:nvPr/>
        </p:nvCxnSpPr>
        <p:spPr>
          <a:xfrm rot="10800000" flipV="1">
            <a:off x="5164184" y="4293325"/>
            <a:ext cx="1750423" cy="1663337"/>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84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5494-9062-39B6-E3B3-7D1823438A77}"/>
              </a:ext>
            </a:extLst>
          </p:cNvPr>
          <p:cNvSpPr>
            <a:spLocks noGrp="1"/>
          </p:cNvSpPr>
          <p:nvPr>
            <p:ph type="title"/>
          </p:nvPr>
        </p:nvSpPr>
        <p:spPr/>
        <p:txBody>
          <a:bodyPr/>
          <a:lstStyle/>
          <a:p>
            <a:r>
              <a:rPr lang="en-GB" dirty="0"/>
              <a:t>Data warehouse in Postgres</a:t>
            </a:r>
            <a:br>
              <a:rPr lang="en-GB" dirty="0"/>
            </a:br>
            <a:r>
              <a:rPr lang="en-GB" sz="2800" dirty="0">
                <a:solidFill>
                  <a:schemeClr val="tx1"/>
                </a:solidFill>
              </a:rPr>
              <a:t>Database and schemas</a:t>
            </a:r>
            <a:endParaRPr lang="en-GB" dirty="0">
              <a:solidFill>
                <a:schemeClr val="tx1"/>
              </a:solidFill>
            </a:endParaRPr>
          </a:p>
        </p:txBody>
      </p:sp>
      <p:sp>
        <p:nvSpPr>
          <p:cNvPr id="3" name="Content Placeholder 2">
            <a:extLst>
              <a:ext uri="{FF2B5EF4-FFF2-40B4-BE49-F238E27FC236}">
                <a16:creationId xmlns:a16="http://schemas.microsoft.com/office/drawing/2014/main" id="{B88E1638-CD90-EDB4-2D60-990D6724CF79}"/>
              </a:ext>
            </a:extLst>
          </p:cNvPr>
          <p:cNvSpPr>
            <a:spLocks noGrp="1"/>
          </p:cNvSpPr>
          <p:nvPr>
            <p:ph idx="1"/>
          </p:nvPr>
        </p:nvSpPr>
        <p:spPr>
          <a:xfrm>
            <a:off x="677334" y="2160589"/>
            <a:ext cx="5000655" cy="3880773"/>
          </a:xfrm>
        </p:spPr>
        <p:txBody>
          <a:bodyPr/>
          <a:lstStyle/>
          <a:p>
            <a:r>
              <a:rPr lang="en-GB" dirty="0"/>
              <a:t>Created the </a:t>
            </a:r>
            <a:r>
              <a:rPr lang="en-GB" dirty="0" err="1"/>
              <a:t>dwh_cyclist</a:t>
            </a:r>
            <a:r>
              <a:rPr lang="en-GB" dirty="0"/>
              <a:t> database</a:t>
            </a:r>
          </a:p>
          <a:p>
            <a:r>
              <a:rPr lang="en-GB" dirty="0"/>
              <a:t>Created three schemas</a:t>
            </a:r>
          </a:p>
          <a:p>
            <a:pPr lvl="1"/>
            <a:r>
              <a:rPr lang="en-GB" dirty="0"/>
              <a:t>public </a:t>
            </a:r>
            <a:r>
              <a:rPr lang="en-GB" dirty="0">
                <a:sym typeface="Wingdings" panose="05000000000000000000" pitchFamily="2" charset="2"/>
              </a:rPr>
              <a:t> initial backup and storage of data retrieved from CSV files</a:t>
            </a:r>
          </a:p>
          <a:p>
            <a:pPr lvl="1"/>
            <a:r>
              <a:rPr lang="en-GB" dirty="0"/>
              <a:t>stating </a:t>
            </a:r>
            <a:r>
              <a:rPr lang="en-GB" dirty="0">
                <a:sym typeface="Wingdings" panose="05000000000000000000" pitchFamily="2" charset="2"/>
              </a:rPr>
              <a:t> temporary layer where new data (delta load) is staged to be transformed and loaded in the core schema</a:t>
            </a:r>
          </a:p>
          <a:p>
            <a:pPr lvl="1"/>
            <a:r>
              <a:rPr lang="en-GB" dirty="0">
                <a:sym typeface="Wingdings" panose="05000000000000000000" pitchFamily="2" charset="2"/>
              </a:rPr>
              <a:t>core  layer were the fact and dimensional tables are stored</a:t>
            </a:r>
            <a:endParaRPr lang="en-GB" dirty="0"/>
          </a:p>
        </p:txBody>
      </p:sp>
      <p:pic>
        <p:nvPicPr>
          <p:cNvPr id="5" name="Picture 4">
            <a:extLst>
              <a:ext uri="{FF2B5EF4-FFF2-40B4-BE49-F238E27FC236}">
                <a16:creationId xmlns:a16="http://schemas.microsoft.com/office/drawing/2014/main" id="{5E346A97-498A-827E-B77E-5BF4B17A1911}"/>
              </a:ext>
            </a:extLst>
          </p:cNvPr>
          <p:cNvPicPr>
            <a:picLocks noChangeAspect="1"/>
          </p:cNvPicPr>
          <p:nvPr/>
        </p:nvPicPr>
        <p:blipFill>
          <a:blip r:embed="rId2"/>
          <a:stretch>
            <a:fillRect/>
          </a:stretch>
        </p:blipFill>
        <p:spPr>
          <a:xfrm>
            <a:off x="5987418" y="1590766"/>
            <a:ext cx="3286584" cy="4877481"/>
          </a:xfrm>
          <a:prstGeom prst="rect">
            <a:avLst/>
          </a:prstGeom>
          <a:ln>
            <a:noFill/>
          </a:ln>
          <a:effectLst>
            <a:outerShdw blurRad="292100" dist="139700" dir="2700000" algn="tl" rotWithShape="0">
              <a:srgbClr val="333333">
                <a:alpha val="65000"/>
              </a:srgbClr>
            </a:outerShdw>
          </a:effectLst>
        </p:spPr>
      </p:pic>
      <p:sp>
        <p:nvSpPr>
          <p:cNvPr id="6" name="Oval 5">
            <a:extLst>
              <a:ext uri="{FF2B5EF4-FFF2-40B4-BE49-F238E27FC236}">
                <a16:creationId xmlns:a16="http://schemas.microsoft.com/office/drawing/2014/main" id="{1B1F68F9-B362-F821-65E7-3C3DA8BC4600}"/>
              </a:ext>
            </a:extLst>
          </p:cNvPr>
          <p:cNvSpPr/>
          <p:nvPr/>
        </p:nvSpPr>
        <p:spPr>
          <a:xfrm>
            <a:off x="6365966" y="2682240"/>
            <a:ext cx="1445623" cy="346166"/>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9D7DB85A-2072-0F76-B8BD-AA5D03EDEADF}"/>
              </a:ext>
            </a:extLst>
          </p:cNvPr>
          <p:cNvSpPr/>
          <p:nvPr/>
        </p:nvSpPr>
        <p:spPr>
          <a:xfrm>
            <a:off x="6618514" y="4554584"/>
            <a:ext cx="1280160" cy="957942"/>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245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F673-DA2E-47CC-25C3-2C2E42743909}"/>
              </a:ext>
            </a:extLst>
          </p:cNvPr>
          <p:cNvSpPr>
            <a:spLocks noGrp="1"/>
          </p:cNvSpPr>
          <p:nvPr>
            <p:ph type="title"/>
          </p:nvPr>
        </p:nvSpPr>
        <p:spPr/>
        <p:txBody>
          <a:bodyPr/>
          <a:lstStyle/>
          <a:p>
            <a:r>
              <a:rPr lang="en-GB" dirty="0"/>
              <a:t>Extract from CSV to </a:t>
            </a:r>
            <a:r>
              <a:rPr lang="en-GB" dirty="0" err="1"/>
              <a:t>dwh_cyclist.public</a:t>
            </a:r>
            <a:br>
              <a:rPr lang="en-GB" dirty="0"/>
            </a:br>
            <a:r>
              <a:rPr lang="en-GB" sz="2800" dirty="0">
                <a:solidFill>
                  <a:schemeClr val="tx1"/>
                </a:solidFill>
              </a:rPr>
              <a:t>Data ingest using KNIME</a:t>
            </a:r>
            <a:endParaRPr lang="en-GB" dirty="0"/>
          </a:p>
        </p:txBody>
      </p:sp>
      <p:sp>
        <p:nvSpPr>
          <p:cNvPr id="3" name="Content Placeholder 2">
            <a:extLst>
              <a:ext uri="{FF2B5EF4-FFF2-40B4-BE49-F238E27FC236}">
                <a16:creationId xmlns:a16="http://schemas.microsoft.com/office/drawing/2014/main" id="{B7E0A6FC-1BCD-83AE-4911-2129E454951A}"/>
              </a:ext>
            </a:extLst>
          </p:cNvPr>
          <p:cNvSpPr>
            <a:spLocks noGrp="1"/>
          </p:cNvSpPr>
          <p:nvPr>
            <p:ph idx="1"/>
          </p:nvPr>
        </p:nvSpPr>
        <p:spPr>
          <a:xfrm>
            <a:off x="677334" y="2160589"/>
            <a:ext cx="5026780" cy="3880773"/>
          </a:xfrm>
        </p:spPr>
        <p:txBody>
          <a:bodyPr/>
          <a:lstStyle/>
          <a:p>
            <a:pPr>
              <a:buFont typeface="+mj-lt"/>
              <a:buAutoNum type="arabicPeriod"/>
            </a:pPr>
            <a:r>
              <a:rPr lang="en-GB" dirty="0"/>
              <a:t>In this initial step I connect to the Postgres server and query the data for the MAX value of the “</a:t>
            </a:r>
            <a:r>
              <a:rPr lang="en-GB" dirty="0" err="1"/>
              <a:t>started_at</a:t>
            </a:r>
            <a:r>
              <a:rPr lang="en-GB" dirty="0"/>
              <a:t>” column which stores a timestamp of the each ride.</a:t>
            </a:r>
          </a:p>
          <a:p>
            <a:pPr>
              <a:buFont typeface="+mj-lt"/>
              <a:buAutoNum type="arabicPeriod"/>
            </a:pPr>
            <a:r>
              <a:rPr lang="en-GB" dirty="0"/>
              <a:t>Then I turn this value into a variable and read the folder where the CSV files are contained locally</a:t>
            </a:r>
          </a:p>
          <a:p>
            <a:pPr>
              <a:buFont typeface="+mj-lt"/>
              <a:buAutoNum type="arabicPeriod"/>
            </a:pPr>
            <a:r>
              <a:rPr lang="en-GB" dirty="0"/>
              <a:t>Here I filter the data read from all CSV that came after the MAX(</a:t>
            </a:r>
            <a:r>
              <a:rPr lang="en-GB" dirty="0" err="1"/>
              <a:t>stated_at</a:t>
            </a:r>
            <a:r>
              <a:rPr lang="en-GB" dirty="0"/>
              <a:t>) value</a:t>
            </a:r>
          </a:p>
          <a:p>
            <a:pPr>
              <a:buFont typeface="+mj-lt"/>
              <a:buAutoNum type="arabicPeriod"/>
            </a:pPr>
            <a:r>
              <a:rPr lang="en-GB" dirty="0"/>
              <a:t>Finally I use a DB Merge (</a:t>
            </a:r>
            <a:r>
              <a:rPr lang="en-GB" dirty="0" err="1"/>
              <a:t>inser</a:t>
            </a:r>
            <a:r>
              <a:rPr lang="en-GB" dirty="0"/>
              <a:t>/update) node to write into </a:t>
            </a:r>
            <a:r>
              <a:rPr lang="en-GB" dirty="0" err="1"/>
              <a:t>dwh_cyclist.public</a:t>
            </a:r>
            <a:r>
              <a:rPr lang="en-GB" dirty="0"/>
              <a:t> only the new values or update modified entries</a:t>
            </a:r>
          </a:p>
        </p:txBody>
      </p:sp>
      <p:pic>
        <p:nvPicPr>
          <p:cNvPr id="5" name="Picture 4">
            <a:extLst>
              <a:ext uri="{FF2B5EF4-FFF2-40B4-BE49-F238E27FC236}">
                <a16:creationId xmlns:a16="http://schemas.microsoft.com/office/drawing/2014/main" id="{5103DBF2-18E8-2491-CBFC-87D054AD524F}"/>
              </a:ext>
            </a:extLst>
          </p:cNvPr>
          <p:cNvPicPr>
            <a:picLocks noChangeAspect="1"/>
          </p:cNvPicPr>
          <p:nvPr/>
        </p:nvPicPr>
        <p:blipFill>
          <a:blip r:embed="rId2"/>
          <a:stretch>
            <a:fillRect/>
          </a:stretch>
        </p:blipFill>
        <p:spPr>
          <a:xfrm>
            <a:off x="5980643" y="2521907"/>
            <a:ext cx="6211357" cy="2405694"/>
          </a:xfrm>
          <a:prstGeom prst="rect">
            <a:avLst/>
          </a:prstGeom>
          <a:ln>
            <a:noFill/>
          </a:ln>
          <a:effectLst>
            <a:outerShdw blurRad="292100" dist="139700" dir="2700000" algn="tl" rotWithShape="0">
              <a:srgbClr val="333333">
                <a:alpha val="65000"/>
              </a:srgbClr>
            </a:outerShdw>
          </a:effectLst>
        </p:spPr>
      </p:pic>
      <p:sp>
        <p:nvSpPr>
          <p:cNvPr id="6" name="Rectangle: Rounded Corners 5">
            <a:extLst>
              <a:ext uri="{FF2B5EF4-FFF2-40B4-BE49-F238E27FC236}">
                <a16:creationId xmlns:a16="http://schemas.microsoft.com/office/drawing/2014/main" id="{246A4E7C-51E6-ADBB-7067-F594BC0AA6DA}"/>
              </a:ext>
            </a:extLst>
          </p:cNvPr>
          <p:cNvSpPr/>
          <p:nvPr/>
        </p:nvSpPr>
        <p:spPr>
          <a:xfrm>
            <a:off x="5980643" y="2229394"/>
            <a:ext cx="2419220" cy="247323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7D6C01B4-CC70-79ED-A53B-52588E2B5CF4}"/>
              </a:ext>
            </a:extLst>
          </p:cNvPr>
          <p:cNvSpPr/>
          <p:nvPr/>
        </p:nvSpPr>
        <p:spPr>
          <a:xfrm>
            <a:off x="8676392" y="2229393"/>
            <a:ext cx="1195220" cy="247323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0E8EC9C7-5F58-3DEC-FCA1-188DADB3D5CB}"/>
              </a:ext>
            </a:extLst>
          </p:cNvPr>
          <p:cNvSpPr/>
          <p:nvPr/>
        </p:nvSpPr>
        <p:spPr>
          <a:xfrm>
            <a:off x="10096781" y="2229393"/>
            <a:ext cx="1047608" cy="247323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EAC1B87E-6716-2775-DF9F-9FD636FAC4A3}"/>
              </a:ext>
            </a:extLst>
          </p:cNvPr>
          <p:cNvSpPr/>
          <p:nvPr/>
        </p:nvSpPr>
        <p:spPr>
          <a:xfrm>
            <a:off x="11292000" y="2229393"/>
            <a:ext cx="752389" cy="247323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109F40D-590D-5253-239C-4E5015976779}"/>
              </a:ext>
            </a:extLst>
          </p:cNvPr>
          <p:cNvSpPr/>
          <p:nvPr/>
        </p:nvSpPr>
        <p:spPr>
          <a:xfrm>
            <a:off x="6159105" y="1895564"/>
            <a:ext cx="444137" cy="444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2" name="Oval 11">
            <a:extLst>
              <a:ext uri="{FF2B5EF4-FFF2-40B4-BE49-F238E27FC236}">
                <a16:creationId xmlns:a16="http://schemas.microsoft.com/office/drawing/2014/main" id="{A3519627-85B9-4499-CA19-7F221713B9FF}"/>
              </a:ext>
            </a:extLst>
          </p:cNvPr>
          <p:cNvSpPr/>
          <p:nvPr/>
        </p:nvSpPr>
        <p:spPr>
          <a:xfrm>
            <a:off x="8676392" y="1895564"/>
            <a:ext cx="444137" cy="444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13" name="Oval 12">
            <a:extLst>
              <a:ext uri="{FF2B5EF4-FFF2-40B4-BE49-F238E27FC236}">
                <a16:creationId xmlns:a16="http://schemas.microsoft.com/office/drawing/2014/main" id="{4D93BDFE-A588-4F5D-6BC4-6E90FB502218}"/>
              </a:ext>
            </a:extLst>
          </p:cNvPr>
          <p:cNvSpPr/>
          <p:nvPr/>
        </p:nvSpPr>
        <p:spPr>
          <a:xfrm>
            <a:off x="10096781" y="1895564"/>
            <a:ext cx="444137" cy="444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14" name="Oval 13">
            <a:extLst>
              <a:ext uri="{FF2B5EF4-FFF2-40B4-BE49-F238E27FC236}">
                <a16:creationId xmlns:a16="http://schemas.microsoft.com/office/drawing/2014/main" id="{EC371892-5042-BD6B-36AF-97BE622DAE43}"/>
              </a:ext>
            </a:extLst>
          </p:cNvPr>
          <p:cNvSpPr/>
          <p:nvPr/>
        </p:nvSpPr>
        <p:spPr>
          <a:xfrm>
            <a:off x="11292000" y="1895564"/>
            <a:ext cx="444137" cy="444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Tree>
    <p:extLst>
      <p:ext uri="{BB962C8B-B14F-4D97-AF65-F5344CB8AC3E}">
        <p14:creationId xmlns:p14="http://schemas.microsoft.com/office/powerpoint/2010/main" val="112030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4D86-6DE1-D385-D207-1F23302B03B9}"/>
              </a:ext>
            </a:extLst>
          </p:cNvPr>
          <p:cNvSpPr>
            <a:spLocks noGrp="1"/>
          </p:cNvSpPr>
          <p:nvPr>
            <p:ph type="title"/>
          </p:nvPr>
        </p:nvSpPr>
        <p:spPr/>
        <p:txBody>
          <a:bodyPr/>
          <a:lstStyle/>
          <a:p>
            <a:r>
              <a:rPr lang="en-GB" dirty="0"/>
              <a:t>From public to </a:t>
            </a:r>
            <a:r>
              <a:rPr lang="en-GB" dirty="0" err="1"/>
              <a:t>dwh_cyclist.stating</a:t>
            </a:r>
            <a:br>
              <a:rPr lang="en-GB" dirty="0"/>
            </a:br>
            <a:r>
              <a:rPr lang="en-GB" sz="2800" dirty="0">
                <a:solidFill>
                  <a:schemeClr val="tx1"/>
                </a:solidFill>
              </a:rPr>
              <a:t>Staging layer</a:t>
            </a:r>
            <a:endParaRPr lang="en-GB" dirty="0">
              <a:solidFill>
                <a:schemeClr val="tx1"/>
              </a:solidFill>
            </a:endParaRPr>
          </a:p>
        </p:txBody>
      </p:sp>
      <p:sp>
        <p:nvSpPr>
          <p:cNvPr id="3" name="Content Placeholder 2">
            <a:extLst>
              <a:ext uri="{FF2B5EF4-FFF2-40B4-BE49-F238E27FC236}">
                <a16:creationId xmlns:a16="http://schemas.microsoft.com/office/drawing/2014/main" id="{F4F1D5FA-5F7D-AD74-B0A3-AAC7C80952BD}"/>
              </a:ext>
            </a:extLst>
          </p:cNvPr>
          <p:cNvSpPr>
            <a:spLocks noGrp="1"/>
          </p:cNvSpPr>
          <p:nvPr>
            <p:ph idx="1"/>
          </p:nvPr>
        </p:nvSpPr>
        <p:spPr>
          <a:xfrm>
            <a:off x="677334" y="2160589"/>
            <a:ext cx="4498631" cy="3880773"/>
          </a:xfrm>
        </p:spPr>
        <p:txBody>
          <a:bodyPr/>
          <a:lstStyle/>
          <a:p>
            <a:r>
              <a:rPr lang="en-GB" dirty="0"/>
              <a:t>This workflow is very similar to the previously seen with only two differences:</a:t>
            </a:r>
          </a:p>
          <a:p>
            <a:pPr marL="800100" lvl="1" indent="-342900">
              <a:buFont typeface="+mj-lt"/>
              <a:buAutoNum type="arabicPeriod"/>
            </a:pPr>
            <a:r>
              <a:rPr lang="en-GB" dirty="0"/>
              <a:t>I changed the CSV reader for a DB reader to read data from the public schema, and</a:t>
            </a:r>
          </a:p>
          <a:p>
            <a:pPr marL="800100" lvl="1" indent="-342900">
              <a:buFont typeface="+mj-lt"/>
              <a:buAutoNum type="arabicPeriod"/>
            </a:pPr>
            <a:r>
              <a:rPr lang="en-GB" dirty="0"/>
              <a:t>I changed the DB Merge node for a DB Writer. This is because the goal is not insert/update the data in the staging layer, we only want write the new data and truncate if after it’s been loaded into the core layer. As seen in the dialog box, “remove existing table” is marked</a:t>
            </a:r>
          </a:p>
        </p:txBody>
      </p:sp>
      <p:pic>
        <p:nvPicPr>
          <p:cNvPr id="5" name="Picture 4">
            <a:extLst>
              <a:ext uri="{FF2B5EF4-FFF2-40B4-BE49-F238E27FC236}">
                <a16:creationId xmlns:a16="http://schemas.microsoft.com/office/drawing/2014/main" id="{F3A930B4-FD8E-1F70-0583-4F03D2B9C817}"/>
              </a:ext>
            </a:extLst>
          </p:cNvPr>
          <p:cNvPicPr>
            <a:picLocks noChangeAspect="1"/>
          </p:cNvPicPr>
          <p:nvPr/>
        </p:nvPicPr>
        <p:blipFill>
          <a:blip r:embed="rId2"/>
          <a:stretch>
            <a:fillRect/>
          </a:stretch>
        </p:blipFill>
        <p:spPr>
          <a:xfrm>
            <a:off x="5080171" y="1583647"/>
            <a:ext cx="6851641" cy="289395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68C324E-CF64-96FC-2541-B2BE260084A9}"/>
              </a:ext>
            </a:extLst>
          </p:cNvPr>
          <p:cNvPicPr>
            <a:picLocks noChangeAspect="1"/>
          </p:cNvPicPr>
          <p:nvPr/>
        </p:nvPicPr>
        <p:blipFill>
          <a:blip r:embed="rId3"/>
          <a:stretch>
            <a:fillRect/>
          </a:stretch>
        </p:blipFill>
        <p:spPr>
          <a:xfrm>
            <a:off x="6218014" y="4807830"/>
            <a:ext cx="5713798" cy="1440570"/>
          </a:xfrm>
          <a:prstGeom prst="rect">
            <a:avLst/>
          </a:prstGeom>
          <a:ln>
            <a:noFill/>
          </a:ln>
          <a:effectLst>
            <a:outerShdw blurRad="292100" dist="139700" dir="2700000" algn="tl" rotWithShape="0">
              <a:srgbClr val="333333">
                <a:alpha val="65000"/>
              </a:srgbClr>
            </a:outerShdw>
          </a:effectLst>
        </p:spPr>
      </p:pic>
      <p:sp>
        <p:nvSpPr>
          <p:cNvPr id="8" name="Rectangle: Rounded Corners 7">
            <a:extLst>
              <a:ext uri="{FF2B5EF4-FFF2-40B4-BE49-F238E27FC236}">
                <a16:creationId xmlns:a16="http://schemas.microsoft.com/office/drawing/2014/main" id="{160A3FAD-5B42-B66A-C3B7-7BA2A94676C1}"/>
              </a:ext>
            </a:extLst>
          </p:cNvPr>
          <p:cNvSpPr/>
          <p:nvPr/>
        </p:nvSpPr>
        <p:spPr>
          <a:xfrm>
            <a:off x="7750629" y="2752897"/>
            <a:ext cx="1755222" cy="108758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F25B518-1422-B122-3701-56B7DF20F94B}"/>
              </a:ext>
            </a:extLst>
          </p:cNvPr>
          <p:cNvSpPr/>
          <p:nvPr/>
        </p:nvSpPr>
        <p:spPr>
          <a:xfrm>
            <a:off x="7430556" y="3379144"/>
            <a:ext cx="444137" cy="444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7F0AC1FC-4D0A-EB06-3D98-C46B9BD64765}"/>
              </a:ext>
            </a:extLst>
          </p:cNvPr>
          <p:cNvSpPr/>
          <p:nvPr/>
        </p:nvSpPr>
        <p:spPr>
          <a:xfrm>
            <a:off x="10894423" y="2508070"/>
            <a:ext cx="832114" cy="14148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679D129E-57ED-64BA-0C93-57A61BD30978}"/>
              </a:ext>
            </a:extLst>
          </p:cNvPr>
          <p:cNvSpPr/>
          <p:nvPr/>
        </p:nvSpPr>
        <p:spPr>
          <a:xfrm>
            <a:off x="10822801" y="2286001"/>
            <a:ext cx="444137" cy="444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12" name="Arrow: Down 11">
            <a:extLst>
              <a:ext uri="{FF2B5EF4-FFF2-40B4-BE49-F238E27FC236}">
                <a16:creationId xmlns:a16="http://schemas.microsoft.com/office/drawing/2014/main" id="{8E827B20-E632-0B6B-85CD-761E3675BA28}"/>
              </a:ext>
            </a:extLst>
          </p:cNvPr>
          <p:cNvSpPr/>
          <p:nvPr/>
        </p:nvSpPr>
        <p:spPr>
          <a:xfrm rot="1132075">
            <a:off x="10638643" y="4024208"/>
            <a:ext cx="564275" cy="9524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708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4675-F240-C19A-36DF-D751E91BF98C}"/>
              </a:ext>
            </a:extLst>
          </p:cNvPr>
          <p:cNvSpPr>
            <a:spLocks noGrp="1"/>
          </p:cNvSpPr>
          <p:nvPr>
            <p:ph type="title"/>
          </p:nvPr>
        </p:nvSpPr>
        <p:spPr>
          <a:xfrm>
            <a:off x="677334" y="609600"/>
            <a:ext cx="9502986" cy="1320800"/>
          </a:xfrm>
        </p:spPr>
        <p:txBody>
          <a:bodyPr>
            <a:normAutofit/>
          </a:bodyPr>
          <a:lstStyle/>
          <a:p>
            <a:r>
              <a:rPr lang="en-GB" dirty="0"/>
              <a:t>From staging in dimensional tables (1 of 2)</a:t>
            </a:r>
            <a:br>
              <a:rPr lang="en-GB" dirty="0"/>
            </a:br>
            <a:r>
              <a:rPr lang="en-GB" sz="2800" dirty="0" err="1">
                <a:solidFill>
                  <a:schemeClr val="tx1"/>
                </a:solidFill>
              </a:rPr>
              <a:t>dwh_cyclist.core.dim_user_info</a:t>
            </a:r>
            <a:endParaRPr lang="en-GB" dirty="0">
              <a:solidFill>
                <a:schemeClr val="tx1"/>
              </a:solidFill>
            </a:endParaRPr>
          </a:p>
        </p:txBody>
      </p:sp>
      <p:sp>
        <p:nvSpPr>
          <p:cNvPr id="3" name="Content Placeholder 2">
            <a:extLst>
              <a:ext uri="{FF2B5EF4-FFF2-40B4-BE49-F238E27FC236}">
                <a16:creationId xmlns:a16="http://schemas.microsoft.com/office/drawing/2014/main" id="{BF1CF2A5-BC00-10F5-1233-0A12C4383373}"/>
              </a:ext>
            </a:extLst>
          </p:cNvPr>
          <p:cNvSpPr>
            <a:spLocks noGrp="1"/>
          </p:cNvSpPr>
          <p:nvPr>
            <p:ph idx="1"/>
          </p:nvPr>
        </p:nvSpPr>
        <p:spPr>
          <a:xfrm>
            <a:off x="677335" y="2160589"/>
            <a:ext cx="4048742" cy="4344714"/>
          </a:xfrm>
        </p:spPr>
        <p:txBody>
          <a:bodyPr>
            <a:normAutofit lnSpcReduction="10000"/>
          </a:bodyPr>
          <a:lstStyle/>
          <a:p>
            <a:r>
              <a:rPr lang="en-GB" dirty="0"/>
              <a:t>Here the workflow looks quite simple but looking inside of the DB Query Reader we can see the SQL statement I wrote to create the dimensional table from the staging layer</a:t>
            </a:r>
          </a:p>
          <a:p>
            <a:r>
              <a:rPr lang="en-GB" dirty="0"/>
              <a:t>This table has information about the type of ride that the user selected and also if the user is a member or a casual customer</a:t>
            </a:r>
          </a:p>
          <a:p>
            <a:r>
              <a:rPr lang="en-GB" dirty="0"/>
              <a:t>Again using the DB Merge node as the goal is only to insert new values or update changes. If using DB Writer, the joins to the fact table could not work properly</a:t>
            </a:r>
          </a:p>
        </p:txBody>
      </p:sp>
      <p:pic>
        <p:nvPicPr>
          <p:cNvPr id="5" name="Picture 4">
            <a:extLst>
              <a:ext uri="{FF2B5EF4-FFF2-40B4-BE49-F238E27FC236}">
                <a16:creationId xmlns:a16="http://schemas.microsoft.com/office/drawing/2014/main" id="{6FCF8A64-0F6C-3006-BFC5-D129A5905C77}"/>
              </a:ext>
            </a:extLst>
          </p:cNvPr>
          <p:cNvPicPr>
            <a:picLocks noChangeAspect="1"/>
          </p:cNvPicPr>
          <p:nvPr/>
        </p:nvPicPr>
        <p:blipFill>
          <a:blip r:embed="rId2"/>
          <a:stretch>
            <a:fillRect/>
          </a:stretch>
        </p:blipFill>
        <p:spPr>
          <a:xfrm>
            <a:off x="7465925" y="1930400"/>
            <a:ext cx="4096322" cy="203863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DCA49F3-6E18-6CB5-78AE-30ACA9B221E9}"/>
              </a:ext>
            </a:extLst>
          </p:cNvPr>
          <p:cNvPicPr>
            <a:picLocks noChangeAspect="1"/>
          </p:cNvPicPr>
          <p:nvPr/>
        </p:nvPicPr>
        <p:blipFill>
          <a:blip r:embed="rId3"/>
          <a:stretch>
            <a:fillRect/>
          </a:stretch>
        </p:blipFill>
        <p:spPr>
          <a:xfrm>
            <a:off x="4795744" y="4140506"/>
            <a:ext cx="7285965" cy="1861612"/>
          </a:xfrm>
          <a:prstGeom prst="rect">
            <a:avLst/>
          </a:prstGeom>
          <a:ln>
            <a:noFill/>
          </a:ln>
          <a:effectLst>
            <a:outerShdw blurRad="292100" dist="139700" dir="2700000" algn="tl" rotWithShape="0">
              <a:srgbClr val="333333">
                <a:alpha val="65000"/>
              </a:srgbClr>
            </a:outerShdw>
          </a:effectLst>
        </p:spPr>
      </p:pic>
      <p:sp>
        <p:nvSpPr>
          <p:cNvPr id="8" name="Rectangle: Rounded Corners 7">
            <a:extLst>
              <a:ext uri="{FF2B5EF4-FFF2-40B4-BE49-F238E27FC236}">
                <a16:creationId xmlns:a16="http://schemas.microsoft.com/office/drawing/2014/main" id="{6CEF630C-2CE2-C5B4-811D-788CC9402D08}"/>
              </a:ext>
            </a:extLst>
          </p:cNvPr>
          <p:cNvSpPr/>
          <p:nvPr/>
        </p:nvSpPr>
        <p:spPr>
          <a:xfrm>
            <a:off x="8965446" y="2057093"/>
            <a:ext cx="1097280" cy="14148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0757D36A-39A1-342C-E360-600372F06C5D}"/>
              </a:ext>
            </a:extLst>
          </p:cNvPr>
          <p:cNvSpPr/>
          <p:nvPr/>
        </p:nvSpPr>
        <p:spPr>
          <a:xfrm rot="1132075">
            <a:off x="8928800" y="3664305"/>
            <a:ext cx="564275" cy="9524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233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4675-F240-C19A-36DF-D751E91BF98C}"/>
              </a:ext>
            </a:extLst>
          </p:cNvPr>
          <p:cNvSpPr>
            <a:spLocks noGrp="1"/>
          </p:cNvSpPr>
          <p:nvPr>
            <p:ph type="title"/>
          </p:nvPr>
        </p:nvSpPr>
        <p:spPr>
          <a:xfrm>
            <a:off x="677334" y="609600"/>
            <a:ext cx="9502986" cy="1320800"/>
          </a:xfrm>
        </p:spPr>
        <p:txBody>
          <a:bodyPr>
            <a:normAutofit/>
          </a:bodyPr>
          <a:lstStyle/>
          <a:p>
            <a:r>
              <a:rPr lang="en-GB" dirty="0"/>
              <a:t>From staging in dimensional tables (2 of 2)</a:t>
            </a:r>
            <a:br>
              <a:rPr lang="en-GB" dirty="0"/>
            </a:br>
            <a:r>
              <a:rPr lang="en-GB" sz="2800" dirty="0" err="1">
                <a:solidFill>
                  <a:schemeClr val="tx1"/>
                </a:solidFill>
              </a:rPr>
              <a:t>dwh_cyclist.core.dim_location_info</a:t>
            </a:r>
            <a:endParaRPr lang="en-GB" dirty="0">
              <a:solidFill>
                <a:schemeClr val="tx1"/>
              </a:solidFill>
            </a:endParaRPr>
          </a:p>
        </p:txBody>
      </p:sp>
      <p:sp>
        <p:nvSpPr>
          <p:cNvPr id="3" name="Content Placeholder 2">
            <a:extLst>
              <a:ext uri="{FF2B5EF4-FFF2-40B4-BE49-F238E27FC236}">
                <a16:creationId xmlns:a16="http://schemas.microsoft.com/office/drawing/2014/main" id="{BF1CF2A5-BC00-10F5-1233-0A12C4383373}"/>
              </a:ext>
            </a:extLst>
          </p:cNvPr>
          <p:cNvSpPr>
            <a:spLocks noGrp="1"/>
          </p:cNvSpPr>
          <p:nvPr>
            <p:ph idx="1"/>
          </p:nvPr>
        </p:nvSpPr>
        <p:spPr>
          <a:xfrm>
            <a:off x="677333" y="1930401"/>
            <a:ext cx="4182049" cy="4635862"/>
          </a:xfrm>
        </p:spPr>
        <p:txBody>
          <a:bodyPr>
            <a:normAutofit/>
          </a:bodyPr>
          <a:lstStyle/>
          <a:p>
            <a:r>
              <a:rPr lang="en-GB" dirty="0"/>
              <a:t>Similar to the previous dimensional table but here several transformations are used to calculate the distance between the starting and ending place of the ride and also to create a column with the coordinates so that we can create heatmaps in BI tools in the analytics part.</a:t>
            </a:r>
          </a:p>
          <a:p>
            <a:r>
              <a:rPr lang="en-GB" dirty="0"/>
              <a:t>For the transformation using joins, column filters, column renaming, filtering missing values, some custom node available in the KNIME community and at the end a DB Merge node</a:t>
            </a:r>
          </a:p>
        </p:txBody>
      </p:sp>
      <p:pic>
        <p:nvPicPr>
          <p:cNvPr id="5" name="Picture 4">
            <a:extLst>
              <a:ext uri="{FF2B5EF4-FFF2-40B4-BE49-F238E27FC236}">
                <a16:creationId xmlns:a16="http://schemas.microsoft.com/office/drawing/2014/main" id="{FAA3B0C1-9E73-90DC-A91C-30A62B1B7149}"/>
              </a:ext>
            </a:extLst>
          </p:cNvPr>
          <p:cNvPicPr>
            <a:picLocks noChangeAspect="1"/>
          </p:cNvPicPr>
          <p:nvPr/>
        </p:nvPicPr>
        <p:blipFill>
          <a:blip r:embed="rId2"/>
          <a:stretch>
            <a:fillRect/>
          </a:stretch>
        </p:blipFill>
        <p:spPr>
          <a:xfrm>
            <a:off x="4859383" y="2317183"/>
            <a:ext cx="7123610" cy="31109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014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83BA-8689-9E3F-34E2-89CCD1CDB265}"/>
              </a:ext>
            </a:extLst>
          </p:cNvPr>
          <p:cNvSpPr>
            <a:spLocks noGrp="1"/>
          </p:cNvSpPr>
          <p:nvPr>
            <p:ph type="title"/>
          </p:nvPr>
        </p:nvSpPr>
        <p:spPr/>
        <p:txBody>
          <a:bodyPr/>
          <a:lstStyle/>
          <a:p>
            <a:r>
              <a:rPr lang="en-GB" dirty="0"/>
              <a:t>From staging to fact table</a:t>
            </a:r>
            <a:br>
              <a:rPr lang="en-GB" dirty="0"/>
            </a:br>
            <a:r>
              <a:rPr lang="en-GB" sz="2800" dirty="0" err="1">
                <a:solidFill>
                  <a:schemeClr val="tx1"/>
                </a:solidFill>
              </a:rPr>
              <a:t>dwh_cyclist.core.fact.rides</a:t>
            </a:r>
            <a:endParaRPr lang="en-GB" dirty="0"/>
          </a:p>
        </p:txBody>
      </p:sp>
      <p:sp>
        <p:nvSpPr>
          <p:cNvPr id="3" name="Content Placeholder 2">
            <a:extLst>
              <a:ext uri="{FF2B5EF4-FFF2-40B4-BE49-F238E27FC236}">
                <a16:creationId xmlns:a16="http://schemas.microsoft.com/office/drawing/2014/main" id="{E558CEB9-0425-7984-9F90-BA02DC7BFA0A}"/>
              </a:ext>
            </a:extLst>
          </p:cNvPr>
          <p:cNvSpPr>
            <a:spLocks noGrp="1"/>
          </p:cNvSpPr>
          <p:nvPr>
            <p:ph idx="1"/>
          </p:nvPr>
        </p:nvSpPr>
        <p:spPr>
          <a:xfrm>
            <a:off x="677334" y="1930401"/>
            <a:ext cx="3659535" cy="4110962"/>
          </a:xfrm>
        </p:spPr>
        <p:txBody>
          <a:bodyPr/>
          <a:lstStyle/>
          <a:p>
            <a:r>
              <a:rPr lang="en-GB" dirty="0"/>
              <a:t>To create the fact table I wrote an SQL statement where we have the foreign keys to the dimensional tables</a:t>
            </a:r>
          </a:p>
          <a:p>
            <a:r>
              <a:rPr lang="en-GB" dirty="0"/>
              <a:t>From there I cleaned missing values, filtered and renamed columns and created one metric called “duration” which calculates the time of each ride</a:t>
            </a:r>
          </a:p>
        </p:txBody>
      </p:sp>
      <p:pic>
        <p:nvPicPr>
          <p:cNvPr id="5" name="Picture 4">
            <a:extLst>
              <a:ext uri="{FF2B5EF4-FFF2-40B4-BE49-F238E27FC236}">
                <a16:creationId xmlns:a16="http://schemas.microsoft.com/office/drawing/2014/main" id="{C7170520-7BC7-D39F-644F-574E34C48EA4}"/>
              </a:ext>
            </a:extLst>
          </p:cNvPr>
          <p:cNvPicPr>
            <a:picLocks noChangeAspect="1"/>
          </p:cNvPicPr>
          <p:nvPr/>
        </p:nvPicPr>
        <p:blipFill>
          <a:blip r:embed="rId2"/>
          <a:stretch>
            <a:fillRect/>
          </a:stretch>
        </p:blipFill>
        <p:spPr>
          <a:xfrm>
            <a:off x="4336870" y="1678295"/>
            <a:ext cx="7753661" cy="143188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B229F08-0267-027C-07A2-31D2A82A6E08}"/>
              </a:ext>
            </a:extLst>
          </p:cNvPr>
          <p:cNvPicPr>
            <a:picLocks noChangeAspect="1"/>
          </p:cNvPicPr>
          <p:nvPr/>
        </p:nvPicPr>
        <p:blipFill>
          <a:blip r:embed="rId3"/>
          <a:stretch>
            <a:fillRect/>
          </a:stretch>
        </p:blipFill>
        <p:spPr>
          <a:xfrm>
            <a:off x="4336870" y="3457584"/>
            <a:ext cx="7753661" cy="2236376"/>
          </a:xfrm>
          <a:prstGeom prst="rect">
            <a:avLst/>
          </a:prstGeom>
          <a:ln>
            <a:noFill/>
          </a:ln>
          <a:effectLst>
            <a:outerShdw blurRad="292100" dist="139700" dir="2700000" algn="tl" rotWithShape="0">
              <a:srgbClr val="333333">
                <a:alpha val="65000"/>
              </a:srgbClr>
            </a:outerShdw>
          </a:effectLst>
        </p:spPr>
      </p:pic>
      <p:sp>
        <p:nvSpPr>
          <p:cNvPr id="8" name="Rectangle: Rounded Corners 7">
            <a:extLst>
              <a:ext uri="{FF2B5EF4-FFF2-40B4-BE49-F238E27FC236}">
                <a16:creationId xmlns:a16="http://schemas.microsoft.com/office/drawing/2014/main" id="{5AE52B94-FAF4-754E-3797-4F865D5E0EE1}"/>
              </a:ext>
            </a:extLst>
          </p:cNvPr>
          <p:cNvSpPr/>
          <p:nvPr/>
        </p:nvSpPr>
        <p:spPr>
          <a:xfrm>
            <a:off x="5394932" y="1678295"/>
            <a:ext cx="970300" cy="14148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50EACB00-1749-1656-48DE-259D2273D9C5}"/>
              </a:ext>
            </a:extLst>
          </p:cNvPr>
          <p:cNvSpPr/>
          <p:nvPr/>
        </p:nvSpPr>
        <p:spPr>
          <a:xfrm rot="18636410">
            <a:off x="6628259" y="2952798"/>
            <a:ext cx="564275" cy="9524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7721880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923</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Case study - Bike Share</vt:lpstr>
      <vt:lpstr>Steps taken in this project Data Warehouse and ETL process</vt:lpstr>
      <vt:lpstr>From CSV files into the Data Warehouse Dimensional data model</vt:lpstr>
      <vt:lpstr>Data warehouse in Postgres Database and schemas</vt:lpstr>
      <vt:lpstr>Extract from CSV to dwh_cyclist.public Data ingest using KNIME</vt:lpstr>
      <vt:lpstr>From public to dwh_cyclist.stating Staging layer</vt:lpstr>
      <vt:lpstr>From staging in dimensional tables (1 of 2) dwh_cyclist.core.dim_user_info</vt:lpstr>
      <vt:lpstr>From staging in dimensional tables (2 of 2) dwh_cyclist.core.dim_location_info</vt:lpstr>
      <vt:lpstr>From staging to fact table dwh_cyclist.core.fact.rides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Paulo Argolo</dc:creator>
  <cp:lastModifiedBy>Paulo Argolo</cp:lastModifiedBy>
  <cp:revision>8</cp:revision>
  <dcterms:created xsi:type="dcterms:W3CDTF">2023-07-12T18:52:16Z</dcterms:created>
  <dcterms:modified xsi:type="dcterms:W3CDTF">2024-01-23T22:26:37Z</dcterms:modified>
</cp:coreProperties>
</file>