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1"/>
  </p:notesMasterIdLst>
  <p:sldIdLst>
    <p:sldId id="256" r:id="rId3"/>
    <p:sldId id="260" r:id="rId4"/>
    <p:sldId id="261" r:id="rId5"/>
    <p:sldId id="257" r:id="rId6"/>
    <p:sldId id="258" r:id="rId7"/>
    <p:sldId id="259" r:id="rId8"/>
    <p:sldId id="262" r:id="rId9"/>
    <p:sldId id="265" r:id="rId10"/>
    <p:sldId id="266" r:id="rId11"/>
    <p:sldId id="263" r:id="rId12"/>
    <p:sldId id="267" r:id="rId13"/>
    <p:sldId id="271" r:id="rId14"/>
    <p:sldId id="269" r:id="rId15"/>
    <p:sldId id="272" r:id="rId16"/>
    <p:sldId id="270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Dosis" panose="020B0604020202020204" charset="0"/>
      <p:regular r:id="rId26"/>
      <p:bold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Nunito Sans" panose="020B0604020202020204" charset="0"/>
      <p:regular r:id="rId32"/>
      <p:bold r:id="rId33"/>
      <p:italic r:id="rId34"/>
      <p:boldItalic r:id="rId35"/>
    </p:embeddedFont>
    <p:embeddedFont>
      <p:font typeface="Roboto Condensed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28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7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162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236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685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986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560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040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72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61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1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71fa33a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71fa33a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71fa33a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71fa33a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65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79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99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s">
  <p:cSld name="OBJECT_1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8100" y="122675"/>
            <a:ext cx="55122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205569" y="4875706"/>
            <a:ext cx="3036852" cy="247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lt1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Globant</a:t>
            </a:r>
            <a:r>
              <a:rPr lang="en" sz="80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lang="en" sz="80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Proprietary | Confidential Information</a:t>
            </a:r>
            <a:endParaRPr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8451" b="13269"/>
          <a:stretch/>
        </p:blipFill>
        <p:spPr>
          <a:xfrm>
            <a:off x="85875" y="4895676"/>
            <a:ext cx="133426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208100" y="981525"/>
            <a:ext cx="74163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8BAB42"/>
                </a:highlight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8100" y="1522425"/>
            <a:ext cx="7416300" cy="2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0" y="0"/>
            <a:ext cx="9144000" cy="46500"/>
          </a:xfrm>
          <a:prstGeom prst="rect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>
  <p:cSld name="OBJECT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575180" cy="3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6840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6210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endParaRPr/>
          </a:p>
          <a:p>
            <a:pPr marL="419100" lvl="1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838200" lvl="2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244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6637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082800" lvl="5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501900" lvl="6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9083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3327400" lvl="8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name="adj" fmla="val 2078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6350" marR="0" lvl="1" indent="-10075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2700" marR="0" lvl="2" indent="-99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69053" marR="0" lvl="3" indent="-9905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5406" marR="0" lvl="4" indent="-98206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1756" marR="0" lvl="5" indent="-97356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38108" marR="0" lvl="6" indent="-9650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94460" marR="0" lvl="7" indent="-956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0809" marR="0" lvl="8" indent="-9480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884368" y="4891587"/>
            <a:ext cx="585869" cy="1294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5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98" name="Google Shape;98;p25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99" name="Google Shape;99;p25"/>
              <p:cNvSpPr/>
              <p:nvPr/>
            </p:nvSpPr>
            <p:spPr>
              <a:xfrm rot="10800000" flipH="1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" name="Google Shape;101;p25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145745" y="10916"/>
            <a:ext cx="799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/>
            </a:lvl1pPr>
            <a:lvl2pPr marL="0" marR="0" lvl="1" indent="0" algn="l" rtl="0">
              <a:buNone/>
              <a:defRPr/>
            </a:lvl2pPr>
            <a:lvl3pPr marL="0" marR="0" lvl="2" indent="0" algn="l" rtl="0">
              <a:buNone/>
              <a:defRPr/>
            </a:lvl3pPr>
            <a:lvl4pPr marL="0" marR="0" lvl="3" indent="0" algn="l" rtl="0">
              <a:buNone/>
              <a:defRPr/>
            </a:lvl4pPr>
            <a:lvl5pPr marL="0" marR="0" lvl="4" indent="0" algn="l" rtl="0">
              <a:buNone/>
              <a:defRPr/>
            </a:lvl5pPr>
            <a:lvl6pPr marL="0" marR="0" lvl="5" indent="0" algn="l" rtl="0">
              <a:buNone/>
              <a:defRPr/>
            </a:lvl6pPr>
            <a:lvl7pPr marL="0" marR="0" lvl="6" indent="0" algn="l" rtl="0">
              <a:buNone/>
              <a:defRPr/>
            </a:lvl7pPr>
            <a:lvl8pPr marL="0" marR="0" lvl="7" indent="0" algn="l" rtl="0">
              <a:buNone/>
              <a:defRPr/>
            </a:lvl8pPr>
            <a:lvl9pPr marL="0" marR="0" lvl="8" indent="0" algn="l" rtl="0">
              <a:buNone/>
              <a:defRPr/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5621975" y="1213800"/>
            <a:ext cx="32019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Principles which help to create good software architecture</a:t>
            </a:r>
            <a:endParaRPr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00023" y="955868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Robert C. Martin (1996) </a:t>
            </a:r>
            <a:r>
              <a:rPr lang="en-US" dirty="0">
                <a:solidFill>
                  <a:schemeClr val="bg1"/>
                </a:solidFill>
              </a:rPr>
              <a:t>and others redefined the Open/Closed Principle base on polymorphism. Keep the concepts:</a:t>
            </a:r>
            <a:endParaRPr lang="en-US" dirty="0"/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will be able to add new functionality without changing the existing code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Nunito Sans"/>
              </a:rPr>
              <a:t>Change one class doesn’t mean change the classes that depends on it </a:t>
            </a: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The interfaces are closed for modifications, and you can provide new implementations to extend the functionality of the software.</a:t>
            </a:r>
            <a:endParaRPr lang="en-US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sz="900" dirty="0">
                <a:solidFill>
                  <a:schemeClr val="bg1"/>
                </a:solidFill>
              </a:rPr>
              <a:t>Polymorphic : the ability of a variable, function or object to take on multiple forms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6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forgot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9DEC4D-474C-4F53-935B-75240B33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0156"/>
            <a:ext cx="4605339" cy="21364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1A4C4F-E014-4A9C-B177-BEE6BC5C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51" y="1769505"/>
            <a:ext cx="5509938" cy="32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forgot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152C4-61FB-4512-AE35-284ACFA3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1" y="824157"/>
            <a:ext cx="9144000" cy="398620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C99756B-3B25-43AA-8217-B3DDF0F59CB9}"/>
              </a:ext>
            </a:extLst>
          </p:cNvPr>
          <p:cNvSpPr/>
          <p:nvPr/>
        </p:nvSpPr>
        <p:spPr>
          <a:xfrm>
            <a:off x="3378994" y="2450306"/>
            <a:ext cx="1250156" cy="20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remember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C6010-5806-430A-B09E-714898F8C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6590"/>
            <a:ext cx="9144000" cy="25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0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remember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51C84C-AA9C-4A4E-A47E-DBAD1F9B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1454944"/>
            <a:ext cx="8334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Imagen relacionada">
            <a:extLst>
              <a:ext uri="{FF2B5EF4-FFF2-40B4-BE49-F238E27FC236}">
                <a16:creationId xmlns:a16="http://schemas.microsoft.com/office/drawing/2014/main" id="{777E849F-6876-47B5-ABBC-0397DE771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t="33216" r="30706" b="-2983"/>
          <a:stretch/>
        </p:blipFill>
        <p:spPr bwMode="auto">
          <a:xfrm>
            <a:off x="2115104" y="490775"/>
            <a:ext cx="1664780" cy="20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it's time to coding">
            <a:extLst>
              <a:ext uri="{FF2B5EF4-FFF2-40B4-BE49-F238E27FC236}">
                <a16:creationId xmlns:a16="http://schemas.microsoft.com/office/drawing/2014/main" id="{088ABA9C-A941-4D21-8A34-792B69D7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7" y="425589"/>
            <a:ext cx="3120501" cy="23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n relacionada">
            <a:extLst>
              <a:ext uri="{FF2B5EF4-FFF2-40B4-BE49-F238E27FC236}">
                <a16:creationId xmlns:a16="http://schemas.microsoft.com/office/drawing/2014/main" id="{2B0D04E6-BDAE-4D42-B3B0-CE0DE1974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5" y="3145644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3550065" y="3536341"/>
            <a:ext cx="4738529" cy="127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Let’s check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an example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 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8710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close up of a antenna&#10;&#10;Description automatically generated">
            <a:extLst>
              <a:ext uri="{FF2B5EF4-FFF2-40B4-BE49-F238E27FC236}">
                <a16:creationId xmlns:a16="http://schemas.microsoft.com/office/drawing/2014/main" id="{8930167D-05D4-4036-B108-E66D374A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2" y="1456365"/>
            <a:ext cx="8294564" cy="946020"/>
          </a:xfrm>
          <a:prstGeom prst="rect">
            <a:avLst/>
          </a:prstGeom>
        </p:spPr>
      </p:pic>
      <p:sp>
        <p:nvSpPr>
          <p:cNvPr id="10" name="Google Shape;118;p28">
            <a:extLst>
              <a:ext uri="{FF2B5EF4-FFF2-40B4-BE49-F238E27FC236}">
                <a16:creationId xmlns:a16="http://schemas.microsoft.com/office/drawing/2014/main" id="{97AED5D8-366C-458A-A931-C3DD1F88998C}"/>
              </a:ext>
            </a:extLst>
          </p:cNvPr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64259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close up of a antenna&#10;&#10;Description automatically generated">
            <a:extLst>
              <a:ext uri="{FF2B5EF4-FFF2-40B4-BE49-F238E27FC236}">
                <a16:creationId xmlns:a16="http://schemas.microsoft.com/office/drawing/2014/main" id="{8930167D-05D4-4036-B108-E66D374A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2" y="1456365"/>
            <a:ext cx="8294564" cy="946020"/>
          </a:xfrm>
          <a:prstGeom prst="rect">
            <a:avLst/>
          </a:prstGeom>
        </p:spPr>
      </p:pic>
      <p:sp>
        <p:nvSpPr>
          <p:cNvPr id="10" name="Google Shape;118;p28">
            <a:extLst>
              <a:ext uri="{FF2B5EF4-FFF2-40B4-BE49-F238E27FC236}">
                <a16:creationId xmlns:a16="http://schemas.microsoft.com/office/drawing/2014/main" id="{97AED5D8-366C-458A-A931-C3DD1F88998C}"/>
              </a:ext>
            </a:extLst>
          </p:cNvPr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2" name="Google Shape;118;p28">
            <a:extLst>
              <a:ext uri="{FF2B5EF4-FFF2-40B4-BE49-F238E27FC236}">
                <a16:creationId xmlns:a16="http://schemas.microsoft.com/office/drawing/2014/main" id="{98731A4F-9B69-46CC-B1A8-F83717DDD68C}"/>
              </a:ext>
            </a:extLst>
          </p:cNvPr>
          <p:cNvSpPr txBox="1"/>
          <p:nvPr/>
        </p:nvSpPr>
        <p:spPr>
          <a:xfrm>
            <a:off x="200023" y="2594824"/>
            <a:ext cx="874395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Now the client wants to “print” a friendly message while the PDF is been generating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5" name="Google Shape;118;p28">
            <a:extLst>
              <a:ext uri="{FF2B5EF4-FFF2-40B4-BE49-F238E27FC236}">
                <a16:creationId xmlns:a16="http://schemas.microsoft.com/office/drawing/2014/main" id="{DAEBD1F0-2432-45D9-BF41-18AF63607761}"/>
              </a:ext>
            </a:extLst>
          </p:cNvPr>
          <p:cNvSpPr txBox="1"/>
          <p:nvPr/>
        </p:nvSpPr>
        <p:spPr>
          <a:xfrm>
            <a:off x="5356620" y="3033355"/>
            <a:ext cx="3555210" cy="140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Single responsibility AWESOME!!!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But what happens with the Open/Closed principle? </a:t>
            </a:r>
            <a:endParaRPr lang="en-US" sz="900" b="1" dirty="0">
              <a:solidFill>
                <a:schemeClr val="bg1"/>
              </a:solidFill>
              <a:sym typeface="Nunito Sans"/>
            </a:endParaRPr>
          </a:p>
        </p:txBody>
      </p:sp>
      <p:pic>
        <p:nvPicPr>
          <p:cNvPr id="1026" name="Picture 2" descr="Image result for emoji thinking">
            <a:extLst>
              <a:ext uri="{FF2B5EF4-FFF2-40B4-BE49-F238E27FC236}">
                <a16:creationId xmlns:a16="http://schemas.microsoft.com/office/drawing/2014/main" id="{0858F406-86E5-4057-8514-1C10DD75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3863888"/>
            <a:ext cx="1073893" cy="1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antenna&#10;&#10;Description automatically generated">
            <a:extLst>
              <a:ext uri="{FF2B5EF4-FFF2-40B4-BE49-F238E27FC236}">
                <a16:creationId xmlns:a16="http://schemas.microsoft.com/office/drawing/2014/main" id="{7B3A953D-9F37-4000-AD70-7E10FF810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4129285"/>
            <a:ext cx="5472115" cy="62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05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18;p28">
            <a:extLst>
              <a:ext uri="{FF2B5EF4-FFF2-40B4-BE49-F238E27FC236}">
                <a16:creationId xmlns:a16="http://schemas.microsoft.com/office/drawing/2014/main" id="{98731A4F-9B69-46CC-B1A8-F83717DDD68C}"/>
              </a:ext>
            </a:extLst>
          </p:cNvPr>
          <p:cNvSpPr txBox="1"/>
          <p:nvPr/>
        </p:nvSpPr>
        <p:spPr>
          <a:xfrm>
            <a:off x="89622" y="779620"/>
            <a:ext cx="874395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Now the client wants both message and they are thinking about the third one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5" name="Google Shape;118;p28">
            <a:extLst>
              <a:ext uri="{FF2B5EF4-FFF2-40B4-BE49-F238E27FC236}">
                <a16:creationId xmlns:a16="http://schemas.microsoft.com/office/drawing/2014/main" id="{DAEBD1F0-2432-45D9-BF41-18AF63607761}"/>
              </a:ext>
            </a:extLst>
          </p:cNvPr>
          <p:cNvSpPr txBox="1"/>
          <p:nvPr/>
        </p:nvSpPr>
        <p:spPr>
          <a:xfrm>
            <a:off x="5076822" y="4382396"/>
            <a:ext cx="3555210" cy="74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Let’s keep Single responsibility and Open/closed principles</a:t>
            </a:r>
          </a:p>
        </p:txBody>
      </p:sp>
      <p:pic>
        <p:nvPicPr>
          <p:cNvPr id="1026" name="Picture 2" descr="Image result for emoji thinking">
            <a:extLst>
              <a:ext uri="{FF2B5EF4-FFF2-40B4-BE49-F238E27FC236}">
                <a16:creationId xmlns:a16="http://schemas.microsoft.com/office/drawing/2014/main" id="{0858F406-86E5-4057-8514-1C10DD75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702" y="1175643"/>
            <a:ext cx="1073893" cy="1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71AEE3-5FF2-42A9-B796-07E7C6608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1977940"/>
            <a:ext cx="6880175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1" y="420844"/>
            <a:ext cx="9144000" cy="69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 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Principles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4" name="Google Shape;122;p28">
            <a:extLst>
              <a:ext uri="{FF2B5EF4-FFF2-40B4-BE49-F238E27FC236}">
                <a16:creationId xmlns:a16="http://schemas.microsoft.com/office/drawing/2014/main" id="{56C16417-71B1-4ADB-831A-8E0578F44D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2" y="1525483"/>
            <a:ext cx="4671699" cy="3206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3;p28">
            <a:extLst>
              <a:ext uri="{FF2B5EF4-FFF2-40B4-BE49-F238E27FC236}">
                <a16:creationId xmlns:a16="http://schemas.microsoft.com/office/drawing/2014/main" id="{C1E7D2B6-FD28-462A-91F0-E5F8650EF0DD}"/>
              </a:ext>
            </a:extLst>
          </p:cNvPr>
          <p:cNvSpPr txBox="1"/>
          <p:nvPr/>
        </p:nvSpPr>
        <p:spPr>
          <a:xfrm>
            <a:off x="4622007" y="2020950"/>
            <a:ext cx="4193382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Make software more understandable, extendable, maintainable and testable.</a:t>
            </a:r>
            <a:endParaRPr sz="1200" i="1" dirty="0">
              <a:solidFill>
                <a:srgbClr val="C1D82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7685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Single Responsibility Principle</a:t>
            </a:r>
            <a:endParaRPr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538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Every module or class should have one, and only one responsibility in the software.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This responsibility should be fully encapsulated. 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you have more than one responsibility in a class, it will generate a coupled code in your application.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Use simple naming, long function names imply that there is something fishy.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Big is bad, small is good…. 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87666CD8-2CF3-4EAD-BD74-73A57297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40" y="824158"/>
            <a:ext cx="5014910" cy="40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9;p30">
            <a:extLst>
              <a:ext uri="{FF2B5EF4-FFF2-40B4-BE49-F238E27FC236}">
                <a16:creationId xmlns:a16="http://schemas.microsoft.com/office/drawing/2014/main" id="{93795D4F-58E2-461F-AE89-6DB514A5D56A}"/>
              </a:ext>
            </a:extLst>
          </p:cNvPr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Low coupling.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it’s necessary to change a class, this will not impact any other classes.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Maintainable software.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If your class implements multiple responsibilities, they are no longer independent of each other. With this principle you avoid it. 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Save time doing a refactor. if you have a coupled code and it’s necessary to do a big change,  it will be necessary to test all the app again.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4274700" y="4369650"/>
            <a:ext cx="4869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the responsibility of your class/component/?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4798775" y="928900"/>
            <a:ext cx="38493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Classes that have only one responsibility are much easier to explain, understand and implement than the ones that provide a solution for everything.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Writing tests for code with single responsibility is easier.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139;p30">
            <a:extLst>
              <a:ext uri="{FF2B5EF4-FFF2-40B4-BE49-F238E27FC236}">
                <a16:creationId xmlns:a16="http://schemas.microsoft.com/office/drawing/2014/main" id="{9B01C66F-73F1-43EB-9D43-A5E9E9C77CAA}"/>
              </a:ext>
            </a:extLst>
          </p:cNvPr>
          <p:cNvSpPr txBox="1"/>
          <p:nvPr/>
        </p:nvSpPr>
        <p:spPr>
          <a:xfrm>
            <a:off x="-5" y="81791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Principle -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Benefits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1077075" y="1606800"/>
            <a:ext cx="19557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Class User {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just"/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  Public Id;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Public Name;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Public Age;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Public Email;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ValidateEmail();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ValidateUser();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SaveUser();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}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Principle - Examples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4307125" y="1507950"/>
            <a:ext cx="40785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IEmailValidator {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 (string email);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IUserValidator 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// Business Rules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 (User userInfo);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IUserCreateService 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// The strategy to save the user can be changed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Save (User userInfo);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729900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Wrong Practice</a:t>
            </a:r>
            <a:endParaRPr sz="1300" i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4473225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Implement SRP</a:t>
            </a:r>
            <a:endParaRPr sz="1300" i="1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Open/Closed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427521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85725" y="948725"/>
            <a:ext cx="4700587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3" y="71595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F497E-C107-4D0B-9004-068DCE2F00B0}"/>
              </a:ext>
            </a:extLst>
          </p:cNvPr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</a:p>
        </p:txBody>
      </p:sp>
    </p:spTree>
    <p:extLst>
      <p:ext uri="{BB962C8B-B14F-4D97-AF65-F5344CB8AC3E}">
        <p14:creationId xmlns:p14="http://schemas.microsoft.com/office/powerpoint/2010/main" val="190964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4" y="948725"/>
            <a:ext cx="4471990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F497E-C107-4D0B-9004-068DCE2F00B0}"/>
              </a:ext>
            </a:extLst>
          </p:cNvPr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</a:p>
        </p:txBody>
      </p:sp>
      <p:pic>
        <p:nvPicPr>
          <p:cNvPr id="3074" name="Picture 2" descr="Resultado de imagen para sad face">
            <a:extLst>
              <a:ext uri="{FF2B5EF4-FFF2-40B4-BE49-F238E27FC236}">
                <a16:creationId xmlns:a16="http://schemas.microsoft.com/office/drawing/2014/main" id="{451D32A6-F60D-4578-9B86-C9F1E6D5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33" y="3119602"/>
            <a:ext cx="1519251" cy="12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636B2C2-85B2-4916-8E29-C9DD0CC70452}"/>
              </a:ext>
            </a:extLst>
          </p:cNvPr>
          <p:cNvSpPr/>
          <p:nvPr/>
        </p:nvSpPr>
        <p:spPr>
          <a:xfrm>
            <a:off x="310752" y="1410411"/>
            <a:ext cx="4250532" cy="1873712"/>
          </a:xfrm>
          <a:prstGeom prst="cloudCallout">
            <a:avLst>
              <a:gd name="adj1" fmla="val 20533"/>
              <a:gd name="adj2" fmla="val 68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 generates coupling issues, if the subclasses depends on details of the superclass</a:t>
            </a:r>
          </a:p>
        </p:txBody>
      </p:sp>
    </p:spTree>
    <p:extLst>
      <p:ext uri="{BB962C8B-B14F-4D97-AF65-F5344CB8AC3E}">
        <p14:creationId xmlns:p14="http://schemas.microsoft.com/office/powerpoint/2010/main" val="11443237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611</Words>
  <Application>Microsoft Office PowerPoint</Application>
  <PresentationFormat>On-screen Show (16:9)</PresentationFormat>
  <Paragraphs>115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Nunito Sans</vt:lpstr>
      <vt:lpstr>Dosis</vt:lpstr>
      <vt:lpstr>Roboto Condensed</vt:lpstr>
      <vt:lpstr>Arial</vt:lpstr>
      <vt:lpstr>Montserrat</vt:lpstr>
      <vt:lpstr>Droid Sans</vt:lpstr>
      <vt:lpstr>Calibri</vt:lpstr>
      <vt:lpstr>Simple Light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Paula Castellanos</cp:lastModifiedBy>
  <cp:revision>25</cp:revision>
  <dcterms:modified xsi:type="dcterms:W3CDTF">2019-02-13T02:21:39Z</dcterms:modified>
</cp:coreProperties>
</file>