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5" r:id="rId10"/>
    <p:sldId id="266" r:id="rId11"/>
    <p:sldId id="263" r:id="rId12"/>
    <p:sldId id="267" r:id="rId13"/>
    <p:sldId id="271" r:id="rId14"/>
    <p:sldId id="269" r:id="rId15"/>
    <p:sldId id="272" r:id="rId16"/>
    <p:sldId id="270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Dosis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Nunito Sans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8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75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6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36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685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86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560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4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72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6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1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71fa33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71fa33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f71fa33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f71fa33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7a9bff0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7a9bff0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79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a9bff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a9bff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s">
  <p:cSld name="OBJECT_1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08100" y="122675"/>
            <a:ext cx="5512200" cy="38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205569" y="4875706"/>
            <a:ext cx="3036852" cy="2478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  <a:highlight>
                  <a:srgbClr val="8BAB42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Globant</a:t>
            </a:r>
            <a:r>
              <a:rPr lang="en" sz="80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</a:t>
            </a:r>
            <a:r>
              <a:rPr lang="en" sz="80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Proprietary | Confidential Information</a:t>
            </a:r>
            <a:endParaRPr sz="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8451" b="13269"/>
          <a:stretch/>
        </p:blipFill>
        <p:spPr>
          <a:xfrm>
            <a:off x="85875" y="4895676"/>
            <a:ext cx="133426" cy="2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208100" y="981525"/>
            <a:ext cx="7416300" cy="5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8BAB42"/>
                </a:highlight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highlight>
                  <a:srgbClr val="000000"/>
                </a:highlight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8100" y="1522425"/>
            <a:ext cx="7416300" cy="2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  <a:highlight>
                  <a:srgbClr val="000000"/>
                </a:highlight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00" y="0"/>
            <a:ext cx="9144000" cy="46500"/>
          </a:xfrm>
          <a:prstGeom prst="rect">
            <a:avLst/>
          </a:prstGeom>
          <a:solidFill>
            <a:srgbClr val="8BAB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>
  <p:cSld name="OBJECT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>
            <a:spLocks noGrp="1"/>
          </p:cNvSpPr>
          <p:nvPr>
            <p:ph type="title"/>
          </p:nvPr>
        </p:nvSpPr>
        <p:spPr>
          <a:xfrm>
            <a:off x="457200" y="69850"/>
            <a:ext cx="8229600" cy="11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9687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1pPr>
            <a:lvl2pPr marL="39687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2pPr>
            <a:lvl3pPr marL="39687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3pPr>
            <a:lvl4pPr marL="39687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4pPr>
            <a:lvl5pPr marL="39687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5pPr>
            <a:lvl6pPr marL="496887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6pPr>
            <a:lvl7pPr marL="954087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7pPr>
            <a:lvl8pPr marL="1411287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8pPr>
            <a:lvl9pPr marL="1868487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7466013" y="4757737"/>
            <a:ext cx="306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2875" y="0"/>
            <a:ext cx="575180" cy="3651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456689" y="205970"/>
            <a:ext cx="8230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9370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78740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16840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56210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6689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3875" y="4767231"/>
            <a:ext cx="2896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38200" marR="0" lvl="2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63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82800" marR="0" lvl="5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501900" marR="0" lvl="6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908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327400" marR="0" lvl="8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2698" y="4767231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100" tIns="78100" rIns="78100" bIns="781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endParaRPr/>
          </a:p>
          <a:p>
            <a:pPr marL="419100" lvl="1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838200" lvl="2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24460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166370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082800" lvl="5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501900" lvl="6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290830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  <a:p>
            <a:pPr marL="3327400" lvl="8" indent="-12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/>
          <p:nvPr/>
        </p:nvSpPr>
        <p:spPr>
          <a:xfrm>
            <a:off x="251521" y="123479"/>
            <a:ext cx="8658900" cy="4680600"/>
          </a:xfrm>
          <a:prstGeom prst="roundRect">
            <a:avLst>
              <a:gd name="adj" fmla="val 2078"/>
            </a:avLst>
          </a:prstGeom>
          <a:solidFill>
            <a:schemeClr val="lt1">
              <a:alpha val="7569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95538" y="150782"/>
            <a:ext cx="6919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1"/>
          </p:nvPr>
        </p:nvSpPr>
        <p:spPr>
          <a:xfrm>
            <a:off x="405258" y="987574"/>
            <a:ext cx="8343300" cy="3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48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36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36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36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31840" y="4789886"/>
            <a:ext cx="2897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6350" marR="0" lvl="1" indent="-10075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2700" marR="0" lvl="2" indent="-99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69053" marR="0" lvl="3" indent="-9905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5406" marR="0" lvl="4" indent="-98206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1756" marR="0" lvl="5" indent="-97356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38108" marR="0" lvl="6" indent="-9650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194460" marR="0" lvl="7" indent="-956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0809" marR="0" lvl="8" indent="-94809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0" y="4840003"/>
            <a:ext cx="9144000" cy="323700"/>
          </a:xfrm>
          <a:prstGeom prst="rect">
            <a:avLst/>
          </a:prstGeom>
          <a:solidFill>
            <a:srgbClr val="000000">
              <a:alpha val="30590"/>
            </a:srgbClr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5"/>
          <p:cNvSpPr/>
          <p:nvPr/>
        </p:nvSpPr>
        <p:spPr>
          <a:xfrm>
            <a:off x="7884368" y="4891587"/>
            <a:ext cx="585869" cy="1294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7" name="Google Shape;97;p25"/>
          <p:cNvGrpSpPr/>
          <p:nvPr/>
        </p:nvGrpSpPr>
        <p:grpSpPr>
          <a:xfrm>
            <a:off x="7541996" y="267495"/>
            <a:ext cx="1512300" cy="801775"/>
            <a:chOff x="7541996" y="267494"/>
            <a:chExt cx="1512300" cy="801775"/>
          </a:xfrm>
        </p:grpSpPr>
        <p:grpSp>
          <p:nvGrpSpPr>
            <p:cNvPr id="98" name="Google Shape;98;p25"/>
            <p:cNvGrpSpPr/>
            <p:nvPr/>
          </p:nvGrpSpPr>
          <p:grpSpPr>
            <a:xfrm>
              <a:off x="7541996" y="277181"/>
              <a:ext cx="1512300" cy="792088"/>
              <a:chOff x="7596202" y="267494"/>
              <a:chExt cx="1512300" cy="792088"/>
            </a:xfrm>
          </p:grpSpPr>
          <p:sp>
            <p:nvSpPr>
              <p:cNvPr id="99" name="Google Shape;99;p25"/>
              <p:cNvSpPr/>
              <p:nvPr/>
            </p:nvSpPr>
            <p:spPr>
              <a:xfrm rot="10800000" flipH="1">
                <a:off x="8964737" y="703482"/>
                <a:ext cx="143700" cy="356100"/>
              </a:xfrm>
              <a:prstGeom prst="rtTriangle">
                <a:avLst/>
              </a:prstGeom>
              <a:solidFill>
                <a:srgbClr val="93B3D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 flipH="1">
                <a:off x="7596202" y="267494"/>
                <a:ext cx="1512300" cy="436200"/>
              </a:xfrm>
              <a:prstGeom prst="snip1Rect">
                <a:avLst>
                  <a:gd name="adj" fmla="val 1666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8CB3E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" name="Google Shape;101;p25"/>
            <p:cNvSpPr/>
            <p:nvPr/>
          </p:nvSpPr>
          <p:spPr>
            <a:xfrm>
              <a:off x="7616407" y="267494"/>
              <a:ext cx="1172481" cy="402340"/>
            </a:xfrm>
            <a:prstGeom prst="rect">
              <a:avLst/>
            </a:prstGeom>
            <a:noFill/>
            <a:ln>
              <a:noFill/>
            </a:ln>
          </p:spPr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1145745" y="10916"/>
            <a:ext cx="79983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buNone/>
              <a:defRPr/>
            </a:lvl1pPr>
            <a:lvl2pPr marL="0" marR="0" lvl="1" indent="0" algn="l" rtl="0">
              <a:buNone/>
              <a:defRPr/>
            </a:lvl2pPr>
            <a:lvl3pPr marL="0" marR="0" lvl="2" indent="0" algn="l" rtl="0">
              <a:buNone/>
              <a:defRPr/>
            </a:lvl3pPr>
            <a:lvl4pPr marL="0" marR="0" lvl="3" indent="0" algn="l" rtl="0">
              <a:buNone/>
              <a:defRPr/>
            </a:lvl4pPr>
            <a:lvl5pPr marL="0" marR="0" lvl="4" indent="0" algn="l" rtl="0">
              <a:buNone/>
              <a:defRPr/>
            </a:lvl5pPr>
            <a:lvl6pPr marL="0" marR="0" lvl="5" indent="0" algn="l" rtl="0">
              <a:buNone/>
              <a:defRPr/>
            </a:lvl6pPr>
            <a:lvl7pPr marL="0" marR="0" lvl="6" indent="0" algn="l" rtl="0">
              <a:buNone/>
              <a:defRPr/>
            </a:lvl7pPr>
            <a:lvl8pPr marL="0" marR="0" lvl="7" indent="0" algn="l" rtl="0">
              <a:buNone/>
              <a:defRPr/>
            </a:lvl8pPr>
            <a:lvl9pPr marL="0" marR="0" lvl="8" indent="0" algn="l" rtl="0">
              <a:buNone/>
              <a:defRPr/>
            </a:lvl9pPr>
          </a:lstStyle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5621975" y="1213800"/>
            <a:ext cx="32019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Principles which help to create good software architecture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00023" y="955868"/>
            <a:ext cx="4086231" cy="39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Robert C. Martin (1996) </a:t>
            </a:r>
            <a:r>
              <a:rPr lang="en-US" dirty="0">
                <a:solidFill>
                  <a:schemeClr val="bg1"/>
                </a:solidFill>
              </a:rPr>
              <a:t>and others redefined the Open/Closed Principle base on polymorphism. Keep the concepts:</a:t>
            </a:r>
            <a:endParaRPr lang="en-US" dirty="0"/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will be able to add new functionality without changing the existing code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sym typeface="Nunito Sans"/>
              </a:rPr>
              <a:t>Change one class doesn’t mean change the classes that depends on it </a:t>
            </a:r>
          </a:p>
          <a:p>
            <a:pPr marL="431800" lvl="0" indent="-285750" algn="just">
              <a:buClr>
                <a:srgbClr val="FFFFFF"/>
              </a:buClr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The interfaces are closed for modifications, and you can provide new implementations to extend the functionality of the software.</a:t>
            </a:r>
            <a:endParaRPr lang="en-US" dirty="0">
              <a:solidFill>
                <a:schemeClr val="bg1"/>
              </a:solidFill>
              <a:sym typeface="Nunito Sans"/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endParaRPr lang="en-US" sz="900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sz="900" dirty="0">
                <a:solidFill>
                  <a:schemeClr val="bg1"/>
                </a:solidFill>
              </a:rPr>
              <a:t>Polymorphic : the ability of a variable, function or object to take on multiple forms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6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9DEC4D-474C-4F53-935B-75240B33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156"/>
            <a:ext cx="4605339" cy="213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1A4C4F-E014-4A9C-B177-BEE6BC5C4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51" y="1769505"/>
            <a:ext cx="5509938" cy="32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0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forgot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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152C4-61FB-4512-AE35-284ACFA3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31" y="824157"/>
            <a:ext cx="9144000" cy="398620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C99756B-3B25-43AA-8217-B3DDF0F59CB9}"/>
              </a:ext>
            </a:extLst>
          </p:cNvPr>
          <p:cNvSpPr/>
          <p:nvPr/>
        </p:nvSpPr>
        <p:spPr>
          <a:xfrm>
            <a:off x="3378994" y="2450306"/>
            <a:ext cx="1250156" cy="20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C6010-5806-430A-B09E-714898F8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90"/>
            <a:ext cx="9144000" cy="25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Sometimes, we remember 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 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1C84C-AA9C-4A4E-A47E-DBAD1F9B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9" y="1454944"/>
            <a:ext cx="83343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6" name="Picture 2" descr="Imagen relacionada">
            <a:extLst>
              <a:ext uri="{FF2B5EF4-FFF2-40B4-BE49-F238E27FC236}">
                <a16:creationId xmlns:a16="http://schemas.microsoft.com/office/drawing/2014/main" id="{777E849F-6876-47B5-ABBC-0397DE771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t="33216" r="30706" b="-2983"/>
          <a:stretch/>
        </p:blipFill>
        <p:spPr bwMode="auto">
          <a:xfrm>
            <a:off x="2115104" y="490775"/>
            <a:ext cx="1664780" cy="20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para it's time to coding">
            <a:extLst>
              <a:ext uri="{FF2B5EF4-FFF2-40B4-BE49-F238E27FC236}">
                <a16:creationId xmlns:a16="http://schemas.microsoft.com/office/drawing/2014/main" id="{088ABA9C-A941-4D21-8A34-792B69D7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17" y="425589"/>
            <a:ext cx="3120501" cy="23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n relacionada">
            <a:extLst>
              <a:ext uri="{FF2B5EF4-FFF2-40B4-BE49-F238E27FC236}">
                <a16:creationId xmlns:a16="http://schemas.microsoft.com/office/drawing/2014/main" id="{2B0D04E6-BDAE-4D42-B3B0-CE0DE1974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" y="314564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3550065" y="3536341"/>
            <a:ext cx="4738529" cy="127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Let’s check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an example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   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871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6425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 descr="A close up of a antenna&#10;&#10;Description automatically generated">
            <a:extLst>
              <a:ext uri="{FF2B5EF4-FFF2-40B4-BE49-F238E27FC236}">
                <a16:creationId xmlns:a16="http://schemas.microsoft.com/office/drawing/2014/main" id="{8930167D-05D4-4036-B108-E66D374A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" y="1456365"/>
            <a:ext cx="8294564" cy="946020"/>
          </a:xfrm>
          <a:prstGeom prst="rect">
            <a:avLst/>
          </a:prstGeom>
        </p:spPr>
      </p:pic>
      <p:sp>
        <p:nvSpPr>
          <p:cNvPr id="10" name="Google Shape;118;p28">
            <a:extLst>
              <a:ext uri="{FF2B5EF4-FFF2-40B4-BE49-F238E27FC236}">
                <a16:creationId xmlns:a16="http://schemas.microsoft.com/office/drawing/2014/main" id="{97AED5D8-366C-458A-A931-C3DD1F88998C}"/>
              </a:ext>
            </a:extLst>
          </p:cNvPr>
          <p:cNvSpPr txBox="1"/>
          <p:nvPr/>
        </p:nvSpPr>
        <p:spPr>
          <a:xfrm>
            <a:off x="200023" y="955869"/>
            <a:ext cx="4543427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Simple program that allows to “print” a PDF file 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200023" y="2594824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to “print” a friendly message while the PDF is been generating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356620" y="3033355"/>
            <a:ext cx="3555210" cy="140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Single responsibility AWESOME!!!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b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But what happens with the Open/Closed principle? </a:t>
            </a:r>
            <a:endParaRPr lang="en-US" sz="900" b="1" dirty="0">
              <a:solidFill>
                <a:schemeClr val="bg1"/>
              </a:solidFill>
              <a:sym typeface="Nunito Sans"/>
            </a:endParaRP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08" y="3863888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antenna&#10;&#10;Description automatically generated">
            <a:extLst>
              <a:ext uri="{FF2B5EF4-FFF2-40B4-BE49-F238E27FC236}">
                <a16:creationId xmlns:a16="http://schemas.microsoft.com/office/drawing/2014/main" id="{7B3A953D-9F37-4000-AD70-7E10FF810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4129285"/>
            <a:ext cx="5472115" cy="6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05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19;p28">
            <a:extLst>
              <a:ext uri="{FF2B5EF4-FFF2-40B4-BE49-F238E27FC236}">
                <a16:creationId xmlns:a16="http://schemas.microsoft.com/office/drawing/2014/main" id="{10097979-2EAB-4D16-BB1B-760958684724}"/>
              </a:ext>
            </a:extLst>
          </p:cNvPr>
          <p:cNvSpPr txBox="1"/>
          <p:nvPr/>
        </p:nvSpPr>
        <p:spPr>
          <a:xfrm>
            <a:off x="-4" y="78241"/>
            <a:ext cx="9144004" cy="661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File Printer Sample</a:t>
            </a:r>
            <a:endParaRPr lang="en-US"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18;p28">
            <a:extLst>
              <a:ext uri="{FF2B5EF4-FFF2-40B4-BE49-F238E27FC236}">
                <a16:creationId xmlns:a16="http://schemas.microsoft.com/office/drawing/2014/main" id="{98731A4F-9B69-46CC-B1A8-F83717DDD68C}"/>
              </a:ext>
            </a:extLst>
          </p:cNvPr>
          <p:cNvSpPr txBox="1"/>
          <p:nvPr/>
        </p:nvSpPr>
        <p:spPr>
          <a:xfrm>
            <a:off x="89622" y="779620"/>
            <a:ext cx="8743954" cy="59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Now the client wants both message and they are thinking about the third one</a:t>
            </a:r>
            <a:endParaRPr lang="en-US" sz="900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5" name="Google Shape;118;p28">
            <a:extLst>
              <a:ext uri="{FF2B5EF4-FFF2-40B4-BE49-F238E27FC236}">
                <a16:creationId xmlns:a16="http://schemas.microsoft.com/office/drawing/2014/main" id="{DAEBD1F0-2432-45D9-BF41-18AF63607761}"/>
              </a:ext>
            </a:extLst>
          </p:cNvPr>
          <p:cNvSpPr txBox="1"/>
          <p:nvPr/>
        </p:nvSpPr>
        <p:spPr>
          <a:xfrm>
            <a:off x="5076822" y="4382396"/>
            <a:ext cx="3555210" cy="74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Let’s keep Single responsibility and Open/closed principles</a:t>
            </a:r>
          </a:p>
        </p:txBody>
      </p:sp>
      <p:pic>
        <p:nvPicPr>
          <p:cNvPr id="1026" name="Picture 2" descr="Image result for emoji thinking">
            <a:extLst>
              <a:ext uri="{FF2B5EF4-FFF2-40B4-BE49-F238E27FC236}">
                <a16:creationId xmlns:a16="http://schemas.microsoft.com/office/drawing/2014/main" id="{0858F406-86E5-4057-8514-1C10DD75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02" y="1175643"/>
            <a:ext cx="1073893" cy="107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1AEE3-5FF2-42A9-B796-07E7C6608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1977940"/>
            <a:ext cx="6880175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" y="420844"/>
            <a:ext cx="9144000" cy="69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SOLID </a:t>
            </a: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Principles</a:t>
            </a:r>
            <a:endParaRPr sz="3400" dirty="0">
              <a:solidFill>
                <a:srgbClr val="96B51A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4" name="Google Shape;122;p28">
            <a:extLst>
              <a:ext uri="{FF2B5EF4-FFF2-40B4-BE49-F238E27FC236}">
                <a16:creationId xmlns:a16="http://schemas.microsoft.com/office/drawing/2014/main" id="{56C16417-71B1-4ADB-831A-8E0578F44DC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2" y="1525483"/>
            <a:ext cx="4671699" cy="32069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23;p28">
            <a:extLst>
              <a:ext uri="{FF2B5EF4-FFF2-40B4-BE49-F238E27FC236}">
                <a16:creationId xmlns:a16="http://schemas.microsoft.com/office/drawing/2014/main" id="{C1E7D2B6-FD28-462A-91F0-E5F8650EF0DD}"/>
              </a:ext>
            </a:extLst>
          </p:cNvPr>
          <p:cNvSpPr txBox="1"/>
          <p:nvPr/>
        </p:nvSpPr>
        <p:spPr>
          <a:xfrm>
            <a:off x="4622007" y="2020950"/>
            <a:ext cx="4193382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software more understandable, extendable, maintainable and testable.</a:t>
            </a:r>
            <a:endParaRPr sz="1200" i="1" dirty="0">
              <a:solidFill>
                <a:srgbClr val="C1D82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685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Single Responsibility Principle</a:t>
            </a:r>
            <a:endParaRPr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538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Every module or class should have one, and only one responsibility in the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This responsibility should be fully encapsulated.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you have more than one responsibility in a class, it will generate a coupled code in your application.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Use simple naming, long function names imply that there is something fishy.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Big is bad, small is good…. </a:t>
            </a:r>
            <a:endParaRPr sz="1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87666CD8-2CF3-4EAD-BD74-73A57297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40" y="824158"/>
            <a:ext cx="5014910" cy="40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9;p30">
            <a:extLst>
              <a:ext uri="{FF2B5EF4-FFF2-40B4-BE49-F238E27FC236}">
                <a16:creationId xmlns:a16="http://schemas.microsoft.com/office/drawing/2014/main" id="{93795D4F-58E2-461F-AE89-6DB514A5D56A}"/>
              </a:ext>
            </a:extLst>
          </p:cNvPr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e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221450" y="940950"/>
            <a:ext cx="35778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Low coupling.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When it’s necessary to change a class, this will not impact any other classes.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Maintainable software.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If your class implements multiple responsibilities, they are no longer independent of each other. With this principle you avoid it. 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Save time doing a refactor. if you have a coupled code and it’s necessary to do a big change,  it will be necessary to test all the app again.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9"/>
          <p:cNvSpPr txBox="1"/>
          <p:nvPr/>
        </p:nvSpPr>
        <p:spPr>
          <a:xfrm>
            <a:off x="4274700" y="4369650"/>
            <a:ext cx="4869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the responsibility of your class/component/?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4798775" y="928900"/>
            <a:ext cx="38493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Classes that have only one responsibility are much easier to explain, understand and implement than the ones that provide a solution for everything.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 Sans"/>
              <a:buChar char="●"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Writing tests for code with single responsibility is easier.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139;p30">
            <a:extLst>
              <a:ext uri="{FF2B5EF4-FFF2-40B4-BE49-F238E27FC236}">
                <a16:creationId xmlns:a16="http://schemas.microsoft.com/office/drawing/2014/main" id="{9B01C66F-73F1-43EB-9D43-A5E9E9C77CAA}"/>
              </a:ext>
            </a:extLst>
          </p:cNvPr>
          <p:cNvSpPr txBox="1"/>
          <p:nvPr/>
        </p:nvSpPr>
        <p:spPr>
          <a:xfrm>
            <a:off x="-5" y="81791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</a:t>
            </a: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/>
        </p:nvSpPr>
        <p:spPr>
          <a:xfrm>
            <a:off x="1077075" y="1606800"/>
            <a:ext cx="1955700" cy="22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Class User {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lvl="0" algn="just"/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 Public Id;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Name;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</a:t>
            </a: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Public Age;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Public Email;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ValidateEmail();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SaveUser();</a:t>
            </a:r>
            <a:endParaRPr sz="1300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13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" name="Google Shape;139;p30"/>
          <p:cNvSpPr txBox="1"/>
          <p:nvPr/>
        </p:nvSpPr>
        <p:spPr>
          <a:xfrm>
            <a:off x="1" y="216450"/>
            <a:ext cx="9143994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Single Responsibility Principle - Examples</a:t>
            </a: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307125" y="1507950"/>
            <a:ext cx="40785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IEmailValidator {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(string email);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IUserValidator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Business Rules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Validate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IUserCreateService 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{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// The strategy to save the user can be changed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  Save (User userInfo);</a:t>
            </a:r>
            <a:endParaRPr sz="13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};</a:t>
            </a:r>
            <a:endParaRPr sz="13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30"/>
          <p:cNvSpPr txBox="1"/>
          <p:nvPr/>
        </p:nvSpPr>
        <p:spPr>
          <a:xfrm>
            <a:off x="729900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Wrong Practice</a:t>
            </a:r>
            <a:endParaRPr sz="1300" i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4473225" y="940650"/>
            <a:ext cx="236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Implement SRP</a:t>
            </a:r>
            <a:endParaRPr sz="1300" i="1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281506" y="1251900"/>
            <a:ext cx="8580987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i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6B51A"/>
                </a:solidFill>
                <a:latin typeface="Droid Sans"/>
                <a:ea typeface="Droid Sans"/>
                <a:cs typeface="Droid Sans"/>
                <a:sym typeface="Droid Sans"/>
              </a:rPr>
              <a:t>Open/Closed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427521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85725" y="948725"/>
            <a:ext cx="4700587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743" y="71595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</p:spTree>
    <p:extLst>
      <p:ext uri="{BB962C8B-B14F-4D97-AF65-F5344CB8AC3E}">
        <p14:creationId xmlns:p14="http://schemas.microsoft.com/office/powerpoint/2010/main" val="190964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221454" y="948725"/>
            <a:ext cx="4471990" cy="347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algn="just">
              <a:buClr>
                <a:srgbClr val="FFFFFF"/>
              </a:buClr>
              <a:buSzPts val="1300"/>
            </a:pPr>
            <a:r>
              <a:rPr lang="en-US" b="1" dirty="0">
                <a:solidFill>
                  <a:schemeClr val="bg1"/>
                </a:solidFill>
              </a:rPr>
              <a:t>Bertrand Meyer </a:t>
            </a:r>
            <a:r>
              <a:rPr lang="en-US" dirty="0">
                <a:solidFill>
                  <a:schemeClr val="bg1"/>
                </a:solidFill>
              </a:rPr>
              <a:t>wrote about Open/Closed in 1988 in his book Object-Oriented Software Construction.  </a:t>
            </a:r>
          </a:p>
          <a:p>
            <a:pPr marL="14605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“Software entities (classes, modules, functions, etc.) should be open for extension, but closed for modification.”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dirty="0">
                <a:solidFill>
                  <a:schemeClr val="bg1"/>
                </a:solidFill>
              </a:rPr>
              <a:t>BUT He proposes to use inheritance: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i="1" dirty="0">
              <a:solidFill>
                <a:schemeClr val="bg1"/>
              </a:solidFill>
            </a:endParaRPr>
          </a:p>
          <a:p>
            <a:pPr marL="146050" lvl="0" algn="just">
              <a:buClr>
                <a:srgbClr val="FFFFFF"/>
              </a:buClr>
              <a:buSzPts val="1300"/>
            </a:pPr>
            <a:r>
              <a:rPr lang="en-US" i="1" dirty="0">
                <a:solidFill>
                  <a:schemeClr val="bg1"/>
                </a:solidFill>
              </a:rPr>
              <a:t>“A class is closed, since it may be compiled, stored in a library, baselined, and used by client classes. But it is also open, since any new class may use it as parent, adding new features. When a descendant class is defined, there is no need to change the original or to disturb its clients.”</a:t>
            </a:r>
          </a:p>
          <a:p>
            <a:pPr marL="146050" lvl="0" algn="just">
              <a:buClr>
                <a:srgbClr val="FFFFFF"/>
              </a:buClr>
              <a:buSzPts val="1300"/>
            </a:pPr>
            <a:endParaRPr lang="en-US" dirty="0">
              <a:solidFill>
                <a:schemeClr val="bg1"/>
              </a:solidFill>
              <a:sym typeface="Nunito Sans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0" y="185106"/>
            <a:ext cx="9122569" cy="63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Open/Closed</a:t>
            </a:r>
            <a:r>
              <a:rPr lang="e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ea typeface="Montserrat"/>
                <a:cs typeface="Montserrat"/>
                <a:sym typeface="Montserrat"/>
              </a:rPr>
              <a:t> Principle</a:t>
            </a:r>
            <a:endParaRPr sz="2000" b="1" dirty="0">
              <a:solidFill>
                <a:srgbClr val="C1D82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-5" y="5118630"/>
            <a:ext cx="9144000" cy="33600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Resultado de imagen para open closed principle">
            <a:extLst>
              <a:ext uri="{FF2B5EF4-FFF2-40B4-BE49-F238E27FC236}">
                <a16:creationId xmlns:a16="http://schemas.microsoft.com/office/drawing/2014/main" id="{13ACAE3B-6BD5-48F5-970E-AF0FE6DDF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6" y="771360"/>
            <a:ext cx="4250532" cy="42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6F497E-C107-4D0B-9004-068DCE2F00B0}"/>
              </a:ext>
            </a:extLst>
          </p:cNvPr>
          <p:cNvSpPr txBox="1"/>
          <p:nvPr/>
        </p:nvSpPr>
        <p:spPr>
          <a:xfrm>
            <a:off x="146448" y="4839429"/>
            <a:ext cx="7908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Object Oriented Software Construction: https://www.amazon.es/Object-Oriented-Software-Construction-Prentice-Hall-Resource/dp/0136291554</a:t>
            </a:r>
          </a:p>
        </p:txBody>
      </p:sp>
      <p:pic>
        <p:nvPicPr>
          <p:cNvPr id="3074" name="Picture 2" descr="Resultado de imagen para sad face">
            <a:extLst>
              <a:ext uri="{FF2B5EF4-FFF2-40B4-BE49-F238E27FC236}">
                <a16:creationId xmlns:a16="http://schemas.microsoft.com/office/drawing/2014/main" id="{451D32A6-F60D-4578-9B86-C9F1E6D5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33" y="3119602"/>
            <a:ext cx="1519251" cy="125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636B2C2-85B2-4916-8E29-C9DD0CC70452}"/>
              </a:ext>
            </a:extLst>
          </p:cNvPr>
          <p:cNvSpPr/>
          <p:nvPr/>
        </p:nvSpPr>
        <p:spPr>
          <a:xfrm>
            <a:off x="310752" y="1410411"/>
            <a:ext cx="4250532" cy="1873712"/>
          </a:xfrm>
          <a:prstGeom prst="cloudCallout">
            <a:avLst>
              <a:gd name="adj1" fmla="val 20533"/>
              <a:gd name="adj2" fmla="val 68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 generates coupling issues, if the subclasses depends on details of the superclass</a:t>
            </a:r>
          </a:p>
        </p:txBody>
      </p:sp>
    </p:spTree>
    <p:extLst>
      <p:ext uri="{BB962C8B-B14F-4D97-AF65-F5344CB8AC3E}">
        <p14:creationId xmlns:p14="http://schemas.microsoft.com/office/powerpoint/2010/main" val="1144323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611</Words>
  <Application>Microsoft Office PowerPoint</Application>
  <PresentationFormat>On-screen Show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Nunito Sans</vt:lpstr>
      <vt:lpstr>Dosis</vt:lpstr>
      <vt:lpstr>Roboto Condensed</vt:lpstr>
      <vt:lpstr>Arial</vt:lpstr>
      <vt:lpstr>Montserrat</vt:lpstr>
      <vt:lpstr>Droid Sans</vt:lpstr>
      <vt:lpstr>Calibri</vt:lpstr>
      <vt:lpstr>Simple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Paula Castellanos</cp:lastModifiedBy>
  <cp:revision>25</cp:revision>
  <dcterms:modified xsi:type="dcterms:W3CDTF">2019-02-13T02:11:15Z</dcterms:modified>
</cp:coreProperties>
</file>