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31"/>
  </p:notesMasterIdLst>
  <p:sldIdLst>
    <p:sldId id="256" r:id="rId3"/>
    <p:sldId id="261" r:id="rId4"/>
    <p:sldId id="293" r:id="rId5"/>
    <p:sldId id="294" r:id="rId6"/>
    <p:sldId id="297" r:id="rId7"/>
    <p:sldId id="260" r:id="rId8"/>
    <p:sldId id="292" r:id="rId9"/>
    <p:sldId id="257" r:id="rId10"/>
    <p:sldId id="258" r:id="rId11"/>
    <p:sldId id="273" r:id="rId12"/>
    <p:sldId id="296" r:id="rId13"/>
    <p:sldId id="262" r:id="rId14"/>
    <p:sldId id="263" r:id="rId15"/>
    <p:sldId id="295" r:id="rId16"/>
    <p:sldId id="274" r:id="rId17"/>
    <p:sldId id="275" r:id="rId18"/>
    <p:sldId id="276" r:id="rId19"/>
    <p:sldId id="277" r:id="rId20"/>
    <p:sldId id="278" r:id="rId21"/>
    <p:sldId id="279" r:id="rId22"/>
    <p:sldId id="280" r:id="rId23"/>
    <p:sldId id="281" r:id="rId24"/>
    <p:sldId id="283" r:id="rId25"/>
    <p:sldId id="284" r:id="rId26"/>
    <p:sldId id="287" r:id="rId27"/>
    <p:sldId id="289" r:id="rId28"/>
    <p:sldId id="290" r:id="rId29"/>
    <p:sldId id="291"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88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867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8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4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9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f71fa33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71fa33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átulas">
  <p:cSld name="OBJECT_1_1">
    <p:bg>
      <p:bgPr>
        <a:solidFill>
          <a:srgbClr val="21212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8100" y="122675"/>
            <a:ext cx="5512200" cy="38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52" name="Google Shape;52;p13"/>
          <p:cNvSpPr/>
          <p:nvPr/>
        </p:nvSpPr>
        <p:spPr>
          <a:xfrm>
            <a:off x="205569" y="4875706"/>
            <a:ext cx="3036852" cy="2478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00" tIns="91400" rIns="91400" bIns="91400" anchor="ctr" anchorCtr="0">
            <a:noAutofit/>
          </a:bodyPr>
          <a:lstStyle/>
          <a:p>
            <a:pPr marL="0" marR="0" lvl="0" indent="0" algn="l" rtl="0">
              <a:spcBef>
                <a:spcPts val="0"/>
              </a:spcBef>
              <a:spcAft>
                <a:spcPts val="0"/>
              </a:spcAft>
              <a:buNone/>
            </a:pPr>
            <a:r>
              <a:rPr lang="en-GB" sz="800" i="0" u="none" strike="noStrike" cap="none">
                <a:solidFill>
                  <a:schemeClr val="lt1"/>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rPr>
              <a:t>Globant</a:t>
            </a:r>
            <a:r>
              <a:rPr lang="en-GB" sz="800"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rPr>
              <a:t>  </a:t>
            </a:r>
            <a:r>
              <a:rPr lang="en-GB" sz="800" i="0" u="none" strike="noStrike" cap="none">
                <a:solidFill>
                  <a:srgbClr val="434343"/>
                </a:solidFill>
                <a:latin typeface="Roboto Condensed" panose="02000000000000000000"/>
                <a:ea typeface="Roboto Condensed" panose="02000000000000000000"/>
                <a:cs typeface="Roboto Condensed" panose="02000000000000000000"/>
                <a:sym typeface="Roboto Condensed" panose="02000000000000000000"/>
              </a:rPr>
              <a:t>Proprietary | Confidential Information</a:t>
            </a:r>
            <a:endParaRPr sz="800">
              <a:latin typeface="Roboto Condensed" panose="02000000000000000000"/>
              <a:ea typeface="Roboto Condensed" panose="02000000000000000000"/>
              <a:cs typeface="Roboto Condensed" panose="02000000000000000000"/>
              <a:sym typeface="Roboto Condensed" panose="02000000000000000000"/>
            </a:endParaRPr>
          </a:p>
        </p:txBody>
      </p:sp>
      <p:pic>
        <p:nvPicPr>
          <p:cNvPr id="53" name="Google Shape;53;p13"/>
          <p:cNvPicPr preferRelativeResize="0"/>
          <p:nvPr/>
        </p:nvPicPr>
        <p:blipFill rotWithShape="1">
          <a:blip r:embed="rId2"/>
          <a:srcRect r="88451" b="13269"/>
          <a:stretch>
            <a:fillRect/>
          </a:stretch>
        </p:blipFill>
        <p:spPr>
          <a:xfrm>
            <a:off x="85875" y="4895676"/>
            <a:ext cx="133426" cy="222000"/>
          </a:xfrm>
          <a:prstGeom prst="rect">
            <a:avLst/>
          </a:prstGeom>
          <a:noFill/>
          <a:ln>
            <a:noFill/>
          </a:ln>
        </p:spPr>
      </p:pic>
      <p:sp>
        <p:nvSpPr>
          <p:cNvPr id="54" name="Google Shape;54;p13"/>
          <p:cNvSpPr txBox="1">
            <a:spLocks noGrp="1"/>
          </p:cNvSpPr>
          <p:nvPr>
            <p:ph type="title" idx="2"/>
          </p:nvPr>
        </p:nvSpPr>
        <p:spPr>
          <a:xfrm>
            <a:off x="208100" y="981525"/>
            <a:ext cx="7416300" cy="540900"/>
          </a:xfrm>
          <a:prstGeom prst="rect">
            <a:avLst/>
          </a:prstGeom>
        </p:spPr>
        <p:txBody>
          <a:bodyPr spcFirstLastPara="1" wrap="square" lIns="91425" tIns="91425" rIns="91425" bIns="91425" anchor="ctr" anchorCtr="0"/>
          <a:lstStyle>
            <a:lvl1pPr lvl="0" rtl="0">
              <a:spcBef>
                <a:spcPts val="0"/>
              </a:spcBef>
              <a:spcAft>
                <a:spcPts val="0"/>
              </a:spcAft>
              <a:buNone/>
              <a:defRPr sz="3600">
                <a:solidFill>
                  <a:srgbClr val="FFFFFF"/>
                </a:solidFill>
                <a:highlight>
                  <a:srgbClr val="8BAB42"/>
                </a:highlight>
                <a:latin typeface="Dosis" panose="02010503020202060003"/>
                <a:ea typeface="Dosis" panose="02010503020202060003"/>
                <a:cs typeface="Dosis" panose="02010503020202060003"/>
                <a:sym typeface="Dosis" panose="02010503020202060003"/>
              </a:defRPr>
            </a:lvl1pPr>
            <a:lvl2pPr lvl="1"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2pPr>
            <a:lvl3pPr lvl="2"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3pPr>
            <a:lvl4pPr lvl="3"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4pPr>
            <a:lvl5pPr lvl="4"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5pPr>
            <a:lvl6pPr lvl="5"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6pPr>
            <a:lvl7pPr lvl="6"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7pPr>
            <a:lvl8pPr lvl="7"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8pPr>
            <a:lvl9pPr lvl="8"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9pPr>
          </a:lstStyle>
          <a:p>
            <a:endParaRPr/>
          </a:p>
        </p:txBody>
      </p:sp>
      <p:sp>
        <p:nvSpPr>
          <p:cNvPr id="55" name="Google Shape;55;p13"/>
          <p:cNvSpPr txBox="1">
            <a:spLocks noGrp="1"/>
          </p:cNvSpPr>
          <p:nvPr>
            <p:ph type="subTitle" idx="1"/>
          </p:nvPr>
        </p:nvSpPr>
        <p:spPr>
          <a:xfrm>
            <a:off x="208100" y="1522425"/>
            <a:ext cx="7416300" cy="247800"/>
          </a:xfrm>
          <a:prstGeom prst="rect">
            <a:avLst/>
          </a:prstGeom>
        </p:spPr>
        <p:txBody>
          <a:bodyPr spcFirstLastPara="1" wrap="square" lIns="91425" tIns="91425" rIns="91425" bIns="91425" anchor="ctr" anchorCtr="0"/>
          <a:lstStyle>
            <a:lvl1pPr lvl="0" rtl="0">
              <a:spcBef>
                <a:spcPts val="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1600"/>
              </a:spcBef>
              <a:spcAft>
                <a:spcPts val="160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56" name="Google Shape;56;p13"/>
          <p:cNvSpPr/>
          <p:nvPr/>
        </p:nvSpPr>
        <p:spPr>
          <a:xfrm>
            <a:off x="100" y="0"/>
            <a:ext cx="9144000" cy="46500"/>
          </a:xfrm>
          <a:prstGeom prst="rect">
            <a:avLst/>
          </a:prstGeom>
          <a:solidFill>
            <a:srgbClr val="8B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p:cSld name="OBJECT_1_2">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2800"/>
              <a:buNone/>
              <a:defRPr sz="4400">
                <a:solidFill>
                  <a:schemeClr val="dk1"/>
                </a:solidFill>
              </a:defRPr>
            </a:lvl1pPr>
            <a:lvl2pPr marL="39370" lvl="1" algn="ctr" rtl="0">
              <a:spcBef>
                <a:spcPts val="0"/>
              </a:spcBef>
              <a:spcAft>
                <a:spcPts val="0"/>
              </a:spcAft>
              <a:buSzPts val="2800"/>
              <a:buNone/>
              <a:defRPr sz="4400">
                <a:solidFill>
                  <a:schemeClr val="dk1"/>
                </a:solidFill>
              </a:defRPr>
            </a:lvl2pPr>
            <a:lvl3pPr marL="39370" lvl="2" algn="ctr" rtl="0">
              <a:spcBef>
                <a:spcPts val="0"/>
              </a:spcBef>
              <a:spcAft>
                <a:spcPts val="0"/>
              </a:spcAft>
              <a:buSzPts val="2800"/>
              <a:buNone/>
              <a:defRPr sz="4400">
                <a:solidFill>
                  <a:schemeClr val="dk1"/>
                </a:solidFill>
              </a:defRPr>
            </a:lvl3pPr>
            <a:lvl4pPr marL="39370" lvl="3" algn="ctr" rtl="0">
              <a:spcBef>
                <a:spcPts val="0"/>
              </a:spcBef>
              <a:spcAft>
                <a:spcPts val="0"/>
              </a:spcAft>
              <a:buSzPts val="2800"/>
              <a:buNone/>
              <a:defRPr sz="4400">
                <a:solidFill>
                  <a:schemeClr val="dk1"/>
                </a:solidFill>
              </a:defRPr>
            </a:lvl4pPr>
            <a:lvl5pPr marL="39370" lvl="4" algn="ctr" rtl="0">
              <a:spcBef>
                <a:spcPts val="0"/>
              </a:spcBef>
              <a:spcAft>
                <a:spcPts val="0"/>
              </a:spcAft>
              <a:buSzPts val="2800"/>
              <a:buNone/>
              <a:defRPr sz="4400">
                <a:solidFill>
                  <a:schemeClr val="dk1"/>
                </a:solidFill>
              </a:defRPr>
            </a:lvl5pPr>
            <a:lvl6pPr marL="496570" lvl="5" algn="ctr" rtl="0">
              <a:spcBef>
                <a:spcPts val="0"/>
              </a:spcBef>
              <a:spcAft>
                <a:spcPts val="0"/>
              </a:spcAft>
              <a:buSzPts val="2800"/>
              <a:buNone/>
              <a:defRPr sz="4400">
                <a:solidFill>
                  <a:schemeClr val="dk1"/>
                </a:solidFill>
              </a:defRPr>
            </a:lvl6pPr>
            <a:lvl7pPr marL="953770" lvl="6" algn="ctr" rtl="0">
              <a:spcBef>
                <a:spcPts val="0"/>
              </a:spcBef>
              <a:spcAft>
                <a:spcPts val="0"/>
              </a:spcAft>
              <a:buSzPts val="2800"/>
              <a:buNone/>
              <a:defRPr sz="4400">
                <a:solidFill>
                  <a:schemeClr val="dk1"/>
                </a:solidFill>
              </a:defRPr>
            </a:lvl7pPr>
            <a:lvl8pPr marL="1410970" lvl="7" algn="ctr" rtl="0">
              <a:spcBef>
                <a:spcPts val="0"/>
              </a:spcBef>
              <a:spcAft>
                <a:spcPts val="0"/>
              </a:spcAft>
              <a:buSzPts val="2800"/>
              <a:buNone/>
              <a:defRPr sz="4400">
                <a:solidFill>
                  <a:schemeClr val="dk1"/>
                </a:solidFill>
              </a:defRPr>
            </a:lvl8pPr>
            <a:lvl9pPr marL="1868170" lvl="8" algn="ctr" rtl="0">
              <a:spcBef>
                <a:spcPts val="0"/>
              </a:spcBef>
              <a:spcAft>
                <a:spcPts val="0"/>
              </a:spcAft>
              <a:buSzPts val="2800"/>
              <a:buNone/>
              <a:defRPr sz="4400">
                <a:solidFill>
                  <a:schemeClr val="dk1"/>
                </a:solidFill>
              </a:defRPr>
            </a:lvl9pPr>
          </a:lstStyle>
          <a:p>
            <a:endParaRPr/>
          </a:p>
        </p:txBody>
      </p:sp>
      <p:sp>
        <p:nvSpPr>
          <p:cNvPr id="60" name="Google Shape;60;p15"/>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42900" algn="l" rtl="0">
              <a:spcBef>
                <a:spcPts val="800"/>
              </a:spcBef>
              <a:spcAft>
                <a:spcPts val="0"/>
              </a:spcAft>
              <a:buClr>
                <a:srgbClr val="000000"/>
              </a:buClr>
              <a:buSzPts val="1800"/>
              <a:buFont typeface="Arial" panose="020B0604020202020204"/>
              <a:buChar char="●"/>
              <a:defRPr sz="3200">
                <a:solidFill>
                  <a:schemeClr val="dk1"/>
                </a:solidFill>
              </a:defRPr>
            </a:lvl1pPr>
            <a:lvl2pPr marL="914400" lvl="1" indent="-317500" algn="l" rtl="0">
              <a:spcBef>
                <a:spcPts val="70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60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50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50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50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50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50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500"/>
              </a:spcBef>
              <a:spcAft>
                <a:spcPts val="0"/>
              </a:spcAft>
              <a:buClr>
                <a:srgbClr val="000000"/>
              </a:buClr>
              <a:buSzPts val="1400"/>
              <a:buFont typeface="Arial" panose="020B0604020202020204"/>
              <a:buChar char="●"/>
              <a:defRPr sz="2000">
                <a:solidFill>
                  <a:schemeClr val="dk1"/>
                </a:solidFill>
              </a:defRPr>
            </a:lvl9pPr>
          </a:lstStyle>
          <a:p>
            <a:endParaRPr/>
          </a:p>
        </p:txBody>
      </p:sp>
      <p:sp>
        <p:nvSpPr>
          <p:cNvPr id="61" name="Google Shape;61;p15"/>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endParaR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lstStyle>
            <a:lvl1pPr marL="0" marR="0" lvl="0"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7" name="Google Shape;67;p17"/>
          <p:cNvSpPr txBox="1">
            <a:spLocks noGrp="1"/>
          </p:cNvSpPr>
          <p:nvPr>
            <p:ph type="subTitle" idx="1"/>
          </p:nvPr>
        </p:nvSpPr>
        <p:spPr>
          <a:xfrm>
            <a:off x="685800" y="3786737"/>
            <a:ext cx="7772400" cy="1046400"/>
          </a:xfrm>
          <a:prstGeom prst="rect">
            <a:avLst/>
          </a:prstGeom>
          <a:noFill/>
          <a:ln>
            <a:noFill/>
          </a:ln>
        </p:spPr>
        <p:txBody>
          <a:bodyPr spcFirstLastPara="1" wrap="square" lIns="91425" tIns="91425" rIns="91425" bIns="91425" anchor="t" anchorCtr="0"/>
          <a:lstStyle>
            <a:lvl1pPr marL="0" marR="0" lvl="0"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3" name="Google Shape;73;p19"/>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74" name="Google Shape;74;p19"/>
          <p:cNvSpPr txBox="1">
            <a:spLocks noGrp="1"/>
          </p:cNvSpPr>
          <p:nvPr>
            <p:ph type="body" idx="2"/>
          </p:nvPr>
        </p:nvSpPr>
        <p:spPr>
          <a:xfrm>
            <a:off x="4692273"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21"/>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lstStyle>
            <a:lvl1pPr marL="457200" lvl="0" indent="-317500" algn="ctr" rtl="0">
              <a:lnSpc>
                <a:spcPct val="100000"/>
              </a:lnSpc>
              <a:spcBef>
                <a:spcPts val="360"/>
              </a:spcBef>
              <a:spcAft>
                <a:spcPts val="0"/>
              </a:spcAft>
              <a:buClr>
                <a:schemeClr val="dk1"/>
              </a:buClr>
              <a:buSzPts val="1400"/>
              <a:buFont typeface="Arial" panose="020B0604020202020204"/>
              <a:buChar char="●"/>
              <a:defRPr sz="1800">
                <a:solidFill>
                  <a:schemeClr val="dk1"/>
                </a:solidFill>
              </a:defRPr>
            </a:lvl1pPr>
            <a:lvl2pPr marL="914400" lvl="1"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2pPr>
            <a:lvl3pPr marL="1371600" lvl="2"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3pPr>
            <a:lvl4pPr marL="1828800" lvl="3"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4pPr>
            <a:lvl5pPr marL="2286000" lvl="4"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5pPr>
            <a:lvl6pPr marL="2743200" lvl="5"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6pPr>
            <a:lvl7pPr marL="3200400" lvl="6"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7pPr>
            <a:lvl8pPr marL="3657600" lvl="7"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8pPr>
            <a:lvl9pPr marL="4114800" lvl="8"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1400"/>
              <a:buNone/>
              <a:defRPr sz="4400">
                <a:solidFill>
                  <a:schemeClr val="dk1"/>
                </a:solidFill>
              </a:defRPr>
            </a:lvl1pPr>
            <a:lvl2pPr marL="39370" lvl="1" algn="ctr" rtl="0">
              <a:spcBef>
                <a:spcPts val="0"/>
              </a:spcBef>
              <a:spcAft>
                <a:spcPts val="0"/>
              </a:spcAft>
              <a:buSzPts val="1400"/>
              <a:buNone/>
              <a:defRPr sz="4400">
                <a:solidFill>
                  <a:schemeClr val="dk1"/>
                </a:solidFill>
              </a:defRPr>
            </a:lvl2pPr>
            <a:lvl3pPr marL="39370" lvl="2" algn="ctr" rtl="0">
              <a:spcBef>
                <a:spcPts val="0"/>
              </a:spcBef>
              <a:spcAft>
                <a:spcPts val="0"/>
              </a:spcAft>
              <a:buSzPts val="1400"/>
              <a:buNone/>
              <a:defRPr sz="4400">
                <a:solidFill>
                  <a:schemeClr val="dk1"/>
                </a:solidFill>
              </a:defRPr>
            </a:lvl3pPr>
            <a:lvl4pPr marL="39370" lvl="3" algn="ctr" rtl="0">
              <a:spcBef>
                <a:spcPts val="0"/>
              </a:spcBef>
              <a:spcAft>
                <a:spcPts val="0"/>
              </a:spcAft>
              <a:buSzPts val="1400"/>
              <a:buNone/>
              <a:defRPr sz="4400">
                <a:solidFill>
                  <a:schemeClr val="dk1"/>
                </a:solidFill>
              </a:defRPr>
            </a:lvl4pPr>
            <a:lvl5pPr marL="39370" lvl="4" algn="ctr" rtl="0">
              <a:spcBef>
                <a:spcPts val="0"/>
              </a:spcBef>
              <a:spcAft>
                <a:spcPts val="0"/>
              </a:spcAft>
              <a:buSzPts val="1400"/>
              <a:buNone/>
              <a:defRPr sz="4400">
                <a:solidFill>
                  <a:schemeClr val="dk1"/>
                </a:solidFill>
              </a:defRPr>
            </a:lvl5pPr>
            <a:lvl6pPr marL="496570" lvl="5" algn="ctr" rtl="0">
              <a:spcBef>
                <a:spcPts val="0"/>
              </a:spcBef>
              <a:spcAft>
                <a:spcPts val="0"/>
              </a:spcAft>
              <a:buSzPts val="1400"/>
              <a:buNone/>
              <a:defRPr sz="4400">
                <a:solidFill>
                  <a:schemeClr val="dk1"/>
                </a:solidFill>
              </a:defRPr>
            </a:lvl6pPr>
            <a:lvl7pPr marL="953770" lvl="6" algn="ctr" rtl="0">
              <a:spcBef>
                <a:spcPts val="0"/>
              </a:spcBef>
              <a:spcAft>
                <a:spcPts val="0"/>
              </a:spcAft>
              <a:buSzPts val="1400"/>
              <a:buNone/>
              <a:defRPr sz="4400">
                <a:solidFill>
                  <a:schemeClr val="dk1"/>
                </a:solidFill>
              </a:defRPr>
            </a:lvl7pPr>
            <a:lvl8pPr marL="1410970" lvl="7" algn="ctr" rtl="0">
              <a:spcBef>
                <a:spcPts val="0"/>
              </a:spcBef>
              <a:spcAft>
                <a:spcPts val="0"/>
              </a:spcAft>
              <a:buSzPts val="1400"/>
              <a:buNone/>
              <a:defRPr sz="4400">
                <a:solidFill>
                  <a:schemeClr val="dk1"/>
                </a:solidFill>
              </a:defRPr>
            </a:lvl8pPr>
            <a:lvl9pPr marL="1868170" lvl="8" algn="ctr" rtl="0">
              <a:spcBef>
                <a:spcPts val="0"/>
              </a:spcBef>
              <a:spcAft>
                <a:spcPts val="0"/>
              </a:spcAft>
              <a:buSzPts val="1400"/>
              <a:buNone/>
              <a:defRPr sz="4400">
                <a:solidFill>
                  <a:schemeClr val="dk1"/>
                </a:solidFill>
              </a:defRPr>
            </a:lvl9pPr>
          </a:lstStyle>
          <a:p>
            <a:endParaRPr/>
          </a:p>
        </p:txBody>
      </p:sp>
      <p:sp>
        <p:nvSpPr>
          <p:cNvPr id="82" name="Google Shape;82;p23"/>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17500" algn="l" rtl="0">
              <a:spcBef>
                <a:spcPts val="800"/>
              </a:spcBef>
              <a:spcAft>
                <a:spcPts val="0"/>
              </a:spcAft>
              <a:buClr>
                <a:srgbClr val="000000"/>
              </a:buClr>
              <a:buSzPts val="1400"/>
              <a:buFont typeface="Arial" panose="020B0604020202020204"/>
              <a:buChar char="●"/>
              <a:defRPr sz="3200">
                <a:solidFill>
                  <a:schemeClr val="dk1"/>
                </a:solidFill>
              </a:defRPr>
            </a:lvl1pPr>
            <a:lvl2pPr marL="914400" lvl="1" indent="-317500" algn="l" rtl="0">
              <a:spcBef>
                <a:spcPts val="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0"/>
              </a:spcBef>
              <a:spcAft>
                <a:spcPts val="0"/>
              </a:spcAft>
              <a:buClr>
                <a:srgbClr val="000000"/>
              </a:buClr>
              <a:buSzPts val="1400"/>
              <a:buFont typeface="Arial" panose="020B0604020202020204"/>
              <a:buChar char="●"/>
              <a:defRPr sz="2000">
                <a:solidFill>
                  <a:schemeClr val="dk1"/>
                </a:solidFill>
              </a:defRPr>
            </a:lvl9pPr>
          </a:lstStyle>
          <a:p>
            <a:endParaRPr/>
          </a:p>
        </p:txBody>
      </p:sp>
      <p:sp>
        <p:nvSpPr>
          <p:cNvPr id="83" name="Google Shape;83;p23"/>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endParaR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pic>
        <p:nvPicPr>
          <p:cNvPr id="85" name="Google Shape;85;p24"/>
          <p:cNvPicPr preferRelativeResize="0"/>
          <p:nvPr/>
        </p:nvPicPr>
        <p:blipFill>
          <a:blip r:embed="rId2"/>
          <a:stretch>
            <a:fillRect/>
          </a:stretch>
        </p:blipFill>
        <p:spPr>
          <a:xfrm>
            <a:off x="7722875" y="0"/>
            <a:ext cx="575180" cy="365119"/>
          </a:xfrm>
          <a:prstGeom prst="rect">
            <a:avLst/>
          </a:prstGeom>
          <a:noFill/>
          <a:ln>
            <a:noFill/>
          </a:ln>
        </p:spPr>
      </p:pic>
      <p:sp>
        <p:nvSpPr>
          <p:cNvPr id="86" name="Google Shape;86;p24"/>
          <p:cNvSpPr txBox="1">
            <a:spLocks noGrp="1"/>
          </p:cNvSpPr>
          <p:nvPr>
            <p:ph type="title"/>
          </p:nvPr>
        </p:nvSpPr>
        <p:spPr>
          <a:xfrm>
            <a:off x="456689" y="205970"/>
            <a:ext cx="8230500" cy="857100"/>
          </a:xfrm>
          <a:prstGeom prst="rect">
            <a:avLst/>
          </a:prstGeom>
          <a:noFill/>
          <a:ln>
            <a:noFill/>
          </a:ln>
        </p:spPr>
        <p:txBody>
          <a:bodyPr spcFirstLastPara="1" wrap="square" lIns="78100" tIns="78100" rIns="78100" bIns="78100" anchor="ctr" anchorCtr="0"/>
          <a:lstStyle>
            <a:lvl1pPr lvl="0"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1pPr>
            <a:lvl2pPr lvl="1"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2pPr>
            <a:lvl3pPr lvl="2"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3pPr>
            <a:lvl4pPr lvl="3"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4pPr>
            <a:lvl5pPr lvl="4"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5pPr>
            <a:lvl6pPr marL="393700" lvl="5"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6pPr>
            <a:lvl7pPr marL="787400" lvl="6"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7pPr>
            <a:lvl8pPr marL="1168400" lvl="7"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8pPr>
            <a:lvl9pPr marL="1562100" lvl="8"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7" name="Google Shape;87;p24"/>
          <p:cNvSpPr txBox="1">
            <a:spLocks noGrp="1"/>
          </p:cNvSpPr>
          <p:nvPr>
            <p:ph type="dt" idx="10"/>
          </p:nvPr>
        </p:nvSpPr>
        <p:spPr>
          <a:xfrm>
            <a:off x="456689" y="4767231"/>
            <a:ext cx="2134500" cy="273900"/>
          </a:xfrm>
          <a:prstGeom prst="rect">
            <a:avLst/>
          </a:prstGeom>
          <a:noFill/>
          <a:ln>
            <a:noFill/>
          </a:ln>
        </p:spPr>
        <p:txBody>
          <a:bodyPr spcFirstLastPara="1" wrap="square" lIns="78100" tIns="78100" rIns="78100" bIns="78100" anchor="ctr" anchorCtr="0"/>
          <a:lstStyle>
            <a:lvl1pPr marL="0" marR="0" lvl="0" indent="0" algn="l"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8" name="Google Shape;88;p24"/>
          <p:cNvSpPr txBox="1">
            <a:spLocks noGrp="1"/>
          </p:cNvSpPr>
          <p:nvPr>
            <p:ph type="ftr" idx="11"/>
          </p:nvPr>
        </p:nvSpPr>
        <p:spPr>
          <a:xfrm>
            <a:off x="3123875" y="4767231"/>
            <a:ext cx="2896200" cy="273900"/>
          </a:xfrm>
          <a:prstGeom prst="rect">
            <a:avLst/>
          </a:prstGeom>
          <a:noFill/>
          <a:ln>
            <a:noFill/>
          </a:ln>
        </p:spPr>
        <p:txBody>
          <a:bodyPr spcFirstLastPara="1" wrap="square" lIns="78100" tIns="78100" rIns="78100" bIns="78100" anchor="ctr" anchorCtr="0"/>
          <a:lstStyle>
            <a:lvl1pPr marL="0" marR="0" lvl="0" indent="0" algn="ctr"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9" name="Google Shape;89;p24"/>
          <p:cNvSpPr txBox="1">
            <a:spLocks noGrp="1"/>
          </p:cNvSpPr>
          <p:nvPr>
            <p:ph type="sldNum" idx="12"/>
          </p:nvPr>
        </p:nvSpPr>
        <p:spPr>
          <a:xfrm>
            <a:off x="6552698" y="4767231"/>
            <a:ext cx="2134500" cy="273900"/>
          </a:xfrm>
          <a:prstGeom prst="rect">
            <a:avLst/>
          </a:prstGeom>
          <a:noFill/>
          <a:ln>
            <a:noFill/>
          </a:ln>
        </p:spPr>
        <p:txBody>
          <a:bodyPr spcFirstLastPara="1" wrap="square" lIns="78100" tIns="78100" rIns="78100" bIns="78100" anchor="ctr" anchorCtr="0">
            <a:noAutofit/>
          </a:bodyPr>
          <a:lstStyle>
            <a:lvl1pPr marL="0" marR="0" lvl="0"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Clr>
                <a:srgbClr val="888888"/>
              </a:buClr>
              <a:buSzPts val="1200"/>
              <a:buFont typeface="Calibri" panose="020F0502020204030204"/>
              <a:buNone/>
            </a:pPr>
            <a:endParaRPr/>
          </a:p>
          <a:p>
            <a:pPr marL="419100" lvl="1"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838200" lvl="2"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1244600" lvl="3" indent="0" algn="l" rtl="0">
              <a:spcBef>
                <a:spcPts val="0"/>
              </a:spcBef>
              <a:spcAft>
                <a:spcPts val="0"/>
              </a:spcAft>
              <a:buClr>
                <a:schemeClr val="dk1"/>
              </a:buClr>
              <a:buSzPts val="1200"/>
              <a:buFont typeface="Calibri" panose="020F0502020204030204"/>
              <a:buNone/>
            </a:pPr>
            <a:endParaRPr sz="1600">
              <a:solidFill>
                <a:schemeClr val="dk1"/>
              </a:solidFill>
            </a:endParaRPr>
          </a:p>
          <a:p>
            <a:pPr marL="1663700" lvl="4" indent="0" algn="l" rtl="0">
              <a:spcBef>
                <a:spcPts val="0"/>
              </a:spcBef>
              <a:spcAft>
                <a:spcPts val="0"/>
              </a:spcAft>
              <a:buClr>
                <a:schemeClr val="dk1"/>
              </a:buClr>
              <a:buSzPts val="1200"/>
              <a:buFont typeface="Calibri" panose="020F0502020204030204"/>
              <a:buNone/>
            </a:pPr>
            <a:endParaRPr sz="1600">
              <a:solidFill>
                <a:schemeClr val="dk1"/>
              </a:solidFill>
            </a:endParaRPr>
          </a:p>
          <a:p>
            <a:pPr marL="2082800" lvl="5"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501900" lvl="6"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908300" lvl="7" indent="0" algn="l" rtl="0">
              <a:spcBef>
                <a:spcPts val="0"/>
              </a:spcBef>
              <a:spcAft>
                <a:spcPts val="0"/>
              </a:spcAft>
              <a:buClr>
                <a:schemeClr val="dk1"/>
              </a:buClr>
              <a:buSzPts val="1200"/>
              <a:buFont typeface="Calibri" panose="020F0502020204030204"/>
              <a:buNone/>
            </a:pPr>
            <a:endParaRPr sz="1600">
              <a:solidFill>
                <a:schemeClr val="dk1"/>
              </a:solidFill>
            </a:endParaRPr>
          </a:p>
          <a:p>
            <a:pPr marL="3327400" lvl="8" indent="-12700" algn="l" rtl="0">
              <a:spcBef>
                <a:spcPts val="0"/>
              </a:spcBef>
              <a:spcAft>
                <a:spcPts val="0"/>
              </a:spcAft>
              <a:buClr>
                <a:schemeClr val="dk1"/>
              </a:buClr>
              <a:buSzPts val="1200"/>
              <a:buFont typeface="Calibri" panose="020F0502020204030204"/>
              <a:buNone/>
            </a:pPr>
            <a:endParaRPr sz="16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0"/>
        <p:cNvGrpSpPr/>
        <p:nvPr/>
      </p:nvGrpSpPr>
      <p:grpSpPr>
        <a:xfrm>
          <a:off x="0" y="0"/>
          <a:ext cx="0" cy="0"/>
          <a:chOff x="0" y="0"/>
          <a:chExt cx="0" cy="0"/>
        </a:xfrm>
      </p:grpSpPr>
      <p:sp>
        <p:nvSpPr>
          <p:cNvPr id="91" name="Google Shape;91;p25"/>
          <p:cNvSpPr/>
          <p:nvPr/>
        </p:nvSpPr>
        <p:spPr>
          <a:xfrm>
            <a:off x="251521" y="123479"/>
            <a:ext cx="8658900" cy="4680600"/>
          </a:xfrm>
          <a:prstGeom prst="roundRect">
            <a:avLst>
              <a:gd name="adj" fmla="val 2078"/>
            </a:avLst>
          </a:prstGeom>
          <a:solidFill>
            <a:schemeClr val="lt1">
              <a:alpha val="75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2" name="Google Shape;92;p25"/>
          <p:cNvSpPr txBox="1">
            <a:spLocks noGrp="1"/>
          </p:cNvSpPr>
          <p:nvPr>
            <p:ph type="title"/>
          </p:nvPr>
        </p:nvSpPr>
        <p:spPr>
          <a:xfrm>
            <a:off x="395538" y="150782"/>
            <a:ext cx="6919800" cy="5307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25"/>
          <p:cNvSpPr txBox="1">
            <a:spLocks noGrp="1"/>
          </p:cNvSpPr>
          <p:nvPr>
            <p:ph type="body" idx="1"/>
          </p:nvPr>
        </p:nvSpPr>
        <p:spPr>
          <a:xfrm>
            <a:off x="405258" y="987574"/>
            <a:ext cx="8343300" cy="36723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48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94" name="Google Shape;94;p25"/>
          <p:cNvSpPr txBox="1">
            <a:spLocks noGrp="1"/>
          </p:cNvSpPr>
          <p:nvPr>
            <p:ph type="ftr" idx="11"/>
          </p:nvPr>
        </p:nvSpPr>
        <p:spPr>
          <a:xfrm>
            <a:off x="3131840" y="4789886"/>
            <a:ext cx="2897100" cy="3537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6565" marR="0" lvl="1" indent="-100965" algn="l" rtl="0">
              <a:spcBef>
                <a:spcPts val="0"/>
              </a:spcBef>
              <a:spcAft>
                <a:spcPts val="0"/>
              </a:spcAft>
              <a:buSzPts val="1400"/>
              <a:buChar char="○"/>
              <a:defRPr/>
            </a:lvl2pPr>
            <a:lvl3pPr marL="912495" marR="0" lvl="2" indent="-99695" algn="l" rtl="0">
              <a:spcBef>
                <a:spcPts val="0"/>
              </a:spcBef>
              <a:spcAft>
                <a:spcPts val="0"/>
              </a:spcAft>
              <a:buSzPts val="1400"/>
              <a:buChar char="■"/>
              <a:defRPr/>
            </a:lvl3pPr>
            <a:lvl4pPr marL="1369060" marR="0" lvl="3" indent="-99060" algn="l" rtl="0">
              <a:spcBef>
                <a:spcPts val="0"/>
              </a:spcBef>
              <a:spcAft>
                <a:spcPts val="0"/>
              </a:spcAft>
              <a:buSzPts val="1400"/>
              <a:buChar char="●"/>
              <a:defRPr/>
            </a:lvl4pPr>
            <a:lvl5pPr marL="1825625" marR="0" lvl="4" indent="-98425" algn="l" rtl="0">
              <a:spcBef>
                <a:spcPts val="0"/>
              </a:spcBef>
              <a:spcAft>
                <a:spcPts val="0"/>
              </a:spcAft>
              <a:buSzPts val="1400"/>
              <a:buChar char="○"/>
              <a:defRPr/>
            </a:lvl5pPr>
            <a:lvl6pPr marL="2281555" marR="0" lvl="5" indent="-97155" algn="l" rtl="0">
              <a:spcBef>
                <a:spcPts val="0"/>
              </a:spcBef>
              <a:spcAft>
                <a:spcPts val="0"/>
              </a:spcAft>
              <a:buSzPts val="1400"/>
              <a:buChar char="■"/>
              <a:defRPr/>
            </a:lvl6pPr>
            <a:lvl7pPr marL="2738120" marR="0" lvl="6" indent="-96520" algn="l" rtl="0">
              <a:spcBef>
                <a:spcPts val="0"/>
              </a:spcBef>
              <a:spcAft>
                <a:spcPts val="0"/>
              </a:spcAft>
              <a:buSzPts val="1400"/>
              <a:buChar char="●"/>
              <a:defRPr/>
            </a:lvl7pPr>
            <a:lvl8pPr marL="3194685" marR="0" lvl="7" indent="-95885" algn="l" rtl="0">
              <a:spcBef>
                <a:spcPts val="0"/>
              </a:spcBef>
              <a:spcAft>
                <a:spcPts val="0"/>
              </a:spcAft>
              <a:buSzPts val="1400"/>
              <a:buChar char="○"/>
              <a:defRPr/>
            </a:lvl8pPr>
            <a:lvl9pPr marL="3650615" marR="0" lvl="8" indent="-94615" algn="l" rtl="0">
              <a:spcBef>
                <a:spcPts val="0"/>
              </a:spcBef>
              <a:spcAft>
                <a:spcPts val="0"/>
              </a:spcAft>
              <a:buSzPts val="1400"/>
              <a:buChar char="■"/>
              <a:defRPr/>
            </a:lvl9pPr>
          </a:lstStyle>
          <a:p>
            <a:endParaRPr/>
          </a:p>
        </p:txBody>
      </p:sp>
      <p:sp>
        <p:nvSpPr>
          <p:cNvPr id="95" name="Google Shape;95;p25"/>
          <p:cNvSpPr/>
          <p:nvPr/>
        </p:nvSpPr>
        <p:spPr>
          <a:xfrm>
            <a:off x="0" y="4840003"/>
            <a:ext cx="9144000" cy="323700"/>
          </a:xfrm>
          <a:prstGeom prst="rect">
            <a:avLst/>
          </a:prstGeom>
          <a:solidFill>
            <a:srgbClr val="000000">
              <a:alpha val="30590"/>
            </a:srgbClr>
          </a:solidFill>
          <a:ln>
            <a:noFill/>
          </a:ln>
        </p:spPr>
        <p:txBody>
          <a:bodyPr spcFirstLastPara="1" wrap="square" lIns="91400" tIns="45700" rIns="91400"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25"/>
          <p:cNvSpPr/>
          <p:nvPr/>
        </p:nvSpPr>
        <p:spPr>
          <a:xfrm>
            <a:off x="7884368" y="4891587"/>
            <a:ext cx="585869" cy="129448"/>
          </a:xfrm>
          <a:prstGeom prst="rect">
            <a:avLst/>
          </a:prstGeom>
          <a:noFill/>
          <a:ln>
            <a:noFill/>
          </a:ln>
        </p:spPr>
      </p:sp>
      <p:grpSp>
        <p:nvGrpSpPr>
          <p:cNvPr id="97" name="Google Shape;97;p25"/>
          <p:cNvGrpSpPr/>
          <p:nvPr/>
        </p:nvGrpSpPr>
        <p:grpSpPr>
          <a:xfrm>
            <a:off x="7541996" y="267495"/>
            <a:ext cx="1512300" cy="801775"/>
            <a:chOff x="7541996" y="267494"/>
            <a:chExt cx="1512300" cy="801775"/>
          </a:xfrm>
        </p:grpSpPr>
        <p:grpSp>
          <p:nvGrpSpPr>
            <p:cNvPr id="98" name="Google Shape;98;p25"/>
            <p:cNvGrpSpPr/>
            <p:nvPr/>
          </p:nvGrpSpPr>
          <p:grpSpPr>
            <a:xfrm>
              <a:off x="7541996" y="277181"/>
              <a:ext cx="1512300" cy="792088"/>
              <a:chOff x="7596202" y="267494"/>
              <a:chExt cx="1512300" cy="792088"/>
            </a:xfrm>
          </p:grpSpPr>
          <p:sp>
            <p:nvSpPr>
              <p:cNvPr id="99" name="Google Shape;99;p25"/>
              <p:cNvSpPr/>
              <p:nvPr/>
            </p:nvSpPr>
            <p:spPr>
              <a:xfrm rot="10800000" flipH="1">
                <a:off x="8964737" y="703482"/>
                <a:ext cx="143700" cy="356100"/>
              </a:xfrm>
              <a:prstGeom prst="rtTriangle">
                <a:avLst/>
              </a:prstGeom>
              <a:solidFill>
                <a:srgbClr val="93B3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flipH="1">
                <a:off x="7596202" y="267494"/>
                <a:ext cx="1512300" cy="436200"/>
              </a:xfrm>
              <a:prstGeom prst="snip1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grpSp>
        <p:sp>
          <p:nvSpPr>
            <p:cNvPr id="101" name="Google Shape;101;p25"/>
            <p:cNvSpPr/>
            <p:nvPr/>
          </p:nvSpPr>
          <p:spPr>
            <a:xfrm>
              <a:off x="7616407" y="267494"/>
              <a:ext cx="1172481" cy="402340"/>
            </a:xfrm>
            <a:prstGeom prst="rect">
              <a:avLst/>
            </a:prstGeom>
            <a:no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145745" y="10916"/>
            <a:ext cx="7998300" cy="63180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05" name="Google Shape;10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06" name="Google Shape;106;p26"/>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t" anchorCtr="0">
            <a:noAutofit/>
          </a:bodyPr>
          <a:lstStyle>
            <a:lvl1pPr marL="0" marR="0" lvl="0" indent="0" algn="l" rtl="0">
              <a:buNone/>
              <a:defRPr/>
            </a:lvl1pPr>
            <a:lvl2pPr marL="0" marR="0" lvl="1" indent="0" algn="l" rtl="0">
              <a:buNone/>
              <a:defRPr/>
            </a:lvl2pPr>
            <a:lvl3pPr marL="0" marR="0" lvl="2" indent="0" algn="l" rtl="0">
              <a:buNone/>
              <a:defRPr/>
            </a:lvl3pPr>
            <a:lvl4pPr marL="0" marR="0" lvl="3" indent="0" algn="l" rtl="0">
              <a:buNone/>
              <a:defRPr/>
            </a:lvl4pPr>
            <a:lvl5pPr marL="0" marR="0" lvl="4" indent="0" algn="l" rtl="0">
              <a:buNone/>
              <a:defRPr/>
            </a:lvl5pPr>
            <a:lvl6pPr marL="0" marR="0" lvl="5" indent="0" algn="l" rtl="0">
              <a:buNone/>
              <a:defRPr/>
            </a:lvl6pPr>
            <a:lvl7pPr marL="0" marR="0" lvl="6" indent="0" algn="l" rtl="0">
              <a:buNone/>
              <a:defRPr/>
            </a:lvl7pPr>
            <a:lvl8pPr marL="0" marR="0" lvl="7" indent="0" algn="l" rtl="0">
              <a:buNone/>
              <a:defRPr/>
            </a:lvl8pPr>
            <a:lvl9pPr marL="0" marR="0" lvl="8" indent="0" algn="l" rtl="0">
              <a:buNone/>
              <a:defRPr/>
            </a:lvl9pPr>
          </a:lstStyle>
          <a:p>
            <a:pPr marL="0" lvl="0" indent="-88900" algn="l"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marL="0" marR="0" lvl="0"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4" name="Google Shape;64;p1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1"/>
              </a:buClr>
              <a:buSzPts val="1400"/>
              <a:buFont typeface="Arial" panose="020B0604020202020204"/>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www.codegrip.tech/productivity/everything-you-need-to-know-about-code-smel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5621975" y="873558"/>
            <a:ext cx="320190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n-lt"/>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mn-lt"/>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GB" sz="3400" dirty="0">
                <a:solidFill>
                  <a:srgbClr val="96B51A"/>
                </a:solidFill>
                <a:latin typeface="+mn-lt"/>
                <a:ea typeface="Droid Sans"/>
                <a:cs typeface="Droid Sans"/>
                <a:sym typeface="Droid Sans"/>
              </a:rPr>
              <a:t>SOLID</a:t>
            </a:r>
            <a:endParaRPr sz="3400" dirty="0">
              <a:solidFill>
                <a:srgbClr val="96B51A"/>
              </a:solidFill>
              <a:latin typeface="+mn-lt"/>
              <a:ea typeface="Droid Sans"/>
              <a:cs typeface="Droid Sans"/>
              <a:sym typeface="Droid Sans"/>
            </a:endParaRPr>
          </a:p>
          <a:p>
            <a:pPr marL="0" lvl="0" indent="0" algn="r" rtl="0">
              <a:spcBef>
                <a:spcPts val="0"/>
              </a:spcBef>
              <a:spcAft>
                <a:spcPts val="0"/>
              </a:spcAft>
              <a:buNone/>
            </a:pPr>
            <a:r>
              <a:rPr lang="en-GB" i="1" dirty="0">
                <a:solidFill>
                  <a:srgbClr val="FFFFFF"/>
                </a:solidFill>
                <a:latin typeface="+mn-lt"/>
                <a:ea typeface="Montserrat" panose="00000500000000000000"/>
                <a:cs typeface="Montserrat" panose="00000500000000000000"/>
                <a:sym typeface="Montserrat" panose="00000500000000000000"/>
              </a:rPr>
              <a:t>Principles which help to create good software architecture</a:t>
            </a:r>
            <a:endParaRPr i="1" dirty="0">
              <a:solidFill>
                <a:srgbClr val="FFFFFF"/>
              </a:solidFill>
              <a:latin typeface="+mn-lt"/>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a:buSzPts val="1100"/>
              <a:buFont typeface="Arial" panose="020B0604020202020204"/>
              <a:buNone/>
            </a:pPr>
            <a:r>
              <a:rPr lang="en-US" sz="2400" dirty="0">
                <a:solidFill>
                  <a:srgbClr val="96B51A"/>
                </a:solidFill>
                <a:latin typeface="+mn-lt"/>
                <a:sym typeface="Montserrat" panose="00000500000000000000"/>
              </a:rPr>
              <a:t>Employee Sample</a:t>
            </a:r>
          </a:p>
        </p:txBody>
      </p:sp>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Employee process in an application</a:t>
            </a:r>
            <a:endParaRPr lang="en-US" sz="900" dirty="0">
              <a:solidFill>
                <a:schemeClr val="bg1"/>
              </a:solidFill>
              <a:sym typeface="Nunito Sans" panose="00000500000000000000"/>
            </a:endParaRPr>
          </a:p>
        </p:txBody>
      </p:sp>
      <p:pic>
        <p:nvPicPr>
          <p:cNvPr id="2" name="Picture 1">
            <a:extLst>
              <a:ext uri="{FF2B5EF4-FFF2-40B4-BE49-F238E27FC236}">
                <a16:creationId xmlns:a16="http://schemas.microsoft.com/office/drawing/2014/main" id="{058104B4-4818-4639-BB5F-62290216BA61}"/>
              </a:ext>
            </a:extLst>
          </p:cNvPr>
          <p:cNvPicPr>
            <a:picLocks noChangeAspect="1"/>
          </p:cNvPicPr>
          <p:nvPr/>
        </p:nvPicPr>
        <p:blipFill>
          <a:blip r:embed="rId3"/>
          <a:stretch>
            <a:fillRect/>
          </a:stretch>
        </p:blipFill>
        <p:spPr>
          <a:xfrm>
            <a:off x="3243937" y="1606041"/>
            <a:ext cx="2559598" cy="2728460"/>
          </a:xfrm>
          <a:prstGeom prst="rect">
            <a:avLst/>
          </a:prstGeom>
        </p:spPr>
        <p:style>
          <a:lnRef idx="2">
            <a:schemeClr val="accent3"/>
          </a:lnRef>
          <a:fillRef idx="1">
            <a:schemeClr val="lt1"/>
          </a:fillRef>
          <a:effectRef idx="0">
            <a:schemeClr val="accent3"/>
          </a:effectRef>
          <a:fontRef idx="minor">
            <a:schemeClr val="dk1"/>
          </a:fontRef>
        </p:style>
      </p:pic>
      <p:pic>
        <p:nvPicPr>
          <p:cNvPr id="3078" name="Picture 6" descr="Image result for transparent uml actor">
            <a:extLst>
              <a:ext uri="{FF2B5EF4-FFF2-40B4-BE49-F238E27FC236}">
                <a16:creationId xmlns:a16="http://schemas.microsoft.com/office/drawing/2014/main" id="{BD40B118-3F18-4E22-9D0D-88014CFD4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321" y="1828227"/>
            <a:ext cx="1058452" cy="20778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transparent uml actor">
            <a:extLst>
              <a:ext uri="{FF2B5EF4-FFF2-40B4-BE49-F238E27FC236}">
                <a16:creationId xmlns:a16="http://schemas.microsoft.com/office/drawing/2014/main" id="{B5E31C50-7E76-4AD8-B37A-56BAC992C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111" y="851212"/>
            <a:ext cx="1058452" cy="2077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transparent uml actor">
            <a:extLst>
              <a:ext uri="{FF2B5EF4-FFF2-40B4-BE49-F238E27FC236}">
                <a16:creationId xmlns:a16="http://schemas.microsoft.com/office/drawing/2014/main" id="{C0C26883-9EAF-4182-BB6A-C7CEBAD0E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6193" y="2867158"/>
            <a:ext cx="1058452" cy="2077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emoji thinking">
            <a:extLst>
              <a:ext uri="{FF2B5EF4-FFF2-40B4-BE49-F238E27FC236}">
                <a16:creationId xmlns:a16="http://schemas.microsoft.com/office/drawing/2014/main" id="{3CE634D7-8505-4098-98F5-E70132404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744" y="3652672"/>
            <a:ext cx="1073893" cy="1073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fade">
                                      <p:cBhvr>
                                        <p:cTn id="17" dur="1000"/>
                                        <p:tgtEl>
                                          <p:spTgt spid="3078"/>
                                        </p:tgtEl>
                                      </p:cBhvr>
                                    </p:animEffect>
                                    <p:anim calcmode="lin" valueType="num">
                                      <p:cBhvr>
                                        <p:cTn id="18" dur="1000" fill="hold"/>
                                        <p:tgtEl>
                                          <p:spTgt spid="3078"/>
                                        </p:tgtEl>
                                        <p:attrNameLst>
                                          <p:attrName>ppt_x</p:attrName>
                                        </p:attrNameLst>
                                      </p:cBhvr>
                                      <p:tavLst>
                                        <p:tav tm="0">
                                          <p:val>
                                            <p:strVal val="#ppt_x"/>
                                          </p:val>
                                        </p:tav>
                                        <p:tav tm="100000">
                                          <p:val>
                                            <p:strVal val="#ppt_x"/>
                                          </p:val>
                                        </p:tav>
                                      </p:tavLst>
                                    </p:anim>
                                    <p:anim calcmode="lin" valueType="num">
                                      <p:cBhvr>
                                        <p:cTn id="19"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80">
                                          <p:stCondLst>
                                            <p:cond delay="0"/>
                                          </p:stCondLst>
                                        </p:cTn>
                                        <p:tgtEl>
                                          <p:spTgt spid="11"/>
                                        </p:tgtEl>
                                      </p:cBhvr>
                                    </p:animEffect>
                                    <p:anim calcmode="lin" valueType="num">
                                      <p:cBhvr>
                                        <p:cTn id="2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0" dur="26">
                                          <p:stCondLst>
                                            <p:cond delay="650"/>
                                          </p:stCondLst>
                                        </p:cTn>
                                        <p:tgtEl>
                                          <p:spTgt spid="11"/>
                                        </p:tgtEl>
                                      </p:cBhvr>
                                      <p:to x="100000" y="60000"/>
                                    </p:animScale>
                                    <p:animScale>
                                      <p:cBhvr>
                                        <p:cTn id="31" dur="166" decel="50000">
                                          <p:stCondLst>
                                            <p:cond delay="676"/>
                                          </p:stCondLst>
                                        </p:cTn>
                                        <p:tgtEl>
                                          <p:spTgt spid="11"/>
                                        </p:tgtEl>
                                      </p:cBhvr>
                                      <p:to x="100000" y="100000"/>
                                    </p:animScale>
                                    <p:animScale>
                                      <p:cBhvr>
                                        <p:cTn id="32" dur="26">
                                          <p:stCondLst>
                                            <p:cond delay="1312"/>
                                          </p:stCondLst>
                                        </p:cTn>
                                        <p:tgtEl>
                                          <p:spTgt spid="11"/>
                                        </p:tgtEl>
                                      </p:cBhvr>
                                      <p:to x="100000" y="80000"/>
                                    </p:animScale>
                                    <p:animScale>
                                      <p:cBhvr>
                                        <p:cTn id="33" dur="166" decel="50000">
                                          <p:stCondLst>
                                            <p:cond delay="1338"/>
                                          </p:stCondLst>
                                        </p:cTn>
                                        <p:tgtEl>
                                          <p:spTgt spid="11"/>
                                        </p:tgtEl>
                                      </p:cBhvr>
                                      <p:to x="100000" y="100000"/>
                                    </p:animScale>
                                    <p:animScale>
                                      <p:cBhvr>
                                        <p:cTn id="34" dur="26">
                                          <p:stCondLst>
                                            <p:cond delay="1642"/>
                                          </p:stCondLst>
                                        </p:cTn>
                                        <p:tgtEl>
                                          <p:spTgt spid="11"/>
                                        </p:tgtEl>
                                      </p:cBhvr>
                                      <p:to x="100000" y="90000"/>
                                    </p:animScale>
                                    <p:animScale>
                                      <p:cBhvr>
                                        <p:cTn id="35" dur="166" decel="50000">
                                          <p:stCondLst>
                                            <p:cond delay="1668"/>
                                          </p:stCondLst>
                                        </p:cTn>
                                        <p:tgtEl>
                                          <p:spTgt spid="11"/>
                                        </p:tgtEl>
                                      </p:cBhvr>
                                      <p:to x="100000" y="100000"/>
                                    </p:animScale>
                                    <p:animScale>
                                      <p:cBhvr>
                                        <p:cTn id="36" dur="26">
                                          <p:stCondLst>
                                            <p:cond delay="1808"/>
                                          </p:stCondLst>
                                        </p:cTn>
                                        <p:tgtEl>
                                          <p:spTgt spid="11"/>
                                        </p:tgtEl>
                                      </p:cBhvr>
                                      <p:to x="100000" y="95000"/>
                                    </p:animScale>
                                    <p:animScale>
                                      <p:cBhvr>
                                        <p:cTn id="37" dur="166" decel="50000">
                                          <p:stCondLst>
                                            <p:cond delay="1834"/>
                                          </p:stCondLst>
                                        </p:cTn>
                                        <p:tgtEl>
                                          <p:spTgt spid="11"/>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a:buSzPts val="1100"/>
              <a:buFont typeface="Arial" panose="020B0604020202020204"/>
              <a:buNone/>
            </a:pPr>
            <a:r>
              <a:rPr lang="en-US" sz="2400" dirty="0">
                <a:solidFill>
                  <a:srgbClr val="96B51A"/>
                </a:solidFill>
                <a:latin typeface="+mn-lt"/>
                <a:sym typeface="Montserrat" panose="00000500000000000000"/>
              </a:rPr>
              <a:t>Employee Sample</a:t>
            </a:r>
          </a:p>
        </p:txBody>
      </p:sp>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Employee process in an application</a:t>
            </a:r>
            <a:endParaRPr lang="en-US" sz="900" dirty="0">
              <a:solidFill>
                <a:schemeClr val="bg1"/>
              </a:solidFill>
              <a:sym typeface="Nunito Sans" panose="00000500000000000000"/>
            </a:endParaRPr>
          </a:p>
        </p:txBody>
      </p:sp>
      <p:pic>
        <p:nvPicPr>
          <p:cNvPr id="3" name="Picture 2">
            <a:extLst>
              <a:ext uri="{FF2B5EF4-FFF2-40B4-BE49-F238E27FC236}">
                <a16:creationId xmlns:a16="http://schemas.microsoft.com/office/drawing/2014/main" id="{640F8339-1E96-4AC6-AEAB-44F6A40192E0}"/>
              </a:ext>
            </a:extLst>
          </p:cNvPr>
          <p:cNvPicPr>
            <a:picLocks noChangeAspect="1"/>
          </p:cNvPicPr>
          <p:nvPr/>
        </p:nvPicPr>
        <p:blipFill>
          <a:blip r:embed="rId3"/>
          <a:stretch>
            <a:fillRect/>
          </a:stretch>
        </p:blipFill>
        <p:spPr>
          <a:xfrm>
            <a:off x="2178805" y="1431411"/>
            <a:ext cx="4291267" cy="3264972"/>
          </a:xfrm>
          <a:prstGeom prst="rect">
            <a:avLst/>
          </a:prstGeom>
        </p:spPr>
        <p:style>
          <a:lnRef idx="2">
            <a:schemeClr val="accent3"/>
          </a:lnRef>
          <a:fillRef idx="1">
            <a:schemeClr val="lt1"/>
          </a:fillRef>
          <a:effectRef idx="0">
            <a:schemeClr val="accent3"/>
          </a:effectRef>
          <a:fontRef idx="minor">
            <a:schemeClr val="dk1"/>
          </a:fontRef>
        </p:style>
      </p:pic>
      <p:pic>
        <p:nvPicPr>
          <p:cNvPr id="13" name="Picture 6" descr="Image result for transparent uml actor">
            <a:extLst>
              <a:ext uri="{FF2B5EF4-FFF2-40B4-BE49-F238E27FC236}">
                <a16:creationId xmlns:a16="http://schemas.microsoft.com/office/drawing/2014/main" id="{5CE0C277-E52F-4A80-AD0D-76B8A0793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602" y="1959575"/>
            <a:ext cx="1058452" cy="20778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emoji happy transparent">
            <a:extLst>
              <a:ext uri="{FF2B5EF4-FFF2-40B4-BE49-F238E27FC236}">
                <a16:creationId xmlns:a16="http://schemas.microsoft.com/office/drawing/2014/main" id="{0D41A12C-A838-46E0-A5EB-160FE8E8B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208" y="2126672"/>
            <a:ext cx="500495" cy="50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5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circle(in)">
                                      <p:cBhvr>
                                        <p:cTn id="25"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mn-lt"/>
                <a:sym typeface="Droid Sans"/>
              </a:rPr>
              <a:t>Open/Closed Principle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latin typeface="+mn-lt"/>
              </a:rPr>
              <a:t>Robert C. Martin (1996) </a:t>
            </a:r>
            <a:r>
              <a:rPr lang="en-US" dirty="0">
                <a:solidFill>
                  <a:schemeClr val="bg1"/>
                </a:solidFill>
                <a:latin typeface="+mn-lt"/>
              </a:rPr>
              <a:t>and others redefined the Open/Closed Principle base on polymorphism. Keep the concepts:</a:t>
            </a:r>
            <a:endParaRPr lang="en-US" dirty="0">
              <a:latin typeface="+mn-lt"/>
            </a:endParaRPr>
          </a:p>
          <a:p>
            <a:pPr marL="431800" lvl="0" indent="-285750" algn="just">
              <a:buClr>
                <a:srgbClr val="FFFFFF"/>
              </a:buClr>
              <a:buSzPts val="1300"/>
              <a:buFont typeface="Arial" panose="020B0604020202020204" pitchFamily="34" charset="0"/>
              <a:buChar char="•"/>
            </a:pPr>
            <a:endParaRPr lang="en-US" dirty="0">
              <a:solidFill>
                <a:schemeClr val="bg1"/>
              </a:solidFill>
              <a:latin typeface="+mn-lt"/>
            </a:endParaRPr>
          </a:p>
          <a:p>
            <a:pPr marL="431800" lvl="0" indent="-285750" algn="just">
              <a:buClr>
                <a:srgbClr val="FFFFFF"/>
              </a:buClr>
              <a:buSzPts val="1300"/>
              <a:buFont typeface="Arial" panose="020B0604020202020204" pitchFamily="34" charset="0"/>
              <a:buChar char="•"/>
            </a:pPr>
            <a:r>
              <a:rPr lang="en-US" dirty="0">
                <a:solidFill>
                  <a:schemeClr val="bg1"/>
                </a:solidFill>
                <a:latin typeface="+mn-lt"/>
              </a:rPr>
              <a:t>you will be able to add new functionality without changing the existing code</a:t>
            </a:r>
          </a:p>
          <a:p>
            <a:pPr marL="146050" lvl="0" algn="just">
              <a:buClr>
                <a:srgbClr val="FFFFFF"/>
              </a:buClr>
              <a:buSzPts val="1300"/>
            </a:pPr>
            <a:endParaRPr lang="en-US" dirty="0">
              <a:solidFill>
                <a:schemeClr val="bg1"/>
              </a:solidFill>
              <a:latin typeface="+mn-lt"/>
              <a:sym typeface="Nunito Sans" panose="00000500000000000000"/>
            </a:endParaRPr>
          </a:p>
          <a:p>
            <a:pPr marL="431800" lvl="0" indent="-285750" algn="just">
              <a:buClr>
                <a:srgbClr val="FFFFFF"/>
              </a:buClr>
              <a:buSzPts val="1300"/>
              <a:buFont typeface="Arial" panose="020B0604020202020204" pitchFamily="34" charset="0"/>
              <a:buChar char="•"/>
            </a:pPr>
            <a:r>
              <a:rPr lang="en-US" dirty="0">
                <a:solidFill>
                  <a:schemeClr val="bg1"/>
                </a:solidFill>
                <a:latin typeface="+mn-lt"/>
                <a:sym typeface="Nunito Sans" panose="00000500000000000000"/>
              </a:rPr>
              <a:t>Change one class doesn’t mean change the classes that depends on it </a:t>
            </a:r>
          </a:p>
          <a:p>
            <a:pPr marL="431800" lvl="0" indent="-285750" algn="just">
              <a:buClr>
                <a:srgbClr val="FFFFFF"/>
              </a:buClr>
              <a:buSzPts val="1300"/>
              <a:buFont typeface="Arial" panose="020B0604020202020204" pitchFamily="34" charset="0"/>
              <a:buChar char="•"/>
            </a:pPr>
            <a:endParaRPr lang="en-US" dirty="0">
              <a:solidFill>
                <a:schemeClr val="bg1"/>
              </a:solidFill>
              <a:latin typeface="+mn-lt"/>
            </a:endParaRPr>
          </a:p>
          <a:p>
            <a:pPr marL="146050" lvl="0" algn="just">
              <a:buClr>
                <a:srgbClr val="FFFFFF"/>
              </a:buClr>
              <a:buSzPts val="1300"/>
            </a:pPr>
            <a:r>
              <a:rPr lang="en-US" dirty="0">
                <a:solidFill>
                  <a:schemeClr val="bg1"/>
                </a:solidFill>
                <a:latin typeface="+mn-lt"/>
              </a:rPr>
              <a:t>BUT The interfaces are closed for modifications, and you can provide new implementations to extend the functionality of the software.</a:t>
            </a:r>
            <a:endParaRPr lang="en-US" dirty="0">
              <a:solidFill>
                <a:schemeClr val="bg1"/>
              </a:solidFill>
              <a:latin typeface="+mn-lt"/>
              <a:sym typeface="Nunito Sans" panose="00000500000000000000"/>
            </a:endParaRPr>
          </a:p>
          <a:p>
            <a:pPr marL="146050" lvl="0" algn="just">
              <a:buClr>
                <a:srgbClr val="FFFFFF"/>
              </a:buClr>
              <a:buSzPts val="1300"/>
            </a:pPr>
            <a:endParaRPr lang="en-US" sz="900" dirty="0">
              <a:solidFill>
                <a:schemeClr val="bg1"/>
              </a:solidFill>
              <a:latin typeface="+mn-lt"/>
            </a:endParaRPr>
          </a:p>
          <a:p>
            <a:pPr marL="146050" lvl="0" algn="just">
              <a:buClr>
                <a:srgbClr val="FFFFFF"/>
              </a:buClr>
              <a:buSzPts val="1300"/>
            </a:pPr>
            <a:endParaRPr lang="en-US" sz="900" dirty="0">
              <a:solidFill>
                <a:schemeClr val="bg1"/>
              </a:solidFill>
              <a:latin typeface="+mn-lt"/>
            </a:endParaRPr>
          </a:p>
          <a:p>
            <a:pPr marL="146050" lvl="0" algn="just">
              <a:buClr>
                <a:srgbClr val="FFFFFF"/>
              </a:buClr>
              <a:buSzPts val="1300"/>
            </a:pPr>
            <a:endParaRPr lang="en-US" sz="900" dirty="0">
              <a:solidFill>
                <a:schemeClr val="bg1"/>
              </a:solidFill>
              <a:latin typeface="+mn-lt"/>
            </a:endParaRPr>
          </a:p>
          <a:p>
            <a:pPr marL="146050" lvl="0" algn="just">
              <a:buClr>
                <a:srgbClr val="FFFFFF"/>
              </a:buClr>
              <a:buSzPts val="1300"/>
            </a:pPr>
            <a:endParaRPr lang="en-US" sz="900" dirty="0">
              <a:solidFill>
                <a:schemeClr val="bg1"/>
              </a:solidFill>
              <a:latin typeface="+mn-lt"/>
            </a:endParaRPr>
          </a:p>
          <a:p>
            <a:pPr marL="146050" lvl="0" algn="just">
              <a:buClr>
                <a:srgbClr val="FFFFFF"/>
              </a:buClr>
              <a:buSzPts val="1300"/>
            </a:pPr>
            <a:r>
              <a:rPr lang="en-US" sz="900" dirty="0">
                <a:solidFill>
                  <a:schemeClr val="bg1"/>
                </a:solidFill>
                <a:latin typeface="+mn-lt"/>
              </a:rPr>
              <a:t>Polymorphic : the ability of a variable, function or object to take on multiple forms</a:t>
            </a:r>
            <a:endParaRPr lang="en-US" sz="900" dirty="0">
              <a:solidFill>
                <a:schemeClr val="bg1"/>
              </a:solidFill>
              <a:latin typeface="+mn-lt"/>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algn="ctr">
              <a:buSzPts val="1100"/>
            </a:pPr>
            <a:r>
              <a:rPr lang="en-US" sz="2400" dirty="0">
                <a:solidFill>
                  <a:srgbClr val="96B51A"/>
                </a:solidFill>
                <a:latin typeface="+mn-lt"/>
                <a:sym typeface="Montserrat" panose="00000500000000000000"/>
              </a:rPr>
              <a:t>Open/Closed</a:t>
            </a:r>
            <a:r>
              <a:rPr lang="en-GB" sz="2400" dirty="0">
                <a:solidFill>
                  <a:srgbClr val="96B51A"/>
                </a:solidFill>
                <a:latin typeface="+mn-lt"/>
                <a:sym typeface="Montserrat" panose="00000500000000000000"/>
              </a:rPr>
              <a:t> Principle</a:t>
            </a:r>
            <a:endParaRPr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Resultado de imagen para open 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445" y="824157"/>
            <a:ext cx="4250532" cy="4091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127595" y="214200"/>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2400" dirty="0">
                <a:solidFill>
                  <a:srgbClr val="96B51A"/>
                </a:solidFill>
                <a:latin typeface="+mn-lt"/>
                <a:sym typeface="Montserrat" panose="00000500000000000000"/>
              </a:rPr>
              <a:t>File</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n-US" sz="2400" dirty="0">
                <a:solidFill>
                  <a:srgbClr val="96B51A"/>
                </a:solidFill>
                <a:latin typeface="+mn-lt"/>
                <a:sym typeface="Montserrat" panose="00000500000000000000"/>
              </a:rPr>
              <a:t>Printer Sample</a:t>
            </a:r>
          </a:p>
        </p:txBody>
      </p:sp>
      <p:pic>
        <p:nvPicPr>
          <p:cNvPr id="4" name="Picture 3" descr="A close up of a antenna&#10;&#10;Description automatically generated"/>
          <p:cNvPicPr>
            <a:picLocks noChangeAspect="1"/>
          </p:cNvPicPr>
          <p:nvPr/>
        </p:nvPicPr>
        <p:blipFill>
          <a:blip r:embed="rId3"/>
          <a:stretch>
            <a:fillRect/>
          </a:stretch>
        </p:blipFill>
        <p:spPr>
          <a:xfrm>
            <a:off x="1047872" y="2272311"/>
            <a:ext cx="6793069" cy="774770"/>
          </a:xfrm>
          <a:prstGeom prst="rect">
            <a:avLst/>
          </a:prstGeom>
        </p:spPr>
        <p:style>
          <a:lnRef idx="2">
            <a:schemeClr val="accent3"/>
          </a:lnRef>
          <a:fillRef idx="1">
            <a:schemeClr val="lt1"/>
          </a:fillRef>
          <a:effectRef idx="0">
            <a:schemeClr val="accent3"/>
          </a:effectRef>
          <a:fontRef idx="minor">
            <a:schemeClr val="dk1"/>
          </a:fontRef>
        </p:style>
      </p:pic>
      <p:sp>
        <p:nvSpPr>
          <p:cNvPr id="10" name="Google Shape;118;p28"/>
          <p:cNvSpPr txBox="1"/>
          <p:nvPr/>
        </p:nvSpPr>
        <p:spPr>
          <a:xfrm>
            <a:off x="210656" y="1259176"/>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Tree>
    <p:extLst>
      <p:ext uri="{BB962C8B-B14F-4D97-AF65-F5344CB8AC3E}">
        <p14:creationId xmlns:p14="http://schemas.microsoft.com/office/powerpoint/2010/main" val="229388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2400" dirty="0">
                <a:solidFill>
                  <a:srgbClr val="96B51A"/>
                </a:solidFill>
                <a:latin typeface="+mn-lt"/>
                <a:sym typeface="Montserrat" panose="00000500000000000000"/>
              </a:rPr>
              <a:t>File Printer Sample</a:t>
            </a:r>
          </a:p>
        </p:txBody>
      </p:sp>
      <p:pic>
        <p:nvPicPr>
          <p:cNvPr id="4" name="Picture 3" descr="A close up of a antenna&#10;&#10;Description automatically generated"/>
          <p:cNvPicPr>
            <a:picLocks noChangeAspect="1"/>
          </p:cNvPicPr>
          <p:nvPr/>
        </p:nvPicPr>
        <p:blipFill>
          <a:blip r:embed="rId3"/>
          <a:stretch>
            <a:fillRect/>
          </a:stretch>
        </p:blipFill>
        <p:spPr>
          <a:xfrm>
            <a:off x="539012" y="1456365"/>
            <a:ext cx="8294564" cy="946020"/>
          </a:xfrm>
          <a:prstGeom prst="rect">
            <a:avLst/>
          </a:prstGeom>
        </p:spPr>
        <p:style>
          <a:lnRef idx="2">
            <a:schemeClr val="accent3"/>
          </a:lnRef>
          <a:fillRef idx="1">
            <a:schemeClr val="lt1"/>
          </a:fillRef>
          <a:effectRef idx="0">
            <a:schemeClr val="accent3"/>
          </a:effectRef>
          <a:fontRef idx="minor">
            <a:schemeClr val="dk1"/>
          </a:fontRef>
        </p:style>
      </p:pic>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
        <p:nvSpPr>
          <p:cNvPr id="12" name="Google Shape;118;p28"/>
          <p:cNvSpPr txBox="1"/>
          <p:nvPr/>
        </p:nvSpPr>
        <p:spPr>
          <a:xfrm>
            <a:off x="200023" y="2594824"/>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to “print” a friendly message while the PDF is been generating</a:t>
            </a:r>
            <a:endParaRPr lang="en-US" sz="900" dirty="0">
              <a:solidFill>
                <a:schemeClr val="bg1"/>
              </a:solidFill>
              <a:sym typeface="Nunito Sans" panose="00000500000000000000"/>
            </a:endParaRPr>
          </a:p>
        </p:txBody>
      </p:sp>
      <p:sp>
        <p:nvSpPr>
          <p:cNvPr id="15" name="Google Shape;118;p28"/>
          <p:cNvSpPr txBox="1"/>
          <p:nvPr/>
        </p:nvSpPr>
        <p:spPr>
          <a:xfrm>
            <a:off x="5356620" y="3033355"/>
            <a:ext cx="3555210" cy="1407986"/>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Single responsibility AWESOME!!!</a:t>
            </a:r>
          </a:p>
          <a:p>
            <a:pPr marL="146050" lvl="0" algn="just">
              <a:buClr>
                <a:srgbClr val="FFFFFF"/>
              </a:buClr>
              <a:buSzPts val="1300"/>
            </a:pPr>
            <a:endParaRPr lang="en-US" b="1" dirty="0">
              <a:solidFill>
                <a:schemeClr val="bg1"/>
              </a:solidFill>
            </a:endParaRPr>
          </a:p>
          <a:p>
            <a:pPr marL="146050" lvl="0" algn="just">
              <a:buClr>
                <a:srgbClr val="FFFFFF"/>
              </a:buClr>
              <a:buSzPts val="1300"/>
            </a:pPr>
            <a:r>
              <a:rPr lang="en-US" sz="1600" dirty="0">
                <a:solidFill>
                  <a:srgbClr val="96B51A"/>
                </a:solidFill>
                <a:latin typeface="+mn-lt"/>
              </a:rPr>
              <a:t>But what happens with the Open/Closed principle? </a:t>
            </a:r>
            <a:endParaRPr lang="en-US" sz="1600" dirty="0">
              <a:solidFill>
                <a:srgbClr val="96B51A"/>
              </a:solidFill>
              <a:latin typeface="+mn-lt"/>
              <a:sym typeface="Nunito Sans" panose="00000500000000000000"/>
            </a:endParaRPr>
          </a:p>
        </p:txBody>
      </p:sp>
      <p:pic>
        <p:nvPicPr>
          <p:cNvPr id="1026" name="Picture 2" descr="Image result for emoji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213" y="4013673"/>
            <a:ext cx="661303" cy="661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close up of a antenna&#10;&#10;Description automatically generated"/>
          <p:cNvPicPr>
            <a:picLocks noChangeAspect="1"/>
          </p:cNvPicPr>
          <p:nvPr/>
        </p:nvPicPr>
        <p:blipFill>
          <a:blip r:embed="rId3"/>
          <a:stretch>
            <a:fillRect/>
          </a:stretch>
        </p:blipFill>
        <p:spPr>
          <a:xfrm>
            <a:off x="418351" y="4117136"/>
            <a:ext cx="5011189" cy="571541"/>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2400" dirty="0">
                <a:solidFill>
                  <a:srgbClr val="96B51A"/>
                </a:solidFill>
                <a:latin typeface="+mn-lt"/>
                <a:sym typeface="Montserrat" panose="00000500000000000000"/>
              </a:rPr>
              <a:t>File Printer Sample</a:t>
            </a:r>
          </a:p>
        </p:txBody>
      </p:sp>
      <p:sp>
        <p:nvSpPr>
          <p:cNvPr id="12" name="Google Shape;118;p28"/>
          <p:cNvSpPr txBox="1"/>
          <p:nvPr/>
        </p:nvSpPr>
        <p:spPr>
          <a:xfrm>
            <a:off x="89622" y="779620"/>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both message and they are thinking about the third one</a:t>
            </a:r>
            <a:endParaRPr lang="en-US" sz="900" dirty="0">
              <a:solidFill>
                <a:schemeClr val="bg1"/>
              </a:solidFill>
              <a:sym typeface="Nunito Sans" panose="00000500000000000000"/>
            </a:endParaRPr>
          </a:p>
        </p:txBody>
      </p:sp>
      <p:sp>
        <p:nvSpPr>
          <p:cNvPr id="15" name="Google Shape;118;p28"/>
          <p:cNvSpPr txBox="1"/>
          <p:nvPr/>
        </p:nvSpPr>
        <p:spPr>
          <a:xfrm>
            <a:off x="5353268" y="4112005"/>
            <a:ext cx="3555210" cy="744397"/>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Let’s keep Single responsibility and Open/closed principles</a:t>
            </a:r>
          </a:p>
        </p:txBody>
      </p:sp>
      <p:pic>
        <p:nvPicPr>
          <p:cNvPr id="1026" name="Picture 2" descr="Image result for emoji thin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702" y="1175643"/>
            <a:ext cx="1073893" cy="10738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48076" y="1696005"/>
            <a:ext cx="6690678" cy="1980253"/>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3583172" y="1485816"/>
            <a:ext cx="5300586"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err="1">
                <a:solidFill>
                  <a:srgbClr val="96B51A"/>
                </a:solidFill>
                <a:latin typeface="+mn-lt"/>
                <a:sym typeface="Droid Sans"/>
              </a:rPr>
              <a:t>Liskov</a:t>
            </a:r>
            <a:r>
              <a:rPr lang="en-US" sz="3400" dirty="0">
                <a:solidFill>
                  <a:srgbClr val="96B51A"/>
                </a:solidFill>
                <a:latin typeface="+mn-lt"/>
                <a:sym typeface="Droid Sans"/>
              </a:rPr>
              <a:t> Substitution Principle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95697" y="225469"/>
            <a:ext cx="9144004" cy="661278"/>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s-CO" sz="2400" dirty="0" err="1">
                <a:solidFill>
                  <a:srgbClr val="96B51A"/>
                </a:solidFill>
                <a:latin typeface="+mn-lt"/>
                <a:sym typeface="Montserrat" panose="00000500000000000000"/>
              </a:rPr>
              <a:t>What</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is</a:t>
            </a:r>
            <a:r>
              <a:rPr lang="es-CO" sz="2400" dirty="0">
                <a:solidFill>
                  <a:srgbClr val="96B51A"/>
                </a:solidFill>
                <a:latin typeface="+mn-lt"/>
                <a:sym typeface="Montserrat" panose="00000500000000000000"/>
              </a:rPr>
              <a:t> LSP?</a:t>
            </a:r>
            <a:endParaRPr lang="en-US" sz="2400" dirty="0">
              <a:solidFill>
                <a:srgbClr val="96B51A"/>
              </a:solidFill>
              <a:latin typeface="+mn-lt"/>
              <a:sym typeface="Montserrat" panose="00000500000000000000"/>
            </a:endParaRPr>
          </a:p>
        </p:txBody>
      </p:sp>
      <p:sp>
        <p:nvSpPr>
          <p:cNvPr id="10" name="Google Shape;118;p28"/>
          <p:cNvSpPr txBox="1"/>
          <p:nvPr/>
        </p:nvSpPr>
        <p:spPr>
          <a:xfrm>
            <a:off x="226337" y="1186103"/>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Named for Barbara </a:t>
            </a:r>
            <a:r>
              <a:rPr lang="en-US" b="1" dirty="0" err="1">
                <a:solidFill>
                  <a:schemeClr val="bg1"/>
                </a:solidFill>
              </a:rPr>
              <a:t>Liskov</a:t>
            </a:r>
            <a:r>
              <a:rPr lang="en-US" b="1" dirty="0">
                <a:solidFill>
                  <a:schemeClr val="bg1"/>
                </a:solidFill>
              </a:rPr>
              <a:t>, who first described the principle in 1988.</a:t>
            </a:r>
          </a:p>
          <a:p>
            <a:pPr marL="146050" lvl="0" algn="just">
              <a:buClr>
                <a:srgbClr val="FFFFFF"/>
              </a:buClr>
              <a:buSzPts val="1300"/>
            </a:pPr>
            <a:endParaRPr lang="es-CO"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ctr">
              <a:buClr>
                <a:srgbClr val="FFFFFF"/>
              </a:buClr>
              <a:buSzPts val="1300"/>
            </a:pPr>
            <a:r>
              <a:rPr lang="es-CO" sz="2400" b="1" i="1" dirty="0">
                <a:solidFill>
                  <a:schemeClr val="bg1"/>
                </a:solidFill>
                <a:sym typeface="Nunito Sans" panose="00000500000000000000"/>
              </a:rPr>
              <a:t>“</a:t>
            </a:r>
            <a:r>
              <a:rPr lang="es-CO" sz="2400" b="1" i="1" dirty="0" err="1">
                <a:solidFill>
                  <a:schemeClr val="bg1"/>
                </a:solidFill>
                <a:sym typeface="Nunito Sans" panose="00000500000000000000"/>
              </a:rPr>
              <a:t>Subtypes</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must</a:t>
            </a:r>
            <a:r>
              <a:rPr lang="es-CO" sz="2400" b="1" i="1" dirty="0">
                <a:solidFill>
                  <a:schemeClr val="bg1"/>
                </a:solidFill>
                <a:sym typeface="Nunito Sans" panose="00000500000000000000"/>
              </a:rPr>
              <a:t> be </a:t>
            </a:r>
            <a:r>
              <a:rPr lang="es-CO" sz="2400" b="1" i="1" dirty="0" err="1">
                <a:solidFill>
                  <a:schemeClr val="bg1"/>
                </a:solidFill>
                <a:sym typeface="Nunito Sans" panose="00000500000000000000"/>
              </a:rPr>
              <a:t>substitutable</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for</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their</a:t>
            </a:r>
            <a:r>
              <a:rPr lang="es-CO" sz="2400" b="1" i="1" dirty="0">
                <a:solidFill>
                  <a:schemeClr val="bg1"/>
                </a:solidFill>
                <a:sym typeface="Nunito Sans" panose="00000500000000000000"/>
              </a:rPr>
              <a:t> base </a:t>
            </a:r>
            <a:r>
              <a:rPr lang="es-CO" sz="2400" b="1" i="1" dirty="0" err="1">
                <a:solidFill>
                  <a:schemeClr val="bg1"/>
                </a:solidFill>
                <a:sym typeface="Nunito Sans" panose="00000500000000000000"/>
              </a:rPr>
              <a:t>types</a:t>
            </a:r>
            <a:r>
              <a:rPr lang="es-CO" sz="2400" b="1" i="1" dirty="0">
                <a:solidFill>
                  <a:schemeClr val="bg1"/>
                </a:solidFill>
                <a:sym typeface="Nunito Sans" panose="00000500000000000000"/>
              </a:rPr>
              <a:t>”</a:t>
            </a:r>
            <a:endParaRPr lang="en-US" sz="2400" i="1" dirty="0">
              <a:solidFill>
                <a:schemeClr val="bg1"/>
              </a:solidFill>
              <a:sym typeface="Nunito Sans" panose="0000050000000000000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709" y="1284861"/>
            <a:ext cx="3428230" cy="2573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s-CO" sz="2400" dirty="0" err="1">
                <a:solidFill>
                  <a:srgbClr val="96B51A"/>
                </a:solidFill>
                <a:latin typeface="+mn-lt"/>
                <a:sym typeface="Montserrat" panose="00000500000000000000"/>
              </a:rPr>
              <a:t>What</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is</a:t>
            </a:r>
            <a:r>
              <a:rPr lang="es-CO" sz="2400" dirty="0">
                <a:solidFill>
                  <a:srgbClr val="96B51A"/>
                </a:solidFill>
                <a:latin typeface="+mn-lt"/>
                <a:sym typeface="Montserrat" panose="00000500000000000000"/>
              </a:rPr>
              <a:t> LSP?</a:t>
            </a:r>
            <a:endParaRPr lang="en-US" sz="2400" dirty="0">
              <a:solidFill>
                <a:srgbClr val="96B51A"/>
              </a:solidFill>
              <a:latin typeface="+mn-lt"/>
              <a:sym typeface="Montserrat" panose="00000500000000000000"/>
            </a:endParaRPr>
          </a:p>
        </p:txBody>
      </p:sp>
      <p:sp>
        <p:nvSpPr>
          <p:cNvPr id="10" name="Google Shape;118;p28"/>
          <p:cNvSpPr txBox="1"/>
          <p:nvPr/>
        </p:nvSpPr>
        <p:spPr>
          <a:xfrm>
            <a:off x="226337" y="1186103"/>
            <a:ext cx="5095603" cy="3555520"/>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Always for inheritance we read and use the IS-A to describe child classes.</a:t>
            </a:r>
          </a:p>
          <a:p>
            <a:pPr marL="431800" lvl="0" indent="-285750" algn="just">
              <a:buClr>
                <a:srgbClr val="FFFFFF"/>
              </a:buClr>
              <a:buSzPts val="1300"/>
              <a:buFont typeface="Arial" panose="020B0604020202020204" pitchFamily="34" charset="0"/>
              <a:buChar char="•"/>
            </a:pPr>
            <a:endParaRPr lang="es-CO" b="1" dirty="0">
              <a:solidFill>
                <a:schemeClr val="bg1"/>
              </a:solidFill>
            </a:endParaRPr>
          </a:p>
          <a:p>
            <a:pPr marL="146050" lvl="0" algn="just">
              <a:buClr>
                <a:srgbClr val="FFFFFF"/>
              </a:buClr>
              <a:buSzPts val="1300"/>
            </a:pPr>
            <a:r>
              <a:rPr lang="es-CO" b="1" dirty="0">
                <a:solidFill>
                  <a:schemeClr val="bg1"/>
                </a:solidFill>
              </a:rPr>
              <a:t>LSP </a:t>
            </a:r>
            <a:r>
              <a:rPr lang="es-CO" b="1" dirty="0" err="1">
                <a:solidFill>
                  <a:schemeClr val="bg1"/>
                </a:solidFill>
              </a:rPr>
              <a:t>suggest</a:t>
            </a:r>
            <a:r>
              <a:rPr lang="es-CO" b="1" dirty="0">
                <a:solidFill>
                  <a:schemeClr val="bg1"/>
                </a:solidFill>
              </a:rPr>
              <a:t> </a:t>
            </a:r>
            <a:r>
              <a:rPr lang="es-CO" b="1" dirty="0" err="1">
                <a:solidFill>
                  <a:schemeClr val="bg1"/>
                </a:solidFill>
              </a:rPr>
              <a:t>that</a:t>
            </a:r>
            <a:r>
              <a:rPr lang="es-CO" b="1" dirty="0">
                <a:solidFill>
                  <a:schemeClr val="bg1"/>
                </a:solidFill>
              </a:rPr>
              <a:t> </a:t>
            </a:r>
            <a:r>
              <a:rPr lang="es-CO" b="1" dirty="0" err="1">
                <a:solidFill>
                  <a:schemeClr val="bg1"/>
                </a:solidFill>
              </a:rPr>
              <a:t>we</a:t>
            </a:r>
            <a:r>
              <a:rPr lang="es-CO" b="1" dirty="0">
                <a:solidFill>
                  <a:schemeClr val="bg1"/>
                </a:solidFill>
              </a:rPr>
              <a:t> </a:t>
            </a:r>
            <a:r>
              <a:rPr lang="es-CO" b="1" dirty="0" err="1">
                <a:solidFill>
                  <a:schemeClr val="bg1"/>
                </a:solidFill>
              </a:rPr>
              <a:t>should</a:t>
            </a:r>
            <a:r>
              <a:rPr lang="es-CO" b="1" dirty="0">
                <a:solidFill>
                  <a:schemeClr val="bg1"/>
                </a:solidFill>
              </a:rPr>
              <a:t> </a:t>
            </a:r>
            <a:r>
              <a:rPr lang="es-CO" b="1" dirty="0" err="1">
                <a:solidFill>
                  <a:schemeClr val="bg1"/>
                </a:solidFill>
              </a:rPr>
              <a:t>replace</a:t>
            </a:r>
            <a:r>
              <a:rPr lang="es-CO" b="1" dirty="0">
                <a:solidFill>
                  <a:schemeClr val="bg1"/>
                </a:solidFill>
              </a:rPr>
              <a:t> </a:t>
            </a:r>
            <a:r>
              <a:rPr lang="es-CO" b="1" dirty="0" err="1">
                <a:solidFill>
                  <a:schemeClr val="bg1"/>
                </a:solidFill>
              </a:rPr>
              <a:t>this</a:t>
            </a:r>
            <a:r>
              <a:rPr lang="es-CO" b="1" dirty="0">
                <a:solidFill>
                  <a:schemeClr val="bg1"/>
                </a:solidFill>
              </a:rPr>
              <a:t> </a:t>
            </a:r>
            <a:r>
              <a:rPr lang="es-CO" b="1" dirty="0" err="1">
                <a:solidFill>
                  <a:schemeClr val="bg1"/>
                </a:solidFill>
              </a:rPr>
              <a:t>with</a:t>
            </a:r>
            <a:r>
              <a:rPr lang="es-CO" b="1" dirty="0">
                <a:solidFill>
                  <a:schemeClr val="bg1"/>
                </a:solidFill>
              </a:rPr>
              <a:t> </a:t>
            </a:r>
          </a:p>
          <a:p>
            <a:pPr marL="431800" lvl="2" indent="-285750" algn="just">
              <a:buClr>
                <a:srgbClr val="FFFFFF"/>
              </a:buClr>
              <a:buSzPts val="1300"/>
              <a:buFont typeface="Arial" panose="020B0604020202020204" pitchFamily="34" charset="0"/>
              <a:buChar char="•"/>
            </a:pPr>
            <a:r>
              <a:rPr lang="es-CO" b="1" dirty="0">
                <a:solidFill>
                  <a:schemeClr val="bg1"/>
                </a:solidFill>
              </a:rPr>
              <a:t>BEHAVES-AS-A</a:t>
            </a: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s-CO" b="1" dirty="0">
              <a:solidFill>
                <a:schemeClr val="bg1"/>
              </a:solidFill>
              <a:sym typeface="Nunito Sans" panose="00000500000000000000"/>
            </a:endParaRPr>
          </a:p>
          <a:p>
            <a:pPr marL="146050" lvl="0" algn="just">
              <a:buClr>
                <a:srgbClr val="FFFFFF"/>
              </a:buClr>
              <a:buSzPts val="1300"/>
            </a:pPr>
            <a:r>
              <a:rPr lang="es-CO" b="1" dirty="0">
                <a:solidFill>
                  <a:schemeClr val="bg1"/>
                </a:solidFill>
                <a:sym typeface="Nunito Sans" panose="00000500000000000000"/>
              </a:rPr>
              <a:t>LSP </a:t>
            </a:r>
            <a:r>
              <a:rPr lang="es-CO" b="1" dirty="0" err="1">
                <a:solidFill>
                  <a:schemeClr val="bg1"/>
                </a:solidFill>
                <a:sym typeface="Nunito Sans" panose="00000500000000000000"/>
              </a:rPr>
              <a:t>is</a:t>
            </a:r>
            <a:r>
              <a:rPr lang="es-CO" b="1" dirty="0">
                <a:solidFill>
                  <a:schemeClr val="bg1"/>
                </a:solidFill>
                <a:sym typeface="Nunito Sans" panose="00000500000000000000"/>
              </a:rPr>
              <a:t> a prime </a:t>
            </a:r>
            <a:r>
              <a:rPr lang="es-CO" b="1" dirty="0" err="1">
                <a:solidFill>
                  <a:schemeClr val="bg1"/>
                </a:solidFill>
                <a:sym typeface="Nunito Sans" panose="00000500000000000000"/>
              </a:rPr>
              <a:t>enabler</a:t>
            </a:r>
            <a:r>
              <a:rPr lang="es-CO" b="1" dirty="0">
                <a:solidFill>
                  <a:schemeClr val="bg1"/>
                </a:solidFill>
                <a:sym typeface="Nunito Sans" panose="00000500000000000000"/>
              </a:rPr>
              <a:t> </a:t>
            </a:r>
            <a:r>
              <a:rPr lang="es-CO" b="1" dirty="0" err="1">
                <a:solidFill>
                  <a:schemeClr val="bg1"/>
                </a:solidFill>
                <a:sym typeface="Nunito Sans" panose="00000500000000000000"/>
              </a:rPr>
              <a:t>of</a:t>
            </a:r>
            <a:r>
              <a:rPr lang="es-CO" b="1" dirty="0">
                <a:solidFill>
                  <a:schemeClr val="bg1"/>
                </a:solidFill>
                <a:sym typeface="Nunito Sans" panose="00000500000000000000"/>
              </a:rPr>
              <a:t> OCP</a:t>
            </a:r>
          </a:p>
          <a:p>
            <a:pPr marL="146050" lvl="0" algn="just">
              <a:buClr>
                <a:srgbClr val="FFFFFF"/>
              </a:buClr>
              <a:buSzPts val="1300"/>
            </a:pPr>
            <a:endParaRPr lang="es-CO" b="1" dirty="0">
              <a:solidFill>
                <a:schemeClr val="bg1"/>
              </a:solidFill>
              <a:sym typeface="Nunito Sans" panose="00000500000000000000"/>
            </a:endParaRPr>
          </a:p>
          <a:p>
            <a:pPr marL="146050" lvl="0" algn="just">
              <a:buClr>
                <a:srgbClr val="FFFFFF"/>
              </a:buClr>
              <a:buSzPts val="1300"/>
            </a:pPr>
            <a:r>
              <a:rPr lang="en-US" dirty="0">
                <a:solidFill>
                  <a:schemeClr val="bg1"/>
                </a:solidFill>
              </a:rPr>
              <a:t>Given a specific base class, any class that inherits from it, can be a substitute for the base class. </a:t>
            </a:r>
            <a:endParaRPr lang="es-CO" b="1" dirty="0">
              <a:solidFill>
                <a:schemeClr val="bg1"/>
              </a:solidFill>
              <a:sym typeface="Nunito Sans" panose="00000500000000000000"/>
            </a:endParaRPr>
          </a:p>
          <a:p>
            <a:pPr marL="146050" lvl="0" algn="just">
              <a:buClr>
                <a:srgbClr val="FFFFFF"/>
              </a:buClr>
              <a:buSzPts val="1300"/>
            </a:pPr>
            <a:endParaRPr lang="es-CO"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p:txBody>
      </p:sp>
      <p:pic>
        <p:nvPicPr>
          <p:cNvPr id="3074" name="Picture 2">
            <a:extLst>
              <a:ext uri="{FF2B5EF4-FFF2-40B4-BE49-F238E27FC236}">
                <a16:creationId xmlns:a16="http://schemas.microsoft.com/office/drawing/2014/main" id="{9B56B114-CF41-4056-B99D-524A1B3B4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074" y="1116526"/>
            <a:ext cx="2301461" cy="3251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367025" y="-405861"/>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b="1" i="1" dirty="0">
              <a:solidFill>
                <a:srgbClr val="FFFFFF"/>
              </a:solidFill>
              <a:latin typeface="+mn-lt"/>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b="1" dirty="0">
              <a:solidFill>
                <a:srgbClr val="FFFFFF"/>
              </a:solidFill>
              <a:latin typeface="+mn-lt"/>
              <a:ea typeface="Montserrat" panose="00000500000000000000"/>
              <a:cs typeface="Montserrat" panose="00000500000000000000"/>
              <a:sym typeface="Nunito Sans" panose="00000500000000000000"/>
            </a:endParaRPr>
          </a:p>
          <a:p>
            <a:pPr marL="0" lvl="0" indent="0" algn="r" rtl="0">
              <a:spcBef>
                <a:spcPts val="0"/>
              </a:spcBef>
              <a:spcAft>
                <a:spcPts val="0"/>
              </a:spcAft>
              <a:buNone/>
            </a:pPr>
            <a:r>
              <a:rPr lang="en-US" sz="2400" b="1" i="1" dirty="0">
                <a:solidFill>
                  <a:srgbClr val="FFFFFF"/>
                </a:solidFill>
                <a:latin typeface="+mn-lt"/>
                <a:ea typeface="Montserrat" panose="00000500000000000000"/>
                <a:cs typeface="Montserrat" panose="00000500000000000000"/>
                <a:sym typeface="Nunito Sans" panose="00000500000000000000"/>
              </a:rPr>
              <a:t>MESSY</a:t>
            </a:r>
            <a:r>
              <a:rPr lang="en-US" sz="3400" b="1" i="1" dirty="0">
                <a:solidFill>
                  <a:srgbClr val="96B51A"/>
                </a:solidFill>
                <a:latin typeface="+mn-lt"/>
                <a:ea typeface="Montserrat" panose="00000500000000000000"/>
                <a:cs typeface="Montserrat" panose="00000500000000000000"/>
                <a:sym typeface="Droid Sans"/>
              </a:rPr>
              <a:t> CODE</a:t>
            </a:r>
            <a:endParaRPr b="1" i="1" dirty="0">
              <a:solidFill>
                <a:srgbClr val="FFFFFF"/>
              </a:solidFill>
              <a:latin typeface="+mn-lt"/>
              <a:ea typeface="Montserrat" panose="00000500000000000000"/>
              <a:cs typeface="Montserrat" panose="00000500000000000000"/>
              <a:sym typeface="Montserrat" panose="00000500000000000000"/>
            </a:endParaRPr>
          </a:p>
        </p:txBody>
      </p:sp>
      <p:sp>
        <p:nvSpPr>
          <p:cNvPr id="5" name="Google Shape;118;p28">
            <a:extLst>
              <a:ext uri="{FF2B5EF4-FFF2-40B4-BE49-F238E27FC236}">
                <a16:creationId xmlns:a16="http://schemas.microsoft.com/office/drawing/2014/main" id="{AF6D0941-3A14-4C9A-94AD-D50B5E46594A}"/>
              </a:ext>
            </a:extLst>
          </p:cNvPr>
          <p:cNvSpPr txBox="1"/>
          <p:nvPr/>
        </p:nvSpPr>
        <p:spPr>
          <a:xfrm>
            <a:off x="4031886" y="913989"/>
            <a:ext cx="4916126" cy="4093946"/>
          </a:xfrm>
          <a:prstGeom prst="rect">
            <a:avLst/>
          </a:prstGeom>
          <a:noFill/>
          <a:ln>
            <a:noFill/>
          </a:ln>
        </p:spPr>
        <p:txBody>
          <a:bodyPr spcFirstLastPara="1" wrap="square" lIns="91425" tIns="91425" rIns="91425" bIns="91425" anchor="t" anchorCtr="0">
            <a:noAutofit/>
          </a:bodyPr>
          <a:lstStyle/>
          <a:p>
            <a:pPr marL="146050" lvl="0" algn="just" rtl="0">
              <a:spcBef>
                <a:spcPts val="0"/>
              </a:spcBef>
              <a:spcAft>
                <a:spcPts val="0"/>
              </a:spcAft>
              <a:buClr>
                <a:srgbClr val="FFFFFF"/>
              </a:buClr>
              <a:buSzPts val="1300"/>
            </a:pPr>
            <a:r>
              <a:rPr lang="es-CO" b="1" dirty="0">
                <a:solidFill>
                  <a:srgbClr val="FFFFFF"/>
                </a:solidFill>
                <a:latin typeface="+mn-lt"/>
                <a:ea typeface="Nunito Sans" panose="00000500000000000000"/>
                <a:cs typeface="Nunito Sans" panose="00000500000000000000"/>
                <a:sym typeface="Nunito Sans" panose="00000500000000000000"/>
              </a:rPr>
              <a:t>HARD TO:</a:t>
            </a:r>
          </a:p>
          <a:p>
            <a:pPr marL="457200" lvl="4" indent="-311150" algn="just">
              <a:buClr>
                <a:srgbClr val="FFFFFF"/>
              </a:buClr>
              <a:buSzPts val="1300"/>
              <a:buFont typeface="Nunito Sans" panose="00000500000000000000"/>
              <a:buChar char="●"/>
            </a:pPr>
            <a:r>
              <a:rPr lang="es-CO" i="1" dirty="0">
                <a:solidFill>
                  <a:srgbClr val="FFFFFF"/>
                </a:solidFill>
                <a:latin typeface="+mn-lt"/>
                <a:ea typeface="Nunito Sans" panose="00000500000000000000"/>
                <a:cs typeface="Nunito Sans" panose="00000500000000000000"/>
                <a:sym typeface="Nunito Sans" panose="00000500000000000000"/>
              </a:rPr>
              <a:t>UNDERSTAND</a:t>
            </a:r>
          </a:p>
          <a:p>
            <a:pPr marL="457200" lvl="3" indent="-311150" algn="just">
              <a:buClr>
                <a:srgbClr val="FFFFFF"/>
              </a:buClr>
              <a:buSzPts val="1300"/>
              <a:buFont typeface="Nunito Sans" panose="00000500000000000000"/>
              <a:buChar char="●"/>
            </a:pPr>
            <a:r>
              <a:rPr lang="es-CO" i="1" dirty="0">
                <a:solidFill>
                  <a:srgbClr val="FFFFFF"/>
                </a:solidFill>
                <a:latin typeface="+mn-lt"/>
                <a:ea typeface="Nunito Sans" panose="00000500000000000000"/>
                <a:cs typeface="Nunito Sans" panose="00000500000000000000"/>
                <a:sym typeface="Nunito Sans" panose="00000500000000000000"/>
              </a:rPr>
              <a:t>FIND AND FIX BUGS</a:t>
            </a:r>
          </a:p>
          <a:p>
            <a:pPr marL="457200" lvl="3" indent="-311150" algn="just">
              <a:buClr>
                <a:srgbClr val="FFFFFF"/>
              </a:buClr>
              <a:buSzPts val="1300"/>
              <a:buFont typeface="Nunito Sans" panose="00000500000000000000"/>
              <a:buChar char="●"/>
            </a:pPr>
            <a:r>
              <a:rPr lang="es-CO" i="1" dirty="0">
                <a:solidFill>
                  <a:srgbClr val="FFFFFF"/>
                </a:solidFill>
                <a:latin typeface="+mn-lt"/>
                <a:ea typeface="Nunito Sans" panose="00000500000000000000"/>
                <a:cs typeface="Nunito Sans" panose="00000500000000000000"/>
                <a:sym typeface="Nunito Sans" panose="00000500000000000000"/>
              </a:rPr>
              <a:t>ADD NEW FEATURES</a:t>
            </a:r>
          </a:p>
          <a:p>
            <a:pPr marL="457200" lvl="3" indent="-311150" algn="just">
              <a:buClr>
                <a:srgbClr val="FFFFFF"/>
              </a:buClr>
              <a:buSzPts val="1300"/>
              <a:buFont typeface="Nunito Sans" panose="00000500000000000000"/>
              <a:buChar char="●"/>
            </a:pPr>
            <a:r>
              <a:rPr lang="es-CO" i="1" dirty="0">
                <a:solidFill>
                  <a:srgbClr val="FFFFFF"/>
                </a:solidFill>
                <a:latin typeface="+mn-lt"/>
                <a:ea typeface="Nunito Sans" panose="00000500000000000000"/>
                <a:cs typeface="Nunito Sans" panose="00000500000000000000"/>
                <a:sym typeface="Nunito Sans" panose="00000500000000000000"/>
              </a:rPr>
              <a:t>ADAPT TO NEW TECHNOLOGY</a:t>
            </a:r>
          </a:p>
          <a:p>
            <a:pPr marL="457200" lvl="3" indent="-311150" algn="just">
              <a:buClr>
                <a:srgbClr val="FFFFFF"/>
              </a:buClr>
              <a:buSzPts val="1300"/>
              <a:buFont typeface="Nunito Sans" panose="00000500000000000000"/>
              <a:buChar char="●"/>
            </a:pPr>
            <a:endParaRPr lang="es-CO" dirty="0">
              <a:solidFill>
                <a:srgbClr val="FFFFFF"/>
              </a:solidFill>
              <a:latin typeface="+mn-lt"/>
              <a:ea typeface="Nunito Sans" panose="00000500000000000000"/>
              <a:cs typeface="Nunito Sans" panose="00000500000000000000"/>
              <a:sym typeface="Nunito Sans" panose="00000500000000000000"/>
            </a:endParaRPr>
          </a:p>
          <a:p>
            <a:pPr marL="457200" lvl="3" indent="-311150" algn="just">
              <a:buClr>
                <a:srgbClr val="FFFFFF"/>
              </a:buClr>
              <a:buSzPts val="1300"/>
              <a:buFont typeface="Nunito Sans" panose="00000500000000000000"/>
              <a:buChar char="●"/>
            </a:pPr>
            <a:endParaRPr lang="es-CO" dirty="0">
              <a:solidFill>
                <a:srgbClr val="FFFFFF"/>
              </a:solidFill>
              <a:latin typeface="+mn-lt"/>
              <a:ea typeface="Nunito Sans" panose="00000500000000000000"/>
              <a:cs typeface="Nunito Sans" panose="00000500000000000000"/>
              <a:sym typeface="Nunito Sans" panose="00000500000000000000"/>
            </a:endParaRPr>
          </a:p>
          <a:p>
            <a:pPr marL="457200" lvl="3" indent="-311150" algn="just">
              <a:buClr>
                <a:srgbClr val="FFFFFF"/>
              </a:buClr>
              <a:buSzPts val="1300"/>
              <a:buFont typeface="Nunito Sans" panose="00000500000000000000"/>
              <a:buChar char="●"/>
            </a:pPr>
            <a:r>
              <a:rPr lang="es-CO" b="1" dirty="0">
                <a:solidFill>
                  <a:srgbClr val="FFFFFF"/>
                </a:solidFill>
                <a:latin typeface="+mn-lt"/>
                <a:ea typeface="Nunito Sans" panose="00000500000000000000"/>
                <a:cs typeface="Nunito Sans" panose="00000500000000000000"/>
                <a:sym typeface="Nunito Sans" panose="00000500000000000000"/>
              </a:rPr>
              <a:t>RIGIDITY</a:t>
            </a:r>
            <a:r>
              <a:rPr lang="es-CO" dirty="0">
                <a:solidFill>
                  <a:srgbClr val="FFFFFF"/>
                </a:solidFill>
                <a:latin typeface="+mn-lt"/>
                <a:ea typeface="Nunito Sans" panose="00000500000000000000"/>
                <a:cs typeface="Nunito Sans" panose="00000500000000000000"/>
                <a:sym typeface="Nunito Sans" panose="00000500000000000000"/>
              </a:rPr>
              <a:t>: </a:t>
            </a:r>
            <a:r>
              <a:rPr lang="es-CO" i="1" dirty="0">
                <a:solidFill>
                  <a:srgbClr val="FFFFFF"/>
                </a:solidFill>
                <a:latin typeface="+mn-lt"/>
                <a:ea typeface="Nunito Sans" panose="00000500000000000000"/>
                <a:cs typeface="Nunito Sans" panose="00000500000000000000"/>
                <a:sym typeface="Nunito Sans" panose="00000500000000000000"/>
              </a:rPr>
              <a:t>HARD TO CHANGE</a:t>
            </a:r>
          </a:p>
          <a:p>
            <a:pPr marL="457200" lvl="3" indent="-311150" algn="just">
              <a:buClr>
                <a:srgbClr val="FFFFFF"/>
              </a:buClr>
              <a:buSzPts val="1300"/>
              <a:buFont typeface="Nunito Sans" panose="00000500000000000000"/>
              <a:buChar char="●"/>
            </a:pPr>
            <a:r>
              <a:rPr lang="es-CO" b="1" dirty="0">
                <a:solidFill>
                  <a:srgbClr val="FFFFFF"/>
                </a:solidFill>
                <a:latin typeface="+mn-lt"/>
                <a:ea typeface="Nunito Sans" panose="00000500000000000000"/>
                <a:cs typeface="Nunito Sans" panose="00000500000000000000"/>
                <a:sym typeface="Nunito Sans" panose="00000500000000000000"/>
              </a:rPr>
              <a:t>FRAGILITY</a:t>
            </a:r>
            <a:r>
              <a:rPr lang="es-CO" dirty="0">
                <a:solidFill>
                  <a:srgbClr val="FFFFFF"/>
                </a:solidFill>
                <a:latin typeface="+mn-lt"/>
                <a:ea typeface="Nunito Sans" panose="00000500000000000000"/>
                <a:cs typeface="Nunito Sans" panose="00000500000000000000"/>
                <a:sym typeface="Nunito Sans" panose="00000500000000000000"/>
              </a:rPr>
              <a:t>: </a:t>
            </a:r>
            <a:r>
              <a:rPr lang="es-CO" i="1" dirty="0">
                <a:solidFill>
                  <a:srgbClr val="FFFFFF"/>
                </a:solidFill>
                <a:latin typeface="+mn-lt"/>
                <a:ea typeface="Nunito Sans" panose="00000500000000000000"/>
                <a:cs typeface="Nunito Sans" panose="00000500000000000000"/>
                <a:sym typeface="Nunito Sans" panose="00000500000000000000"/>
              </a:rPr>
              <a:t>HIDDEN DEPENDENCIES, CHANGE AND BROKE</a:t>
            </a:r>
          </a:p>
          <a:p>
            <a:pPr marL="457200" lvl="3" indent="-311150" algn="just">
              <a:buClr>
                <a:srgbClr val="FFFFFF"/>
              </a:buClr>
              <a:buSzPts val="1300"/>
              <a:buFont typeface="Nunito Sans" panose="00000500000000000000"/>
              <a:buChar char="●"/>
            </a:pPr>
            <a:r>
              <a:rPr lang="es-CO" b="1" dirty="0">
                <a:solidFill>
                  <a:srgbClr val="FFFFFF"/>
                </a:solidFill>
                <a:latin typeface="+mn-lt"/>
                <a:ea typeface="Nunito Sans" panose="00000500000000000000"/>
                <a:cs typeface="Nunito Sans" panose="00000500000000000000"/>
                <a:sym typeface="Nunito Sans" panose="00000500000000000000"/>
              </a:rPr>
              <a:t>INMOBILITY</a:t>
            </a:r>
            <a:r>
              <a:rPr lang="es-CO" dirty="0">
                <a:solidFill>
                  <a:srgbClr val="FFFFFF"/>
                </a:solidFill>
                <a:latin typeface="+mn-lt"/>
                <a:ea typeface="Nunito Sans" panose="00000500000000000000"/>
                <a:cs typeface="Nunito Sans" panose="00000500000000000000"/>
                <a:sym typeface="Nunito Sans" panose="00000500000000000000"/>
              </a:rPr>
              <a:t>: </a:t>
            </a:r>
            <a:r>
              <a:rPr lang="es-CO" i="1" dirty="0">
                <a:solidFill>
                  <a:srgbClr val="FFFFFF"/>
                </a:solidFill>
                <a:latin typeface="+mn-lt"/>
                <a:ea typeface="Nunito Sans" panose="00000500000000000000"/>
                <a:cs typeface="Nunito Sans" panose="00000500000000000000"/>
                <a:sym typeface="Nunito Sans" panose="00000500000000000000"/>
              </a:rPr>
              <a:t>HARD TO DISENTANGLE COMPONENTS</a:t>
            </a:r>
          </a:p>
          <a:p>
            <a:pPr marL="457200" lvl="3" indent="-311150" algn="just">
              <a:buClr>
                <a:srgbClr val="FFFFFF"/>
              </a:buClr>
              <a:buSzPts val="1300"/>
              <a:buFont typeface="Nunito Sans" panose="00000500000000000000"/>
              <a:buChar char="●"/>
            </a:pPr>
            <a:r>
              <a:rPr lang="es-CO" b="1" dirty="0">
                <a:solidFill>
                  <a:srgbClr val="FFFFFF"/>
                </a:solidFill>
                <a:latin typeface="+mn-lt"/>
                <a:ea typeface="Nunito Sans" panose="00000500000000000000"/>
                <a:cs typeface="Nunito Sans" panose="00000500000000000000"/>
                <a:sym typeface="Nunito Sans" panose="00000500000000000000"/>
              </a:rPr>
              <a:t>VISCOSITY</a:t>
            </a:r>
            <a:r>
              <a:rPr lang="es-CO" dirty="0">
                <a:solidFill>
                  <a:srgbClr val="FFFFFF"/>
                </a:solidFill>
                <a:latin typeface="+mn-lt"/>
                <a:ea typeface="Nunito Sans" panose="00000500000000000000"/>
                <a:cs typeface="Nunito Sans" panose="00000500000000000000"/>
                <a:sym typeface="Nunito Sans" panose="00000500000000000000"/>
              </a:rPr>
              <a:t>: IT’S SLOWER TO DO THE RIGHT THING THAN THE WRONG THING</a:t>
            </a:r>
          </a:p>
          <a:p>
            <a:pPr marL="457200" lvl="3" indent="-311150" algn="just">
              <a:buClr>
                <a:srgbClr val="FFFFFF"/>
              </a:buClr>
              <a:buSzPts val="1300"/>
              <a:buFont typeface="Nunito Sans" panose="00000500000000000000"/>
              <a:buChar char="●"/>
            </a:pPr>
            <a:r>
              <a:rPr lang="es-CO" b="1" dirty="0">
                <a:solidFill>
                  <a:srgbClr val="FFFFFF"/>
                </a:solidFill>
                <a:latin typeface="+mn-lt"/>
                <a:ea typeface="Nunito Sans" panose="00000500000000000000"/>
                <a:cs typeface="Nunito Sans" panose="00000500000000000000"/>
                <a:sym typeface="Nunito Sans" panose="00000500000000000000"/>
              </a:rPr>
              <a:t>OPACITY: </a:t>
            </a:r>
            <a:r>
              <a:rPr lang="es-CO" dirty="0">
                <a:solidFill>
                  <a:srgbClr val="FFFFFF"/>
                </a:solidFill>
                <a:latin typeface="+mn-lt"/>
                <a:ea typeface="Nunito Sans" panose="00000500000000000000"/>
                <a:cs typeface="Nunito Sans" panose="00000500000000000000"/>
                <a:sym typeface="Nunito Sans" panose="00000500000000000000"/>
              </a:rPr>
              <a:t>HARD TO UNDERSTAND</a:t>
            </a:r>
            <a:endParaRPr lang="es-CO" b="1" dirty="0">
              <a:solidFill>
                <a:srgbClr val="FFFFFF"/>
              </a:solidFill>
              <a:latin typeface="+mn-lt"/>
              <a:ea typeface="Nunito Sans" panose="00000500000000000000"/>
              <a:cs typeface="Nunito Sans" panose="00000500000000000000"/>
              <a:sym typeface="Nunito Sans" panose="00000500000000000000"/>
            </a:endParaRPr>
          </a:p>
          <a:p>
            <a:pPr marL="457200" lvl="3" indent="-311150" algn="just">
              <a:buClr>
                <a:srgbClr val="FFFFFF"/>
              </a:buClr>
              <a:buSzPts val="1300"/>
              <a:buFont typeface="Nunito Sans" panose="00000500000000000000"/>
              <a:buChar char="●"/>
            </a:pPr>
            <a:endParaRPr lang="es-CO" dirty="0">
              <a:solidFill>
                <a:srgbClr val="FFFFFF"/>
              </a:solidFill>
              <a:latin typeface="+mn-lt"/>
              <a:ea typeface="Nunito Sans" panose="00000500000000000000"/>
              <a:cs typeface="Nunito Sans" panose="00000500000000000000"/>
              <a:sym typeface="Nunito Sans" panose="00000500000000000000"/>
            </a:endParaRPr>
          </a:p>
          <a:p>
            <a:pPr marL="457200" lvl="3" indent="-311150" algn="just">
              <a:buClr>
                <a:srgbClr val="FFFFFF"/>
              </a:buClr>
              <a:buSzPts val="1300"/>
              <a:buFont typeface="Nunito Sans" panose="00000500000000000000"/>
              <a:buChar char="●"/>
            </a:pPr>
            <a:r>
              <a:rPr lang="es-CO" dirty="0">
                <a:solidFill>
                  <a:srgbClr val="FFFFFF"/>
                </a:solidFill>
                <a:latin typeface="+mn-lt"/>
                <a:ea typeface="Nunito Sans" panose="00000500000000000000"/>
                <a:cs typeface="Nunito Sans" panose="00000500000000000000"/>
                <a:sym typeface="Nunito Sans" panose="00000500000000000000"/>
              </a:rPr>
              <a:t>NEEDLESS REPETITION </a:t>
            </a:r>
          </a:p>
          <a:p>
            <a:pPr marL="457200" lvl="3" indent="-311150" algn="just">
              <a:buClr>
                <a:srgbClr val="FFFFFF"/>
              </a:buClr>
              <a:buSzPts val="1300"/>
              <a:buFont typeface="Nunito Sans" panose="00000500000000000000"/>
              <a:buChar char="●"/>
            </a:pPr>
            <a:r>
              <a:rPr lang="es-CO" dirty="0">
                <a:solidFill>
                  <a:srgbClr val="FFFFFF"/>
                </a:solidFill>
                <a:latin typeface="+mn-lt"/>
                <a:ea typeface="Nunito Sans" panose="00000500000000000000"/>
                <a:cs typeface="Nunito Sans" panose="00000500000000000000"/>
                <a:sym typeface="Nunito Sans" panose="00000500000000000000"/>
              </a:rPr>
              <a:t>NEEDLESS REDUNDANCY </a:t>
            </a:r>
          </a:p>
          <a:p>
            <a:pPr marL="457200" lvl="3" indent="-311150" algn="just">
              <a:buClr>
                <a:srgbClr val="FFFFFF"/>
              </a:buClr>
              <a:buSzPts val="1300"/>
              <a:buFont typeface="Nunito Sans" panose="00000500000000000000"/>
              <a:buChar char="●"/>
            </a:pPr>
            <a:endParaRPr dirty="0">
              <a:solidFill>
                <a:srgbClr val="FFFFFF"/>
              </a:solidFill>
              <a:latin typeface="+mn-lt"/>
              <a:ea typeface="Nunito Sans" panose="00000500000000000000"/>
              <a:cs typeface="Nunito Sans" panose="00000500000000000000"/>
              <a:sym typeface="Nunito Sans" panose="00000500000000000000"/>
            </a:endParaRPr>
          </a:p>
        </p:txBody>
      </p:sp>
      <p:pic>
        <p:nvPicPr>
          <p:cNvPr id="1026" name="Picture 2" descr="definición de messy">
            <a:extLst>
              <a:ext uri="{FF2B5EF4-FFF2-40B4-BE49-F238E27FC236}">
                <a16:creationId xmlns:a16="http://schemas.microsoft.com/office/drawing/2014/main" id="{526BE5DE-C88F-4E94-9279-346C4035D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36" y="1708563"/>
            <a:ext cx="3000375" cy="208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3657600" y="1251900"/>
            <a:ext cx="5204893"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mn-lt"/>
                <a:sym typeface="Droid Sans"/>
              </a:rPr>
              <a:t>Interface </a:t>
            </a:r>
            <a:r>
              <a:rPr lang="en-US" sz="3400" dirty="0" err="1">
                <a:solidFill>
                  <a:srgbClr val="96B51A"/>
                </a:solidFill>
                <a:latin typeface="+mn-lt"/>
                <a:sym typeface="Droid Sans"/>
              </a:rPr>
              <a:t>Segrega</a:t>
            </a:r>
            <a:r>
              <a:rPr lang="es-CO" altLang="en-US" sz="3400" dirty="0">
                <a:solidFill>
                  <a:srgbClr val="96B51A"/>
                </a:solidFill>
                <a:latin typeface="+mn-lt"/>
                <a:sym typeface="Droid Sans"/>
              </a:rPr>
              <a:t>t</a:t>
            </a:r>
            <a:r>
              <a:rPr lang="en-US" sz="3400" dirty="0" err="1">
                <a:solidFill>
                  <a:srgbClr val="96B51A"/>
                </a:solidFill>
                <a:latin typeface="+mn-lt"/>
                <a:sym typeface="Droid Sans"/>
              </a:rPr>
              <a:t>i</a:t>
            </a:r>
            <a:r>
              <a:rPr lang="es-CO" altLang="en-US" sz="3400" dirty="0" err="1">
                <a:solidFill>
                  <a:srgbClr val="96B51A"/>
                </a:solidFill>
                <a:latin typeface="+mn-lt"/>
                <a:sym typeface="Droid Sans"/>
              </a:rPr>
              <a:t>on</a:t>
            </a:r>
            <a:r>
              <a:rPr lang="en-US" sz="3400" dirty="0">
                <a:solidFill>
                  <a:srgbClr val="96B51A"/>
                </a:solidFill>
                <a:latin typeface="+mn-lt"/>
                <a:sym typeface="Droid Sans"/>
              </a:rPr>
              <a:t> Principle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2951807"/>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dirty="0">
                <a:solidFill>
                  <a:schemeClr val="bg1"/>
                </a:solidFill>
              </a:rPr>
              <a:t>A class </a:t>
            </a:r>
            <a:r>
              <a:rPr lang="en-US" dirty="0">
                <a:solidFill>
                  <a:schemeClr val="bg1"/>
                </a:solidFill>
              </a:rPr>
              <a:t>should </a:t>
            </a:r>
            <a:r>
              <a:rPr lang="es-CO" altLang="en-US" dirty="0">
                <a:solidFill>
                  <a:schemeClr val="bg1"/>
                </a:solidFill>
              </a:rPr>
              <a:t>not </a:t>
            </a:r>
            <a:r>
              <a:rPr lang="en-US" dirty="0">
                <a:solidFill>
                  <a:schemeClr val="bg1"/>
                </a:solidFill>
              </a:rPr>
              <a:t>be forced to depend on methods it does not use.</a:t>
            </a:r>
          </a:p>
          <a:p>
            <a:pPr marL="146050" lvl="0" algn="just">
              <a:buClr>
                <a:srgbClr val="FFFFFF"/>
              </a:buClr>
              <a:buSzPts val="1300"/>
            </a:pPr>
            <a:endParaRPr lang="en-US" dirty="0">
              <a:solidFill>
                <a:schemeClr val="bg1"/>
              </a:solidFill>
            </a:endParaRPr>
          </a:p>
          <a:p>
            <a:pPr marL="146050" lvl="0" algn="just">
              <a:buClr>
                <a:srgbClr val="FFFFFF"/>
              </a:buClr>
              <a:buSzPts val="1300"/>
            </a:pPr>
            <a:endParaRPr lang="en-US" dirty="0">
              <a:solidFill>
                <a:schemeClr val="bg1"/>
              </a:solidFill>
            </a:endParaRPr>
          </a:p>
          <a:p>
            <a:pPr marL="431800" indent="-285750" algn="just">
              <a:buClr>
                <a:srgbClr val="FFFFFF"/>
              </a:buClr>
              <a:buSzPts val="1300"/>
              <a:buFontTx/>
              <a:buChar char="-"/>
            </a:pPr>
            <a:r>
              <a:rPr lang="en-US" dirty="0">
                <a:solidFill>
                  <a:schemeClr val="bg1"/>
                </a:solidFill>
              </a:rPr>
              <a:t>Correct abstraction is the key to Interface Segregation Principle</a:t>
            </a:r>
            <a:endParaRPr lang="en-US" b="1" dirty="0">
              <a:solidFill>
                <a:schemeClr val="bg1"/>
              </a:solidFill>
            </a:endParaRP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Keep cohesion </a:t>
            </a: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It’s important  to </a:t>
            </a:r>
            <a:r>
              <a:rPr lang="es-CO" altLang="en-US" dirty="0">
                <a:solidFill>
                  <a:schemeClr val="bg1"/>
                </a:solidFill>
              </a:rPr>
              <a:t>know</a:t>
            </a:r>
            <a:r>
              <a:rPr lang="en-US" dirty="0">
                <a:solidFill>
                  <a:schemeClr val="bg1"/>
                </a:solidFill>
              </a:rPr>
              <a:t> the business domain </a:t>
            </a:r>
          </a:p>
          <a:p>
            <a:pPr marL="431800" lvl="0" indent="-285750" algn="just">
              <a:buClr>
                <a:srgbClr val="FFFFFF"/>
              </a:buClr>
              <a:buSzPts val="1300"/>
              <a:buFontTx/>
              <a:buChar char="-"/>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This principle is easy to violate</a:t>
            </a:r>
          </a:p>
          <a:p>
            <a:pPr marL="146050" lvl="0" algn="just">
              <a:buClr>
                <a:srgbClr val="FFFFFF"/>
              </a:buClr>
              <a:buSzPts val="1300"/>
            </a:pPr>
            <a:endParaRPr lang="en-US" b="1" dirty="0">
              <a:solidFill>
                <a:schemeClr val="bg1"/>
              </a:solidFill>
            </a:endParaRPr>
          </a:p>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s-CO" sz="2400" dirty="0">
                <a:solidFill>
                  <a:srgbClr val="96B51A"/>
                </a:solidFill>
                <a:latin typeface="+mn-lt"/>
                <a:sym typeface="Montserrat" panose="00000500000000000000"/>
              </a:rPr>
              <a:t>Interface </a:t>
            </a:r>
            <a:r>
              <a:rPr lang="es-CO" sz="2400" dirty="0" err="1">
                <a:solidFill>
                  <a:srgbClr val="96B51A"/>
                </a:solidFill>
                <a:latin typeface="+mn-lt"/>
                <a:sym typeface="Montserrat" panose="00000500000000000000"/>
              </a:rPr>
              <a:t>Segregation</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Principle</a:t>
            </a:r>
            <a:endParaRPr lang="es-CO"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2" descr="Image result for 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156" y="824157"/>
            <a:ext cx="4091309" cy="4091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Interface </a:t>
            </a:r>
            <a:r>
              <a:rPr lang="es-CO" sz="2400" dirty="0" err="1">
                <a:solidFill>
                  <a:srgbClr val="96B51A"/>
                </a:solidFill>
                <a:latin typeface="+mn-lt"/>
                <a:sym typeface="Montserrat" panose="00000500000000000000"/>
              </a:rPr>
              <a:t>Segregation</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Principle</a:t>
            </a:r>
            <a:endParaRPr lang="es-CO"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Image result for abstraction everywhe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199" y="1680051"/>
            <a:ext cx="2801952" cy="2801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stretch>
            <a:fillRect/>
          </a:stretch>
        </p:blipFill>
        <p:spPr>
          <a:xfrm>
            <a:off x="437806" y="1070280"/>
            <a:ext cx="4463273" cy="245960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latin typeface="+mn-lt"/>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Interface </a:t>
            </a:r>
            <a:r>
              <a:rPr lang="es-CO" sz="2400" dirty="0" err="1">
                <a:solidFill>
                  <a:srgbClr val="96B51A"/>
                </a:solidFill>
                <a:latin typeface="+mn-lt"/>
                <a:sym typeface="Montserrat" panose="00000500000000000000"/>
              </a:rPr>
              <a:t>Segregation</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Principle</a:t>
            </a:r>
            <a:endParaRPr lang="es-CO"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 name="Google Shape;118;p28"/>
          <p:cNvSpPr txBox="1"/>
          <p:nvPr/>
        </p:nvSpPr>
        <p:spPr>
          <a:xfrm>
            <a:off x="250028" y="910325"/>
            <a:ext cx="8679665" cy="639051"/>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latin typeface="+mn-lt"/>
              </a:rPr>
              <a:t>“</a:t>
            </a:r>
            <a:r>
              <a:rPr lang="en-US" b="1" dirty="0">
                <a:solidFill>
                  <a:schemeClr val="bg1"/>
                </a:solidFill>
                <a:latin typeface="+mn-lt"/>
              </a:rPr>
              <a:t>Do really</a:t>
            </a:r>
            <a:r>
              <a:rPr lang="en-US" dirty="0">
                <a:solidFill>
                  <a:schemeClr val="bg1"/>
                </a:solidFill>
                <a:latin typeface="+mn-lt"/>
              </a:rPr>
              <a:t> </a:t>
            </a:r>
            <a:r>
              <a:rPr lang="en-US" b="1" i="1" dirty="0">
                <a:solidFill>
                  <a:schemeClr val="bg1"/>
                </a:solidFill>
                <a:latin typeface="+mn-lt"/>
              </a:rPr>
              <a:t>need all the methods on this interface I’m using? If not, how can I break them into smaller interfaces?</a:t>
            </a:r>
            <a:r>
              <a:rPr lang="en-US" dirty="0">
                <a:solidFill>
                  <a:schemeClr val="bg1"/>
                </a:solidFill>
                <a:latin typeface="+mn-lt"/>
              </a:rPr>
              <a:t>”.</a:t>
            </a:r>
            <a:endParaRPr lang="en-US" b="1" dirty="0">
              <a:solidFill>
                <a:schemeClr val="bg1"/>
              </a:solidFill>
              <a:latin typeface="+mn-lt"/>
            </a:endParaRPr>
          </a:p>
        </p:txBody>
      </p:sp>
      <p:pic>
        <p:nvPicPr>
          <p:cNvPr id="9" name="Picture 8"/>
          <p:cNvPicPr>
            <a:picLocks noChangeAspect="1"/>
          </p:cNvPicPr>
          <p:nvPr/>
        </p:nvPicPr>
        <p:blipFill>
          <a:blip r:embed="rId3"/>
          <a:stretch>
            <a:fillRect/>
          </a:stretch>
        </p:blipFill>
        <p:spPr>
          <a:xfrm>
            <a:off x="1357313" y="1773345"/>
            <a:ext cx="6112669" cy="2819576"/>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Interface </a:t>
            </a:r>
            <a:r>
              <a:rPr lang="es-CO" sz="2400" dirty="0" err="1">
                <a:solidFill>
                  <a:srgbClr val="96B51A"/>
                </a:solidFill>
                <a:latin typeface="+mn-lt"/>
                <a:sym typeface="Montserrat" panose="00000500000000000000"/>
              </a:rPr>
              <a:t>Segregation</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Principle</a:t>
            </a:r>
            <a:endParaRPr lang="es-CO"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8;p28"/>
          <p:cNvSpPr txBox="1"/>
          <p:nvPr/>
        </p:nvSpPr>
        <p:spPr>
          <a:xfrm>
            <a:off x="250028" y="910326"/>
            <a:ext cx="3460735" cy="884874"/>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rPr>
              <a:t>“</a:t>
            </a:r>
            <a:r>
              <a:rPr lang="en-US" b="1" dirty="0">
                <a:solidFill>
                  <a:schemeClr val="bg1"/>
                </a:solidFill>
              </a:rPr>
              <a:t>Do really</a:t>
            </a:r>
            <a:r>
              <a:rPr lang="en-US" dirty="0">
                <a:solidFill>
                  <a:schemeClr val="bg1"/>
                </a:solidFill>
              </a:rPr>
              <a:t> </a:t>
            </a:r>
            <a:r>
              <a:rPr lang="en-US" b="1" i="1" dirty="0">
                <a:solidFill>
                  <a:schemeClr val="bg1"/>
                </a:solidFill>
              </a:rPr>
              <a:t>need all the methods on this interface I’m using? If not, how can I break them into smaller interfaces?</a:t>
            </a:r>
            <a:r>
              <a:rPr lang="en-US" dirty="0">
                <a:solidFill>
                  <a:schemeClr val="bg1"/>
                </a:solidFill>
              </a:rPr>
              <a:t>”.</a:t>
            </a:r>
            <a:endParaRPr lang="en-US" b="1" dirty="0">
              <a:solidFill>
                <a:schemeClr val="bg1"/>
              </a:solidFill>
            </a:endParaRPr>
          </a:p>
        </p:txBody>
      </p:sp>
      <p:pic>
        <p:nvPicPr>
          <p:cNvPr id="10" name="Picture 9"/>
          <p:cNvPicPr>
            <a:picLocks noChangeAspect="1"/>
          </p:cNvPicPr>
          <p:nvPr/>
        </p:nvPicPr>
        <p:blipFill>
          <a:blip r:embed="rId3"/>
          <a:stretch>
            <a:fillRect/>
          </a:stretch>
        </p:blipFill>
        <p:spPr>
          <a:xfrm>
            <a:off x="2392324" y="2101842"/>
            <a:ext cx="6203935" cy="2660105"/>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3838353" y="1251900"/>
            <a:ext cx="502414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altLang="en-US" sz="3400" dirty="0" err="1">
                <a:solidFill>
                  <a:srgbClr val="96B51A"/>
                </a:solidFill>
                <a:latin typeface="+mn-lt"/>
                <a:sym typeface="Droid Sans"/>
              </a:rPr>
              <a:t>Dependency</a:t>
            </a:r>
            <a:r>
              <a:rPr lang="es-CO" altLang="en-US" sz="3400" dirty="0">
                <a:solidFill>
                  <a:srgbClr val="96B51A"/>
                </a:solidFill>
                <a:latin typeface="+mn-lt"/>
                <a:sym typeface="Droid Sans"/>
              </a:rPr>
              <a:t> </a:t>
            </a:r>
            <a:r>
              <a:rPr lang="es-CO" altLang="en-US" sz="3400" dirty="0" err="1">
                <a:solidFill>
                  <a:srgbClr val="96B51A"/>
                </a:solidFill>
                <a:latin typeface="+mn-lt"/>
                <a:sym typeface="Droid Sans"/>
              </a:rPr>
              <a:t>Inversion</a:t>
            </a:r>
            <a:endParaRPr lang="es-CO" altLang="en-US" sz="3400" dirty="0">
              <a:solidFill>
                <a:srgbClr val="96B51A"/>
              </a:solidFill>
              <a:latin typeface="+mn-lt"/>
              <a:sym typeface="Droid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357505" y="1492885"/>
            <a:ext cx="4947920" cy="295719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b="1" dirty="0">
                <a:solidFill>
                  <a:schemeClr val="bg1"/>
                </a:solidFill>
              </a:rPr>
              <a:t>DIP S</a:t>
            </a:r>
            <a:r>
              <a:rPr lang="en-US" b="1" dirty="0">
                <a:solidFill>
                  <a:schemeClr val="bg1"/>
                </a:solidFill>
              </a:rPr>
              <a:t>tates:  </a:t>
            </a: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High level modules should not depend upon low level modules. Both should depend upon abstractions.</a:t>
            </a: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Abstractions should not depend upon details. Details should depend upon abstractions.</a:t>
            </a: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146050" lvl="0" indent="0" algn="just">
              <a:buClr>
                <a:srgbClr val="FFFFFF"/>
              </a:buClr>
              <a:buSzPts val="1300"/>
              <a:buFont typeface="Arial" panose="020B0604020202020204" pitchFamily="34" charset="0"/>
              <a:buNone/>
            </a:pPr>
            <a:r>
              <a:rPr lang="es-CO" altLang="en-US" b="1" dirty="0">
                <a:solidFill>
                  <a:schemeClr val="bg1"/>
                </a:solidFill>
              </a:rPr>
              <a:t>By Robert C. Martin 1995</a:t>
            </a: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Dependency Inversion </a:t>
            </a:r>
            <a:r>
              <a:rPr lang="es-CO" sz="2400" dirty="0" err="1">
                <a:solidFill>
                  <a:srgbClr val="96B51A"/>
                </a:solidFill>
                <a:latin typeface="+mn-lt"/>
                <a:sym typeface="Montserrat" panose="00000500000000000000"/>
              </a:rPr>
              <a:t>Principle</a:t>
            </a:r>
            <a:endParaRPr lang="es-CO" sz="2400" dirty="0">
              <a:solidFill>
                <a:srgbClr val="96B51A"/>
              </a:solidFill>
              <a:latin typeface="+mn-lt"/>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765800" y="1068070"/>
            <a:ext cx="1855470" cy="2244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pic>
        <p:nvPicPr>
          <p:cNvPr id="3" name="Picture 2"/>
          <p:cNvPicPr>
            <a:picLocks noChangeAspect="1"/>
          </p:cNvPicPr>
          <p:nvPr/>
        </p:nvPicPr>
        <p:blipFill>
          <a:blip r:embed="rId4"/>
          <a:stretch>
            <a:fillRect/>
          </a:stretch>
        </p:blipFill>
        <p:spPr>
          <a:xfrm flipH="1">
            <a:off x="7439660" y="2379980"/>
            <a:ext cx="1451610" cy="207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Normal Implementation (Not good)</a:t>
            </a: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rcRect b="34637"/>
          <a:stretch>
            <a:fillRect/>
          </a:stretch>
        </p:blipFill>
        <p:spPr>
          <a:xfrm>
            <a:off x="3897971" y="2214976"/>
            <a:ext cx="4889617" cy="1398853"/>
          </a:xfrm>
          <a:prstGeom prst="rect">
            <a:avLst/>
          </a:prstGeom>
        </p:spPr>
        <p:style>
          <a:lnRef idx="2">
            <a:schemeClr val="accent3"/>
          </a:lnRef>
          <a:fillRef idx="1">
            <a:schemeClr val="lt1"/>
          </a:fillRef>
          <a:effectRef idx="0">
            <a:schemeClr val="accent3"/>
          </a:effectRef>
          <a:fontRef idx="minor">
            <a:schemeClr val="dk1"/>
          </a:fontRef>
        </p:style>
      </p:pic>
      <p:sp>
        <p:nvSpPr>
          <p:cNvPr id="5" name="Google Shape;118;p28"/>
          <p:cNvSpPr txBox="1"/>
          <p:nvPr/>
        </p:nvSpPr>
        <p:spPr>
          <a:xfrm>
            <a:off x="81060" y="951274"/>
            <a:ext cx="3470216" cy="3727052"/>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b="1" dirty="0">
                <a:solidFill>
                  <a:schemeClr val="bg1"/>
                </a:solidFill>
              </a:rPr>
              <a:t>Some issues:</a:t>
            </a:r>
            <a:endParaRPr lang="en-US" b="1" dirty="0">
              <a:solidFill>
                <a:schemeClr val="bg1"/>
              </a:solidFill>
            </a:endParaRP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The classes are strongly coupled. If you want to store the data in an Oracle or MySQL database, you have to modify the code of the Logic class. It means you are forced to make changes in an important and stable class (Logic), it just to modify the way of storing that data.</a:t>
            </a:r>
          </a:p>
          <a:p>
            <a:pPr marL="431800" lvl="0" indent="-285750" algn="just">
              <a:buClr>
                <a:srgbClr val="FFFFFF"/>
              </a:buClr>
              <a:buSzPts val="1300"/>
              <a:buFont typeface="Arial" panose="020B0604020202020204" pitchFamily="34" charset="0"/>
              <a:buChar char="•"/>
            </a:pPr>
            <a:endParaRPr lang="es-CO" alt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Difficulty to work with unit tests. You can not easily test the 'operation' method of the 'Logic' class without using the database.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400" dirty="0">
                <a:solidFill>
                  <a:srgbClr val="96B51A"/>
                </a:solidFill>
                <a:latin typeface="+mn-lt"/>
                <a:sym typeface="Montserrat" panose="00000500000000000000"/>
              </a:rPr>
              <a:t>Good Implementation </a:t>
            </a: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s-CO" altLang="en-US" b="1" dirty="0">
              <a:solidFill>
                <a:schemeClr val="bg1"/>
              </a:solidFill>
            </a:endParaRPr>
          </a:p>
        </p:txBody>
      </p:sp>
      <p:pic>
        <p:nvPicPr>
          <p:cNvPr id="2" name="Picture 1"/>
          <p:cNvPicPr>
            <a:picLocks noChangeAspect="1"/>
          </p:cNvPicPr>
          <p:nvPr/>
        </p:nvPicPr>
        <p:blipFill>
          <a:blip r:embed="rId3"/>
          <a:stretch>
            <a:fillRect/>
          </a:stretch>
        </p:blipFill>
        <p:spPr>
          <a:xfrm>
            <a:off x="1785012" y="1122311"/>
            <a:ext cx="5573976" cy="2754497"/>
          </a:xfrm>
          <a:prstGeom prst="rect">
            <a:avLst/>
          </a:prstGeom>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582955" y="866904"/>
            <a:ext cx="3577800" cy="3762435"/>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Duplication</a:t>
            </a:r>
            <a:r>
              <a:rPr lang="es-CO" sz="1600" dirty="0">
                <a:solidFill>
                  <a:srgbClr val="FFFFFF"/>
                </a:solidFill>
                <a:latin typeface="+mn-lt"/>
                <a:ea typeface="Nunito Sans" panose="00000500000000000000"/>
                <a:cs typeface="Nunito Sans" panose="00000500000000000000"/>
                <a:sym typeface="Nunito Sans" panose="00000500000000000000"/>
              </a:rPr>
              <a:t> (DRY)</a:t>
            </a:r>
          </a:p>
          <a:p>
            <a:pPr marL="457200" lvl="0" indent="-311150" algn="just" rtl="0">
              <a:spcBef>
                <a:spcPts val="0"/>
              </a:spcBef>
              <a:spcAft>
                <a:spcPts val="0"/>
              </a:spcAft>
              <a:buClr>
                <a:srgbClr val="FFFFFF"/>
              </a:buClr>
              <a:buSzPts val="1300"/>
              <a:buFont typeface="Nunito Sans" panose="00000500000000000000"/>
              <a:buChar char="●"/>
            </a:pPr>
            <a:r>
              <a:rPr lang="es-CO" sz="1600" dirty="0">
                <a:solidFill>
                  <a:srgbClr val="FFFFFF"/>
                </a:solidFill>
                <a:latin typeface="+mn-lt"/>
                <a:ea typeface="Nunito Sans" panose="00000500000000000000"/>
                <a:cs typeface="Nunito Sans" panose="00000500000000000000"/>
                <a:sym typeface="Nunito Sans" panose="00000500000000000000"/>
              </a:rPr>
              <a:t>Long </a:t>
            </a:r>
            <a:r>
              <a:rPr lang="es-CO" sz="1600" dirty="0" err="1">
                <a:solidFill>
                  <a:srgbClr val="FFFFFF"/>
                </a:solidFill>
                <a:latin typeface="+mn-lt"/>
                <a:ea typeface="Nunito Sans" panose="00000500000000000000"/>
                <a:cs typeface="Nunito Sans" panose="00000500000000000000"/>
                <a:sym typeface="Nunito Sans" panose="00000500000000000000"/>
              </a:rPr>
              <a:t>method</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a:solidFill>
                  <a:srgbClr val="FFFFFF"/>
                </a:solidFill>
                <a:latin typeface="+mn-lt"/>
                <a:ea typeface="Nunito Sans" panose="00000500000000000000"/>
                <a:cs typeface="Nunito Sans" panose="00000500000000000000"/>
                <a:sym typeface="Nunito Sans" panose="00000500000000000000"/>
              </a:rPr>
              <a:t>Big </a:t>
            </a:r>
            <a:r>
              <a:rPr lang="es-CO" sz="1600" dirty="0" err="1">
                <a:solidFill>
                  <a:srgbClr val="FFFFFF"/>
                </a:solidFill>
                <a:latin typeface="+mn-lt"/>
                <a:ea typeface="Nunito Sans" panose="00000500000000000000"/>
                <a:cs typeface="Nunito Sans" panose="00000500000000000000"/>
                <a:sym typeface="Nunito Sans" panose="00000500000000000000"/>
              </a:rPr>
              <a:t>class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Feature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envy</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Useless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comment</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a:solidFill>
                  <a:srgbClr val="FFFFFF"/>
                </a:solidFill>
                <a:latin typeface="+mn-lt"/>
                <a:ea typeface="Nunito Sans" panose="00000500000000000000"/>
                <a:cs typeface="Nunito Sans" panose="00000500000000000000"/>
                <a:sym typeface="Nunito Sans" panose="00000500000000000000"/>
              </a:rPr>
              <a:t>Poor </a:t>
            </a:r>
            <a:r>
              <a:rPr lang="es-CO" sz="1600" dirty="0" err="1">
                <a:solidFill>
                  <a:srgbClr val="FFFFFF"/>
                </a:solidFill>
                <a:latin typeface="+mn-lt"/>
                <a:ea typeface="Nunito Sans" panose="00000500000000000000"/>
                <a:cs typeface="Nunito Sans" panose="00000500000000000000"/>
                <a:sym typeface="Nunito Sans" panose="00000500000000000000"/>
              </a:rPr>
              <a:t>name</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Innapropiate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intimacy</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Shotgun</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surgery</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Switch</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God</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class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Primitive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obsession</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Refused</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bequest</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a:solidFill>
                  <a:srgbClr val="FFFFFF"/>
                </a:solidFill>
                <a:latin typeface="+mn-lt"/>
                <a:ea typeface="Nunito Sans" panose="00000500000000000000"/>
                <a:cs typeface="Nunito Sans" panose="00000500000000000000"/>
                <a:sym typeface="Nunito Sans" panose="00000500000000000000"/>
              </a:rPr>
              <a:t>….</a:t>
            </a:r>
          </a:p>
          <a:p>
            <a:pPr marL="457200" lvl="0" indent="-311150" algn="just" rtl="0">
              <a:spcBef>
                <a:spcPts val="0"/>
              </a:spcBef>
              <a:spcAft>
                <a:spcPts val="0"/>
              </a:spcAft>
              <a:buClr>
                <a:srgbClr val="FFFFFF"/>
              </a:buClr>
              <a:buSzPts val="1300"/>
              <a:buFont typeface="Nunito Sans" panose="00000500000000000000"/>
              <a:buChar char="●"/>
            </a:pPr>
            <a:endParaRPr lang="es-CO" sz="1600" i="1"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US" sz="1600" i="1" dirty="0">
                <a:solidFill>
                  <a:srgbClr val="FFFFFF"/>
                </a:solidFill>
                <a:latin typeface="+mn-lt"/>
                <a:ea typeface="Nunito Sans" panose="00000500000000000000"/>
                <a:cs typeface="Nunito Sans" panose="00000500000000000000"/>
                <a:sym typeface="Nunito Sans" panose="00000500000000000000"/>
              </a:rPr>
              <a:t>Martin Fowler</a:t>
            </a:r>
            <a:endParaRPr sz="1600" i="1" dirty="0">
              <a:solidFill>
                <a:srgbClr val="FFFFFF"/>
              </a:solidFill>
              <a:latin typeface="+mn-lt"/>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 name="Google Shape;139;p30"/>
          <p:cNvSpPr txBox="1"/>
          <p:nvPr/>
        </p:nvSpPr>
        <p:spPr>
          <a:xfrm>
            <a:off x="1" y="216449"/>
            <a:ext cx="9143994" cy="748111"/>
          </a:xfrm>
          <a:prstGeom prst="rect">
            <a:avLst/>
          </a:prstGeom>
          <a:noFill/>
          <a:ln>
            <a:noFill/>
          </a:ln>
        </p:spPr>
        <p:txBody>
          <a:bodyPr spcFirstLastPara="1" wrap="square" lIns="91425" tIns="91425" rIns="91425" bIns="91425" anchor="t" anchorCtr="0">
            <a:noAutofit/>
          </a:bodyPr>
          <a:lstStyle/>
          <a:p>
            <a:pPr algn="ctr"/>
            <a:r>
              <a:rPr lang="es-CO" sz="2400" dirty="0" err="1">
                <a:solidFill>
                  <a:srgbClr val="96B51A"/>
                </a:solidFill>
                <a:latin typeface="+mn-lt"/>
                <a:sym typeface="Montserrat" panose="00000500000000000000"/>
              </a:rPr>
              <a:t>Code</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Smells</a:t>
            </a:r>
            <a:endParaRPr sz="2400" dirty="0">
              <a:solidFill>
                <a:srgbClr val="96B51A"/>
              </a:solidFill>
              <a:latin typeface="+mn-lt"/>
              <a:sym typeface="Montserrat" panose="00000500000000000000"/>
            </a:endParaRPr>
          </a:p>
        </p:txBody>
      </p:sp>
      <p:pic>
        <p:nvPicPr>
          <p:cNvPr id="2050" name="Picture 2" descr="Image result for code smells">
            <a:extLst>
              <a:ext uri="{FF2B5EF4-FFF2-40B4-BE49-F238E27FC236}">
                <a16:creationId xmlns:a16="http://schemas.microsoft.com/office/drawing/2014/main" id="{1E07090B-54CE-471C-A9E2-EBA31BD7F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767" y="1485997"/>
            <a:ext cx="3744278" cy="1995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5684C5-36CC-414C-A7B7-43B6ADCA82D0}"/>
              </a:ext>
            </a:extLst>
          </p:cNvPr>
          <p:cNvSpPr txBox="1"/>
          <p:nvPr/>
        </p:nvSpPr>
        <p:spPr>
          <a:xfrm>
            <a:off x="4816767" y="3648671"/>
            <a:ext cx="3232080" cy="923330"/>
          </a:xfrm>
          <a:prstGeom prst="rect">
            <a:avLst/>
          </a:prstGeom>
          <a:noFill/>
        </p:spPr>
        <p:txBody>
          <a:bodyPr wrap="square" rtlCol="0">
            <a:spAutoFit/>
          </a:bodyPr>
          <a:lstStyle/>
          <a:p>
            <a:r>
              <a:rPr lang="en-US" sz="1800" i="1" dirty="0">
                <a:latin typeface="+mn-lt"/>
                <a:hlinkClick r:id="rId4"/>
              </a:rPr>
              <a:t>https://www.codegrip.tech/productivity/everything-you-need-to-know-about-code-smells/</a:t>
            </a:r>
            <a:endParaRPr lang="en-US" sz="1800" i="1" dirty="0">
              <a:solidFill>
                <a:schemeClr val="bg1"/>
              </a:solidFill>
              <a:latin typeface="+mn-lt"/>
            </a:endParaRPr>
          </a:p>
        </p:txBody>
      </p:sp>
    </p:spTree>
    <p:extLst>
      <p:ext uri="{BB962C8B-B14F-4D97-AF65-F5344CB8AC3E}">
        <p14:creationId xmlns:p14="http://schemas.microsoft.com/office/powerpoint/2010/main" val="408550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63858" y="950740"/>
            <a:ext cx="3577800" cy="3770115"/>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Reveals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intent</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a:solidFill>
                  <a:srgbClr val="FFFFFF"/>
                </a:solidFill>
                <a:latin typeface="+mn-lt"/>
                <a:ea typeface="Nunito Sans" panose="00000500000000000000"/>
                <a:cs typeface="Nunito Sans" panose="00000500000000000000"/>
                <a:sym typeface="Nunito Sans" panose="00000500000000000000"/>
              </a:rPr>
              <a:t>Adaptable</a:t>
            </a: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Tolerates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evolution</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of</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business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Accept</a:t>
            </a:r>
            <a:r>
              <a:rPr lang="es-CO" sz="1600" dirty="0">
                <a:solidFill>
                  <a:srgbClr val="FFFFFF"/>
                </a:solidFill>
                <a:latin typeface="+mn-lt"/>
                <a:ea typeface="Nunito Sans" panose="00000500000000000000"/>
                <a:cs typeface="Nunito Sans" panose="00000500000000000000"/>
                <a:sym typeface="Nunito Sans" panose="00000500000000000000"/>
              </a:rPr>
              <a:t> new </a:t>
            </a:r>
            <a:r>
              <a:rPr lang="es-CO" sz="1600" dirty="0" err="1">
                <a:solidFill>
                  <a:srgbClr val="FFFFFF"/>
                </a:solidFill>
                <a:latin typeface="+mn-lt"/>
                <a:ea typeface="Nunito Sans" panose="00000500000000000000"/>
                <a:cs typeface="Nunito Sans" panose="00000500000000000000"/>
                <a:sym typeface="Nunito Sans" panose="00000500000000000000"/>
              </a:rPr>
              <a:t>technologies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without</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undue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cost</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Manage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dependencies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Intention-revealing</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names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Needs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few</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comments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Separate</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concerns</a:t>
            </a:r>
            <a:endParaRPr lang="es-CO" sz="1600" dirty="0">
              <a:solidFill>
                <a:srgbClr val="FFFFFF"/>
              </a:solidFill>
              <a:latin typeface="+mn-lt"/>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600" dirty="0" err="1">
                <a:solidFill>
                  <a:srgbClr val="FFFFFF"/>
                </a:solidFill>
                <a:latin typeface="+mn-lt"/>
                <a:ea typeface="Nunito Sans" panose="00000500000000000000"/>
                <a:cs typeface="Nunito Sans" panose="00000500000000000000"/>
                <a:sym typeface="Nunito Sans" panose="00000500000000000000"/>
              </a:rPr>
              <a:t>Apply</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principles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of</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class</a:t>
            </a:r>
            <a:r>
              <a:rPr lang="es-CO" sz="1600" dirty="0">
                <a:solidFill>
                  <a:srgbClr val="FFFFFF"/>
                </a:solidFill>
                <a:latin typeface="+mn-lt"/>
                <a:ea typeface="Nunito Sans" panose="00000500000000000000"/>
                <a:cs typeface="Nunito Sans" panose="00000500000000000000"/>
                <a:sym typeface="Nunito Sans" panose="00000500000000000000"/>
              </a:rPr>
              <a:t> </a:t>
            </a:r>
            <a:r>
              <a:rPr lang="es-CO" sz="1600" dirty="0" err="1">
                <a:solidFill>
                  <a:srgbClr val="FFFFFF"/>
                </a:solidFill>
                <a:latin typeface="+mn-lt"/>
                <a:ea typeface="Nunito Sans" panose="00000500000000000000"/>
                <a:cs typeface="Nunito Sans" panose="00000500000000000000"/>
                <a:sym typeface="Nunito Sans" panose="00000500000000000000"/>
              </a:rPr>
              <a:t>design</a:t>
            </a:r>
            <a:r>
              <a:rPr lang="es-CO" sz="1600" dirty="0">
                <a:solidFill>
                  <a:srgbClr val="FFFFFF"/>
                </a:solidFill>
                <a:latin typeface="+mn-lt"/>
                <a:ea typeface="Nunito Sans" panose="00000500000000000000"/>
                <a:cs typeface="Nunito Sans" panose="00000500000000000000"/>
                <a:sym typeface="Nunito Sans" panose="00000500000000000000"/>
              </a:rPr>
              <a:t> (S.O.L.I.D.)</a:t>
            </a:r>
          </a:p>
          <a:p>
            <a:pPr marL="457200" lvl="0" indent="-311150" rtl="0">
              <a:spcBef>
                <a:spcPts val="0"/>
              </a:spcBef>
              <a:spcAft>
                <a:spcPts val="0"/>
              </a:spcAft>
              <a:buClr>
                <a:srgbClr val="FFFFFF"/>
              </a:buClr>
              <a:buSzPts val="1300"/>
              <a:buFont typeface="Nunito Sans" panose="00000500000000000000"/>
              <a:buChar char="●"/>
            </a:pPr>
            <a:endParaRPr lang="es-CO" sz="1800" i="1" dirty="0">
              <a:solidFill>
                <a:srgbClr val="FFFFFF"/>
              </a:solidFill>
              <a:latin typeface="+mn-lt"/>
              <a:ea typeface="Nunito Sans" panose="00000500000000000000"/>
              <a:cs typeface="Nunito Sans" panose="00000500000000000000"/>
              <a:sym typeface="Nunito Sans" panose="00000500000000000000"/>
            </a:endParaRPr>
          </a:p>
          <a:p>
            <a:pPr marL="457200" lvl="0" indent="-311150" rtl="0">
              <a:spcBef>
                <a:spcPts val="0"/>
              </a:spcBef>
              <a:spcAft>
                <a:spcPts val="0"/>
              </a:spcAft>
              <a:buClr>
                <a:srgbClr val="FFFFFF"/>
              </a:buClr>
              <a:buSzPts val="1300"/>
              <a:buFont typeface="Nunito Sans" panose="00000500000000000000"/>
              <a:buChar char="●"/>
            </a:pPr>
            <a:r>
              <a:rPr lang="es-CO" sz="1800" i="1" dirty="0">
                <a:solidFill>
                  <a:srgbClr val="FFFFFF"/>
                </a:solidFill>
                <a:latin typeface="+mn-lt"/>
                <a:ea typeface="Nunito Sans" panose="00000500000000000000"/>
                <a:cs typeface="Nunito Sans" panose="00000500000000000000"/>
                <a:sym typeface="Nunito Sans" panose="00000500000000000000"/>
              </a:rPr>
              <a:t>Robert C. Martin</a:t>
            </a:r>
          </a:p>
          <a:p>
            <a:pPr marL="457200" lvl="0" indent="-311150" algn="just" rtl="0">
              <a:spcBef>
                <a:spcPts val="0"/>
              </a:spcBef>
              <a:spcAft>
                <a:spcPts val="0"/>
              </a:spcAft>
              <a:buClr>
                <a:srgbClr val="FFFFFF"/>
              </a:buClr>
              <a:buSzPts val="1300"/>
              <a:buFont typeface="Nunito Sans" panose="00000500000000000000"/>
              <a:buChar char="●"/>
            </a:pPr>
            <a:endParaRPr lang="es-CO" sz="18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sz="1800" dirty="0">
              <a:solidFill>
                <a:srgbClr val="FFFFFF"/>
              </a:solidFill>
              <a:latin typeface="+mn-lt"/>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a:buFont typeface="Arial" panose="020B0604020202020204"/>
              <a:buNone/>
            </a:pPr>
            <a:r>
              <a:rPr lang="es-CO" sz="2400" dirty="0">
                <a:solidFill>
                  <a:srgbClr val="96B51A"/>
                </a:solidFill>
                <a:latin typeface="+mn-lt"/>
                <a:sym typeface="Montserrat" panose="00000500000000000000"/>
              </a:rPr>
              <a:t>A Good </a:t>
            </a:r>
            <a:r>
              <a:rPr lang="es-CO" sz="2400" dirty="0" err="1">
                <a:solidFill>
                  <a:srgbClr val="96B51A"/>
                </a:solidFill>
                <a:latin typeface="+mn-lt"/>
                <a:sym typeface="Montserrat" panose="00000500000000000000"/>
              </a:rPr>
              <a:t>Design</a:t>
            </a:r>
            <a:r>
              <a:rPr lang="es-CO" sz="2400" dirty="0">
                <a:solidFill>
                  <a:srgbClr val="96B51A"/>
                </a:solidFill>
                <a:latin typeface="+mn-lt"/>
                <a:sym typeface="Montserrat" panose="00000500000000000000"/>
              </a:rPr>
              <a:t>…</a:t>
            </a:r>
            <a:endParaRPr sz="2400" dirty="0">
              <a:solidFill>
                <a:srgbClr val="96B51A"/>
              </a:solidFill>
              <a:latin typeface="+mn-lt"/>
              <a:sym typeface="Montserrat" panose="00000500000000000000"/>
            </a:endParaRPr>
          </a:p>
        </p:txBody>
      </p:sp>
      <p:pic>
        <p:nvPicPr>
          <p:cNvPr id="1026" name="Picture 2" descr="Image result for clean code">
            <a:extLst>
              <a:ext uri="{FF2B5EF4-FFF2-40B4-BE49-F238E27FC236}">
                <a16:creationId xmlns:a16="http://schemas.microsoft.com/office/drawing/2014/main" id="{87003BA4-0CED-434F-96A7-4D9016DED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855" y="161859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69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a:buFont typeface="Arial" panose="020B0604020202020204"/>
              <a:buNone/>
            </a:pPr>
            <a:r>
              <a:rPr lang="es-CO" sz="2400" dirty="0" err="1">
                <a:solidFill>
                  <a:srgbClr val="96B51A"/>
                </a:solidFill>
                <a:latin typeface="+mn-lt"/>
                <a:sym typeface="Montserrat" panose="00000500000000000000"/>
              </a:rPr>
              <a:t>To</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take</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into</a:t>
            </a:r>
            <a:r>
              <a:rPr lang="es-CO" sz="2400" dirty="0">
                <a:solidFill>
                  <a:srgbClr val="96B51A"/>
                </a:solidFill>
                <a:latin typeface="+mn-lt"/>
                <a:sym typeface="Montserrat" panose="00000500000000000000"/>
              </a:rPr>
              <a:t> </a:t>
            </a:r>
            <a:r>
              <a:rPr lang="es-CO" sz="2400" dirty="0" err="1">
                <a:solidFill>
                  <a:srgbClr val="96B51A"/>
                </a:solidFill>
                <a:latin typeface="+mn-lt"/>
                <a:sym typeface="Montserrat" panose="00000500000000000000"/>
              </a:rPr>
              <a:t>account</a:t>
            </a:r>
            <a:r>
              <a:rPr lang="es-CO" sz="2400" dirty="0">
                <a:solidFill>
                  <a:srgbClr val="96B51A"/>
                </a:solidFill>
                <a:latin typeface="+mn-lt"/>
                <a:sym typeface="Montserrat" panose="00000500000000000000"/>
              </a:rPr>
              <a:t>…</a:t>
            </a:r>
            <a:endParaRPr sz="2400" dirty="0">
              <a:solidFill>
                <a:srgbClr val="96B51A"/>
              </a:solidFill>
              <a:latin typeface="+mn-lt"/>
              <a:sym typeface="Montserrat" panose="00000500000000000000"/>
            </a:endParaRPr>
          </a:p>
        </p:txBody>
      </p:sp>
      <p:pic>
        <p:nvPicPr>
          <p:cNvPr id="3" name="Picture 2" descr="Image result for object oriented programming">
            <a:extLst>
              <a:ext uri="{FF2B5EF4-FFF2-40B4-BE49-F238E27FC236}">
                <a16:creationId xmlns:a16="http://schemas.microsoft.com/office/drawing/2014/main" id="{5D42AC39-C720-4875-B9E7-0E4D77DBD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811" y="908529"/>
            <a:ext cx="3794628" cy="379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70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1" y="420844"/>
            <a:ext cx="9144000" cy="693581"/>
          </a:xfrm>
          <a:prstGeom prst="rect">
            <a:avLst/>
          </a:prstGeom>
          <a:noFill/>
          <a:ln>
            <a:noFill/>
          </a:ln>
        </p:spPr>
        <p:txBody>
          <a:bodyPr spcFirstLastPara="1" wrap="square" lIns="91425" tIns="91425" rIns="91425" bIns="91425" anchor="t" anchorCtr="0">
            <a:noAutofit/>
          </a:bodyPr>
          <a:lstStyle/>
          <a:p>
            <a:pPr algn="ctr"/>
            <a:r>
              <a:rPr lang="en-GB" sz="2400" dirty="0">
                <a:solidFill>
                  <a:srgbClr val="96B51A"/>
                </a:solidFill>
                <a:latin typeface="+mn-lt"/>
                <a:sym typeface="Droid Sans"/>
              </a:rPr>
              <a:t>SOLID </a:t>
            </a:r>
            <a:r>
              <a:rPr lang="en-US" sz="2400" dirty="0">
                <a:solidFill>
                  <a:srgbClr val="96B51A"/>
                </a:solidFill>
                <a:latin typeface="+mn-lt"/>
                <a:sym typeface="Droid Sans"/>
              </a:rPr>
              <a:t>Principles</a:t>
            </a:r>
            <a:endParaRPr sz="2400" dirty="0">
              <a:solidFill>
                <a:srgbClr val="96B51A"/>
              </a:solidFill>
              <a:latin typeface="+mn-lt"/>
              <a:sym typeface="Droid Sans"/>
            </a:endParaRPr>
          </a:p>
        </p:txBody>
      </p:sp>
      <p:pic>
        <p:nvPicPr>
          <p:cNvPr id="4" name="Google Shape;122;p28"/>
          <p:cNvPicPr preferRelativeResize="0"/>
          <p:nvPr/>
        </p:nvPicPr>
        <p:blipFill>
          <a:blip r:embed="rId4"/>
          <a:stretch>
            <a:fillRect/>
          </a:stretch>
        </p:blipFill>
        <p:spPr>
          <a:xfrm>
            <a:off x="568891" y="1252648"/>
            <a:ext cx="3953103" cy="2979110"/>
          </a:xfrm>
          <a:prstGeom prst="rect">
            <a:avLst/>
          </a:prstGeom>
          <a:ln>
            <a:noFill/>
          </a:ln>
          <a:effectLst>
            <a:softEdge rad="112500"/>
          </a:effectLst>
        </p:spPr>
      </p:pic>
      <p:sp>
        <p:nvSpPr>
          <p:cNvPr id="5" name="Google Shape;123;p28"/>
          <p:cNvSpPr txBox="1"/>
          <p:nvPr/>
        </p:nvSpPr>
        <p:spPr>
          <a:xfrm>
            <a:off x="4622007" y="2020950"/>
            <a:ext cx="4193382" cy="55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i="1" dirty="0">
                <a:solidFill>
                  <a:schemeClr val="lt1"/>
                </a:solidFill>
                <a:latin typeface="+mn-lt"/>
                <a:ea typeface="Montserrat" panose="00000500000000000000"/>
                <a:cs typeface="Montserrat" panose="00000500000000000000"/>
                <a:sym typeface="Montserrat" panose="00000500000000000000"/>
              </a:rPr>
              <a:t>Make software more understandable, extendable, maintainable and testable.</a:t>
            </a:r>
            <a:endParaRPr sz="1200" i="1" dirty="0">
              <a:solidFill>
                <a:srgbClr val="C1D82F"/>
              </a:solidFill>
              <a:latin typeface="+mn-lt"/>
              <a:ea typeface="Montserrat" panose="00000500000000000000"/>
              <a:cs typeface="Montserrat" panose="00000500000000000000"/>
              <a:sym typeface="Montserrat"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3"/>
          <a:stretch>
            <a:fillRect/>
          </a:stretch>
        </p:blipFill>
        <p:spPr>
          <a:xfrm>
            <a:off x="0" y="0"/>
            <a:ext cx="9144000" cy="5143505"/>
          </a:xfrm>
          <a:prstGeom prst="rect">
            <a:avLst/>
          </a:prstGeom>
          <a:noFill/>
          <a:ln>
            <a:noFill/>
          </a:ln>
        </p:spPr>
      </p:pic>
      <p:sp>
        <p:nvSpPr>
          <p:cNvPr id="113" name="Google Shape;113;p27"/>
          <p:cNvSpPr txBox="1"/>
          <p:nvPr/>
        </p:nvSpPr>
        <p:spPr>
          <a:xfrm>
            <a:off x="3498112" y="1251900"/>
            <a:ext cx="5364381"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mn-lt"/>
                <a:sym typeface="Droid Sans"/>
              </a:rPr>
              <a:t>Single</a:t>
            </a:r>
            <a:r>
              <a:rPr lang="en-US" sz="3400" dirty="0">
                <a:solidFill>
                  <a:srgbClr val="96B51A"/>
                </a:solidFill>
                <a:latin typeface="+mn-lt"/>
                <a:ea typeface="Droid Sans"/>
                <a:cs typeface="Droid Sans"/>
                <a:sym typeface="Droid Sans"/>
              </a:rPr>
              <a:t> Responsibility Principle</a:t>
            </a:r>
            <a:endParaRPr i="1" dirty="0">
              <a:solidFill>
                <a:srgbClr val="FFFFFF"/>
              </a:solidFill>
              <a:latin typeface="+mn-lt"/>
              <a:ea typeface="Montserrat" panose="00000500000000000000"/>
              <a:cs typeface="Montserrat" panose="00000500000000000000"/>
              <a:sym typeface="Montserrat" panose="00000500000000000000"/>
            </a:endParaRPr>
          </a:p>
        </p:txBody>
      </p:sp>
    </p:spTree>
    <p:extLst>
      <p:ext uri="{BB962C8B-B14F-4D97-AF65-F5344CB8AC3E}">
        <p14:creationId xmlns:p14="http://schemas.microsoft.com/office/powerpoint/2010/main" val="145143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329840" y="863043"/>
            <a:ext cx="3577800" cy="3779906"/>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A class/module should have ONE and ONLY ONE reason to change</a:t>
            </a: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ONE ACTOR that is the source of that change</a:t>
            </a:r>
          </a:p>
          <a:p>
            <a:pPr marL="457200" lvl="0" indent="0" algn="just" rtl="0">
              <a:spcBef>
                <a:spcPts val="0"/>
              </a:spcBef>
              <a:spcAft>
                <a:spcPts val="0"/>
              </a:spcAft>
              <a:buNone/>
            </a:pP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This responsibility should be fully encapsulated. </a:t>
            </a: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When you have more than one responsibility in a class, it will generate a coupled code in your application.</a:t>
            </a: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Use simple naming, long function names imply that there is something fishy.</a:t>
            </a: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a:solidFill>
                  <a:srgbClr val="FFFFFF"/>
                </a:solidFill>
                <a:latin typeface="+mn-lt"/>
                <a:ea typeface="Nunito Sans" panose="00000500000000000000"/>
                <a:cs typeface="Nunito Sans" panose="00000500000000000000"/>
                <a:sym typeface="Nunito Sans" panose="00000500000000000000"/>
              </a:rPr>
              <a:t>Big is bad, small is good…. </a:t>
            </a:r>
            <a:endParaRPr sz="1200" dirty="0">
              <a:solidFill>
                <a:srgbClr val="FFFFFF"/>
              </a:solidFill>
              <a:latin typeface="+mn-lt"/>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640" y="824158"/>
            <a:ext cx="5014910" cy="4010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rgbClr val="96B51A"/>
                </a:solidFill>
                <a:latin typeface="+mn-lt"/>
                <a:sym typeface="Montserrat" panose="00000500000000000000"/>
              </a:rPr>
              <a:t>Single Responsibility </a:t>
            </a:r>
            <a:r>
              <a:rPr lang="en-GB" sz="2400" dirty="0" err="1">
                <a:solidFill>
                  <a:srgbClr val="96B51A"/>
                </a:solidFill>
                <a:latin typeface="+mn-lt"/>
                <a:sym typeface="Montserrat" panose="00000500000000000000"/>
              </a:rPr>
              <a:t>Principl</a:t>
            </a:r>
            <a:r>
              <a:rPr lang="en-US" sz="2400" dirty="0">
                <a:solidFill>
                  <a:srgbClr val="96B51A"/>
                </a:solidFill>
                <a:latin typeface="+mn-lt"/>
                <a:sym typeface="Montserrat" panose="00000500000000000000"/>
              </a:rPr>
              <a:t>e</a:t>
            </a:r>
            <a:endParaRPr sz="2400" dirty="0">
              <a:solidFill>
                <a:srgbClr val="96B51A"/>
              </a:solidFill>
              <a:latin typeface="+mn-lt"/>
              <a:sym typeface="Montserrat"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7"/>
        <p:cNvGrpSpPr/>
        <p:nvPr/>
      </p:nvGrpSpPr>
      <p:grpSpPr>
        <a:xfrm>
          <a:off x="0" y="0"/>
          <a:ext cx="0" cy="0"/>
          <a:chOff x="0" y="0"/>
          <a:chExt cx="0" cy="0"/>
        </a:xfrm>
      </p:grpSpPr>
      <p:sp>
        <p:nvSpPr>
          <p:cNvPr id="128" name="Google Shape;128;p29"/>
          <p:cNvSpPr txBox="1"/>
          <p:nvPr/>
        </p:nvSpPr>
        <p:spPr>
          <a:xfrm>
            <a:off x="221450" y="940950"/>
            <a:ext cx="4053250" cy="3469858"/>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dirty="0">
                <a:solidFill>
                  <a:srgbClr val="FFFFFF"/>
                </a:solidFill>
                <a:latin typeface="+mn-lt"/>
                <a:ea typeface="Nunito Sans" panose="00000500000000000000"/>
                <a:cs typeface="Nunito Sans" panose="00000500000000000000"/>
                <a:sym typeface="Nunito Sans" panose="00000500000000000000"/>
              </a:rPr>
              <a:t>Low coupling.</a:t>
            </a: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dirty="0">
                <a:solidFill>
                  <a:srgbClr val="FFFFFF"/>
                </a:solidFill>
                <a:latin typeface="+mn-lt"/>
                <a:ea typeface="Nunito Sans" panose="00000500000000000000"/>
                <a:cs typeface="Nunito Sans" panose="00000500000000000000"/>
                <a:sym typeface="Nunito Sans" panose="00000500000000000000"/>
              </a:rPr>
              <a:t>When it’s necessary to change a class, this will not impact any other classes.</a:t>
            </a: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dirty="0">
                <a:solidFill>
                  <a:srgbClr val="FFFFFF"/>
                </a:solidFill>
                <a:latin typeface="+mn-lt"/>
                <a:ea typeface="Nunito Sans" panose="00000500000000000000"/>
                <a:cs typeface="Nunito Sans" panose="00000500000000000000"/>
                <a:sym typeface="Nunito Sans" panose="00000500000000000000"/>
              </a:rPr>
              <a:t>Maintainable software.</a:t>
            </a: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dirty="0">
                <a:solidFill>
                  <a:srgbClr val="FFFFFF"/>
                </a:solidFill>
                <a:latin typeface="+mn-lt"/>
                <a:ea typeface="Nunito Sans" panose="00000500000000000000"/>
                <a:cs typeface="Nunito Sans" panose="00000500000000000000"/>
                <a:sym typeface="Nunito Sans" panose="00000500000000000000"/>
              </a:rPr>
              <a:t>If your class implements multiple responsibilities, they are no longer independent of each other. With this principle you avoid it. </a:t>
            </a: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dirty="0">
              <a:solidFill>
                <a:srgbClr val="FFFFFF"/>
              </a:solidFill>
              <a:latin typeface="+mn-lt"/>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dirty="0">
                <a:solidFill>
                  <a:srgbClr val="FFFFFF"/>
                </a:solidFill>
                <a:latin typeface="+mn-lt"/>
                <a:ea typeface="Nunito Sans" panose="00000500000000000000"/>
                <a:cs typeface="Nunito Sans" panose="00000500000000000000"/>
                <a:sym typeface="Nunito Sans" panose="00000500000000000000"/>
              </a:rPr>
              <a:t>Save time doing a refactor. if you have a coupled code and it’s necessary to do a big change,  it will be necessary to test all the app again.</a:t>
            </a:r>
            <a:endParaRPr dirty="0">
              <a:solidFill>
                <a:srgbClr val="FFFFFF"/>
              </a:solidFill>
              <a:latin typeface="+mn-lt"/>
              <a:ea typeface="Nunito Sans" panose="00000500000000000000"/>
              <a:cs typeface="Nunito Sans" panose="00000500000000000000"/>
              <a:sym typeface="Nunito Sans" panose="00000500000000000000"/>
            </a:endParaRPr>
          </a:p>
        </p:txBody>
      </p:sp>
      <p:sp>
        <p:nvSpPr>
          <p:cNvPr id="130" name="Google Shape;130;p29"/>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txBox="1"/>
          <p:nvPr/>
        </p:nvSpPr>
        <p:spPr>
          <a:xfrm>
            <a:off x="4986256" y="3620432"/>
            <a:ext cx="3936294" cy="11442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96B51A"/>
                </a:solidFill>
                <a:latin typeface="+mn-lt"/>
                <a:sym typeface="Montserrat" panose="00000500000000000000"/>
              </a:rPr>
              <a:t>What is the responsibility of your class/component/?</a:t>
            </a:r>
            <a:endParaRPr sz="2400" dirty="0">
              <a:solidFill>
                <a:srgbClr val="96B51A"/>
              </a:solidFill>
              <a:latin typeface="+mn-lt"/>
              <a:sym typeface="Montserrat" panose="00000500000000000000"/>
            </a:endParaRPr>
          </a:p>
        </p:txBody>
      </p:sp>
      <p:sp>
        <p:nvSpPr>
          <p:cNvPr id="133" name="Google Shape;133;p29"/>
          <p:cNvSpPr txBox="1"/>
          <p:nvPr/>
        </p:nvSpPr>
        <p:spPr>
          <a:xfrm>
            <a:off x="4798775" y="928900"/>
            <a:ext cx="3849300" cy="1856830"/>
          </a:xfrm>
          <a:prstGeom prst="rect">
            <a:avLst/>
          </a:prstGeom>
          <a:noFill/>
          <a:ln>
            <a:noFill/>
          </a:ln>
        </p:spPr>
        <p:txBody>
          <a:bodyPr spcFirstLastPara="1" wrap="square" lIns="91425" tIns="91425" rIns="91425" bIns="91425" anchor="t" anchorCtr="0">
            <a:noAutofit/>
          </a:bodyPr>
          <a:lstStyle/>
          <a:p>
            <a:pPr marL="457200" indent="-311150" algn="just">
              <a:buClr>
                <a:srgbClr val="FFFFFF"/>
              </a:buClr>
              <a:buSzPts val="1300"/>
              <a:buFont typeface="Nunito Sans" panose="00000500000000000000"/>
              <a:buChar char="●"/>
            </a:pPr>
            <a:r>
              <a:rPr lang="en-GB" dirty="0">
                <a:solidFill>
                  <a:srgbClr val="FFFFFF"/>
                </a:solidFill>
                <a:latin typeface="+mn-lt"/>
                <a:sym typeface="Nunito Sans" panose="00000500000000000000"/>
              </a:rPr>
              <a:t>Classes that have only one responsibility are much easier to explain, understand and implement than the ones that provide a solution for everything.</a:t>
            </a:r>
            <a:endParaRPr dirty="0">
              <a:solidFill>
                <a:srgbClr val="FFFFFF"/>
              </a:solidFill>
              <a:latin typeface="+mn-lt"/>
              <a:sym typeface="Nunito Sans" panose="00000500000000000000"/>
            </a:endParaRPr>
          </a:p>
          <a:p>
            <a:pPr marL="457200" indent="0" algn="just">
              <a:buNone/>
            </a:pPr>
            <a:endParaRPr dirty="0">
              <a:solidFill>
                <a:srgbClr val="FFFFFF"/>
              </a:solidFill>
              <a:latin typeface="+mn-lt"/>
              <a:sym typeface="Nunito Sans" panose="00000500000000000000"/>
            </a:endParaRPr>
          </a:p>
          <a:p>
            <a:pPr marL="457200" indent="-311150" algn="just">
              <a:buClr>
                <a:srgbClr val="FFFFFF"/>
              </a:buClr>
              <a:buSzPts val="1300"/>
              <a:buFont typeface="Nunito Sans" panose="00000500000000000000"/>
              <a:buChar char="●"/>
            </a:pPr>
            <a:r>
              <a:rPr lang="en-GB" dirty="0">
                <a:solidFill>
                  <a:srgbClr val="FFFFFF"/>
                </a:solidFill>
                <a:latin typeface="+mn-lt"/>
                <a:sym typeface="Nunito Sans" panose="00000500000000000000"/>
              </a:rPr>
              <a:t>Writing tests for code with single responsibility is easier.</a:t>
            </a:r>
            <a:endParaRPr dirty="0">
              <a:solidFill>
                <a:srgbClr val="FFFFFF"/>
              </a:solidFill>
              <a:latin typeface="+mn-lt"/>
              <a:sym typeface="Nunito Sans" panose="00000500000000000000"/>
            </a:endParaRPr>
          </a:p>
        </p:txBody>
      </p:sp>
      <p:sp>
        <p:nvSpPr>
          <p:cNvPr id="7" name="Google Shape;139;p30"/>
          <p:cNvSpPr txBox="1"/>
          <p:nvPr/>
        </p:nvSpPr>
        <p:spPr>
          <a:xfrm>
            <a:off x="-5" y="81791"/>
            <a:ext cx="9143994" cy="552600"/>
          </a:xfrm>
          <a:prstGeom prst="rect">
            <a:avLst/>
          </a:prstGeom>
          <a:noFill/>
          <a:ln>
            <a:noFill/>
          </a:ln>
        </p:spPr>
        <p:txBody>
          <a:bodyPr spcFirstLastPara="1" wrap="square" lIns="91425" tIns="91425" rIns="91425" bIns="91425" anchor="t" anchorCtr="0">
            <a:noAutofit/>
          </a:bodyPr>
          <a:lstStyle/>
          <a:p>
            <a:pPr algn="ctr"/>
            <a:r>
              <a:rPr lang="en-GB" sz="2400" dirty="0">
                <a:solidFill>
                  <a:srgbClr val="96B51A"/>
                </a:solidFill>
                <a:latin typeface="+mn-lt"/>
                <a:sym typeface="Montserrat" panose="00000500000000000000"/>
              </a:rPr>
              <a:t>Single Responsibility Principle - </a:t>
            </a:r>
            <a:r>
              <a:rPr lang="en-US" sz="2400" dirty="0">
                <a:solidFill>
                  <a:srgbClr val="96B51A"/>
                </a:solidFill>
                <a:latin typeface="+mn-lt"/>
                <a:sym typeface="Montserrat" panose="00000500000000000000"/>
              </a:rPr>
              <a:t>Benefits</a:t>
            </a:r>
            <a:endParaRPr sz="2400" dirty="0">
              <a:solidFill>
                <a:srgbClr val="96B51A"/>
              </a:solidFill>
              <a:latin typeface="+mn-lt"/>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906</Words>
  <Application>Microsoft Office PowerPoint</Application>
  <PresentationFormat>On-screen Show (16:9)</PresentationFormat>
  <Paragraphs>173</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Dosis</vt:lpstr>
      <vt:lpstr>Montserrat</vt:lpstr>
      <vt:lpstr>Nunito Sans</vt:lpstr>
      <vt:lpstr>Roboto Condensed</vt:lpstr>
      <vt:lpstr>Simple Light</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migue</cp:lastModifiedBy>
  <cp:revision>66</cp:revision>
  <dcterms:created xsi:type="dcterms:W3CDTF">2019-03-20T14:42:00Z</dcterms:created>
  <dcterms:modified xsi:type="dcterms:W3CDTF">2020-03-26T02:49:32Z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