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0"/>
  </p:notes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  <p:sldId id="265" r:id="rId10"/>
    <p:sldId id="266" r:id="rId11"/>
    <p:sldId id="263" r:id="rId12"/>
    <p:sldId id="267" r:id="rId13"/>
    <p:sldId id="271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Dosis" panose="020B0604020202020204" charset="0"/>
      <p:regular r:id="rId35"/>
      <p:bold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Nunito Sans" panose="020B0604020202020204" charset="0"/>
      <p:regular r:id="rId41"/>
      <p:bold r:id="rId42"/>
      <p:italic r:id="rId43"/>
      <p:boldItalic r:id="rId44"/>
    </p:embeddedFont>
    <p:embeddedFont>
      <p:font typeface="Roboto Condensed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979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578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8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7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62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36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6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86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560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40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20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96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612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857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156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702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371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471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40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69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28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7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5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65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9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99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Globant</a:t>
            </a:r>
            <a:r>
              <a:rPr lang="en" sz="80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" sz="80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Proprietary | Confidential Information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8451" b="13269"/>
          <a:stretch/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endParaRPr/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350" marR="0" lvl="1" indent="-10075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700" marR="0" lvl="2" indent="-99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53" marR="0" lvl="3" indent="-9905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406" marR="0" lvl="4" indent="-98206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756" marR="0" lvl="5" indent="-97356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08" marR="0" lvl="6" indent="-9650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460" marR="0" lvl="7" indent="-956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809" marR="0" lvl="8" indent="-9480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Principles which help to create good software architecture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Robert C. Martin (1996) </a:t>
            </a:r>
            <a:r>
              <a:rPr lang="en-US" dirty="0">
                <a:solidFill>
                  <a:schemeClr val="bg1"/>
                </a:solidFill>
              </a:rPr>
              <a:t>and others redefined the Open/Closed Principle base on polymorphism. Keep the concepts:</a:t>
            </a:r>
            <a:endParaRPr lang="en-US" dirty="0"/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add new functionality without changing the existing code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Nunito Sans"/>
              </a:rPr>
              <a:t>Change one class doesn’t mean change the classes that depends on it </a:t>
            </a: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The interfaces are closed for modifications, and you can provide new implementations to extend the functionality of the software.</a:t>
            </a: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sz="900" dirty="0">
                <a:solidFill>
                  <a:schemeClr val="bg1"/>
                </a:solidFill>
              </a:rPr>
              <a:t>Polymorphic : the ability of a variable, function or object to take on multiple forms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6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9DEC4D-474C-4F53-935B-75240B33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156"/>
            <a:ext cx="4605339" cy="2136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A4C4F-E014-4A9C-B177-BEE6BC5C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51" y="1769505"/>
            <a:ext cx="5509938" cy="32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52C4-61FB-4512-AE35-284ACFA3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1" y="824157"/>
            <a:ext cx="9144000" cy="398620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C99756B-3B25-43AA-8217-B3DDF0F59CB9}"/>
              </a:ext>
            </a:extLst>
          </p:cNvPr>
          <p:cNvSpPr/>
          <p:nvPr/>
        </p:nvSpPr>
        <p:spPr>
          <a:xfrm>
            <a:off x="3378994" y="2450306"/>
            <a:ext cx="1250156" cy="20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C6010-5806-430A-B09E-714898F8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590"/>
            <a:ext cx="9144000" cy="25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1C84C-AA9C-4A4E-A47E-DBAD1F9B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1454944"/>
            <a:ext cx="8334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Imagen relacionada">
            <a:extLst>
              <a:ext uri="{FF2B5EF4-FFF2-40B4-BE49-F238E27FC236}">
                <a16:creationId xmlns:a16="http://schemas.microsoft.com/office/drawing/2014/main" id="{777E849F-6876-47B5-ABBC-0397DE77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33216" r="30706" b="-2983"/>
          <a:stretch/>
        </p:blipFill>
        <p:spPr bwMode="auto">
          <a:xfrm>
            <a:off x="2115104" y="490775"/>
            <a:ext cx="1664780" cy="20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it's time to coding">
            <a:extLst>
              <a:ext uri="{FF2B5EF4-FFF2-40B4-BE49-F238E27FC236}">
                <a16:creationId xmlns:a16="http://schemas.microsoft.com/office/drawing/2014/main" id="{088ABA9C-A941-4D21-8A34-792B69D7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7" y="425589"/>
            <a:ext cx="3120501" cy="23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>
            <a:extLst>
              <a:ext uri="{FF2B5EF4-FFF2-40B4-BE49-F238E27FC236}">
                <a16:creationId xmlns:a16="http://schemas.microsoft.com/office/drawing/2014/main" id="{2B0D04E6-BDAE-4D42-B3B0-CE0DE197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" y="314564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3550065" y="3536341"/>
            <a:ext cx="4738529" cy="127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Let’s check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an example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 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8710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6425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2" name="Google Shape;118;p28">
            <a:extLst>
              <a:ext uri="{FF2B5EF4-FFF2-40B4-BE49-F238E27FC236}">
                <a16:creationId xmlns:a16="http://schemas.microsoft.com/office/drawing/2014/main" id="{98731A4F-9B69-46CC-B1A8-F83717DDD68C}"/>
              </a:ext>
            </a:extLst>
          </p:cNvPr>
          <p:cNvSpPr txBox="1"/>
          <p:nvPr/>
        </p:nvSpPr>
        <p:spPr>
          <a:xfrm>
            <a:off x="200023" y="2594824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to “print” a friendly message while the PDF is been generating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5" name="Google Shape;118;p28">
            <a:extLst>
              <a:ext uri="{FF2B5EF4-FFF2-40B4-BE49-F238E27FC236}">
                <a16:creationId xmlns:a16="http://schemas.microsoft.com/office/drawing/2014/main" id="{DAEBD1F0-2432-45D9-BF41-18AF63607761}"/>
              </a:ext>
            </a:extLst>
          </p:cNvPr>
          <p:cNvSpPr txBox="1"/>
          <p:nvPr/>
        </p:nvSpPr>
        <p:spPr>
          <a:xfrm>
            <a:off x="5356620" y="3033355"/>
            <a:ext cx="3555210" cy="140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Single responsibility AWESOME!!!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But what happens with the Open/Closed principle? </a:t>
            </a:r>
            <a:endParaRPr lang="en-US" sz="900" b="1" dirty="0">
              <a:solidFill>
                <a:schemeClr val="bg1"/>
              </a:solidFill>
              <a:sym typeface="Nunito Sans"/>
            </a:endParaRPr>
          </a:p>
        </p:txBody>
      </p:sp>
      <p:pic>
        <p:nvPicPr>
          <p:cNvPr id="1026" name="Picture 2" descr="Image result for emoji thinking">
            <a:extLst>
              <a:ext uri="{FF2B5EF4-FFF2-40B4-BE49-F238E27FC236}">
                <a16:creationId xmlns:a16="http://schemas.microsoft.com/office/drawing/2014/main" id="{0858F406-86E5-4057-8514-1C10DD7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3863888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antenna&#10;&#10;Description automatically generated">
            <a:extLst>
              <a:ext uri="{FF2B5EF4-FFF2-40B4-BE49-F238E27FC236}">
                <a16:creationId xmlns:a16="http://schemas.microsoft.com/office/drawing/2014/main" id="{7B3A953D-9F37-4000-AD70-7E10FF810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4129285"/>
            <a:ext cx="5472115" cy="6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18;p28">
            <a:extLst>
              <a:ext uri="{FF2B5EF4-FFF2-40B4-BE49-F238E27FC236}">
                <a16:creationId xmlns:a16="http://schemas.microsoft.com/office/drawing/2014/main" id="{98731A4F-9B69-46CC-B1A8-F83717DDD68C}"/>
              </a:ext>
            </a:extLst>
          </p:cNvPr>
          <p:cNvSpPr txBox="1"/>
          <p:nvPr/>
        </p:nvSpPr>
        <p:spPr>
          <a:xfrm>
            <a:off x="89622" y="779620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both message and they are thinking about the third one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5" name="Google Shape;118;p28">
            <a:extLst>
              <a:ext uri="{FF2B5EF4-FFF2-40B4-BE49-F238E27FC236}">
                <a16:creationId xmlns:a16="http://schemas.microsoft.com/office/drawing/2014/main" id="{DAEBD1F0-2432-45D9-BF41-18AF63607761}"/>
              </a:ext>
            </a:extLst>
          </p:cNvPr>
          <p:cNvSpPr txBox="1"/>
          <p:nvPr/>
        </p:nvSpPr>
        <p:spPr>
          <a:xfrm>
            <a:off x="5076822" y="4382396"/>
            <a:ext cx="3555210" cy="74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Let’s keep Single responsibility and Open/closed principles</a:t>
            </a:r>
          </a:p>
        </p:txBody>
      </p:sp>
      <p:pic>
        <p:nvPicPr>
          <p:cNvPr id="1026" name="Picture 2" descr="Image result for emoji thinking">
            <a:extLst>
              <a:ext uri="{FF2B5EF4-FFF2-40B4-BE49-F238E27FC236}">
                <a16:creationId xmlns:a16="http://schemas.microsoft.com/office/drawing/2014/main" id="{0858F406-86E5-4057-8514-1C10DD7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02" y="1175643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71AEE3-5FF2-42A9-B796-07E7C6608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1977940"/>
            <a:ext cx="6880175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Liskov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411139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" y="420844"/>
            <a:ext cx="9144000" cy="69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Google Shape;122;p28">
            <a:extLst>
              <a:ext uri="{FF2B5EF4-FFF2-40B4-BE49-F238E27FC236}">
                <a16:creationId xmlns:a16="http://schemas.microsoft.com/office/drawing/2014/main" id="{56C16417-71B1-4ADB-831A-8E0578F44D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2" y="152548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28">
            <a:extLst>
              <a:ext uri="{FF2B5EF4-FFF2-40B4-BE49-F238E27FC236}">
                <a16:creationId xmlns:a16="http://schemas.microsoft.com/office/drawing/2014/main" id="{C1E7D2B6-FD28-462A-91F0-E5F8650EF0DD}"/>
              </a:ext>
            </a:extLst>
          </p:cNvPr>
          <p:cNvSpPr txBox="1"/>
          <p:nvPr/>
        </p:nvSpPr>
        <p:spPr>
          <a:xfrm>
            <a:off x="4622007" y="2020950"/>
            <a:ext cx="4193382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software more understandable, extendable, maintainable and testable.</a:t>
            </a:r>
            <a:endParaRPr sz="1200" i="1" dirty="0">
              <a:solidFill>
                <a:srgbClr val="C1D8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685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26337" y="1186103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Named for Barbara </a:t>
            </a:r>
            <a:r>
              <a:rPr lang="en-US" b="1" dirty="0" err="1">
                <a:solidFill>
                  <a:schemeClr val="bg1"/>
                </a:solidFill>
              </a:rPr>
              <a:t>Liskov</a:t>
            </a:r>
            <a:r>
              <a:rPr lang="en-US" b="1" dirty="0">
                <a:solidFill>
                  <a:schemeClr val="bg1"/>
                </a:solidFill>
              </a:rPr>
              <a:t>, who first described the principle in 1988.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“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Subtypes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must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be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substitable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for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their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base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types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”</a:t>
            </a:r>
            <a:endParaRPr lang="en-US" sz="2400" i="1" dirty="0">
              <a:solidFill>
                <a:schemeClr val="bg1"/>
              </a:solidFill>
              <a:sym typeface="Nuni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0" y="1186103"/>
            <a:ext cx="4264615" cy="32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26338" y="1186103"/>
            <a:ext cx="429961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Always for inheritance we read and use the IS-A to describe child classes.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s-CO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b="1" dirty="0">
                <a:solidFill>
                  <a:schemeClr val="bg1"/>
                </a:solidFill>
              </a:rPr>
              <a:t>LSP </a:t>
            </a:r>
            <a:r>
              <a:rPr lang="es-CO" b="1" dirty="0" err="1">
                <a:solidFill>
                  <a:schemeClr val="bg1"/>
                </a:solidFill>
              </a:rPr>
              <a:t>suggest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that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we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should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replace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this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with</a:t>
            </a:r>
            <a:r>
              <a:rPr lang="es-CO" b="1" dirty="0">
                <a:solidFill>
                  <a:schemeClr val="bg1"/>
                </a:solidFill>
              </a:rPr>
              <a:t> IS-SUBSTITABLE-FOR</a:t>
            </a: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Also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,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frequently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uses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unit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test to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specify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expected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behaviour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of a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method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or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>
                <a:solidFill>
                  <a:schemeClr val="bg1"/>
                </a:solidFill>
                <a:sym typeface="Nunito Sans"/>
              </a:rPr>
              <a:t>class</a:t>
            </a:r>
            <a:r>
              <a:rPr lang="es-CO" sz="2400" b="1" i="1" dirty="0">
                <a:solidFill>
                  <a:schemeClr val="bg1"/>
                </a:solidFill>
                <a:sym typeface="Nunito Sans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0840" y="1401203"/>
            <a:ext cx="27206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</a:rPr>
              <a:t>foreach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var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in </a:t>
            </a:r>
            <a:r>
              <a:rPr lang="es-CO" dirty="0" err="1">
                <a:solidFill>
                  <a:schemeClr val="bg1"/>
                </a:solidFill>
              </a:rPr>
              <a:t>Employees</a:t>
            </a:r>
            <a:r>
              <a:rPr lang="es-CO" dirty="0">
                <a:solidFill>
                  <a:schemeClr val="bg1"/>
                </a:solidFill>
              </a:rPr>
              <a:t>)</a:t>
            </a:r>
          </a:p>
          <a:p>
            <a:r>
              <a:rPr lang="es-CO" dirty="0">
                <a:solidFill>
                  <a:schemeClr val="bg1"/>
                </a:solidFill>
              </a:rPr>
              <a:t>{</a:t>
            </a:r>
          </a:p>
          <a:p>
            <a:r>
              <a:rPr lang="es-CO" dirty="0">
                <a:solidFill>
                  <a:schemeClr val="bg1"/>
                </a:solidFill>
              </a:rPr>
              <a:t>     </a:t>
            </a:r>
            <a:r>
              <a:rPr lang="es-CO" dirty="0" err="1">
                <a:solidFill>
                  <a:schemeClr val="bg1"/>
                </a:solidFill>
              </a:rPr>
              <a:t>if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Manager)</a:t>
            </a: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</a:p>
          <a:p>
            <a:r>
              <a:rPr lang="es-CO" dirty="0">
                <a:solidFill>
                  <a:schemeClr val="bg1"/>
                </a:solidFill>
              </a:rPr>
              <a:t>     </a:t>
            </a:r>
            <a:r>
              <a:rPr lang="es-CO" dirty="0" err="1">
                <a:solidFill>
                  <a:schemeClr val="bg1"/>
                </a:solidFill>
              </a:rPr>
              <a:t>if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emp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External</a:t>
            </a:r>
            <a:r>
              <a:rPr lang="es-CO" dirty="0">
                <a:solidFill>
                  <a:schemeClr val="bg1"/>
                </a:solidFill>
              </a:rPr>
              <a:t>)</a:t>
            </a: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2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Interface Segregai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172478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interface-segregation principle</a:t>
            </a:r>
            <a:r>
              <a:rPr lang="en-US" dirty="0">
                <a:solidFill>
                  <a:schemeClr val="bg1"/>
                </a:solidFill>
              </a:rPr>
              <a:t> (</a:t>
            </a:r>
            <a:r>
              <a:rPr lang="en-US" b="1" dirty="0">
                <a:solidFill>
                  <a:schemeClr val="bg1"/>
                </a:solidFill>
              </a:rPr>
              <a:t>ISP</a:t>
            </a:r>
            <a:r>
              <a:rPr lang="en-US" dirty="0">
                <a:solidFill>
                  <a:schemeClr val="bg1"/>
                </a:solidFill>
              </a:rPr>
              <a:t>) states that no client should be forced to depend on methods it does not use.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Correct abstraction is the key to Interface Segregation Principle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Keep cohesion 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It’s important  to kwon the business domain </a:t>
            </a: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principle is easy to violate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4" descr="Resultado de imagen para sad emoji">
            <a:extLst>
              <a:ext uri="{FF2B5EF4-FFF2-40B4-BE49-F238E27FC236}">
                <a16:creationId xmlns:a16="http://schemas.microsoft.com/office/drawing/2014/main" id="{572F1BA0-72FD-4FC5-8127-0DC61095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78" y="3710085"/>
            <a:ext cx="1085072" cy="10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interface segregation principle">
            <a:extLst>
              <a:ext uri="{FF2B5EF4-FFF2-40B4-BE49-F238E27FC236}">
                <a16:creationId xmlns:a16="http://schemas.microsoft.com/office/drawing/2014/main" id="{02FE0FA1-7A18-4CAF-A003-C1FA830C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755586"/>
            <a:ext cx="4241348" cy="424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3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2" descr="Image result for abstraction everywhere meme">
            <a:extLst>
              <a:ext uri="{FF2B5EF4-FFF2-40B4-BE49-F238E27FC236}">
                <a16:creationId xmlns:a16="http://schemas.microsoft.com/office/drawing/2014/main" id="{F12D5EAA-2934-45A7-8C0F-5521D0B1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8" y="98515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44C15-613A-4C5F-9BBD-69FB116D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3" y="1942411"/>
            <a:ext cx="4130971" cy="22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0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8;p28">
            <a:extLst>
              <a:ext uri="{FF2B5EF4-FFF2-40B4-BE49-F238E27FC236}">
                <a16:creationId xmlns:a16="http://schemas.microsoft.com/office/drawing/2014/main" id="{D785ABB6-DB39-4646-8DAD-EDC858FD9612}"/>
              </a:ext>
            </a:extLst>
          </p:cNvPr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74A38-25ED-42DC-A520-773BC829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946" y="2162174"/>
            <a:ext cx="5400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8;p28">
            <a:extLst>
              <a:ext uri="{FF2B5EF4-FFF2-40B4-BE49-F238E27FC236}">
                <a16:creationId xmlns:a16="http://schemas.microsoft.com/office/drawing/2014/main" id="{F09DBDD5-81C3-46C8-98D4-CAED257AE463}"/>
              </a:ext>
            </a:extLst>
          </p:cNvPr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72516-881B-47CC-B732-32BF84C8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3" y="1773345"/>
            <a:ext cx="6112669" cy="28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1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437806" y="504631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Interface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Segregation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Principle</a:t>
            </a:r>
            <a:endParaRPr lang="es-CO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8;p28">
            <a:extLst>
              <a:ext uri="{FF2B5EF4-FFF2-40B4-BE49-F238E27FC236}">
                <a16:creationId xmlns:a16="http://schemas.microsoft.com/office/drawing/2014/main" id="{300B98EF-561F-4CE1-B0A0-F3D8B3EC9C80}"/>
              </a:ext>
            </a:extLst>
          </p:cNvPr>
          <p:cNvSpPr txBox="1"/>
          <p:nvPr/>
        </p:nvSpPr>
        <p:spPr>
          <a:xfrm>
            <a:off x="250028" y="910325"/>
            <a:ext cx="8679665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Do really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i="1" dirty="0">
                <a:solidFill>
                  <a:schemeClr val="bg1"/>
                </a:solidFill>
              </a:rPr>
              <a:t>need all the methods on this interface I’m using? If not, how can I break them into smaller interfaces?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ADA4F-BA54-4B93-8E75-ADF4E404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58" y="1470555"/>
            <a:ext cx="6615113" cy="33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2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38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87666CD8-2CF3-4EAD-BD74-73A57297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40" y="824158"/>
            <a:ext cx="5014910" cy="4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Low coupling.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Maintainable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139;p30">
            <a:extLst>
              <a:ext uri="{FF2B5EF4-FFF2-40B4-BE49-F238E27FC236}">
                <a16:creationId xmlns:a16="http://schemas.microsoft.com/office/drawing/2014/main" id="{9B01C66F-73F1-43EB-9D43-A5E9E9C77CAA}"/>
              </a:ext>
            </a:extLst>
          </p:cNvPr>
          <p:cNvSpPr txBox="1"/>
          <p:nvPr/>
        </p:nvSpPr>
        <p:spPr>
          <a:xfrm>
            <a:off x="-5" y="81791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Class User {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/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 Public Id;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Name;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Public Age;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Email;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}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Examples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IEmailValidator {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(string email);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IUserValidator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Business Rules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IUserCreateService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Wrong Practice</a:t>
            </a:r>
            <a:endParaRPr sz="1300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Implement SRP</a:t>
            </a:r>
            <a:endParaRPr sz="1300" i="1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427521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85725" y="948725"/>
            <a:ext cx="4700587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3" y="71595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</p:spTree>
    <p:extLst>
      <p:ext uri="{BB962C8B-B14F-4D97-AF65-F5344CB8AC3E}">
        <p14:creationId xmlns:p14="http://schemas.microsoft.com/office/powerpoint/2010/main" val="190964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4" y="948725"/>
            <a:ext cx="4471990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  <p:pic>
        <p:nvPicPr>
          <p:cNvPr id="3074" name="Picture 2" descr="Resultado de imagen para sad face">
            <a:extLst>
              <a:ext uri="{FF2B5EF4-FFF2-40B4-BE49-F238E27FC236}">
                <a16:creationId xmlns:a16="http://schemas.microsoft.com/office/drawing/2014/main" id="{451D32A6-F60D-4578-9B86-C9F1E6D5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3" y="3119602"/>
            <a:ext cx="1519251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636B2C2-85B2-4916-8E29-C9DD0CC70452}"/>
              </a:ext>
            </a:extLst>
          </p:cNvPr>
          <p:cNvSpPr/>
          <p:nvPr/>
        </p:nvSpPr>
        <p:spPr>
          <a:xfrm>
            <a:off x="310752" y="1410411"/>
            <a:ext cx="4250532" cy="1873712"/>
          </a:xfrm>
          <a:prstGeom prst="cloudCallout">
            <a:avLst>
              <a:gd name="adj1" fmla="val 20533"/>
              <a:gd name="adj2" fmla="val 6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 generates coupling issues, if the subclasses depends on details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1144323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747</Words>
  <Application>Microsoft Office PowerPoint</Application>
  <PresentationFormat>On-screen Show (16:9)</PresentationFormat>
  <Paragraphs>165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Nunito Sans</vt:lpstr>
      <vt:lpstr>Dosis</vt:lpstr>
      <vt:lpstr>Roboto Condensed</vt:lpstr>
      <vt:lpstr>Droid Sans</vt:lpstr>
      <vt:lpstr>Arial</vt:lpstr>
      <vt:lpstr>Calibri</vt:lpstr>
      <vt:lpstr>Montserrat</vt:lpstr>
      <vt:lpstr>Simple Light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Paula Castellanos</cp:lastModifiedBy>
  <cp:revision>30</cp:revision>
  <dcterms:modified xsi:type="dcterms:W3CDTF">2019-02-21T22:03:31Z</dcterms:modified>
</cp:coreProperties>
</file>