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3" r:id="rId3"/>
  </p:sldMasterIdLst>
  <p:notesMasterIdLst>
    <p:notesMasterId r:id="rId5"/>
  </p:notesMasterIdLst>
  <p:sldIdLst>
    <p:sldId id="256" r:id="rId4"/>
    <p:sldId id="285" r:id="rId6"/>
    <p:sldId id="286" r:id="rId7"/>
    <p:sldId id="261" r:id="rId8"/>
    <p:sldId id="257" r:id="rId9"/>
    <p:sldId id="287" r:id="rId10"/>
    <p:sldId id="288" r:id="rId11"/>
    <p:sldId id="289" r:id="rId12"/>
    <p:sldId id="292" r:id="rId13"/>
    <p:sldId id="296" r:id="rId14"/>
    <p:sldId id="294" r:id="rId15"/>
    <p:sldId id="295" r:id="rId16"/>
  </p:sldIdLst>
  <p:sldSz cx="9144000" cy="5143500" type="screen16x9"/>
  <p:notesSz cx="6858000" cy="9144000"/>
  <p:embeddedFontLst>
    <p:embeddedFont>
      <p:font typeface="Roboto Condensed" panose="02000000000000000000"/>
      <p:regular r:id="rId20"/>
      <p:bold r:id="rId21"/>
      <p:italic r:id="rId22"/>
      <p:boldItalic r:id="rId23"/>
    </p:embeddedFont>
    <p:embeddedFont>
      <p:font typeface="Calibri" panose="020F0502020204030204"/>
      <p:regular r:id="rId24"/>
    </p:embeddedFont>
    <p:embeddedFont>
      <p:font typeface="Montserrat" panose="00000500000000000000"/>
      <p:regular r:id="rId25"/>
      <p:bold r:id="rId26"/>
      <p:italic r:id="rId27"/>
      <p:boldItalic r:id="rId28"/>
    </p:embeddedFont>
    <p:embeddedFont>
      <p:font typeface="Nunito Sans" panose="0000050000000000000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s">
  <p:cSld name="OBJECT_1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8100" y="122675"/>
            <a:ext cx="55122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205569" y="4875706"/>
            <a:ext cx="3036852" cy="247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i="0" u="none" strike="noStrike" cap="none">
                <a:solidFill>
                  <a:schemeClr val="lt1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Globant</a:t>
            </a:r>
            <a:r>
              <a:rPr lang="en-GB" sz="80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  </a:t>
            </a:r>
            <a:r>
              <a:rPr lang="en-GB" sz="800" i="0" u="none" strike="noStrike" cap="none">
                <a:solidFill>
                  <a:srgbClr val="43434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Proprietary | Confidential Information</a:t>
            </a:r>
            <a:endParaRPr sz="800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/>
          <a:srcRect r="88451" b="13269"/>
          <a:stretch>
            <a:fillRect/>
          </a:stretch>
        </p:blipFill>
        <p:spPr>
          <a:xfrm>
            <a:off x="85875" y="4895676"/>
            <a:ext cx="133426" cy="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208100" y="981525"/>
            <a:ext cx="7416300" cy="5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8BAB42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9pPr>
          </a:lstStyle>
          <a:p/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8100" y="1522425"/>
            <a:ext cx="7416300" cy="2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100" y="0"/>
            <a:ext cx="9144000" cy="46500"/>
          </a:xfrm>
          <a:prstGeom prst="rect">
            <a:avLst/>
          </a:prstGeom>
          <a:solidFill>
            <a:srgbClr val="8BAB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>
  <p:cSld name="OBJECT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OBJECT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370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1pPr>
            <a:lvl2pPr marL="39370"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2pPr>
            <a:lvl3pPr marL="39370"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3pPr>
            <a:lvl4pPr marL="39370"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4pPr>
            <a:lvl5pPr marL="39370"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5pPr>
            <a:lvl6pPr marL="496570"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6pPr>
            <a:lvl7pPr marL="953770"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7pPr>
            <a:lvl8pPr marL="1410970"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8pPr>
            <a:lvl9pPr marL="1868170"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 panose="020B0604020202020204"/>
              <a:buNone/>
            </a:p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OBJECT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37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marL="3937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marL="3937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marL="3937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marL="3937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marL="49657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marL="95377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marL="141097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marL="186817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 panose="020B0604020202020204"/>
              <a:buNone/>
            </a:p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22875" y="0"/>
            <a:ext cx="575180" cy="36511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9370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78740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116840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156210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</a:pPr>
          </a:p>
          <a:p>
            <a:pPr marL="419100" lvl="1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838200" lvl="2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1244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16637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2082800" lvl="5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2501900" lvl="6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29083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3327400" lvl="8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name="adj" fmla="val 2078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6565" marR="0" lvl="1" indent="-100965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2495" marR="0" lvl="2" indent="-9969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69060" marR="0" lvl="3" indent="-9906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5625" marR="0" lvl="4" indent="-98425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1555" marR="0" lvl="5" indent="-9715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38120" marR="0" lvl="6" indent="-9652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194685" marR="0" lvl="7" indent="-95885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0615" marR="0" lvl="8" indent="-9461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5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7884368" y="4891587"/>
            <a:ext cx="585869" cy="12944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7" name="Google Shape;97;p25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98" name="Google Shape;98;p25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99" name="Google Shape;99;p25"/>
              <p:cNvSpPr/>
              <p:nvPr/>
            </p:nvSpPr>
            <p:spPr>
              <a:xfrm rot="10800000" flipH="1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0" name="Google Shape;100;p25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01" name="Google Shape;101;p25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1145745" y="10916"/>
            <a:ext cx="79983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/>
            </a:lvl1pPr>
            <a:lvl2pPr marL="0" marR="0" lvl="1" indent="0" algn="l" rtl="0">
              <a:buNone/>
              <a:defRPr/>
            </a:lvl2pPr>
            <a:lvl3pPr marL="0" marR="0" lvl="2" indent="0" algn="l" rtl="0">
              <a:buNone/>
              <a:defRPr/>
            </a:lvl3pPr>
            <a:lvl4pPr marL="0" marR="0" lvl="3" indent="0" algn="l" rtl="0">
              <a:buNone/>
              <a:defRPr/>
            </a:lvl4pPr>
            <a:lvl5pPr marL="0" marR="0" lvl="4" indent="0" algn="l" rtl="0">
              <a:buNone/>
              <a:defRPr/>
            </a:lvl5pPr>
            <a:lvl6pPr marL="0" marR="0" lvl="5" indent="0" algn="l" rtl="0">
              <a:buNone/>
              <a:defRPr/>
            </a:lvl6pPr>
            <a:lvl7pPr marL="0" marR="0" lvl="6" indent="0" algn="l" rtl="0">
              <a:buNone/>
              <a:defRPr/>
            </a:lvl7pPr>
            <a:lvl8pPr marL="0" marR="0" lvl="7" indent="0" algn="l" rtl="0">
              <a:buNone/>
              <a:defRPr/>
            </a:lvl8pPr>
            <a:lvl9pPr marL="0" marR="0" lvl="8" indent="0" algn="l" rtl="0">
              <a:buNone/>
              <a:defRPr/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9.png"/><Relationship Id="rId1" Type="http://schemas.openxmlformats.org/officeDocument/2006/relationships/hyperlink" Target="https://www.dofactory.com/net/facade-design-patter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5621975" y="1213800"/>
            <a:ext cx="3201900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400" dirty="0" err="1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Design</a:t>
            </a:r>
            <a:r>
              <a:rPr lang="es-CO" sz="3400" dirty="0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s-CO" sz="3400" dirty="0" err="1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Patterns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 smtClean="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Solutions to common problems in Software Design</a:t>
            </a:r>
            <a:endParaRPr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FACADE  example</a:t>
            </a:r>
            <a:endParaRPr lang="es-CO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6" name="Text Box 5"/>
          <p:cNvSpPr txBox="1"/>
          <p:nvPr/>
        </p:nvSpPr>
        <p:spPr>
          <a:xfrm rot="16200000">
            <a:off x="-594995" y="2536825"/>
            <a:ext cx="2052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>
                <a:solidFill>
                  <a:schemeClr val="bg1"/>
                </a:solidFill>
              </a:rPr>
              <a:t>With facade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95" y="768985"/>
            <a:ext cx="7734935" cy="425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FACADE  example</a:t>
            </a:r>
            <a:endParaRPr lang="es-CO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 rot="16200000">
            <a:off x="-296545" y="2510155"/>
            <a:ext cx="2052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>
                <a:solidFill>
                  <a:schemeClr val="bg1"/>
                </a:solidFill>
              </a:rPr>
              <a:t>Without facade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0" y="768985"/>
            <a:ext cx="7656830" cy="4037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FACADE  example</a:t>
            </a:r>
            <a:endParaRPr lang="es-CO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6" name="Text Box 5"/>
          <p:cNvSpPr txBox="1"/>
          <p:nvPr/>
        </p:nvSpPr>
        <p:spPr>
          <a:xfrm rot="16200000">
            <a:off x="-594995" y="2536825"/>
            <a:ext cx="2052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>
                <a:solidFill>
                  <a:schemeClr val="bg1"/>
                </a:solidFill>
              </a:rPr>
              <a:t>With facade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440" y="768985"/>
            <a:ext cx="7787005" cy="4265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 rot="10800000" flipV="1">
            <a:off x="1559087" y="305889"/>
            <a:ext cx="6065301" cy="70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Types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of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Design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Patterns</a:t>
            </a:r>
            <a:endParaRPr lang="es-CO" sz="32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sz="32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s-CO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050" name="Picture 2" descr="Types of Design Patterns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4"/>
          <a:stretch>
            <a:fillRect/>
          </a:stretch>
        </p:blipFill>
        <p:spPr bwMode="auto">
          <a:xfrm>
            <a:off x="1051720" y="1391021"/>
            <a:ext cx="6865094" cy="255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 rot="10800000" flipV="1">
            <a:off x="2644520" y="305889"/>
            <a:ext cx="3677334" cy="70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Clasification</a:t>
            </a:r>
            <a:endParaRPr lang="es-CO" sz="32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sz="32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s-CO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076" name="Picture 4" descr="Image result for design patterns software classification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18355" r="7083" b="10706"/>
          <a:stretch>
            <a:fillRect/>
          </a:stretch>
        </p:blipFill>
        <p:spPr bwMode="auto">
          <a:xfrm>
            <a:off x="1545926" y="931465"/>
            <a:ext cx="6288967" cy="39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Observer Pattern</a:t>
            </a:r>
            <a:endParaRPr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142509" y="1467230"/>
            <a:ext cx="3577800" cy="249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1150" algn="just"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US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An object called subject maintains a list of its dependents called observers</a:t>
            </a:r>
            <a:endParaRPr lang="en-US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Defines one to many dependency between objects so that one object change state, all of its dependents are notified and updated automatically.</a:t>
            </a: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 subject notifies its changes using a specific method defined in all of its dependents</a:t>
            </a: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Observer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Pattern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Picture 2" descr="Image result for observer pattern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21"/>
          <a:stretch>
            <a:fillRect/>
          </a:stretch>
        </p:blipFill>
        <p:spPr bwMode="auto">
          <a:xfrm>
            <a:off x="3935618" y="1434095"/>
            <a:ext cx="5120843" cy="23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71891" y="1092017"/>
            <a:ext cx="8600208" cy="344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 subject (publisher) does not need to know anything about the Observers (suscribers)</a:t>
            </a: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Loose coupling</a:t>
            </a: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5" indent="-311150" algn="just">
              <a:buClr>
                <a:srgbClr val="FFFFFF"/>
              </a:buClr>
              <a:buSzPts val="1300"/>
              <a:buFont typeface="Wingdings" panose="05000000000000000000" pitchFamily="2" charset="2"/>
              <a:buChar char="q"/>
            </a:pPr>
            <a:r>
              <a:rPr lang="en-GB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Subject only knows that observer implement Observer </a:t>
            </a: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interface</a:t>
            </a: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5" indent="-311150" algn="just">
              <a:buClr>
                <a:srgbClr val="FFFFFF"/>
              </a:buClr>
              <a:buSzPts val="1300"/>
              <a:buFont typeface="Wingdings" panose="05000000000000000000" pitchFamily="2" charset="2"/>
              <a:buChar char="q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There is no need to modify Subject to add or remove observers</a:t>
            </a: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 observer object does not need to be pending about any change, the subject is the responsible to notify that.</a:t>
            </a: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 push (notify) strategy is more efficient than the pull (ask all the time) one.</a:t>
            </a: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You have the posibility to add suscribers or remove suscribers whenever you want</a:t>
            </a: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This pattern is used in graphical interfaces, subscribing listeners to capture specific events</a:t>
            </a: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**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Negative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: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subject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(Publisher)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may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send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updates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that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do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not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matter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to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Observer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(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suscriber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)</a:t>
            </a: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Observer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Pattern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-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Benefits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Observer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Pattern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–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Class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Diagram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9270" y="1009924"/>
            <a:ext cx="550545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Observer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Pattern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–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Diagram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of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Sequence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185" y="890792"/>
            <a:ext cx="5176227" cy="4023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Facade Pattern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" name="Google Shape;118;p28"/>
          <p:cNvSpPr txBox="1"/>
          <p:nvPr/>
        </p:nvSpPr>
        <p:spPr>
          <a:xfrm>
            <a:off x="271780" y="932180"/>
            <a:ext cx="4385310" cy="344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 façade pattern allows us to reduce the complexity of a system, by dividing it into subsystems, and additionally, it reduces the dependence of a client with respect to a certain component.</a:t>
            </a: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r>
              <a:rPr lang="es-CO" alt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Ref: </a:t>
            </a:r>
            <a:r>
              <a:rPr lang="es-CO" alt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  <a:hlinkClick r:id="rId1" tooltip="" action="ppaction://hlinkfile"/>
              </a:rPr>
              <a:t>GOF Structural Patterns FACADE</a:t>
            </a:r>
            <a:endParaRPr lang="es-CO" alt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endParaRPr lang="es-CO" alt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970" y="1185545"/>
            <a:ext cx="3790315" cy="255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1549</Words>
  <Application>WPS Presentation</Application>
  <PresentationFormat>Presentación en pantalla (16:9)</PresentationFormat>
  <Paragraphs>75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Arial</vt:lpstr>
      <vt:lpstr>Roboto Condensed</vt:lpstr>
      <vt:lpstr>Dosis</vt:lpstr>
      <vt:lpstr>Calibri</vt:lpstr>
      <vt:lpstr>Montserrat</vt:lpstr>
      <vt:lpstr>Nunito Sans</vt:lpstr>
      <vt:lpstr>Droid Sans</vt:lpstr>
      <vt:lpstr>Segoe Print</vt:lpstr>
      <vt:lpstr>Microsoft YaHei</vt:lpstr>
      <vt:lpstr/>
      <vt:lpstr>Arial Unicode MS</vt:lpstr>
      <vt:lpstr>Simple Light</vt:lpstr>
      <vt:lpstr>Custom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j.henao</cp:lastModifiedBy>
  <cp:revision>44</cp:revision>
  <dcterms:created xsi:type="dcterms:W3CDTF">2019-04-02T15:00:00Z</dcterms:created>
  <dcterms:modified xsi:type="dcterms:W3CDTF">2019-04-02T21:54:42Z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